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0" r:id="rId4"/>
    <p:sldId id="26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2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5762-A687-12B4-5527-5828BDFB2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773C0-E1DF-A1DB-6DB1-25BFB43F9E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B97375-5D11-AAF0-C127-C3567ED11502}"/>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6E99BBD3-DD02-E551-F885-E6CE27C87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2E9EE-2233-BEC3-886C-6310650ACCCF}"/>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332722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63AD-AF09-10F8-6ED1-4C45B3468C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48AADA-2C34-5082-EE17-7CBFFC865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6DC20-0800-11EE-922B-022B207D16E0}"/>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A12159C3-BAB0-9608-24B4-79DA433BE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4D9B09-E7D6-FA16-16D0-FCD40B8D90B9}"/>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02193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A0A32-BAA7-CCD7-3E24-982A0F44D5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86A1D-B66C-A534-D8F4-86B90032B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A8864B-23EC-C9F6-D989-68897E23AA31}"/>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5BA05BB0-DF9B-77D2-7EF2-933EAA06DD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4E430D-7185-306D-0F65-F5888FC33CD3}"/>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20573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A484-5918-7A86-7C5F-C95236A49A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2AFC-0F0C-E5E2-078D-F8B14E7B7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5CC58-0C46-812A-8611-D4B57632829B}"/>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0A057D4F-6ABA-B152-6515-7FE7EC4B92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DFA8E5-9521-246F-A83B-2089211DCBE9}"/>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2316849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B832-1DDD-9203-0EA0-BE697B1FD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D789A3-791C-9EF5-DDF8-BA41AD0C96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00F8B-7203-F1E9-7E60-3D8AC11A68A0}"/>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28DEED2B-005C-5515-8F55-44D546831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7E4BD-FF83-5F6A-5778-29C992288A03}"/>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83712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836C-56A3-261D-713D-6CA551FC7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B51289-39D9-B730-150E-563338624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919771-3DF8-B4CF-1F1E-D95CB3500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334429-50D0-F314-EB7D-63CEF20BFB15}"/>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6" name="Footer Placeholder 5">
            <a:extLst>
              <a:ext uri="{FF2B5EF4-FFF2-40B4-BE49-F238E27FC236}">
                <a16:creationId xmlns:a16="http://schemas.microsoft.com/office/drawing/2014/main" id="{3EE8BCB1-0184-4025-6104-33B90A5A1A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CE72F-A3FB-5786-AB6A-0B80BE096E28}"/>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22296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3B60-ED46-0165-C4BB-805B737EA9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22A4D9-30B6-A9E4-D656-743EB33EC6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DFAA1-4485-B0AF-375D-3D3DACC01F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FB4AF5-BE90-D4C4-6105-8570B8EA95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C1224E-8A23-6B94-EA18-B2A78FC42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33EE4D-443B-1435-E6CB-35FC836B396E}"/>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8" name="Footer Placeholder 7">
            <a:extLst>
              <a:ext uri="{FF2B5EF4-FFF2-40B4-BE49-F238E27FC236}">
                <a16:creationId xmlns:a16="http://schemas.microsoft.com/office/drawing/2014/main" id="{3F3E9395-EF6A-34C7-9D95-CF2715C8D8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2FC556-D5E0-AAB4-D8B9-8ED41925DE04}"/>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723007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6654-85A4-13EC-B9C0-D287D6CA74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24720-B06F-61A1-5143-D16AF50FBA43}"/>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4" name="Footer Placeholder 3">
            <a:extLst>
              <a:ext uri="{FF2B5EF4-FFF2-40B4-BE49-F238E27FC236}">
                <a16:creationId xmlns:a16="http://schemas.microsoft.com/office/drawing/2014/main" id="{2B09D88F-2BA6-BF9B-792D-C9079B6326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19E035-D928-8C29-7A65-24436B406BC8}"/>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50725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FB28E-5592-BEF7-0607-6F548E46978F}"/>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3" name="Footer Placeholder 2">
            <a:extLst>
              <a:ext uri="{FF2B5EF4-FFF2-40B4-BE49-F238E27FC236}">
                <a16:creationId xmlns:a16="http://schemas.microsoft.com/office/drawing/2014/main" id="{E07F3AF4-E7FA-30FC-0580-75A033BA85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1DBC0D-9693-44DF-99FD-342FAA39D802}"/>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70383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90C3-4E00-5B7E-F992-865816204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72354C-CEBB-F11A-3A1D-7189A2F67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C5E643D-E6D7-5BC0-D51A-7713C696B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F53052-BBD2-38A9-5BEC-48E971D05EB3}"/>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6" name="Footer Placeholder 5">
            <a:extLst>
              <a:ext uri="{FF2B5EF4-FFF2-40B4-BE49-F238E27FC236}">
                <a16:creationId xmlns:a16="http://schemas.microsoft.com/office/drawing/2014/main" id="{C5F99CD8-440B-D359-7D9E-4FCF4249F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0BA40-C463-349B-8448-3A8D206F42D9}"/>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344701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EA53-481A-E7B4-46AF-270A27381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7D3F71-2E9E-B206-A092-5AF7F07CF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8F9F7A-DC88-66B8-F3C7-6C3539A21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04AE73-2598-208E-FE1D-AE5A825735F8}"/>
              </a:ext>
            </a:extLst>
          </p:cNvPr>
          <p:cNvSpPr>
            <a:spLocks noGrp="1"/>
          </p:cNvSpPr>
          <p:nvPr>
            <p:ph type="dt" sz="half" idx="10"/>
          </p:nvPr>
        </p:nvSpPr>
        <p:spPr/>
        <p:txBody>
          <a:bodyPr/>
          <a:lstStyle/>
          <a:p>
            <a:fld id="{D7176CD3-E1E4-4A02-933E-DA124E5993B6}" type="datetimeFigureOut">
              <a:rPr lang="en-IN" smtClean="0"/>
              <a:t>10-08-2025</a:t>
            </a:fld>
            <a:endParaRPr lang="en-IN"/>
          </a:p>
        </p:txBody>
      </p:sp>
      <p:sp>
        <p:nvSpPr>
          <p:cNvPr id="6" name="Footer Placeholder 5">
            <a:extLst>
              <a:ext uri="{FF2B5EF4-FFF2-40B4-BE49-F238E27FC236}">
                <a16:creationId xmlns:a16="http://schemas.microsoft.com/office/drawing/2014/main" id="{81E4CDFE-C5AA-29AA-084B-803BF173A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F24AE-B866-7870-B664-CBB4D4C362A5}"/>
              </a:ext>
            </a:extLst>
          </p:cNvPr>
          <p:cNvSpPr>
            <a:spLocks noGrp="1"/>
          </p:cNvSpPr>
          <p:nvPr>
            <p:ph type="sldNum" sz="quarter" idx="12"/>
          </p:nvPr>
        </p:nvSpPr>
        <p:spPr/>
        <p:txBody>
          <a:bodyPr/>
          <a:lstStyle/>
          <a:p>
            <a:fld id="{A8D190CD-7B7A-4E4E-B269-1C6AADC579BE}" type="slidenum">
              <a:rPr lang="en-IN" smtClean="0"/>
              <a:t>‹#›</a:t>
            </a:fld>
            <a:endParaRPr lang="en-IN"/>
          </a:p>
        </p:txBody>
      </p:sp>
    </p:spTree>
    <p:extLst>
      <p:ext uri="{BB962C8B-B14F-4D97-AF65-F5344CB8AC3E}">
        <p14:creationId xmlns:p14="http://schemas.microsoft.com/office/powerpoint/2010/main" val="163865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CCBC7-7A29-B02C-70DC-B73119FA42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64FD6-E53B-7724-9802-22E999750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D9DAA1-74EE-BDD0-0F0D-ED354173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176CD3-E1E4-4A02-933E-DA124E5993B6}" type="datetimeFigureOut">
              <a:rPr lang="en-IN" smtClean="0"/>
              <a:t>10-08-2025</a:t>
            </a:fld>
            <a:endParaRPr lang="en-IN"/>
          </a:p>
        </p:txBody>
      </p:sp>
      <p:sp>
        <p:nvSpPr>
          <p:cNvPr id="5" name="Footer Placeholder 4">
            <a:extLst>
              <a:ext uri="{FF2B5EF4-FFF2-40B4-BE49-F238E27FC236}">
                <a16:creationId xmlns:a16="http://schemas.microsoft.com/office/drawing/2014/main" id="{23CD2B03-2436-25C6-7700-F220B9270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316B6AA-6955-2B71-38ED-6A2B5BE87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D190CD-7B7A-4E4E-B269-1C6AADC579BE}" type="slidenum">
              <a:rPr lang="en-IN" smtClean="0"/>
              <a:t>‹#›</a:t>
            </a:fld>
            <a:endParaRPr lang="en-IN"/>
          </a:p>
        </p:txBody>
      </p:sp>
    </p:spTree>
    <p:extLst>
      <p:ext uri="{BB962C8B-B14F-4D97-AF65-F5344CB8AC3E}">
        <p14:creationId xmlns:p14="http://schemas.microsoft.com/office/powerpoint/2010/main" val="381404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4AD8-F025-6773-EE0E-9356B570F54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6C49CEF-B8F2-099E-9D36-F0B1D5A94E64}"/>
              </a:ext>
            </a:extLst>
          </p:cNvPr>
          <p:cNvSpPr>
            <a:spLocks noGrp="1"/>
          </p:cNvSpPr>
          <p:nvPr>
            <p:ph type="subTitle" idx="1"/>
          </p:nvPr>
        </p:nvSpPr>
        <p:spPr/>
        <p:txBody>
          <a:bodyPr>
            <a:normAutofit fontScale="32500" lnSpcReduction="20000"/>
          </a:bodyPr>
          <a:lstStyle/>
          <a:p>
            <a:pPr>
              <a:lnSpc>
                <a:spcPct val="150000"/>
              </a:lnSpc>
              <a:spcBef>
                <a:spcPts val="0"/>
              </a:spcBef>
            </a:pPr>
            <a:r>
              <a:rPr lang="en-US" sz="2000" b="1" i="0" u="sng" strike="noStrike" dirty="0">
                <a:effectLst/>
              </a:rPr>
              <a:t>Im</a:t>
            </a:r>
            <a:r>
              <a:rPr lang="en-US" b="1" i="0" u="sng" strike="noStrike" dirty="0">
                <a:effectLst/>
              </a:rPr>
              <a:t>plications(Not normalized):</a:t>
            </a:r>
            <a:endParaRPr lang="en-US" b="1" dirty="0"/>
          </a:p>
          <a:p>
            <a:r>
              <a:rPr lang="en-US" b="1" dirty="0"/>
              <a:t>Significant Predictors</a:t>
            </a:r>
            <a:r>
              <a:rPr lang="en-US" dirty="0"/>
              <a:t>: The significant predictors of IPO success in this model are "EBITDA," "EBITDA Margin (%)," "Net Profit after Tax (PAT)," "Net Profit Margin (%)," "Cash and Bank Balance," and "IPO Size (Fresh Issue)." All these variables have positive coefficients, indicating that higher values are associated with a greater likelihood of a successful IPO.</a:t>
            </a:r>
          </a:p>
          <a:p>
            <a:r>
              <a:rPr lang="en-US" b="1" dirty="0"/>
              <a:t>Non-Significant Predictors</a:t>
            </a:r>
            <a:r>
              <a:rPr lang="en-US" dirty="0"/>
              <a:t>: All other financial metrics listed have coefficients of 0, suggesting they do not significantly influence the outcome of IPO success in this specific model.</a:t>
            </a:r>
          </a:p>
          <a:p>
            <a:r>
              <a:rPr lang="en-US" b="1" dirty="0"/>
              <a:t>Model Insights</a:t>
            </a:r>
            <a:r>
              <a:rPr lang="en-US" dirty="0"/>
              <a:t>: The strong positive coefficients for EBITDA, PAT, and cash balance suggest that profitability and liquidity are critical factors for IPO success. Companies that demonstrate strong financial performance and stability are more likely to have successful IPOs.</a:t>
            </a:r>
          </a:p>
          <a:p>
            <a:r>
              <a:rPr lang="en-US" b="1" dirty="0"/>
              <a:t>Strategic Focus</a:t>
            </a:r>
            <a:r>
              <a:rPr lang="en-US" dirty="0"/>
              <a:t>: For companies preparing for an IPO, focusing on improving EBITDA, profitability, and maintaining a healthy cash position could enhance their chances of success.</a:t>
            </a:r>
          </a:p>
          <a:p>
            <a:endParaRPr lang="en-IN" dirty="0"/>
          </a:p>
        </p:txBody>
      </p:sp>
    </p:spTree>
    <p:extLst>
      <p:ext uri="{BB962C8B-B14F-4D97-AF65-F5344CB8AC3E}">
        <p14:creationId xmlns:p14="http://schemas.microsoft.com/office/powerpoint/2010/main" val="24911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96482-5B05-8366-FF43-09DE7C0FAB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BDA7F4-A972-E1B9-2539-274A5C8B7E01}"/>
              </a:ext>
            </a:extLst>
          </p:cNvPr>
          <p:cNvSpPr txBox="1"/>
          <p:nvPr/>
        </p:nvSpPr>
        <p:spPr>
          <a:xfrm>
            <a:off x="2118732" y="269754"/>
            <a:ext cx="8787161" cy="3277820"/>
          </a:xfrm>
          <a:prstGeom prst="rect">
            <a:avLst/>
          </a:prstGeom>
          <a:noFill/>
        </p:spPr>
        <p:txBody>
          <a:bodyPr wrap="square" rtlCol="0">
            <a:spAutoFit/>
          </a:bodyPr>
          <a:lstStyle/>
          <a:p>
            <a:pPr rtl="0">
              <a:lnSpc>
                <a:spcPct val="150000"/>
              </a:lnSpc>
              <a:spcBef>
                <a:spcPts val="0"/>
              </a:spcBef>
              <a:spcAft>
                <a:spcPts val="0"/>
              </a:spcAft>
            </a:pPr>
            <a:r>
              <a:rPr lang="en-US" sz="1800" b="1" i="0" u="sng" strike="noStrike" dirty="0">
                <a:solidFill>
                  <a:srgbClr val="000000"/>
                </a:solidFill>
                <a:effectLst/>
              </a:rPr>
              <a:t>Implications(Normalized)</a:t>
            </a:r>
            <a:endParaRPr lang="en-US" b="1" u="sng" dirty="0">
              <a:effectLst/>
            </a:endParaRPr>
          </a:p>
          <a:p>
            <a:r>
              <a:rPr lang="en-US" b="1" dirty="0"/>
              <a:t>Significant Predictors</a:t>
            </a:r>
            <a:r>
              <a:rPr lang="en-US" dirty="0"/>
              <a:t>: The only significant predictors of IPO success in this model are "Net Profit after Tax (PAT)" and "Cash and Bank Balance." Both have positive coefficients, indicating that higher profitability and liquidity are associated with a greater likelihood of a successful IPO.</a:t>
            </a:r>
          </a:p>
          <a:p>
            <a:r>
              <a:rPr lang="en-US" b="1" dirty="0"/>
              <a:t>Non-Significant Predictors</a:t>
            </a:r>
            <a:r>
              <a:rPr lang="en-US" dirty="0"/>
              <a:t>: All other financial metrics listed have coefficients of 0, suggesting they do not significantly influence the outcome of IPO success in this specific model.</a:t>
            </a:r>
          </a:p>
          <a:p>
            <a:r>
              <a:rPr lang="en-US" b="1" dirty="0"/>
              <a:t>Model Limitations</a:t>
            </a:r>
            <a:r>
              <a:rPr lang="en-US" dirty="0"/>
              <a:t>: The presence of many coefficients with a value of 0 may indicate potential issues with the model, such as multicollinearity, lack of variability in the data, or that the model may not be capturing other relevant factors influencing IPO success.</a:t>
            </a:r>
            <a:endParaRPr lang="en-US" sz="1600" b="1" i="0" u="sng" strike="noStrike" dirty="0">
              <a:effectLst/>
            </a:endParaRPr>
          </a:p>
        </p:txBody>
      </p:sp>
      <p:sp>
        <p:nvSpPr>
          <p:cNvPr id="10" name="Rectangle 9">
            <a:extLst>
              <a:ext uri="{FF2B5EF4-FFF2-40B4-BE49-F238E27FC236}">
                <a16:creationId xmlns:a16="http://schemas.microsoft.com/office/drawing/2014/main" id="{84016096-724E-4364-8063-4EC133ABAD58}"/>
              </a:ext>
            </a:extLst>
          </p:cNvPr>
          <p:cNvSpPr/>
          <p:nvPr/>
        </p:nvSpPr>
        <p:spPr>
          <a:xfrm>
            <a:off x="0" y="0"/>
            <a:ext cx="1420427" cy="6858000"/>
          </a:xfrm>
          <a:prstGeom prst="rect">
            <a:avLst/>
          </a:prstGeom>
          <a:solidFill>
            <a:srgbClr val="E2E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1189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3E4C6-0D88-358E-32B0-8F02A2921C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D67DA3-17D4-0F5A-0886-C93538D67669}"/>
              </a:ext>
            </a:extLst>
          </p:cNvPr>
          <p:cNvSpPr txBox="1"/>
          <p:nvPr/>
        </p:nvSpPr>
        <p:spPr>
          <a:xfrm>
            <a:off x="2118732" y="269754"/>
            <a:ext cx="8787161" cy="4662815"/>
          </a:xfrm>
          <a:prstGeom prst="rect">
            <a:avLst/>
          </a:prstGeom>
          <a:noFill/>
        </p:spPr>
        <p:txBody>
          <a:bodyPr wrap="square" rtlCol="0">
            <a:spAutoFit/>
          </a:bodyPr>
          <a:lstStyle/>
          <a:p>
            <a:pPr>
              <a:lnSpc>
                <a:spcPct val="150000"/>
              </a:lnSpc>
            </a:pPr>
            <a:r>
              <a:rPr lang="en-US" sz="1600" b="1" i="0" u="sng" strike="noStrike" dirty="0">
                <a:effectLst/>
              </a:rPr>
              <a:t>Im</a:t>
            </a:r>
            <a:r>
              <a:rPr lang="en-US" b="1" i="0" u="sng" strike="noStrike" dirty="0">
                <a:effectLst/>
              </a:rPr>
              <a:t>plications(Not normalized):</a:t>
            </a:r>
            <a:endParaRPr lang="en-US" b="1" dirty="0"/>
          </a:p>
          <a:p>
            <a:r>
              <a:rPr lang="en-US" b="1" dirty="0"/>
              <a:t>Significant Predictors</a:t>
            </a:r>
            <a:r>
              <a:rPr lang="en-US" dirty="0"/>
              <a:t>: The significant predictors of IPO success in this model are "EBITDA," "EBITDA Margin (%)," "Net Profit after Tax (PAT)," "Net Profit Margin (%)," "Cash and Bank Balance," and "IPO Size (Fresh Issue)." All these variables have positive coefficients, indicating that higher values are associated with a greater likelihood of a successful IPO.</a:t>
            </a:r>
          </a:p>
          <a:p>
            <a:r>
              <a:rPr lang="en-US" b="1" dirty="0"/>
              <a:t>Non-Significant Predictors</a:t>
            </a:r>
            <a:r>
              <a:rPr lang="en-US" dirty="0"/>
              <a:t>: All other financial metrics listed have coefficients of 0, suggesting they do not significantly influence the outcome of IPO success in this specific model.</a:t>
            </a:r>
          </a:p>
          <a:p>
            <a:r>
              <a:rPr lang="en-US" b="1" dirty="0"/>
              <a:t>Model Insights</a:t>
            </a:r>
            <a:r>
              <a:rPr lang="en-US" dirty="0"/>
              <a:t>: The strong positive coefficients for EBITDA, PAT, and cash balance suggest that profitability and liquidity are critical factors for IPO success. Companies that demonstrate strong financial performance and stability are more likely to have successful IPOs.</a:t>
            </a:r>
          </a:p>
          <a:p>
            <a:r>
              <a:rPr lang="en-US" b="1" dirty="0"/>
              <a:t>Strategic Focus</a:t>
            </a:r>
            <a:r>
              <a:rPr lang="en-US" dirty="0"/>
              <a:t>: For companies preparing for an IPO, focusing on improving EBITDA, profitability, and maintaining a healthy cash position could enhance their chances of success.</a:t>
            </a:r>
          </a:p>
        </p:txBody>
      </p:sp>
      <p:sp>
        <p:nvSpPr>
          <p:cNvPr id="10" name="Rectangle 9">
            <a:extLst>
              <a:ext uri="{FF2B5EF4-FFF2-40B4-BE49-F238E27FC236}">
                <a16:creationId xmlns:a16="http://schemas.microsoft.com/office/drawing/2014/main" id="{17609011-E9AF-4736-79F6-6B8F40AB0C1E}"/>
              </a:ext>
            </a:extLst>
          </p:cNvPr>
          <p:cNvSpPr/>
          <p:nvPr/>
        </p:nvSpPr>
        <p:spPr>
          <a:xfrm>
            <a:off x="0" y="0"/>
            <a:ext cx="1420427" cy="6858000"/>
          </a:xfrm>
          <a:prstGeom prst="rect">
            <a:avLst/>
          </a:prstGeom>
          <a:solidFill>
            <a:srgbClr val="E2E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70254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9338-6505-87C1-152D-56E2299065E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A7B78C1-9F99-E69D-9E2C-A4D18E8397C4}"/>
              </a:ext>
            </a:extLst>
          </p:cNvPr>
          <p:cNvSpPr>
            <a:spLocks noGrp="1"/>
          </p:cNvSpPr>
          <p:nvPr>
            <p:ph type="body" idx="1"/>
          </p:nvPr>
        </p:nvSpPr>
        <p:spPr/>
        <p:txBody>
          <a:bodyPr>
            <a:normAutofit fontScale="40000" lnSpcReduction="20000"/>
          </a:bodyPr>
          <a:lstStyle/>
          <a:p>
            <a:pPr>
              <a:lnSpc>
                <a:spcPct val="150000"/>
              </a:lnSpc>
              <a:spcBef>
                <a:spcPts val="0"/>
              </a:spcBef>
            </a:pPr>
            <a:r>
              <a:rPr lang="en-US" sz="2000" b="1" i="0" u="sng" strike="noStrike" dirty="0">
                <a:effectLst/>
              </a:rPr>
              <a:t>Im</a:t>
            </a:r>
            <a:r>
              <a:rPr lang="en-US" b="1" i="0" u="sng" strike="noStrike" dirty="0">
                <a:effectLst/>
              </a:rPr>
              <a:t>plications(Not normalized):</a:t>
            </a:r>
            <a:endParaRPr lang="en-US" b="1" dirty="0"/>
          </a:p>
          <a:p>
            <a:r>
              <a:rPr lang="en-US" b="1" dirty="0"/>
              <a:t>Significant Predictors</a:t>
            </a:r>
            <a:r>
              <a:rPr lang="en-US" dirty="0"/>
              <a:t>: The significant predictors of IPO success in this model are "EBITDA," "EBITDA Margin (%)," "Net Profit after Tax (PAT)," "Net Profit Margin (%)," "Cash and Bank Balance," and "IPO Size (Fresh Issue)." All these variables have positive coefficients, indicating that higher values are associated with a greater likelihood of a successful IPO.</a:t>
            </a:r>
          </a:p>
          <a:p>
            <a:r>
              <a:rPr lang="en-US" b="1" dirty="0"/>
              <a:t>Non-Significant Predictors</a:t>
            </a:r>
            <a:r>
              <a:rPr lang="en-US" dirty="0"/>
              <a:t>: All other financial metrics listed have coefficients of 0, suggesting they do not significantly influence the outcome of IPO success in this specific model.</a:t>
            </a:r>
          </a:p>
          <a:p>
            <a:r>
              <a:rPr lang="en-US" b="1" dirty="0"/>
              <a:t>Model Insights</a:t>
            </a:r>
            <a:r>
              <a:rPr lang="en-US" dirty="0"/>
              <a:t>: The strong positive coefficients for EBITDA, PAT, and cash balance suggest that profitability and liquidity are critical factors for IPO success. Companies that demonstrate strong financial performance and stability are more likely to have successful IPOs.</a:t>
            </a:r>
          </a:p>
          <a:p>
            <a:r>
              <a:rPr lang="en-US" b="1" dirty="0"/>
              <a:t>Strategic Focus</a:t>
            </a:r>
            <a:r>
              <a:rPr lang="en-US" dirty="0"/>
              <a:t>: For companies preparing for an IPO, focusing on improving EBITDA, profitability, and maintaining a healthy cash position could enhance their chances of success.</a:t>
            </a:r>
          </a:p>
          <a:p>
            <a:endParaRPr lang="en-IN" dirty="0"/>
          </a:p>
        </p:txBody>
      </p:sp>
    </p:spTree>
    <p:extLst>
      <p:ext uri="{BB962C8B-B14F-4D97-AF65-F5344CB8AC3E}">
        <p14:creationId xmlns:p14="http://schemas.microsoft.com/office/powerpoint/2010/main" val="2347871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659</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Singh, Deepender</dc:creator>
  <cp:lastModifiedBy>Singh, Deepender</cp:lastModifiedBy>
  <cp:revision>1</cp:revision>
  <dcterms:created xsi:type="dcterms:W3CDTF">2025-08-10T04:51:03Z</dcterms:created>
  <dcterms:modified xsi:type="dcterms:W3CDTF">2025-08-10T04:53:45Z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2025-08-10T04:52:26Z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b65bdad3-7122-448b-bfe7-00ae0f1e9435</vt:lpwstr>
  </property>
  <property fmtid="{D5CDD505-2E9C-101B-9397-08002B2CF9AE}" pid="8" name="MSIP_Label_831f0267-8575-4fc2-99cc-f6b7f9934be9_ContentBits">
    <vt:lpwstr>0</vt:lpwstr>
  </property>
  <property fmtid="{D5CDD505-2E9C-101B-9397-08002B2CF9AE}" pid="9" name="MSIP_Label_831f0267-8575-4fc2-99cc-f6b7f9934be9_Tag">
    <vt:lpwstr>10, 3, 0, 1</vt:lpwstr>
  </property>
</Properties>
</file>