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AF1D86-BA30-4E4C-8D4A-5C9FE43F5C6C}" v="3" dt="2025-08-10T01:35:18.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2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Deepender" userId="9a54ff19-75f9-47fa-bad1-532881f4bbb4" providerId="ADAL" clId="{6CAF1D86-BA30-4E4C-8D4A-5C9FE43F5C6C}"/>
    <pc:docChg chg="custSel addSld delSld modSld">
      <pc:chgData name="Singh, Deepender" userId="9a54ff19-75f9-47fa-bad1-532881f4bbb4" providerId="ADAL" clId="{6CAF1D86-BA30-4E4C-8D4A-5C9FE43F5C6C}" dt="2025-08-10T01:35:24.631" v="52" actId="2696"/>
      <pc:docMkLst>
        <pc:docMk/>
      </pc:docMkLst>
      <pc:sldChg chg="addSp modSp new mod setBg">
        <pc:chgData name="Singh, Deepender" userId="9a54ff19-75f9-47fa-bad1-532881f4bbb4" providerId="ADAL" clId="{6CAF1D86-BA30-4E4C-8D4A-5C9FE43F5C6C}" dt="2025-08-10T01:34:34.442" v="49" actId="26606"/>
        <pc:sldMkLst>
          <pc:docMk/>
          <pc:sldMk cId="1921883779" sldId="261"/>
        </pc:sldMkLst>
        <pc:spChg chg="mod">
          <ac:chgData name="Singh, Deepender" userId="9a54ff19-75f9-47fa-bad1-532881f4bbb4" providerId="ADAL" clId="{6CAF1D86-BA30-4E4C-8D4A-5C9FE43F5C6C}" dt="2025-08-10T01:34:34.442" v="49" actId="26606"/>
          <ac:spMkLst>
            <pc:docMk/>
            <pc:sldMk cId="1921883779" sldId="261"/>
            <ac:spMk id="2" creationId="{72B10154-C1C2-3B5B-67F6-597EE921167E}"/>
          </ac:spMkLst>
        </pc:spChg>
        <pc:spChg chg="mod">
          <ac:chgData name="Singh, Deepender" userId="9a54ff19-75f9-47fa-bad1-532881f4bbb4" providerId="ADAL" clId="{6CAF1D86-BA30-4E4C-8D4A-5C9FE43F5C6C}" dt="2025-08-10T01:34:34.442" v="49" actId="26606"/>
          <ac:spMkLst>
            <pc:docMk/>
            <pc:sldMk cId="1921883779" sldId="261"/>
            <ac:spMk id="3" creationId="{8C83B8DF-DE4C-FD5E-37E9-94F99EA6F9CE}"/>
          </ac:spMkLst>
        </pc:spChg>
        <pc:spChg chg="add">
          <ac:chgData name="Singh, Deepender" userId="9a54ff19-75f9-47fa-bad1-532881f4bbb4" providerId="ADAL" clId="{6CAF1D86-BA30-4E4C-8D4A-5C9FE43F5C6C}" dt="2025-08-10T01:34:34.442" v="49" actId="26606"/>
          <ac:spMkLst>
            <pc:docMk/>
            <pc:sldMk cId="1921883779" sldId="261"/>
            <ac:spMk id="12" creationId="{74751229-0244-4FBB-BED1-407467F4C951}"/>
          </ac:spMkLst>
        </pc:spChg>
        <pc:picChg chg="add">
          <ac:chgData name="Singh, Deepender" userId="9a54ff19-75f9-47fa-bad1-532881f4bbb4" providerId="ADAL" clId="{6CAF1D86-BA30-4E4C-8D4A-5C9FE43F5C6C}" dt="2025-08-10T01:34:34.442" v="49" actId="26606"/>
          <ac:picMkLst>
            <pc:docMk/>
            <pc:sldMk cId="1921883779" sldId="261"/>
            <ac:picMk id="7" creationId="{BACB7DB9-EDFF-DE6D-0B9D-584017BC3601}"/>
          </ac:picMkLst>
        </pc:picChg>
        <pc:picChg chg="add">
          <ac:chgData name="Singh, Deepender" userId="9a54ff19-75f9-47fa-bad1-532881f4bbb4" providerId="ADAL" clId="{6CAF1D86-BA30-4E4C-8D4A-5C9FE43F5C6C}" dt="2025-08-10T01:34:34.442" v="49" actId="26606"/>
          <ac:picMkLst>
            <pc:docMk/>
            <pc:sldMk cId="1921883779" sldId="261"/>
            <ac:picMk id="9" creationId="{0C33D67E-C940-481E-9466-E2CB5ABD3280}"/>
          </ac:picMkLst>
        </pc:picChg>
      </pc:sldChg>
      <pc:sldChg chg="modSp add del mod">
        <pc:chgData name="Singh, Deepender" userId="9a54ff19-75f9-47fa-bad1-532881f4bbb4" providerId="ADAL" clId="{6CAF1D86-BA30-4E4C-8D4A-5C9FE43F5C6C}" dt="2025-08-10T01:35:24.631" v="52" actId="2696"/>
        <pc:sldMkLst>
          <pc:docMk/>
          <pc:sldMk cId="868180660" sldId="262"/>
        </pc:sldMkLst>
        <pc:spChg chg="mod">
          <ac:chgData name="Singh, Deepender" userId="9a54ff19-75f9-47fa-bad1-532881f4bbb4" providerId="ADAL" clId="{6CAF1D86-BA30-4E4C-8D4A-5C9FE43F5C6C}" dt="2025-08-10T01:33:54.145" v="48" actId="313"/>
          <ac:spMkLst>
            <pc:docMk/>
            <pc:sldMk cId="868180660" sldId="262"/>
            <ac:spMk id="3" creationId="{95314773-6D4C-7231-FD6D-ABAD7F6B7231}"/>
          </ac:spMkLst>
        </pc:spChg>
      </pc:sldChg>
      <pc:sldChg chg="modSp add">
        <pc:chgData name="Singh, Deepender" userId="9a54ff19-75f9-47fa-bad1-532881f4bbb4" providerId="ADAL" clId="{6CAF1D86-BA30-4E4C-8D4A-5C9FE43F5C6C}" dt="2025-08-10T01:35:18.128" v="51"/>
        <pc:sldMkLst>
          <pc:docMk/>
          <pc:sldMk cId="1312613585" sldId="263"/>
        </pc:sldMkLst>
        <pc:spChg chg="mod">
          <ac:chgData name="Singh, Deepender" userId="9a54ff19-75f9-47fa-bad1-532881f4bbb4" providerId="ADAL" clId="{6CAF1D86-BA30-4E4C-8D4A-5C9FE43F5C6C}" dt="2025-08-10T01:35:18.128" v="51"/>
          <ac:spMkLst>
            <pc:docMk/>
            <pc:sldMk cId="1312613585" sldId="263"/>
            <ac:spMk id="3" creationId="{A53852B5-500D-E974-F15C-D588B14CBC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8047-7037-D695-46EE-ADC1946C2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B3D7AA-420C-888A-9247-F342D0AC66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592486-DA3A-9532-FFCA-C5A47FE0407D}"/>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5" name="Footer Placeholder 4">
            <a:extLst>
              <a:ext uri="{FF2B5EF4-FFF2-40B4-BE49-F238E27FC236}">
                <a16:creationId xmlns:a16="http://schemas.microsoft.com/office/drawing/2014/main" id="{D8F452E9-6071-B458-D340-F2E8BC904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A8808-9A7D-7DA8-78A7-56D628D37EBD}"/>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149979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E480-EE7C-6E4C-04BB-C6E6ED6BFB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400159-7848-0016-4BEE-9269D67937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38B69-E08A-73C1-7E1E-2B0AB74BB4F3}"/>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5" name="Footer Placeholder 4">
            <a:extLst>
              <a:ext uri="{FF2B5EF4-FFF2-40B4-BE49-F238E27FC236}">
                <a16:creationId xmlns:a16="http://schemas.microsoft.com/office/drawing/2014/main" id="{58FE6257-2F57-963D-EAF8-68186560D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6B1190-2C7D-C8C9-6EC8-25C6F2F0AE1E}"/>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5446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D6735-453D-9D2A-5C3C-DC4857C86A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DC79B7-7595-CA6D-8478-D77105BF4D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61692B-313D-8C74-A801-D5A8FDA55D90}"/>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5" name="Footer Placeholder 4">
            <a:extLst>
              <a:ext uri="{FF2B5EF4-FFF2-40B4-BE49-F238E27FC236}">
                <a16:creationId xmlns:a16="http://schemas.microsoft.com/office/drawing/2014/main" id="{3CB160AA-D0D3-3FC7-AFCC-2455E1F135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1FF18B-2E30-F1A0-0E93-F0EA5CB297EF}"/>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263601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EB27-DC1E-C3B2-3F23-D584698216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6D983A-C2CE-A5CF-806F-A32281B51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E12C7-17FF-6842-EAC2-75EC05765FDE}"/>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5" name="Footer Placeholder 4">
            <a:extLst>
              <a:ext uri="{FF2B5EF4-FFF2-40B4-BE49-F238E27FC236}">
                <a16:creationId xmlns:a16="http://schemas.microsoft.com/office/drawing/2014/main" id="{7828A98B-6D6F-A23B-8753-F29F70ACE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23F9D-D993-B3F2-816D-8191B549AE42}"/>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28036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4D9C-88B3-3180-DA3C-BFF5FFF14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5E3C23-8F02-1649-A49C-AD9475BAC8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74D1B4-6F06-95F8-1F3D-28AE138B2AE2}"/>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5" name="Footer Placeholder 4">
            <a:extLst>
              <a:ext uri="{FF2B5EF4-FFF2-40B4-BE49-F238E27FC236}">
                <a16:creationId xmlns:a16="http://schemas.microsoft.com/office/drawing/2014/main" id="{462E1132-671E-D663-6868-6542E65783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C37C33-2FB8-AE82-53FA-EFE7EB2EC930}"/>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3031126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8F4E-1ED0-4290-CD1F-2D31068AC5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757292-4F4C-B6B1-E750-F6C280827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FE385C-C9B6-5D0C-DBF5-3A6A6137B8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F28E02-02D6-EB7C-779A-B593DE69FD5F}"/>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6" name="Footer Placeholder 5">
            <a:extLst>
              <a:ext uri="{FF2B5EF4-FFF2-40B4-BE49-F238E27FC236}">
                <a16:creationId xmlns:a16="http://schemas.microsoft.com/office/drawing/2014/main" id="{DEA8F00E-F6EE-496F-42EF-D32BA12DCC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585702-B45D-1E5B-7C7D-A38531C20AA8}"/>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416668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03E78-AD5D-5739-7874-83A677D1C0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452036-974D-49FA-B9FF-B31045FAE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7B7DDC-577B-CD1A-8485-2C26DACA6D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534DAE-CD0E-9359-CDEF-0DCD9363F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58260-FC2C-6732-8C43-91FFCE12C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7AEFFA-E6E3-6D97-A2B2-32FC1EE5531E}"/>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8" name="Footer Placeholder 7">
            <a:extLst>
              <a:ext uri="{FF2B5EF4-FFF2-40B4-BE49-F238E27FC236}">
                <a16:creationId xmlns:a16="http://schemas.microsoft.com/office/drawing/2014/main" id="{AA02FCFB-36DF-8758-B155-9675617510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2D33CD-A72A-AA5C-048C-39EFBB78BBFC}"/>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391447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8D51-B854-0F6F-A654-144A90E173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213EA3-CB27-F813-B41F-272F666F15C4}"/>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4" name="Footer Placeholder 3">
            <a:extLst>
              <a:ext uri="{FF2B5EF4-FFF2-40B4-BE49-F238E27FC236}">
                <a16:creationId xmlns:a16="http://schemas.microsoft.com/office/drawing/2014/main" id="{E0C53B40-004B-90A9-860D-D47E7A4805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FAF9AB-50D6-DF9B-3CDA-65CFED691CEB}"/>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139004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6BBFAC-1320-42D7-38B7-3638A5861037}"/>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3" name="Footer Placeholder 2">
            <a:extLst>
              <a:ext uri="{FF2B5EF4-FFF2-40B4-BE49-F238E27FC236}">
                <a16:creationId xmlns:a16="http://schemas.microsoft.com/office/drawing/2014/main" id="{D6A88781-FEF5-547B-2E25-1E03176480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FEBB29-5DC0-2AE1-52A2-F38F59350F92}"/>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116218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A58B5-4A46-FF5D-DE98-0DE51D777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43FFBD-A6BD-D12A-74B4-4EA9FA5C3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CEE57C-2618-7EAE-6E49-344DA22AC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023FD9-7FB8-E76B-1AD6-CAB2F6E71DB5}"/>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6" name="Footer Placeholder 5">
            <a:extLst>
              <a:ext uri="{FF2B5EF4-FFF2-40B4-BE49-F238E27FC236}">
                <a16:creationId xmlns:a16="http://schemas.microsoft.com/office/drawing/2014/main" id="{970B1AA4-789E-2B01-445B-4BAD6393F9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CB2F1B-94EF-7408-D4DA-E81536542A0B}"/>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409261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D51C-0BE7-90F5-8416-BCA511ED6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E307FA-3A17-53CE-C5A9-175EB831D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C262F7-5CBB-6486-306A-8B631E6DC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C1F0E-2E72-6BD3-0AE1-2B1560226A4B}"/>
              </a:ext>
            </a:extLst>
          </p:cNvPr>
          <p:cNvSpPr>
            <a:spLocks noGrp="1"/>
          </p:cNvSpPr>
          <p:nvPr>
            <p:ph type="dt" sz="half" idx="10"/>
          </p:nvPr>
        </p:nvSpPr>
        <p:spPr/>
        <p:txBody>
          <a:bodyPr/>
          <a:lstStyle/>
          <a:p>
            <a:fld id="{E42E5088-5DB2-4ADC-A9F0-6DDD8A5A74D9}" type="datetimeFigureOut">
              <a:rPr lang="en-IN" smtClean="0"/>
              <a:t>10-08-2025</a:t>
            </a:fld>
            <a:endParaRPr lang="en-IN"/>
          </a:p>
        </p:txBody>
      </p:sp>
      <p:sp>
        <p:nvSpPr>
          <p:cNvPr id="6" name="Footer Placeholder 5">
            <a:extLst>
              <a:ext uri="{FF2B5EF4-FFF2-40B4-BE49-F238E27FC236}">
                <a16:creationId xmlns:a16="http://schemas.microsoft.com/office/drawing/2014/main" id="{50D6C87D-0346-7AD7-0685-23E8D15EE6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A5E341-6206-473D-B281-361AD01EE703}"/>
              </a:ext>
            </a:extLst>
          </p:cNvPr>
          <p:cNvSpPr>
            <a:spLocks noGrp="1"/>
          </p:cNvSpPr>
          <p:nvPr>
            <p:ph type="sldNum" sz="quarter" idx="12"/>
          </p:nvPr>
        </p:nvSpPr>
        <p:spPr/>
        <p:txBody>
          <a:bodyPr/>
          <a:lstStyle/>
          <a:p>
            <a:fld id="{84D598A6-39D0-4786-BC8D-BD0A3A9E7AC4}" type="slidenum">
              <a:rPr lang="en-IN" smtClean="0"/>
              <a:t>‹#›</a:t>
            </a:fld>
            <a:endParaRPr lang="en-IN"/>
          </a:p>
        </p:txBody>
      </p:sp>
    </p:spTree>
    <p:extLst>
      <p:ext uri="{BB962C8B-B14F-4D97-AF65-F5344CB8AC3E}">
        <p14:creationId xmlns:p14="http://schemas.microsoft.com/office/powerpoint/2010/main" val="108022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B2EC3-4786-507B-33EA-00FE21FB0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A4E314-F69D-ACF4-52B2-87553CD6A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799B5-BF10-45E8-DC1D-4643CFE89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2E5088-5DB2-4ADC-A9F0-6DDD8A5A74D9}" type="datetimeFigureOut">
              <a:rPr lang="en-IN" smtClean="0"/>
              <a:t>10-08-2025</a:t>
            </a:fld>
            <a:endParaRPr lang="en-IN"/>
          </a:p>
        </p:txBody>
      </p:sp>
      <p:sp>
        <p:nvSpPr>
          <p:cNvPr id="5" name="Footer Placeholder 4">
            <a:extLst>
              <a:ext uri="{FF2B5EF4-FFF2-40B4-BE49-F238E27FC236}">
                <a16:creationId xmlns:a16="http://schemas.microsoft.com/office/drawing/2014/main" id="{461CCD08-9197-C90A-C1D3-E12953BCB0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82C1417-7825-0500-38B1-97A778E859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D598A6-39D0-4786-BC8D-BD0A3A9E7AC4}" type="slidenum">
              <a:rPr lang="en-IN" smtClean="0"/>
              <a:t>‹#›</a:t>
            </a:fld>
            <a:endParaRPr lang="en-IN"/>
          </a:p>
        </p:txBody>
      </p:sp>
    </p:spTree>
    <p:extLst>
      <p:ext uri="{BB962C8B-B14F-4D97-AF65-F5344CB8AC3E}">
        <p14:creationId xmlns:p14="http://schemas.microsoft.com/office/powerpoint/2010/main" val="1034577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E468C-0B27-8C75-897D-9A00E472E4A3}"/>
              </a:ext>
            </a:extLst>
          </p:cNvPr>
          <p:cNvSpPr>
            <a:spLocks noGrp="1"/>
          </p:cNvSpPr>
          <p:nvPr>
            <p:ph type="ctrTitle"/>
          </p:nvPr>
        </p:nvSpPr>
        <p:spPr/>
        <p:txBody>
          <a:bodyPr/>
          <a:lstStyle/>
          <a:p>
            <a:r>
              <a:rPr lang="en-US" dirty="0"/>
              <a:t>PPT Project</a:t>
            </a:r>
            <a:endParaRPr lang="en-IN" dirty="0"/>
          </a:p>
        </p:txBody>
      </p:sp>
      <p:sp>
        <p:nvSpPr>
          <p:cNvPr id="3" name="Subtitle 2">
            <a:extLst>
              <a:ext uri="{FF2B5EF4-FFF2-40B4-BE49-F238E27FC236}">
                <a16:creationId xmlns:a16="http://schemas.microsoft.com/office/drawing/2014/main" id="{487D685C-D229-B2C0-6620-114165D79F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84604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2078-53EA-A34F-DC93-90D442A82ADF}"/>
              </a:ext>
            </a:extLst>
          </p:cNvPr>
          <p:cNvSpPr>
            <a:spLocks noGrp="1"/>
          </p:cNvSpPr>
          <p:nvPr>
            <p:ph type="title"/>
          </p:nvPr>
        </p:nvSpPr>
        <p:spPr>
          <a:xfrm>
            <a:off x="1653116" y="448205"/>
            <a:ext cx="8151283" cy="787929"/>
          </a:xfrm>
        </p:spPr>
        <p:txBody>
          <a:bodyPr>
            <a:normAutofit/>
          </a:bodyPr>
          <a:lstStyle/>
          <a:p>
            <a:r>
              <a:rPr lang="en-US" sz="3200" dirty="0"/>
              <a:t>The snip of the report</a:t>
            </a:r>
            <a:endParaRPr lang="en-IN" sz="3200" dirty="0"/>
          </a:p>
        </p:txBody>
      </p:sp>
      <p:sp>
        <p:nvSpPr>
          <p:cNvPr id="3" name="Text Placeholder 2">
            <a:extLst>
              <a:ext uri="{FF2B5EF4-FFF2-40B4-BE49-F238E27FC236}">
                <a16:creationId xmlns:a16="http://schemas.microsoft.com/office/drawing/2014/main" id="{7E42FCBF-1B82-703C-D034-2F0E6E7EDA5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DF78081F-1F78-8240-DEBC-AF79CFE9AFB8}"/>
              </a:ext>
            </a:extLst>
          </p:cNvPr>
          <p:cNvPicPr>
            <a:picLocks noChangeAspect="1"/>
          </p:cNvPicPr>
          <p:nvPr/>
        </p:nvPicPr>
        <p:blipFill>
          <a:blip r:embed="rId2"/>
          <a:stretch>
            <a:fillRect/>
          </a:stretch>
        </p:blipFill>
        <p:spPr>
          <a:xfrm>
            <a:off x="372532" y="1591733"/>
            <a:ext cx="11209867" cy="4917359"/>
          </a:xfrm>
          <a:prstGeom prst="rect">
            <a:avLst/>
          </a:prstGeom>
        </p:spPr>
      </p:pic>
    </p:spTree>
    <p:extLst>
      <p:ext uri="{BB962C8B-B14F-4D97-AF65-F5344CB8AC3E}">
        <p14:creationId xmlns:p14="http://schemas.microsoft.com/office/powerpoint/2010/main" val="57276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AC05-8F5A-12A1-89A5-69B88510DCE6}"/>
              </a:ext>
            </a:extLst>
          </p:cNvPr>
          <p:cNvSpPr>
            <a:spLocks noGrp="1"/>
          </p:cNvSpPr>
          <p:nvPr>
            <p:ph type="title"/>
          </p:nvPr>
        </p:nvSpPr>
        <p:spPr>
          <a:xfrm>
            <a:off x="761999" y="1141712"/>
            <a:ext cx="7923815" cy="1129537"/>
          </a:xfrm>
        </p:spPr>
        <p:txBody>
          <a:bodyPr vert="horz" lIns="91440" tIns="45720" rIns="91440" bIns="45720" rtlCol="0" anchor="t">
            <a:normAutofit/>
          </a:bodyPr>
          <a:lstStyle/>
          <a:p>
            <a:r>
              <a:rPr lang="en-US" sz="4000" kern="1200">
                <a:solidFill>
                  <a:schemeClr val="tx1"/>
                </a:solidFill>
                <a:latin typeface="+mj-lt"/>
                <a:ea typeface="+mj-ea"/>
                <a:cs typeface="+mj-cs"/>
              </a:rPr>
              <a:t>Data trained</a:t>
            </a:r>
          </a:p>
        </p:txBody>
      </p:sp>
      <p:sp>
        <p:nvSpPr>
          <p:cNvPr id="3" name="Text Placeholder 2">
            <a:extLst>
              <a:ext uri="{FF2B5EF4-FFF2-40B4-BE49-F238E27FC236}">
                <a16:creationId xmlns:a16="http://schemas.microsoft.com/office/drawing/2014/main" id="{2EFA9163-D7C2-91D8-F16F-DE0A3BFC41F0}"/>
              </a:ext>
            </a:extLst>
          </p:cNvPr>
          <p:cNvSpPr>
            <a:spLocks noGrp="1"/>
          </p:cNvSpPr>
          <p:nvPr>
            <p:ph type="body" idx="1"/>
          </p:nvPr>
        </p:nvSpPr>
        <p:spPr>
          <a:xfrm>
            <a:off x="784608" y="5497592"/>
            <a:ext cx="10637772" cy="683095"/>
          </a:xfrm>
        </p:spPr>
        <p:txBody>
          <a:bodyPr vert="horz" lIns="91440" tIns="45720" rIns="91440" bIns="45720" rtlCol="0" anchor="t">
            <a:normAutofit/>
          </a:bodyPr>
          <a:lstStyle/>
          <a:p>
            <a:endParaRPr lang="en-US" sz="1800" kern="1200">
              <a:solidFill>
                <a:schemeClr val="tx1"/>
              </a:solidFill>
              <a:latin typeface="+mn-lt"/>
              <a:ea typeface="+mn-ea"/>
              <a:cs typeface="+mn-cs"/>
            </a:endParaRPr>
          </a:p>
        </p:txBody>
      </p:sp>
      <p:cxnSp>
        <p:nvCxnSpPr>
          <p:cNvPr id="26" name="Straight Connector 25">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A close-up of a graph&#10;&#10;AI-generated content may be incorrect.">
            <a:extLst>
              <a:ext uri="{FF2B5EF4-FFF2-40B4-BE49-F238E27FC236}">
                <a16:creationId xmlns:a16="http://schemas.microsoft.com/office/drawing/2014/main" id="{542243E5-3902-4930-1D23-7F6C6097C2EF}"/>
              </a:ext>
            </a:extLst>
          </p:cNvPr>
          <p:cNvPicPr>
            <a:picLocks noChangeAspect="1"/>
          </p:cNvPicPr>
          <p:nvPr/>
        </p:nvPicPr>
        <p:blipFill>
          <a:blip r:embed="rId2"/>
          <a:stretch>
            <a:fillRect/>
          </a:stretch>
        </p:blipFill>
        <p:spPr>
          <a:xfrm>
            <a:off x="865139" y="3050128"/>
            <a:ext cx="10478721" cy="1728989"/>
          </a:xfrm>
          <a:prstGeom prst="rect">
            <a:avLst/>
          </a:prstGeom>
        </p:spPr>
      </p:pic>
      <p:cxnSp>
        <p:nvCxnSpPr>
          <p:cNvPr id="27" name="Straight Connector 26">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28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C1C8-C7E0-4FD5-F6E9-895478D50489}"/>
              </a:ext>
            </a:extLst>
          </p:cNvPr>
          <p:cNvSpPr>
            <a:spLocks noGrp="1"/>
          </p:cNvSpPr>
          <p:nvPr>
            <p:ph type="title"/>
          </p:nvPr>
        </p:nvSpPr>
        <p:spPr>
          <a:xfrm>
            <a:off x="761999" y="1141712"/>
            <a:ext cx="7923815" cy="1129537"/>
          </a:xfrm>
        </p:spPr>
        <p:txBody>
          <a:bodyPr vert="horz" lIns="91440" tIns="45720" rIns="91440" bIns="45720" rtlCol="0" anchor="t">
            <a:normAutofit/>
          </a:bodyPr>
          <a:lstStyle/>
          <a:p>
            <a:r>
              <a:rPr lang="en-US" sz="4000" kern="1200">
                <a:solidFill>
                  <a:schemeClr val="tx1"/>
                </a:solidFill>
                <a:latin typeface="+mj-lt"/>
                <a:ea typeface="+mj-ea"/>
                <a:cs typeface="+mj-cs"/>
              </a:rPr>
              <a:t>Normalized data</a:t>
            </a:r>
          </a:p>
        </p:txBody>
      </p:sp>
      <p:sp>
        <p:nvSpPr>
          <p:cNvPr id="3" name="Text Placeholder 2">
            <a:extLst>
              <a:ext uri="{FF2B5EF4-FFF2-40B4-BE49-F238E27FC236}">
                <a16:creationId xmlns:a16="http://schemas.microsoft.com/office/drawing/2014/main" id="{32BCFED0-10A3-E5AF-218A-BCB268C47244}"/>
              </a:ext>
            </a:extLst>
          </p:cNvPr>
          <p:cNvSpPr>
            <a:spLocks noGrp="1"/>
          </p:cNvSpPr>
          <p:nvPr>
            <p:ph type="body" idx="1"/>
          </p:nvPr>
        </p:nvSpPr>
        <p:spPr>
          <a:xfrm>
            <a:off x="784608" y="5497592"/>
            <a:ext cx="10637772" cy="683095"/>
          </a:xfrm>
        </p:spPr>
        <p:txBody>
          <a:bodyPr vert="horz" lIns="91440" tIns="45720" rIns="91440" bIns="45720" rtlCol="0" anchor="t">
            <a:normAutofit/>
          </a:bodyPr>
          <a:lstStyle/>
          <a:p>
            <a:endParaRPr lang="en-US" sz="1800" kern="1200">
              <a:solidFill>
                <a:schemeClr val="tx1"/>
              </a:solidFill>
              <a:latin typeface="+mn-lt"/>
              <a:ea typeface="+mn-ea"/>
              <a:cs typeface="+mn-cs"/>
            </a:endParaRPr>
          </a:p>
        </p:txBody>
      </p:sp>
      <p:cxnSp>
        <p:nvCxnSpPr>
          <p:cNvPr id="12" name="Straight Connector 11">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descr="A close-up of a table&#10;&#10;AI-generated content may be incorrect.">
            <a:extLst>
              <a:ext uri="{FF2B5EF4-FFF2-40B4-BE49-F238E27FC236}">
                <a16:creationId xmlns:a16="http://schemas.microsoft.com/office/drawing/2014/main" id="{950515CC-D754-5844-A7FE-9FB8AA2372C4}"/>
              </a:ext>
            </a:extLst>
          </p:cNvPr>
          <p:cNvPicPr>
            <a:picLocks noChangeAspect="1"/>
          </p:cNvPicPr>
          <p:nvPr/>
        </p:nvPicPr>
        <p:blipFill>
          <a:blip r:embed="rId2"/>
          <a:stretch>
            <a:fillRect/>
          </a:stretch>
        </p:blipFill>
        <p:spPr>
          <a:xfrm>
            <a:off x="865139" y="3443080"/>
            <a:ext cx="10478721" cy="1336037"/>
          </a:xfrm>
          <a:prstGeom prst="rect">
            <a:avLst/>
          </a:prstGeom>
        </p:spPr>
      </p:pic>
      <p:cxnSp>
        <p:nvCxnSpPr>
          <p:cNvPr id="14" name="Straight Connector 13">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47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9D98-CEC3-F045-CBDD-D8A2363CB8BD}"/>
              </a:ext>
            </a:extLst>
          </p:cNvPr>
          <p:cNvSpPr>
            <a:spLocks noGrp="1"/>
          </p:cNvSpPr>
          <p:nvPr>
            <p:ph type="title"/>
          </p:nvPr>
        </p:nvSpPr>
        <p:spPr>
          <a:xfrm>
            <a:off x="761999" y="1141712"/>
            <a:ext cx="7923815" cy="1129537"/>
          </a:xfrm>
        </p:spPr>
        <p:txBody>
          <a:bodyPr vert="horz" lIns="91440" tIns="45720" rIns="91440" bIns="45720" rtlCol="0" anchor="t">
            <a:normAutofit/>
          </a:bodyPr>
          <a:lstStyle/>
          <a:p>
            <a:r>
              <a:rPr lang="en-US" sz="4000" kern="1200">
                <a:solidFill>
                  <a:schemeClr val="tx1"/>
                </a:solidFill>
                <a:latin typeface="+mj-lt"/>
                <a:ea typeface="+mj-ea"/>
                <a:cs typeface="+mj-cs"/>
              </a:rPr>
              <a:t>Prediction-Logistic Regression</a:t>
            </a:r>
          </a:p>
        </p:txBody>
      </p:sp>
      <p:sp>
        <p:nvSpPr>
          <p:cNvPr id="3" name="Text Placeholder 2">
            <a:extLst>
              <a:ext uri="{FF2B5EF4-FFF2-40B4-BE49-F238E27FC236}">
                <a16:creationId xmlns:a16="http://schemas.microsoft.com/office/drawing/2014/main" id="{C71E658C-1DA7-6D29-C4CD-D7187AEBF234}"/>
              </a:ext>
            </a:extLst>
          </p:cNvPr>
          <p:cNvSpPr>
            <a:spLocks noGrp="1"/>
          </p:cNvSpPr>
          <p:nvPr>
            <p:ph type="body" idx="1"/>
          </p:nvPr>
        </p:nvSpPr>
        <p:spPr>
          <a:xfrm>
            <a:off x="784608" y="5497592"/>
            <a:ext cx="10637772" cy="683095"/>
          </a:xfrm>
        </p:spPr>
        <p:txBody>
          <a:bodyPr vert="horz" lIns="91440" tIns="45720" rIns="91440" bIns="45720" rtlCol="0" anchor="t">
            <a:normAutofit/>
          </a:bodyPr>
          <a:lstStyle/>
          <a:p>
            <a:endParaRPr lang="en-US" sz="1800" kern="1200">
              <a:solidFill>
                <a:schemeClr val="tx1"/>
              </a:solidFill>
              <a:latin typeface="+mn-lt"/>
              <a:ea typeface="+mn-ea"/>
              <a:cs typeface="+mn-cs"/>
            </a:endParaRPr>
          </a:p>
        </p:txBody>
      </p:sp>
      <p:cxnSp>
        <p:nvCxnSpPr>
          <p:cNvPr id="13" name="Straight Connector 12">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screen&#10;&#10;AI-generated content may be incorrect.">
            <a:extLst>
              <a:ext uri="{FF2B5EF4-FFF2-40B4-BE49-F238E27FC236}">
                <a16:creationId xmlns:a16="http://schemas.microsoft.com/office/drawing/2014/main" id="{FF57F1DD-63E9-FA15-340E-02F6E1D82A9F}"/>
              </a:ext>
            </a:extLst>
          </p:cNvPr>
          <p:cNvPicPr>
            <a:picLocks noChangeAspect="1"/>
          </p:cNvPicPr>
          <p:nvPr/>
        </p:nvPicPr>
        <p:blipFill>
          <a:blip r:embed="rId2"/>
          <a:stretch>
            <a:fillRect/>
          </a:stretch>
        </p:blipFill>
        <p:spPr>
          <a:xfrm>
            <a:off x="1769533" y="2398646"/>
            <a:ext cx="9574326" cy="2672884"/>
          </a:xfrm>
          <a:prstGeom prst="rect">
            <a:avLst/>
          </a:prstGeom>
        </p:spPr>
      </p:pic>
      <p:cxnSp>
        <p:nvCxnSpPr>
          <p:cNvPr id="12" name="Straight Connector 11">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09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10154-C1C2-3B5B-67F6-597EE921167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Implications</a:t>
            </a:r>
          </a:p>
        </p:txBody>
      </p:sp>
      <p:sp>
        <p:nvSpPr>
          <p:cNvPr id="3" name="Text Placeholder 2">
            <a:extLst>
              <a:ext uri="{FF2B5EF4-FFF2-40B4-BE49-F238E27FC236}">
                <a16:creationId xmlns:a16="http://schemas.microsoft.com/office/drawing/2014/main" id="{8C83B8DF-DE4C-FD5E-37E9-94F99EA6F9CE}"/>
              </a:ext>
            </a:extLst>
          </p:cNvPr>
          <p:cNvSpPr>
            <a:spLocks noGrp="1"/>
          </p:cNvSpPr>
          <p:nvPr>
            <p:ph type="body" idx="1"/>
          </p:nvPr>
        </p:nvSpPr>
        <p:spPr>
          <a:xfrm>
            <a:off x="2197101" y="4078423"/>
            <a:ext cx="4978399" cy="2058657"/>
          </a:xfrm>
        </p:spPr>
        <p:txBody>
          <a:bodyPr vert="horz" lIns="91440" tIns="45720" rIns="91440" bIns="45720" rtlCol="0">
            <a:normAutofit/>
          </a:bodyPr>
          <a:lstStyle/>
          <a:p>
            <a:r>
              <a:rPr lang="en-US" sz="1100" kern="1200">
                <a:solidFill>
                  <a:schemeClr val="tx1"/>
                </a:solidFill>
                <a:latin typeface="+mn-lt"/>
                <a:ea typeface="+mn-ea"/>
                <a:cs typeface="+mn-cs"/>
              </a:rPr>
              <a:t>Implications(Normalized):</a:t>
            </a:r>
          </a:p>
          <a:p>
            <a:r>
              <a:rPr lang="en-US" sz="1100" kern="1200">
                <a:solidFill>
                  <a:schemeClr val="tx1"/>
                </a:solidFill>
                <a:latin typeface="+mn-lt"/>
                <a:ea typeface="+mn-ea"/>
                <a:cs typeface="+mn-cs"/>
              </a:rPr>
              <a:t>Focus on Profitability: The strong EBITDA and PAT suggest that profitability is a key driver of IPO success. Companies should focus on maintaining or improving these metrics before going public.</a:t>
            </a:r>
          </a:p>
          <a:p>
            <a:r>
              <a:rPr lang="en-US" sz="1100" kern="1200">
                <a:solidFill>
                  <a:schemeClr val="tx1"/>
                </a:solidFill>
                <a:latin typeface="+mn-lt"/>
                <a:ea typeface="+mn-ea"/>
                <a:cs typeface="+mn-cs"/>
              </a:rPr>
              <a:t>Operational Efficiency: The high EBITDA margin indicates that operational efficiency is crucial. Companies should strive to optimize costs and enhance their pricing strategies.</a:t>
            </a:r>
          </a:p>
          <a:p>
            <a:r>
              <a:rPr lang="en-US" sz="1100" kern="1200">
                <a:solidFill>
                  <a:schemeClr val="tx1"/>
                </a:solidFill>
                <a:latin typeface="+mn-lt"/>
                <a:ea typeface="+mn-ea"/>
                <a:cs typeface="+mn-cs"/>
              </a:rPr>
              <a:t>Market Perception: The overall financial health as indicated by cash balances and profitability metrics will likely influence investor sentiment and perceived value during the IPO process.</a:t>
            </a:r>
          </a:p>
        </p:txBody>
      </p:sp>
      <p:pic>
        <p:nvPicPr>
          <p:cNvPr id="7" name="Graphic 6" descr="Upward trend">
            <a:extLst>
              <a:ext uri="{FF2B5EF4-FFF2-40B4-BE49-F238E27FC236}">
                <a16:creationId xmlns:a16="http://schemas.microsoft.com/office/drawing/2014/main" id="{BACB7DB9-EDFF-DE6D-0B9D-584017BC36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Upward trend">
            <a:extLst>
              <a:ext uri="{FF2B5EF4-FFF2-40B4-BE49-F238E27FC236}">
                <a16:creationId xmlns:a16="http://schemas.microsoft.com/office/drawing/2014/main" id="{0C33D67E-C940-481E-9466-E2CB5ABD32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92188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5DCEA0-17DB-2C23-48FF-85596A9A6834}"/>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534762-685F-CFC3-0E3C-F6735EF3A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9ABE5-1DDE-135E-233B-C317A37F7515}"/>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Implications</a:t>
            </a:r>
          </a:p>
        </p:txBody>
      </p:sp>
      <p:sp>
        <p:nvSpPr>
          <p:cNvPr id="3" name="Text Placeholder 2">
            <a:extLst>
              <a:ext uri="{FF2B5EF4-FFF2-40B4-BE49-F238E27FC236}">
                <a16:creationId xmlns:a16="http://schemas.microsoft.com/office/drawing/2014/main" id="{A53852B5-500D-E974-F15C-D588B14CBC9F}"/>
              </a:ext>
            </a:extLst>
          </p:cNvPr>
          <p:cNvSpPr>
            <a:spLocks noGrp="1"/>
          </p:cNvSpPr>
          <p:nvPr>
            <p:ph type="body" idx="1"/>
          </p:nvPr>
        </p:nvSpPr>
        <p:spPr>
          <a:xfrm>
            <a:off x="2197101" y="4078423"/>
            <a:ext cx="4978399" cy="2058657"/>
          </a:xfrm>
        </p:spPr>
        <p:txBody>
          <a:bodyPr vert="horz" lIns="91440" tIns="45720" rIns="91440" bIns="45720" rtlCol="0">
            <a:normAutofit/>
          </a:bodyPr>
          <a:lstStyle/>
          <a:p>
            <a:r>
              <a:rPr lang="en-US" sz="1100" dirty="0"/>
              <a:t>Implications(Not normalized)</a:t>
            </a:r>
          </a:p>
          <a:p>
            <a:r>
              <a:rPr lang="en-US" sz="1100" dirty="0"/>
              <a:t>Positive Indicators: EBITDA, EBITDA Margin, Net Profit after Tax, Net Profit Margin, Asset Turnover Ratio, Current Ratio, and IPO Size are all positively associated with the likelihood of IPO success. Companies that exhibit strong profitability, operational efficiency, liquidity, and larger offerings are more likely to succeed.</a:t>
            </a:r>
          </a:p>
          <a:p>
            <a:r>
              <a:rPr lang="en-US" sz="1100" dirty="0"/>
              <a:t>Neutral Indicators: Variables like Revenue from Operations, Other Income, Total Revenue, Equity Share Capital, Net Worth, Earnings Per Share, Return on Net Worth, Debt to Equity Ratio, Cash and Bank Balance, and Total Assets do not significantly influence IPO success in this model.</a:t>
            </a:r>
            <a:endParaRPr lang="en-IN" sz="1100" dirty="0"/>
          </a:p>
        </p:txBody>
      </p:sp>
      <p:pic>
        <p:nvPicPr>
          <p:cNvPr id="7" name="Graphic 6" descr="Upward trend">
            <a:extLst>
              <a:ext uri="{FF2B5EF4-FFF2-40B4-BE49-F238E27FC236}">
                <a16:creationId xmlns:a16="http://schemas.microsoft.com/office/drawing/2014/main" id="{6B2F930C-32DB-FDB5-8DAE-EDBD8D59A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Upward trend">
            <a:extLst>
              <a:ext uri="{FF2B5EF4-FFF2-40B4-BE49-F238E27FC236}">
                <a16:creationId xmlns:a16="http://schemas.microsoft.com/office/drawing/2014/main" id="{2CA0FE5E-874D-0E3B-954D-806C078B74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31261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223</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PPT Project</vt:lpstr>
      <vt:lpstr>The snip of the report</vt:lpstr>
      <vt:lpstr>Data trained</vt:lpstr>
      <vt:lpstr>Normalized data</vt:lpstr>
      <vt:lpstr>Prediction-Logistic Regression</vt:lpstr>
      <vt:lpstr>Implications</vt:lpstr>
      <vt:lpstr>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Singh, Deepender</dc:creator>
  <cp:lastModifiedBy>Singh, Deepender</cp:lastModifiedBy>
  <cp:revision>1</cp:revision>
  <dcterms:created xsi:type="dcterms:W3CDTF">2025-08-10T01:15:09Z</dcterms:created>
  <dcterms:modified xsi:type="dcterms:W3CDTF">2025-08-10T01:35:27Z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31f0267-8575-4fc2-99cc-f6b7f9934be9_Enabled">
    <vt:lpwstr>true</vt:lpwstr>
  </property>
  <property fmtid="{D5CDD505-2E9C-101B-9397-08002B2CF9AE}" pid="3" name="MSIP_Label_831f0267-8575-4fc2-99cc-f6b7f9934be9_SetDate">
    <vt:lpwstr>2025-08-10T01:25:33Z</vt:lpwstr>
  </property>
  <property fmtid="{D5CDD505-2E9C-101B-9397-08002B2CF9AE}" pid="4" name="MSIP_Label_831f0267-8575-4fc2-99cc-f6b7f9934be9_Method">
    <vt:lpwstr>Standard</vt:lpwstr>
  </property>
  <property fmtid="{D5CDD505-2E9C-101B-9397-08002B2CF9AE}" pid="5" name="MSIP_Label_831f0267-8575-4fc2-99cc-f6b7f9934be9_Name">
    <vt:lpwstr>831f0267-8575-4fc2-99cc-f6b7f9934be9</vt:lpwstr>
  </property>
  <property fmtid="{D5CDD505-2E9C-101B-9397-08002B2CF9AE}" pid="6" name="MSIP_Label_831f0267-8575-4fc2-99cc-f6b7f9934be9_SiteId">
    <vt:lpwstr>8f3e36ea-8039-4b40-81a7-7dc0599e8645</vt:lpwstr>
  </property>
  <property fmtid="{D5CDD505-2E9C-101B-9397-08002B2CF9AE}" pid="7" name="MSIP_Label_831f0267-8575-4fc2-99cc-f6b7f9934be9_ActionId">
    <vt:lpwstr>a1000e7e-3e3d-484e-af07-e98f0d7c93b3</vt:lpwstr>
  </property>
  <property fmtid="{D5CDD505-2E9C-101B-9397-08002B2CF9AE}" pid="8" name="MSIP_Label_831f0267-8575-4fc2-99cc-f6b7f9934be9_ContentBits">
    <vt:lpwstr>0</vt:lpwstr>
  </property>
  <property fmtid="{D5CDD505-2E9C-101B-9397-08002B2CF9AE}" pid="9" name="MSIP_Label_831f0267-8575-4fc2-99cc-f6b7f9934be9_Tag">
    <vt:lpwstr>10, 3, 0, 1</vt:lpwstr>
  </property>
</Properties>
</file>