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067E13-8096-47C5-AB62-0390C81CD465}" v="6" dt="2025-05-03T11:24:04.58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81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03009-5B32-E73E-915F-76D7DAA40C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C8CA67-2B25-461C-C103-C48D7A2287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69F2-F0AC-91AC-FAC8-3DAD703B8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A38C3D-2E37-837B-E845-92B80AB22F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31381-C845-1C07-C62B-4D72623CE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72494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1E387-BB45-27D8-6EC7-DA794EA70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3A3734-E534-DB00-B64E-82186CF04E0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6DA279-51D1-205B-3E8C-2882753C51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FF63A2-3FF7-74D0-010A-1D1E2A12F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26E547-43F4-FFAE-785E-952367A7B3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6112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E626E5-FD9F-7C9F-0C49-DB7372D3654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07EB764-754B-04FB-27B3-CDFDD3F563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97EA70-3523-44C6-97B9-8D7E4412F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8C4442-4D2F-60B8-38F4-34F15C32B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8EF2C9-F978-8D3A-56F4-5DD79AE53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04448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9AC58C-476F-0CE9-9D27-CD4B1B141B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FF38AC-0AC7-53F6-E8FE-DCD2E2D362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D1D4C2-30BB-BA65-B491-07F4EB3796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3B3582-5664-2A0C-A5A6-43998D915F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7E5428-C6F5-F0C3-8E9C-EFED76484F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27911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58494E-6196-8C7F-0487-E5D348B796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4EA13E-9800-2ED6-979A-75EEA98FA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FDE525-C7A5-A963-745F-FC2F3387D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1A844-8BE1-C5DE-4F01-56976F96F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A00673-E670-2A46-4D50-7537F18F9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12305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98A200-383B-89B0-FC51-793359A4EF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C613AC-06EF-CE6A-E596-CAC50F0A7DF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7E45E5-A7B5-237D-1767-50432779FD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7ABE79D-6AFA-A50C-5369-1B5997CC2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A70156-ACC0-62D3-EAB2-53BC367F43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650EE7-3198-B1CA-EAB8-7DDC1C4AB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733241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B5B5F-3B95-6E26-54B7-DC957ADD7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FFECD6-C699-DA33-BACF-148A6BEAA1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47A7993-7770-CB33-CB7E-9A0C249E049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02480BB-147C-87CB-4B77-C5196F1DE7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2E31A6-1CFB-803F-E75C-95D87CEBF4F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1C57718-4581-0B8E-9768-64BCB03EB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D394547-AD91-14EB-A912-5D8D5B23AB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AA83BC6-596E-14F6-2A60-DC958812D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7912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22099-6796-FA46-980E-087142E7F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2D7BC98-55B1-5F04-F71E-95A80A90CF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7FC004-4F7D-34B7-E2D7-9F63DD470C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B22C56-34BE-D999-9AA4-E85ED253B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194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0646F-AF73-45EF-6129-BF629BC99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7AA625-16CE-BD78-C0D4-876EAF68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302E23-287C-233C-EEC5-A6F6FD10A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815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BAE01F-CB7C-9E65-1C3C-55180FB5E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C7B8E-6850-0763-0A75-7B3304DC84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BC3038-E0B3-EC8D-BCB2-308342C192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CE24E6-8FEA-1705-418F-F4DB20404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ADAAB2-5472-0FAE-DCFD-207A8916E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490990-9051-9C98-A355-B7477F72C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386528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3335B9-E2CF-BA06-C544-D40567928E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C34001-65B9-C7C4-58E5-BB74B08FB2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84EC20D-1068-5E42-F922-C32128ED69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B25D7C-BAC1-8E42-0741-242BDFFEF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A26908-DC5E-CE28-5318-17E1D7E0F2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B5E1AD-28CB-0EA9-874F-4CAE98CD7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8466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8E75CDF-1A71-CFE7-A32F-ADB4DE45C0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F9DD9C-E5A4-5CAF-9594-30BF0506E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487FA2-28CC-C17D-A310-702163B2CFF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7485D22-2CAC-4552-B6BE-1A093A7C49B5}" type="datetimeFigureOut">
              <a:rPr lang="en-IN" smtClean="0"/>
              <a:t>03-05-2025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2C9135-34BF-0F52-8841-C9A70634C6B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3B01AD-FF94-8C84-0C4A-87E3DA4230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E23A216-A47B-42A3-8358-88615B5981C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81517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A9A2E1-DC17-AFE2-EEC6-6D708FF21EDE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IIM K Fintech 05 Batch4 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0FDEED8-8127-7507-41DD-4789DD74630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Work from Home Scams case study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3856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77B85-4E6E-A019-EFF2-AEBB18DB1E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074299"/>
          </a:xfrm>
        </p:spPr>
        <p:txBody>
          <a:bodyPr/>
          <a:lstStyle/>
          <a:p>
            <a:r>
              <a:rPr lang="en-US" dirty="0"/>
              <a:t>Definition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2C4E5F3-A562-732D-449F-BBD56B13E73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280745"/>
            <a:ext cx="9144000" cy="4225158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D</a:t>
            </a:r>
            <a:r>
              <a:rPr lang="en-US" dirty="0">
                <a:effectLst/>
              </a:rPr>
              <a:t>eceptive job or business opportunity promoted as legitimate remote work, often requiring little skill or time.</a:t>
            </a:r>
          </a:p>
          <a:p>
            <a:pPr algn="l"/>
            <a:r>
              <a:rPr lang="en-IN" b="1" dirty="0">
                <a:effectLst/>
              </a:rPr>
              <a:t>Key Characteristics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Upfront Fees or Investments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Personal Information Theft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Fake Job Postings and Impersonation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Illegal Activities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>
                <a:effectLst/>
              </a:rPr>
              <a:t>False Promises of Easy Money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dirty="0">
                <a:effectLst/>
              </a:rPr>
              <a:t>Unprofessional or Suspicious Communication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IN" dirty="0">
              <a:effectLst/>
            </a:endParaRPr>
          </a:p>
          <a:p>
            <a:endParaRPr lang="en-IN" dirty="0">
              <a:effectLst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505939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C71FC-9C82-5D05-7B54-6256A240B3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305527"/>
          </a:xfrm>
        </p:spPr>
        <p:txBody>
          <a:bodyPr>
            <a:normAutofit fontScale="90000"/>
          </a:bodyPr>
          <a:lstStyle/>
          <a:p>
            <a:r>
              <a:rPr lang="en-US" dirty="0"/>
              <a:t>Common Types of Work-from-Home Scams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B9F971-734A-40E7-E5B0-EE34A5B7B3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2427889"/>
            <a:ext cx="9144000" cy="3773213"/>
          </a:xfrm>
        </p:spPr>
        <p:txBody>
          <a:bodyPr>
            <a:normAutofit lnSpcReduction="10000"/>
          </a:bodyPr>
          <a:lstStyle/>
          <a:p>
            <a:pPr marL="457200" indent="-457200" algn="l">
              <a:buFont typeface="+mj-lt"/>
              <a:buAutoNum type="arabicPeriod"/>
            </a:pPr>
            <a:r>
              <a:rPr lang="en-US" dirty="0"/>
              <a:t>Fake Job Portals/Registration Fees.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Email/Chat Job Offers with No Interview.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Online Trading or Investment Jobs.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Click-Based Ad Jobs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Fake Amazon / Flipkart Order Processing Jobs.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US" dirty="0"/>
              <a:t>"Work from Home Kit" Scams.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it-IT" dirty="0"/>
              <a:t>YouTube Channel Manager / Affiliate Scams</a:t>
            </a:r>
            <a:r>
              <a:rPr lang="en-US" dirty="0"/>
              <a:t>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Telegram/WhatsApp Task-Based Scams.</a:t>
            </a:r>
          </a:p>
          <a:p>
            <a:pPr marL="457200" indent="-457200" algn="l">
              <a:buFont typeface="+mj-lt"/>
              <a:buAutoNum type="arabicPeriod"/>
            </a:pPr>
            <a:r>
              <a:rPr lang="en-IN" dirty="0"/>
              <a:t>Reshipping/Logistics Agent Scams.</a:t>
            </a:r>
          </a:p>
        </p:txBody>
      </p:sp>
    </p:spTree>
    <p:extLst>
      <p:ext uri="{BB962C8B-B14F-4D97-AF65-F5344CB8AC3E}">
        <p14:creationId xmlns:p14="http://schemas.microsoft.com/office/powerpoint/2010/main" val="2017222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6A296-CD25-3D0C-9248-C69F994829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33168"/>
          </a:xfrm>
        </p:spPr>
        <p:txBody>
          <a:bodyPr>
            <a:normAutofit fontScale="90000"/>
          </a:bodyPr>
          <a:lstStyle/>
          <a:p>
            <a:r>
              <a:rPr lang="en-US" dirty="0"/>
              <a:t>Modus Operandi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5F989B-680A-2703-1653-D620A95CE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555531"/>
            <a:ext cx="9144000" cy="4887309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1. </a:t>
            </a:r>
            <a:r>
              <a:rPr lang="en-US" b="1" dirty="0"/>
              <a:t>Initial Contact</a:t>
            </a:r>
            <a:r>
              <a:rPr lang="en-US" dirty="0"/>
              <a:t>: Scammers approached victims via Email, WhatsApp and Telegram, offering part-time work-from-home jobs.</a:t>
            </a:r>
          </a:p>
          <a:p>
            <a:pPr algn="l"/>
            <a:r>
              <a:rPr lang="en-US" dirty="0"/>
              <a:t>2. </a:t>
            </a:r>
            <a:r>
              <a:rPr lang="en-US" b="1" dirty="0"/>
              <a:t>Task Assignment</a:t>
            </a:r>
            <a:r>
              <a:rPr lang="en-US" dirty="0"/>
              <a:t>: Victims were asked to perform simple tasks like liking YouTube videos or installing apps, with promises of monetary rewards.</a:t>
            </a:r>
          </a:p>
          <a:p>
            <a:pPr algn="l"/>
            <a:r>
              <a:rPr lang="en-US" dirty="0"/>
              <a:t>3. </a:t>
            </a:r>
            <a:r>
              <a:rPr lang="en-US" b="1" dirty="0"/>
              <a:t>Digital Wallets</a:t>
            </a:r>
            <a:r>
              <a:rPr lang="en-US" dirty="0"/>
              <a:t>: Victims saw their digital wallets being credited, creating an illusion of legitimate earnings</a:t>
            </a:r>
          </a:p>
          <a:p>
            <a:pPr algn="l"/>
            <a:r>
              <a:rPr lang="en-US" dirty="0"/>
              <a:t>4. </a:t>
            </a:r>
            <a:r>
              <a:rPr lang="en-US" b="1" dirty="0"/>
              <a:t>Withdrawal Issues</a:t>
            </a:r>
            <a:r>
              <a:rPr lang="en-US" dirty="0"/>
              <a:t>: When attempting to withdraw funds, victims faced obstacles and were asked to invest more to unlock their earnings.</a:t>
            </a:r>
          </a:p>
          <a:p>
            <a:pPr algn="l"/>
            <a:r>
              <a:rPr lang="en-US" dirty="0"/>
              <a:t>5.</a:t>
            </a:r>
            <a:r>
              <a:rPr lang="en-US" b="1" dirty="0"/>
              <a:t> Realization</a:t>
            </a:r>
            <a:r>
              <a:rPr lang="en-US" dirty="0"/>
              <a:t>: Eventually, victims realized the digital wallets were fake, and they had been scammed.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74357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857CE72-9297-D2FB-4874-FAA3D2A6448E}"/>
              </a:ext>
            </a:extLst>
          </p:cNvPr>
          <p:cNvSpPr/>
          <p:nvPr/>
        </p:nvSpPr>
        <p:spPr>
          <a:xfrm>
            <a:off x="507124" y="620110"/>
            <a:ext cx="11338035" cy="85133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 Collaborative Solution </a:t>
            </a:r>
            <a:endParaRPr lang="en-IN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3182F2B-A780-EDB6-3026-BA1D61CA5991}"/>
              </a:ext>
            </a:extLst>
          </p:cNvPr>
          <p:cNvSpPr/>
          <p:nvPr/>
        </p:nvSpPr>
        <p:spPr>
          <a:xfrm>
            <a:off x="4654331" y="3598696"/>
            <a:ext cx="3069021" cy="7041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Bank</a:t>
            </a:r>
            <a:endParaRPr lang="en-IN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B117CC0-C413-3928-B4F0-21A38F8D031E}"/>
              </a:ext>
            </a:extLst>
          </p:cNvPr>
          <p:cNvSpPr/>
          <p:nvPr/>
        </p:nvSpPr>
        <p:spPr>
          <a:xfrm>
            <a:off x="507124" y="3605047"/>
            <a:ext cx="3069021" cy="7041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Job seeker/Job portals</a:t>
            </a:r>
            <a:endParaRPr lang="en-IN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56B17CAB-EBC7-3B84-5C99-E851A0D5377D}"/>
              </a:ext>
            </a:extLst>
          </p:cNvPr>
          <p:cNvSpPr/>
          <p:nvPr/>
        </p:nvSpPr>
        <p:spPr>
          <a:xfrm>
            <a:off x="4647980" y="1715811"/>
            <a:ext cx="3069021" cy="7041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Information Aggregator</a:t>
            </a:r>
            <a:endParaRPr lang="en-IN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2FCF1C7B-F59C-B75B-78ED-E6C5F6A00B50}"/>
              </a:ext>
            </a:extLst>
          </p:cNvPr>
          <p:cNvSpPr/>
          <p:nvPr/>
        </p:nvSpPr>
        <p:spPr>
          <a:xfrm>
            <a:off x="8776138" y="3605047"/>
            <a:ext cx="3069021" cy="704193"/>
          </a:xfrm>
          <a:prstGeom prst="ellipse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Regulatory Authority</a:t>
            </a:r>
            <a:endParaRPr lang="en-IN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D7E70818-3893-1AFD-0EC1-6DE6169EA9DF}"/>
              </a:ext>
            </a:extLst>
          </p:cNvPr>
          <p:cNvCxnSpPr>
            <a:stCxn id="4" idx="0"/>
            <a:endCxn id="5" idx="4"/>
          </p:cNvCxnSpPr>
          <p:nvPr/>
        </p:nvCxnSpPr>
        <p:spPr>
          <a:xfrm flipV="1">
            <a:off x="2041635" y="2420004"/>
            <a:ext cx="4140856" cy="1185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73C1E20-E232-5C6F-29A4-7F980863305B}"/>
              </a:ext>
            </a:extLst>
          </p:cNvPr>
          <p:cNvCxnSpPr>
            <a:stCxn id="5" idx="4"/>
            <a:endCxn id="3" idx="0"/>
          </p:cNvCxnSpPr>
          <p:nvPr/>
        </p:nvCxnSpPr>
        <p:spPr>
          <a:xfrm>
            <a:off x="6182491" y="2420004"/>
            <a:ext cx="6351" cy="117869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2ABB87B-7A98-B88D-60AD-B33F9E6A0AE2}"/>
              </a:ext>
            </a:extLst>
          </p:cNvPr>
          <p:cNvCxnSpPr>
            <a:stCxn id="5" idx="4"/>
            <a:endCxn id="6" idx="0"/>
          </p:cNvCxnSpPr>
          <p:nvPr/>
        </p:nvCxnSpPr>
        <p:spPr>
          <a:xfrm>
            <a:off x="6182491" y="2420004"/>
            <a:ext cx="4128158" cy="118504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117AF8C-7817-66E9-FD64-B9346920C269}"/>
              </a:ext>
            </a:extLst>
          </p:cNvPr>
          <p:cNvCxnSpPr>
            <a:stCxn id="4" idx="4"/>
            <a:endCxn id="3" idx="4"/>
          </p:cNvCxnSpPr>
          <p:nvPr/>
        </p:nvCxnSpPr>
        <p:spPr>
          <a:xfrm rot="5400000" flipH="1" flipV="1">
            <a:off x="4112062" y="2232461"/>
            <a:ext cx="6351" cy="4147207"/>
          </a:xfrm>
          <a:prstGeom prst="curvedConnector3">
            <a:avLst>
              <a:gd name="adj1" fmla="val -3599433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369436B9-3434-42EC-1BB6-E6DD9A4E488D}"/>
              </a:ext>
            </a:extLst>
          </p:cNvPr>
          <p:cNvCxnSpPr>
            <a:stCxn id="3" idx="4"/>
            <a:endCxn id="6" idx="4"/>
          </p:cNvCxnSpPr>
          <p:nvPr/>
        </p:nvCxnSpPr>
        <p:spPr>
          <a:xfrm rot="16200000" flipH="1">
            <a:off x="8246570" y="2245160"/>
            <a:ext cx="6351" cy="4121807"/>
          </a:xfrm>
          <a:prstGeom prst="curvedConnector3">
            <a:avLst>
              <a:gd name="adj1" fmla="val 3699433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B8A31555-95FC-21CF-A161-F4663028AF66}"/>
              </a:ext>
            </a:extLst>
          </p:cNvPr>
          <p:cNvCxnSpPr>
            <a:stCxn id="4" idx="4"/>
            <a:endCxn id="6" idx="4"/>
          </p:cNvCxnSpPr>
          <p:nvPr/>
        </p:nvCxnSpPr>
        <p:spPr>
          <a:xfrm rot="16200000" flipH="1">
            <a:off x="6176142" y="174733"/>
            <a:ext cx="12700" cy="8269014"/>
          </a:xfrm>
          <a:prstGeom prst="curvedConnector3">
            <a:avLst>
              <a:gd name="adj1" fmla="val 4779315"/>
            </a:avLst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TextBox 56">
            <a:extLst>
              <a:ext uri="{FF2B5EF4-FFF2-40B4-BE49-F238E27FC236}">
                <a16:creationId xmlns:a16="http://schemas.microsoft.com/office/drawing/2014/main" id="{1D0B49F3-79FA-972B-50F6-24AEDD85DE5A}"/>
              </a:ext>
            </a:extLst>
          </p:cNvPr>
          <p:cNvSpPr txBox="1"/>
          <p:nvPr/>
        </p:nvSpPr>
        <p:spPr>
          <a:xfrm>
            <a:off x="5023945" y="5076497"/>
            <a:ext cx="302697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eKYC &amp; Identity Verification Systems. 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effectLst/>
                <a:latin typeface="Tahoma" panose="020B060403050404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⁠</a:t>
            </a: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Secure Payment Gateways with Escrow Services.</a:t>
            </a:r>
            <a:endParaRPr lang="en-IN" sz="12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effectLst/>
                <a:latin typeface="Tahoma" panose="020B060403050404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⁠</a:t>
            </a: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Two-Factor Authentication (2FA).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IN" sz="1200" dirty="0">
                <a:effectLst/>
                <a:latin typeface="Tahoma" panose="020B060403050404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⁠</a:t>
            </a: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AI-Powered Fraud Detection Systems.</a:t>
            </a:r>
            <a:endParaRPr lang="en-IN" sz="1200" dirty="0"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Transaction Freezing &amp; Alert Mechanism. 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Customer Awareness campaigns.</a:t>
            </a:r>
            <a:endParaRPr lang="en-IN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IN" dirty="0"/>
          </a:p>
        </p:txBody>
      </p:sp>
      <p:sp>
        <p:nvSpPr>
          <p:cNvPr id="58" name="Flowchart: Magnetic Disk 57">
            <a:extLst>
              <a:ext uri="{FF2B5EF4-FFF2-40B4-BE49-F238E27FC236}">
                <a16:creationId xmlns:a16="http://schemas.microsoft.com/office/drawing/2014/main" id="{5D671280-C3CA-8004-0913-C69C4828F061}"/>
              </a:ext>
            </a:extLst>
          </p:cNvPr>
          <p:cNvSpPr/>
          <p:nvPr/>
        </p:nvSpPr>
        <p:spPr>
          <a:xfrm>
            <a:off x="8723586" y="1773624"/>
            <a:ext cx="1450428" cy="472966"/>
          </a:xfrm>
          <a:prstGeom prst="flowChartMagneticDisk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Global Repo</a:t>
            </a:r>
            <a:endParaRPr lang="en-IN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0E55B690-0189-B030-CFD6-524977DBAFEA}"/>
              </a:ext>
            </a:extLst>
          </p:cNvPr>
          <p:cNvSpPr txBox="1"/>
          <p:nvPr/>
        </p:nvSpPr>
        <p:spPr>
          <a:xfrm>
            <a:off x="7495080" y="1570960"/>
            <a:ext cx="145042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Verification Engine</a:t>
            </a:r>
            <a:endParaRPr lang="en-IN" sz="1200" dirty="0"/>
          </a:p>
        </p:txBody>
      </p:sp>
      <p:sp>
        <p:nvSpPr>
          <p:cNvPr id="60" name="Arrow: Curved Down 59">
            <a:extLst>
              <a:ext uri="{FF2B5EF4-FFF2-40B4-BE49-F238E27FC236}">
                <a16:creationId xmlns:a16="http://schemas.microsoft.com/office/drawing/2014/main" id="{5C96116C-D1F5-F65F-67C2-838545628498}"/>
              </a:ext>
            </a:extLst>
          </p:cNvPr>
          <p:cNvSpPr/>
          <p:nvPr/>
        </p:nvSpPr>
        <p:spPr>
          <a:xfrm>
            <a:off x="7903778" y="1933903"/>
            <a:ext cx="325822" cy="109590"/>
          </a:xfrm>
          <a:prstGeom prst="curved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1" name="Arrow: Curved Up 60">
            <a:extLst>
              <a:ext uri="{FF2B5EF4-FFF2-40B4-BE49-F238E27FC236}">
                <a16:creationId xmlns:a16="http://schemas.microsoft.com/office/drawing/2014/main" id="{55343C2F-4A38-69FC-F04D-56852BC3A168}"/>
              </a:ext>
            </a:extLst>
          </p:cNvPr>
          <p:cNvSpPr/>
          <p:nvPr/>
        </p:nvSpPr>
        <p:spPr>
          <a:xfrm>
            <a:off x="7903778" y="2175641"/>
            <a:ext cx="325822" cy="70949"/>
          </a:xfrm>
          <a:prstGeom prst="curvedUp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10493E72-59D3-A379-5519-FA8A9EBD8813}"/>
              </a:ext>
            </a:extLst>
          </p:cNvPr>
          <p:cNvSpPr txBox="1"/>
          <p:nvPr/>
        </p:nvSpPr>
        <p:spPr>
          <a:xfrm>
            <a:off x="4647980" y="3026651"/>
            <a:ext cx="31612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API/FEEDS </a:t>
            </a:r>
            <a:endParaRPr lang="en-IN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F083C90-1D18-E203-B20F-62E96C780A78}"/>
              </a:ext>
            </a:extLst>
          </p:cNvPr>
          <p:cNvSpPr txBox="1"/>
          <p:nvPr/>
        </p:nvSpPr>
        <p:spPr>
          <a:xfrm>
            <a:off x="8755116" y="5013432"/>
            <a:ext cx="302697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dirty="0"/>
              <a:t>National Cyber Crime Reporting Portal.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/>
              <a:t>Local Police Station (Cyber Cell).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/>
              <a:t>Consumer Complaints Portal.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/>
              <a:t>CERT-In (Indian Computer Emergency Response Team).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/>
              <a:t>RBI.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/>
              <a:t>International Cybercrime Regulatory.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C50D5D6B-9536-3756-D4D9-6CFE107D8629}"/>
              </a:ext>
            </a:extLst>
          </p:cNvPr>
          <p:cNvSpPr txBox="1"/>
          <p:nvPr/>
        </p:nvSpPr>
        <p:spPr>
          <a:xfrm>
            <a:off x="549166" y="5076497"/>
            <a:ext cx="3026979" cy="16619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28600" indent="-228600">
              <a:buFont typeface="+mj-lt"/>
              <a:buAutoNum type="arabicPeriod"/>
            </a:pPr>
            <a:r>
              <a:rPr lang="en-IN" sz="12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Fraud scoring  AI systems.</a:t>
            </a:r>
            <a:endParaRPr lang="en-IN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effectLst/>
                <a:latin typeface="Tahoma" panose="020B060403050404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⁠</a:t>
            </a:r>
            <a:r>
              <a:rPr lang="en-IN" sz="12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Awareness of secure environment like VPN , Geo fencing apps, Valid Bank apps.</a:t>
            </a: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effectLst/>
                <a:latin typeface="Tahoma" panose="020B0604030504040204" pitchFamily="34" charset="0"/>
                <a:ea typeface="Aptos" panose="020B0004020202020204" pitchFamily="34" charset="0"/>
                <a:cs typeface="Aptos" panose="020B0004020202020204" pitchFamily="34" charset="0"/>
              </a:rPr>
              <a:t>⁠</a:t>
            </a:r>
            <a:r>
              <a:rPr lang="en-IN" sz="1200" dirty="0"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Fraud reporting without delay.</a:t>
            </a:r>
            <a:endParaRPr lang="en-IN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228600" indent="-228600">
              <a:buFont typeface="+mj-lt"/>
              <a:buAutoNum type="arabicPeriod"/>
            </a:pPr>
            <a:r>
              <a:rPr lang="en-IN" sz="12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</a:t>
            </a:r>
            <a:r>
              <a:rPr lang="en-IN" sz="1200" dirty="0">
                <a:latin typeface="Aptos" panose="020B0004020202020204" pitchFamily="34" charset="0"/>
              </a:rPr>
              <a:t>Self-Research on Job validity.</a:t>
            </a:r>
          </a:p>
          <a:p>
            <a:endParaRPr lang="en-IN" sz="12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60832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355</Words>
  <Application>Microsoft Office PowerPoint</Application>
  <PresentationFormat>Widescreen</PresentationFormat>
  <Paragraphs>53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Tahoma</vt:lpstr>
      <vt:lpstr>Office Theme</vt:lpstr>
      <vt:lpstr>IIM K Fintech 05 Batch4 </vt:lpstr>
      <vt:lpstr>Definition</vt:lpstr>
      <vt:lpstr>Common Types of Work-from-Home Scams</vt:lpstr>
      <vt:lpstr>Modus Operandi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Singh, Deepender</dc:creator>
  <cp:lastModifiedBy>Singh, Deepender</cp:lastModifiedBy>
  <cp:revision>2</cp:revision>
  <dcterms:created xsi:type="dcterms:W3CDTF">2025-05-03T10:08:14Z</dcterms:created>
  <dcterms:modified xsi:type="dcterms:W3CDTF">2025-05-03T11:42:49Z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831f0267-8575-4fc2-99cc-f6b7f9934be9_Enabled">
    <vt:lpwstr>true</vt:lpwstr>
  </property>
  <property fmtid="{D5CDD505-2E9C-101B-9397-08002B2CF9AE}" pid="3" name="MSIP_Label_831f0267-8575-4fc2-99cc-f6b7f9934be9_SetDate">
    <vt:lpwstr>2025-05-03T10:58:38Z</vt:lpwstr>
  </property>
  <property fmtid="{D5CDD505-2E9C-101B-9397-08002B2CF9AE}" pid="4" name="MSIP_Label_831f0267-8575-4fc2-99cc-f6b7f9934be9_Method">
    <vt:lpwstr>Standard</vt:lpwstr>
  </property>
  <property fmtid="{D5CDD505-2E9C-101B-9397-08002B2CF9AE}" pid="5" name="MSIP_Label_831f0267-8575-4fc2-99cc-f6b7f9934be9_Name">
    <vt:lpwstr>831f0267-8575-4fc2-99cc-f6b7f9934be9</vt:lpwstr>
  </property>
  <property fmtid="{D5CDD505-2E9C-101B-9397-08002B2CF9AE}" pid="6" name="MSIP_Label_831f0267-8575-4fc2-99cc-f6b7f9934be9_SiteId">
    <vt:lpwstr>8f3e36ea-8039-4b40-81a7-7dc0599e8645</vt:lpwstr>
  </property>
  <property fmtid="{D5CDD505-2E9C-101B-9397-08002B2CF9AE}" pid="7" name="MSIP_Label_831f0267-8575-4fc2-99cc-f6b7f9934be9_ActionId">
    <vt:lpwstr>c9caffd9-2c94-4dc3-beb6-c641944e40fb</vt:lpwstr>
  </property>
  <property fmtid="{D5CDD505-2E9C-101B-9397-08002B2CF9AE}" pid="8" name="MSIP_Label_831f0267-8575-4fc2-99cc-f6b7f9934be9_ContentBits">
    <vt:lpwstr>0</vt:lpwstr>
  </property>
</Properties>
</file>