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45F0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nsolas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4BF74B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nsolas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nsolas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4BF74B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4BF74B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4BF74B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2250"/>
              <a:buNone/>
              <a:defRPr sz="1800" cap="none">
                <a:solidFill>
                  <a:srgbClr val="898989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250"/>
              <a:buNone/>
              <a:defRPr sz="18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250"/>
              <a:buNone/>
              <a:defRPr sz="1800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16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16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16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16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16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16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4BF74B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45F0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  <a:defRPr b="0" i="0" sz="3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919964" y="1463036"/>
            <a:ext cx="10036902" cy="10410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nsolas"/>
              <a:buNone/>
            </a:pPr>
            <a:r>
              <a:rPr lang="en-US"/>
              <a:t>FINGERPRINT ATTENDANCE SYSTEM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323703" y="2818265"/>
            <a:ext cx="1086829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b="1" lang="en-US" sz="3200">
                <a:solidFill>
                  <a:srgbClr val="002060"/>
                </a:solidFill>
              </a:rPr>
              <a:t>CERBERUS</a:t>
            </a:r>
            <a:endParaRPr sz="32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000"/>
              <a:buNone/>
            </a:pPr>
            <a:r>
              <a:rPr b="1" lang="en-US" sz="2400">
                <a:solidFill>
                  <a:srgbClr val="002060"/>
                </a:solidFill>
              </a:rPr>
              <a:t>C</a:t>
            </a:r>
            <a:r>
              <a:rPr lang="en-US" sz="1600">
                <a:solidFill>
                  <a:srgbClr val="002060"/>
                </a:solidFill>
              </a:rPr>
              <a:t>OGNITIVE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b="1" lang="en-US" sz="2400">
                <a:solidFill>
                  <a:srgbClr val="002060"/>
                </a:solidFill>
              </a:rPr>
              <a:t>E</a:t>
            </a:r>
            <a:r>
              <a:rPr lang="en-US" sz="1600">
                <a:solidFill>
                  <a:srgbClr val="002060"/>
                </a:solidFill>
              </a:rPr>
              <a:t>FFICIENT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b="1" lang="en-US" sz="2400">
                <a:solidFill>
                  <a:srgbClr val="002060"/>
                </a:solidFill>
              </a:rPr>
              <a:t>R</a:t>
            </a:r>
            <a:r>
              <a:rPr lang="en-US" sz="1600">
                <a:solidFill>
                  <a:srgbClr val="002060"/>
                </a:solidFill>
              </a:rPr>
              <a:t>OBUST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b="1" lang="en-US" sz="2400">
                <a:solidFill>
                  <a:srgbClr val="002060"/>
                </a:solidFill>
              </a:rPr>
              <a:t>B</a:t>
            </a:r>
            <a:r>
              <a:rPr lang="en-US" sz="1600">
                <a:solidFill>
                  <a:srgbClr val="002060"/>
                </a:solidFill>
              </a:rPr>
              <a:t>IOMETRIC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b="1" lang="en-US" sz="2400">
                <a:solidFill>
                  <a:srgbClr val="002060"/>
                </a:solidFill>
              </a:rPr>
              <a:t>E</a:t>
            </a:r>
            <a:r>
              <a:rPr lang="en-US" sz="1600">
                <a:solidFill>
                  <a:srgbClr val="002060"/>
                </a:solidFill>
              </a:rPr>
              <a:t>VALUATION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b="1" lang="en-US" sz="2400">
                <a:solidFill>
                  <a:srgbClr val="002060"/>
                </a:solidFill>
              </a:rPr>
              <a:t>R</a:t>
            </a:r>
            <a:r>
              <a:rPr lang="en-US" sz="1600">
                <a:solidFill>
                  <a:srgbClr val="002060"/>
                </a:solidFill>
              </a:rPr>
              <a:t>EPORTING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b="1" lang="en-US" sz="2400">
                <a:solidFill>
                  <a:srgbClr val="002060"/>
                </a:solidFill>
              </a:rPr>
              <a:t>U</a:t>
            </a:r>
            <a:r>
              <a:rPr lang="en-US" sz="1600">
                <a:solidFill>
                  <a:srgbClr val="002060"/>
                </a:solidFill>
              </a:rPr>
              <a:t>TILITY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b="1" lang="en-US" sz="2400">
                <a:solidFill>
                  <a:srgbClr val="002060"/>
                </a:solidFill>
              </a:rPr>
              <a:t>S</a:t>
            </a:r>
            <a:r>
              <a:rPr lang="en-US" sz="1600">
                <a:solidFill>
                  <a:srgbClr val="002060"/>
                </a:solidFill>
              </a:rPr>
              <a:t>YSTEM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6897189" y="4885509"/>
            <a:ext cx="495520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(10) Ebenezer Isaac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(37) Lokhandwala Haji Huseinali</a:t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(82) Vraj Kotwala</a:t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On behalf of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Computer Applications Department, MSU</a:t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ARDUINO MODULES</a:t>
            </a:r>
            <a:endParaRPr/>
          </a:p>
        </p:txBody>
      </p:sp>
      <p:sp>
        <p:nvSpPr>
          <p:cNvPr id="290" name="Google Shape;290;p28"/>
          <p:cNvSpPr txBox="1"/>
          <p:nvPr>
            <p:ph idx="1" type="body"/>
          </p:nvPr>
        </p:nvSpPr>
        <p:spPr>
          <a:xfrm>
            <a:off x="1611674" y="1766160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Authorization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Attendance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Read 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Sync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Enroll Fingerprints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Delete Fingerprint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Add Admin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Check Pin</a:t>
            </a:r>
            <a:endParaRPr/>
          </a:p>
          <a:p>
            <a:pPr indent="-539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ARDUINO COMPONENTS</a:t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Arduino Mega 2560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GT511C3 Finger print module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Push Button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Red and Green LEDs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Resistors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5V 1.5A Power Supply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Jumper Wires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Buzzer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20x4 LCD Character Display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Bread Board x 2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Real Time Clock Module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Ethernet Module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4x4 Membrane Keypad Module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SD Card Module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Power Switch</a:t>
            </a:r>
            <a:endParaRPr sz="2400"/>
          </a:p>
          <a:p>
            <a:pPr indent="-381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DEVELOPMENTAL MODEL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We will be using </a:t>
            </a:r>
            <a:r>
              <a:rPr b="1" lang="en-US" sz="2400"/>
              <a:t>Agile Methodology </a:t>
            </a:r>
            <a:r>
              <a:rPr lang="en-US" sz="2400"/>
              <a:t>to develop our project venture.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We will continuously iterate the development and testing throughout the software development lifecycle of the project.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WORK DISTRIBUTION</a:t>
            </a:r>
            <a:endParaRPr/>
          </a:p>
        </p:txBody>
      </p:sp>
      <p:sp>
        <p:nvSpPr>
          <p:cNvPr id="308" name="Google Shape;308;p3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Arduino and circuit design: Ebenezer and Vraj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Box design: Ebenezer.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Backend: Ebenezer &amp; Vraj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Front end: Huseinali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Database: Vraj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Mobile-App: Huseinali &amp; Vraj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Documentation: Vraj &amp; Huseinali</a:t>
            </a:r>
            <a:endParaRPr/>
          </a:p>
          <a:p>
            <a:pPr indent="-381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400"/>
          </a:p>
          <a:p>
            <a:pPr indent="-381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1167539" y="263019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PROJECT DEFINITION</a:t>
            </a:r>
            <a:endParaRPr/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Manual process of attendance calling in labs is a big struggle for teachers.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Fingerprint attendance system will increase the efficiency and accuracy of the attendance.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And it is time saving.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LIVE PROJECT</a:t>
            </a:r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Fingerprint Attendance System or </a:t>
            </a:r>
            <a:r>
              <a:rPr lang="en-US" sz="2400" u="sng"/>
              <a:t>Cerberus</a:t>
            </a:r>
            <a:r>
              <a:rPr lang="en-US" sz="2400"/>
              <a:t> as we call it is a customized system specifically made for our CA Department.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The student will be marked present through biometric (fingerprint) module and the attendance data can be accessed on our website by users.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A ping notification will be sent to students when their respective attendance has been updated.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CLIENT PROFILE</a:t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Our clients are our </a:t>
            </a:r>
            <a:r>
              <a:rPr b="1" lang="en-US" sz="2400"/>
              <a:t>teachers (BCA department)</a:t>
            </a:r>
            <a:r>
              <a:rPr lang="en-US" sz="2400"/>
              <a:t> who will offer us with requirements which are necessary for the customized attendance system. </a:t>
            </a:r>
            <a:endParaRPr/>
          </a:p>
          <a:p>
            <a:pPr indent="-381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PROJECT CATEGORY (I</a:t>
            </a:r>
            <a:r>
              <a:rPr lang="en-US" sz="2800"/>
              <a:t>O</a:t>
            </a:r>
            <a:r>
              <a:rPr lang="en-US"/>
              <a:t>T)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The fingerprint attendance system is purely based on </a:t>
            </a:r>
            <a:r>
              <a:rPr b="1" lang="en-US" sz="2400"/>
              <a:t>Internet of Things</a:t>
            </a:r>
            <a:r>
              <a:rPr lang="en-US" sz="2400"/>
              <a:t>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Adding to that, we will be creating a </a:t>
            </a:r>
            <a:r>
              <a:rPr b="1" lang="en-US" sz="2400"/>
              <a:t>Mobile Application </a:t>
            </a:r>
            <a:r>
              <a:rPr lang="en-US" sz="2400"/>
              <a:t>(Android) for remote access.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The attendance data of the users will be displayed on the </a:t>
            </a:r>
            <a:r>
              <a:rPr b="1" lang="en-US" sz="2400"/>
              <a:t>Web Application</a:t>
            </a:r>
            <a:r>
              <a:rPr lang="en-US" sz="2400"/>
              <a:t> in a presentable manner.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1141412" y="1748589"/>
            <a:ext cx="9905999" cy="478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The student can view his attendance on web application as well as in the mobile application.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Presence of teacher or admin is required to enroll biometrics of the students to increase security features.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The teacher or admin can manually change the student details and attendance through web application.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The attendance system is entirely consistent with respective lab timetables. Lab timetables can be modified from web-application by a teacher or an admin.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/>
              <a:t>The teacher or admin has privileges to manipulate (insert, delete, update) student data.</a:t>
            </a:r>
            <a:endParaRPr/>
          </a:p>
          <a:p>
            <a:pPr indent="-5397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TOOLS AND TECHNOLOGY USED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1141412" y="1867989"/>
            <a:ext cx="9905999" cy="4545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750"/>
              <a:buChar char="•"/>
            </a:pPr>
            <a:r>
              <a:rPr b="1" lang="en-US" sz="2200" u="sng">
                <a:solidFill>
                  <a:srgbClr val="00B050"/>
                </a:solidFill>
              </a:rPr>
              <a:t>Front-End</a:t>
            </a:r>
            <a:r>
              <a:rPr lang="en-US" sz="2200"/>
              <a:t>: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750"/>
              <a:buNone/>
            </a:pPr>
            <a:r>
              <a:rPr lang="en-US" sz="2200">
                <a:solidFill>
                  <a:srgbClr val="002060"/>
                </a:solidFill>
              </a:rPr>
              <a:t>Language</a:t>
            </a:r>
            <a:r>
              <a:rPr lang="en-US" sz="2200"/>
              <a:t>: Ajax, C/C++, Android, HTML, JavaScript,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750"/>
              <a:buNone/>
            </a:pPr>
            <a:r>
              <a:rPr lang="en-US" sz="2200">
                <a:solidFill>
                  <a:srgbClr val="002060"/>
                </a:solidFill>
              </a:rPr>
              <a:t>Tool</a:t>
            </a:r>
            <a:r>
              <a:rPr lang="en-US" sz="2200"/>
              <a:t>: NetBeans, Notepad++ , Android Studio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750"/>
              <a:buChar char="•"/>
            </a:pPr>
            <a:r>
              <a:rPr b="1" lang="en-US" sz="2200" u="sng">
                <a:solidFill>
                  <a:srgbClr val="00B050"/>
                </a:solidFill>
              </a:rPr>
              <a:t>Back-End</a:t>
            </a:r>
            <a:r>
              <a:rPr b="1" lang="en-US" sz="2200">
                <a:solidFill>
                  <a:srgbClr val="00B050"/>
                </a:solidFill>
              </a:rPr>
              <a:t>: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750"/>
              <a:buNone/>
            </a:pPr>
            <a:r>
              <a:rPr lang="en-US" sz="2200">
                <a:solidFill>
                  <a:srgbClr val="002060"/>
                </a:solidFill>
              </a:rPr>
              <a:t>Language</a:t>
            </a:r>
            <a:r>
              <a:rPr lang="en-US" sz="2200"/>
              <a:t>: Java, Servlet, C/C++, Android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750"/>
              <a:buNone/>
            </a:pPr>
            <a:r>
              <a:rPr lang="en-US" sz="2200">
                <a:solidFill>
                  <a:srgbClr val="002060"/>
                </a:solidFill>
              </a:rPr>
              <a:t>Tools</a:t>
            </a:r>
            <a:r>
              <a:rPr lang="en-US" sz="2200"/>
              <a:t>: NetBeans, Arduino IDE, Android Studio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750"/>
              <a:buChar char="•"/>
            </a:pPr>
            <a:r>
              <a:rPr b="1" lang="en-US" sz="2200" u="sng">
                <a:solidFill>
                  <a:srgbClr val="00B050"/>
                </a:solidFill>
              </a:rPr>
              <a:t>Database</a:t>
            </a:r>
            <a:r>
              <a:rPr b="1" lang="en-US" sz="2200" u="sng"/>
              <a:t>:</a:t>
            </a:r>
            <a:endParaRPr sz="2200"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None/>
            </a:pPr>
            <a:r>
              <a:rPr lang="en-US" sz="2200"/>
              <a:t>phpMyAdmin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750"/>
              <a:buChar char="•"/>
            </a:pPr>
            <a:r>
              <a:rPr b="1" lang="en-US" sz="2200" u="sng">
                <a:solidFill>
                  <a:srgbClr val="00B050"/>
                </a:solidFill>
              </a:rPr>
              <a:t>Server</a:t>
            </a:r>
            <a:r>
              <a:rPr b="1" lang="en-US" sz="2200"/>
              <a:t>: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None/>
            </a:pPr>
            <a:r>
              <a:rPr lang="en-US" sz="2200"/>
              <a:t>Tomcat/ Glassfish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STUDENT MODULES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Login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Change Password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View Subject Wise Attendance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nsolas"/>
              <a:buNone/>
            </a:pPr>
            <a:r>
              <a:rPr lang="en-US"/>
              <a:t>ADMIN MODULES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1141412" y="1750422"/>
            <a:ext cx="9905999" cy="4650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Login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Change Password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Add, Delete Admin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Add, Delete Subject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Update Time Table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Insert Student Details (Excel File)</a:t>
            </a:r>
            <a:endParaRPr sz="2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Update Student Details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2400"/>
              <a:t>Display Pin</a:t>
            </a:r>
            <a:endParaRPr/>
          </a:p>
          <a:p>
            <a:pPr indent="-381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400"/>
          </a:p>
          <a:p>
            <a:pPr indent="-381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ustom 1">
      <a:dk1>
        <a:srgbClr val="FFFFFF"/>
      </a:dk1>
      <a:lt1>
        <a:srgbClr val="161616"/>
      </a:lt1>
      <a:dk2>
        <a:srgbClr val="FFFFFF"/>
      </a:dk2>
      <a:lt2>
        <a:srgbClr val="0ABE0A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