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3" r:id="rId3"/>
    <p:sldId id="279" r:id="rId4"/>
    <p:sldId id="280" r:id="rId5"/>
    <p:sldId id="283" r:id="rId6"/>
    <p:sldId id="274" r:id="rId7"/>
    <p:sldId id="281" r:id="rId8"/>
    <p:sldId id="259" r:id="rId9"/>
    <p:sldId id="261" r:id="rId10"/>
    <p:sldId id="257" r:id="rId11"/>
    <p:sldId id="258" r:id="rId12"/>
    <p:sldId id="284" r:id="rId13"/>
    <p:sldId id="262" r:id="rId14"/>
    <p:sldId id="263" r:id="rId15"/>
    <p:sldId id="264" r:id="rId16"/>
    <p:sldId id="265" r:id="rId17"/>
    <p:sldId id="266" r:id="rId18"/>
    <p:sldId id="267" r:id="rId19"/>
    <p:sldId id="268" r:id="rId20"/>
    <p:sldId id="269" r:id="rId21"/>
    <p:sldId id="276" r:id="rId22"/>
    <p:sldId id="277" r:id="rId23"/>
    <p:sldId id="278"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73" autoAdjust="0"/>
    <p:restoredTop sz="89709" autoAdjust="0"/>
  </p:normalViewPr>
  <p:slideViewPr>
    <p:cSldViewPr snapToGrid="0">
      <p:cViewPr varScale="1">
        <p:scale>
          <a:sx n="99" d="100"/>
          <a:sy n="99" d="100"/>
        </p:scale>
        <p:origin x="522" y="84"/>
      </p:cViewPr>
      <p:guideLst/>
    </p:cSldViewPr>
  </p:slideViewPr>
  <p:notesTextViewPr>
    <p:cViewPr>
      <p:scale>
        <a:sx n="1" d="1"/>
        <a:sy n="1" d="1"/>
      </p:scale>
      <p:origin x="0" y="0"/>
    </p:cViewPr>
  </p:notesTextViewPr>
  <p:notesViewPr>
    <p:cSldViewPr snapToGrid="0">
      <p:cViewPr varScale="1">
        <p:scale>
          <a:sx n="89" d="100"/>
          <a:sy n="89" d="100"/>
        </p:scale>
        <p:origin x="396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9B4C3-1583-794E-B973-3058169A5310}" type="datetimeFigureOut">
              <a:rPr lang="en-DE" smtClean="0"/>
              <a:t>06/01/2023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C38E6-FC9A-1D43-A26B-C92633EFFB91}" type="slidenum">
              <a:rPr lang="en-DE" smtClean="0"/>
              <a:t>‹#›</a:t>
            </a:fld>
            <a:endParaRPr lang="en-DE"/>
          </a:p>
        </p:txBody>
      </p:sp>
    </p:spTree>
    <p:extLst>
      <p:ext uri="{BB962C8B-B14F-4D97-AF65-F5344CB8AC3E}">
        <p14:creationId xmlns:p14="http://schemas.microsoft.com/office/powerpoint/2010/main" val="1511911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2</a:t>
            </a:fld>
            <a:endParaRPr lang="en-DE"/>
          </a:p>
        </p:txBody>
      </p:sp>
    </p:spTree>
    <p:extLst>
      <p:ext uri="{BB962C8B-B14F-4D97-AF65-F5344CB8AC3E}">
        <p14:creationId xmlns:p14="http://schemas.microsoft.com/office/powerpoint/2010/main" val="4159157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To see this age groups by country, this graph show that the case is diffferent in each country. </a:t>
            </a:r>
          </a:p>
          <a:p>
            <a:endParaRPr lang="en-DE" dirty="0"/>
          </a:p>
          <a:p>
            <a:r>
              <a:rPr lang="en-DE" dirty="0"/>
              <a:t>- </a:t>
            </a:r>
            <a:r>
              <a:rPr lang="en-GB" dirty="0"/>
              <a:t>T</a:t>
            </a:r>
            <a:r>
              <a:rPr lang="en-DE" dirty="0"/>
              <a:t>he most profit come from the age groups 37-46 and 27-36 in Germany, while the UK and USA generate a high profit from the age group 67-76</a:t>
            </a:r>
          </a:p>
        </p:txBody>
      </p:sp>
      <p:sp>
        <p:nvSpPr>
          <p:cNvPr id="4" name="Slide Number Placeholder 3"/>
          <p:cNvSpPr>
            <a:spLocks noGrp="1"/>
          </p:cNvSpPr>
          <p:nvPr>
            <p:ph type="sldNum" sz="quarter" idx="5"/>
          </p:nvPr>
        </p:nvSpPr>
        <p:spPr/>
        <p:txBody>
          <a:bodyPr/>
          <a:lstStyle/>
          <a:p>
            <a:fld id="{CF0C38E6-FC9A-1D43-A26B-C92633EFFB91}" type="slidenum">
              <a:rPr lang="en-DE" smtClean="0"/>
              <a:t>11</a:t>
            </a:fld>
            <a:endParaRPr lang="en-DE"/>
          </a:p>
        </p:txBody>
      </p:sp>
    </p:spTree>
    <p:extLst>
      <p:ext uri="{BB962C8B-B14F-4D97-AF65-F5344CB8AC3E}">
        <p14:creationId xmlns:p14="http://schemas.microsoft.com/office/powerpoint/2010/main" val="75461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r>
              <a:rPr lang="en-DE" dirty="0"/>
              <a:t>or all countries Bikes generates the highest average revenue (as expected) </a:t>
            </a:r>
          </a:p>
        </p:txBody>
      </p:sp>
      <p:sp>
        <p:nvSpPr>
          <p:cNvPr id="4" name="Slide Number Placeholder 3"/>
          <p:cNvSpPr>
            <a:spLocks noGrp="1"/>
          </p:cNvSpPr>
          <p:nvPr>
            <p:ph type="sldNum" sz="quarter" idx="5"/>
          </p:nvPr>
        </p:nvSpPr>
        <p:spPr/>
        <p:txBody>
          <a:bodyPr/>
          <a:lstStyle/>
          <a:p>
            <a:fld id="{CF0C38E6-FC9A-1D43-A26B-C92633EFFB91}" type="slidenum">
              <a:rPr lang="en-DE" smtClean="0"/>
              <a:t>13</a:t>
            </a:fld>
            <a:endParaRPr lang="en-DE"/>
          </a:p>
        </p:txBody>
      </p:sp>
    </p:spTree>
    <p:extLst>
      <p:ext uri="{BB962C8B-B14F-4D97-AF65-F5344CB8AC3E}">
        <p14:creationId xmlns:p14="http://schemas.microsoft.com/office/powerpoint/2010/main" val="9818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t>
            </a:r>
            <a:r>
              <a:rPr lang="en-DE" dirty="0"/>
              <a:t>owever, when we look at the average profit of each product category. </a:t>
            </a:r>
          </a:p>
          <a:p>
            <a:endParaRPr lang="en-DE" dirty="0"/>
          </a:p>
          <a:p>
            <a:r>
              <a:rPr lang="en-DE" dirty="0"/>
              <a:t>- It can be seen that clothing generate the highest profit in most of the countries. </a:t>
            </a:r>
            <a:r>
              <a:rPr lang="en-GB" dirty="0"/>
              <a:t>W</a:t>
            </a:r>
            <a:r>
              <a:rPr lang="en-DE" dirty="0"/>
              <a:t>hereas, Bikes is even genrates negative profit in USA. This means that USA  faced a high cost of production compared to its total revenue.  </a:t>
            </a:r>
          </a:p>
        </p:txBody>
      </p:sp>
      <p:sp>
        <p:nvSpPr>
          <p:cNvPr id="4" name="Slide Number Placeholder 3"/>
          <p:cNvSpPr>
            <a:spLocks noGrp="1"/>
          </p:cNvSpPr>
          <p:nvPr>
            <p:ph type="sldNum" sz="quarter" idx="5"/>
          </p:nvPr>
        </p:nvSpPr>
        <p:spPr/>
        <p:txBody>
          <a:bodyPr/>
          <a:lstStyle/>
          <a:p>
            <a:fld id="{CF0C38E6-FC9A-1D43-A26B-C92633EFFB91}" type="slidenum">
              <a:rPr lang="en-DE" smtClean="0"/>
              <a:t>14</a:t>
            </a:fld>
            <a:endParaRPr lang="en-DE"/>
          </a:p>
        </p:txBody>
      </p:sp>
    </p:spTree>
    <p:extLst>
      <p:ext uri="{BB962C8B-B14F-4D97-AF65-F5344CB8AC3E}">
        <p14:creationId xmlns:p14="http://schemas.microsoft.com/office/powerpoint/2010/main" val="2450894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To measure the efficiency of this business, we adapt the cost revenue ratio to compare this business expenses’s to its earnings.</a:t>
            </a:r>
          </a:p>
          <a:p>
            <a:endParaRPr lang="en-DE" dirty="0"/>
          </a:p>
          <a:p>
            <a:r>
              <a:rPr lang="en-DE" dirty="0"/>
              <a:t>- As its shown in this pie chart, USA has a very high ratio of 14,8 which is not a positive sign. This confirm that indeed USA faces a high costs. </a:t>
            </a:r>
          </a:p>
          <a:p>
            <a:r>
              <a:rPr lang="en-DE" dirty="0"/>
              <a:t>- Germany has the lowest ratio of 3,38, which means the company there can produce more revenue with lower costs.</a:t>
            </a:r>
          </a:p>
        </p:txBody>
      </p:sp>
      <p:sp>
        <p:nvSpPr>
          <p:cNvPr id="4" name="Slide Number Placeholder 3"/>
          <p:cNvSpPr>
            <a:spLocks noGrp="1"/>
          </p:cNvSpPr>
          <p:nvPr>
            <p:ph type="sldNum" sz="quarter" idx="5"/>
          </p:nvPr>
        </p:nvSpPr>
        <p:spPr/>
        <p:txBody>
          <a:bodyPr/>
          <a:lstStyle/>
          <a:p>
            <a:fld id="{CF0C38E6-FC9A-1D43-A26B-C92633EFFB91}" type="slidenum">
              <a:rPr lang="en-DE" smtClean="0"/>
              <a:t>17</a:t>
            </a:fld>
            <a:endParaRPr lang="en-DE"/>
          </a:p>
        </p:txBody>
      </p:sp>
    </p:spTree>
    <p:extLst>
      <p:ext uri="{BB962C8B-B14F-4D97-AF65-F5344CB8AC3E}">
        <p14:creationId xmlns:p14="http://schemas.microsoft.com/office/powerpoint/2010/main" val="3074018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Here we want to see which product category has the lowest ratio.</a:t>
            </a:r>
          </a:p>
          <a:p>
            <a:endParaRPr lang="en-DE" dirty="0"/>
          </a:p>
          <a:p>
            <a:pPr marL="171450" indent="-171450">
              <a:buFontTx/>
              <a:buChar char="-"/>
            </a:pPr>
            <a:r>
              <a:rPr lang="en-DE" dirty="0"/>
              <a:t>Clothing has the lowest follwed by Bikes. </a:t>
            </a:r>
          </a:p>
          <a:p>
            <a:pPr marL="171450" indent="-171450">
              <a:buFontTx/>
              <a:buChar char="-"/>
            </a:pPr>
            <a:r>
              <a:rPr lang="en-DE" dirty="0"/>
              <a:t>Accessories seems to have a very high ratio. </a:t>
            </a:r>
          </a:p>
        </p:txBody>
      </p:sp>
      <p:sp>
        <p:nvSpPr>
          <p:cNvPr id="4" name="Slide Number Placeholder 3"/>
          <p:cNvSpPr>
            <a:spLocks noGrp="1"/>
          </p:cNvSpPr>
          <p:nvPr>
            <p:ph type="sldNum" sz="quarter" idx="5"/>
          </p:nvPr>
        </p:nvSpPr>
        <p:spPr/>
        <p:txBody>
          <a:bodyPr/>
          <a:lstStyle/>
          <a:p>
            <a:fld id="{CF0C38E6-FC9A-1D43-A26B-C92633EFFB91}" type="slidenum">
              <a:rPr lang="en-DE" smtClean="0"/>
              <a:t>18</a:t>
            </a:fld>
            <a:endParaRPr lang="en-DE"/>
          </a:p>
        </p:txBody>
      </p:sp>
    </p:spTree>
    <p:extLst>
      <p:ext uri="{BB962C8B-B14F-4D97-AF65-F5344CB8AC3E}">
        <p14:creationId xmlns:p14="http://schemas.microsoft.com/office/powerpoint/2010/main" val="1362612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t>
            </a:r>
            <a:r>
              <a:rPr lang="en-DE" dirty="0"/>
              <a:t>ere we can see that Tires &amp; Tubes is the highest subcatogry in terms of the cost revenue ratio, confirming that Accessories has the highest ratio</a:t>
            </a:r>
          </a:p>
        </p:txBody>
      </p:sp>
      <p:sp>
        <p:nvSpPr>
          <p:cNvPr id="4" name="Slide Number Placeholder 3"/>
          <p:cNvSpPr>
            <a:spLocks noGrp="1"/>
          </p:cNvSpPr>
          <p:nvPr>
            <p:ph type="sldNum" sz="quarter" idx="5"/>
          </p:nvPr>
        </p:nvSpPr>
        <p:spPr/>
        <p:txBody>
          <a:bodyPr/>
          <a:lstStyle/>
          <a:p>
            <a:fld id="{CF0C38E6-FC9A-1D43-A26B-C92633EFFB91}" type="slidenum">
              <a:rPr lang="en-DE" smtClean="0"/>
              <a:t>19</a:t>
            </a:fld>
            <a:endParaRPr lang="en-DE"/>
          </a:p>
        </p:txBody>
      </p:sp>
    </p:spTree>
    <p:extLst>
      <p:ext uri="{BB962C8B-B14F-4D97-AF65-F5344CB8AC3E}">
        <p14:creationId xmlns:p14="http://schemas.microsoft.com/office/powerpoint/2010/main" val="2549466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Last but not final. </a:t>
            </a:r>
            <a:r>
              <a:rPr lang="en-GB" dirty="0"/>
              <a:t>This bar chart shows the monthly avg. profit , by which we can take into account the most profitable months. </a:t>
            </a:r>
          </a:p>
          <a:p>
            <a:endParaRPr lang="en-GB" dirty="0"/>
          </a:p>
          <a:p>
            <a:pPr marL="171450" indent="-171450">
              <a:buFontTx/>
              <a:buChar char="-"/>
            </a:pPr>
            <a:r>
              <a:rPr lang="en-GB" dirty="0"/>
              <a:t>The beginning of the year until July the company generate more profit that at the end of the year (from Aug to December)</a:t>
            </a:r>
          </a:p>
          <a:p>
            <a:pPr marL="171450" indent="-171450">
              <a:buFontTx/>
              <a:buChar char="-"/>
            </a:pPr>
            <a:r>
              <a:rPr lang="en-GB" dirty="0"/>
              <a:t>That can be attributed to the fact that this type of products seems to be cheaper in winter (most of the companies offer discounts at this time to increase the purchase)</a:t>
            </a:r>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20</a:t>
            </a:fld>
            <a:endParaRPr lang="en-DE"/>
          </a:p>
        </p:txBody>
      </p:sp>
    </p:spTree>
    <p:extLst>
      <p:ext uri="{BB962C8B-B14F-4D97-AF65-F5344CB8AC3E}">
        <p14:creationId xmlns:p14="http://schemas.microsoft.com/office/powerpoint/2010/main" val="258820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Lastly, this map show the avg.profit by different states in USA. </a:t>
            </a:r>
          </a:p>
          <a:p>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21</a:t>
            </a:fld>
            <a:endParaRPr lang="en-DE"/>
          </a:p>
        </p:txBody>
      </p:sp>
    </p:spTree>
    <p:extLst>
      <p:ext uri="{BB962C8B-B14F-4D97-AF65-F5344CB8AC3E}">
        <p14:creationId xmlns:p14="http://schemas.microsoft.com/office/powerpoint/2010/main" val="3398049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The avg.profit by different states in Germany, France and the UK </a:t>
            </a:r>
          </a:p>
        </p:txBody>
      </p:sp>
      <p:sp>
        <p:nvSpPr>
          <p:cNvPr id="4" name="Slide Number Placeholder 3"/>
          <p:cNvSpPr>
            <a:spLocks noGrp="1"/>
          </p:cNvSpPr>
          <p:nvPr>
            <p:ph type="sldNum" sz="quarter" idx="5"/>
          </p:nvPr>
        </p:nvSpPr>
        <p:spPr/>
        <p:txBody>
          <a:bodyPr/>
          <a:lstStyle/>
          <a:p>
            <a:fld id="{CF0C38E6-FC9A-1D43-A26B-C92633EFFB91}" type="slidenum">
              <a:rPr lang="en-DE" smtClean="0"/>
              <a:t>22</a:t>
            </a:fld>
            <a:endParaRPr lang="en-DE"/>
          </a:p>
        </p:txBody>
      </p:sp>
    </p:spTree>
    <p:extLst>
      <p:ext uri="{BB962C8B-B14F-4D97-AF65-F5344CB8AC3E}">
        <p14:creationId xmlns:p14="http://schemas.microsoft.com/office/powerpoint/2010/main" val="412558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dataset covers the two years 2015 and 2016</a:t>
            </a:r>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3</a:t>
            </a:fld>
            <a:endParaRPr lang="en-DE"/>
          </a:p>
        </p:txBody>
      </p:sp>
    </p:spTree>
    <p:extLst>
      <p:ext uri="{BB962C8B-B14F-4D97-AF65-F5344CB8AC3E}">
        <p14:creationId xmlns:p14="http://schemas.microsoft.com/office/powerpoint/2010/main" val="202129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dataset covers the two years 2015 and 2016</a:t>
            </a:r>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4</a:t>
            </a:fld>
            <a:endParaRPr lang="en-DE"/>
          </a:p>
        </p:txBody>
      </p:sp>
    </p:spTree>
    <p:extLst>
      <p:ext uri="{BB962C8B-B14F-4D97-AF65-F5344CB8AC3E}">
        <p14:creationId xmlns:p14="http://schemas.microsoft.com/office/powerpoint/2010/main" val="1167703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dataset covers the two years 2015 and 2016</a:t>
            </a:r>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5</a:t>
            </a:fld>
            <a:endParaRPr lang="en-DE"/>
          </a:p>
        </p:txBody>
      </p:sp>
    </p:spTree>
    <p:extLst>
      <p:ext uri="{BB962C8B-B14F-4D97-AF65-F5344CB8AC3E}">
        <p14:creationId xmlns:p14="http://schemas.microsoft.com/office/powerpoint/2010/main" val="1856583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DE" dirty="0"/>
              <a:t>oth hypothesis have been rejected. At least there are two countries have an avergae revenue and average profit differ</a:t>
            </a:r>
            <a:r>
              <a:rPr lang="en-GB" dirty="0"/>
              <a:t>e</a:t>
            </a:r>
            <a:r>
              <a:rPr lang="en-DE" dirty="0"/>
              <a:t>nt from the average total revenue and the average total profit, respectivly. </a:t>
            </a:r>
          </a:p>
          <a:p>
            <a:endParaRPr lang="en-DE" dirty="0"/>
          </a:p>
          <a:p>
            <a:r>
              <a:rPr lang="en-DE" dirty="0"/>
              <a:t>As we will see from the graphs in the next slides.</a:t>
            </a:r>
          </a:p>
        </p:txBody>
      </p:sp>
      <p:sp>
        <p:nvSpPr>
          <p:cNvPr id="4" name="Slide Number Placeholder 3"/>
          <p:cNvSpPr>
            <a:spLocks noGrp="1"/>
          </p:cNvSpPr>
          <p:nvPr>
            <p:ph type="sldNum" sz="quarter" idx="5"/>
          </p:nvPr>
        </p:nvSpPr>
        <p:spPr/>
        <p:txBody>
          <a:bodyPr/>
          <a:lstStyle/>
          <a:p>
            <a:fld id="{CF0C38E6-FC9A-1D43-A26B-C92633EFFB91}" type="slidenum">
              <a:rPr lang="en-DE" smtClean="0"/>
              <a:t>6</a:t>
            </a:fld>
            <a:endParaRPr lang="en-DE"/>
          </a:p>
        </p:txBody>
      </p:sp>
    </p:spTree>
    <p:extLst>
      <p:ext uri="{BB962C8B-B14F-4D97-AF65-F5344CB8AC3E}">
        <p14:creationId xmlns:p14="http://schemas.microsoft.com/office/powerpoint/2010/main" val="282321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DE" dirty="0"/>
              <a:t>oth hypothesis have been rejected. At least there are two countries have an avergae revenue and average profit differ</a:t>
            </a:r>
            <a:r>
              <a:rPr lang="en-GB" dirty="0"/>
              <a:t>e</a:t>
            </a:r>
            <a:r>
              <a:rPr lang="en-DE" dirty="0"/>
              <a:t>nt from the average total revenue and the average total profit, respectivly. </a:t>
            </a:r>
          </a:p>
          <a:p>
            <a:endParaRPr lang="en-DE" dirty="0"/>
          </a:p>
          <a:p>
            <a:r>
              <a:rPr lang="en-DE" dirty="0"/>
              <a:t>As we will see from the graphs in the next slides.</a:t>
            </a:r>
          </a:p>
        </p:txBody>
      </p:sp>
      <p:sp>
        <p:nvSpPr>
          <p:cNvPr id="4" name="Slide Number Placeholder 3"/>
          <p:cNvSpPr>
            <a:spLocks noGrp="1"/>
          </p:cNvSpPr>
          <p:nvPr>
            <p:ph type="sldNum" sz="quarter" idx="5"/>
          </p:nvPr>
        </p:nvSpPr>
        <p:spPr/>
        <p:txBody>
          <a:bodyPr/>
          <a:lstStyle/>
          <a:p>
            <a:fld id="{CF0C38E6-FC9A-1D43-A26B-C92633EFFB91}" type="slidenum">
              <a:rPr lang="en-DE" smtClean="0"/>
              <a:t>7</a:t>
            </a:fld>
            <a:endParaRPr lang="en-DE"/>
          </a:p>
        </p:txBody>
      </p:sp>
    </p:spTree>
    <p:extLst>
      <p:ext uri="{BB962C8B-B14F-4D97-AF65-F5344CB8AC3E}">
        <p14:creationId xmlns:p14="http://schemas.microsoft.com/office/powerpoint/2010/main" val="63412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 Starting by looking at the revenue generated in each country, we can see that USA gen</a:t>
            </a:r>
            <a:r>
              <a:rPr lang="en-GB" dirty="0"/>
              <a:t>e</a:t>
            </a:r>
            <a:r>
              <a:rPr lang="en-DE" dirty="0"/>
              <a:t>rated the highest rev</a:t>
            </a:r>
            <a:r>
              <a:rPr lang="en-GB" dirty="0"/>
              <a:t>e</a:t>
            </a:r>
            <a:r>
              <a:rPr lang="en-DE" dirty="0" err="1"/>
              <a:t>nue</a:t>
            </a:r>
            <a:r>
              <a:rPr lang="en-DE" dirty="0"/>
              <a:t> while France has the lowest total revenue. </a:t>
            </a:r>
          </a:p>
          <a:p>
            <a:r>
              <a:rPr lang="en-DE" dirty="0"/>
              <a:t>- Although that we can see United states has the highest total revenue but the sceniro is diiferent when we look at the average revenue which indicates the amount of profit generated per unit. </a:t>
            </a:r>
          </a:p>
          <a:p>
            <a:pPr marL="171450" indent="-171450">
              <a:buFontTx/>
              <a:buChar char="-"/>
            </a:pPr>
            <a:r>
              <a:rPr lang="en-GB" dirty="0"/>
              <a:t>C</a:t>
            </a:r>
            <a:r>
              <a:rPr lang="en-DE" dirty="0"/>
              <a:t>onsidering the average revenue give us more insight into the data and show clearly which country generate the most profits, because an increase in total revenue doesn’t always lead to profit maximization. </a:t>
            </a:r>
          </a:p>
          <a:p>
            <a:endParaRPr lang="en-DE" dirty="0"/>
          </a:p>
          <a:p>
            <a:r>
              <a:rPr lang="en-DE" dirty="0"/>
              <a:t> </a:t>
            </a:r>
          </a:p>
        </p:txBody>
      </p:sp>
      <p:sp>
        <p:nvSpPr>
          <p:cNvPr id="4" name="Slide Number Placeholder 3"/>
          <p:cNvSpPr>
            <a:spLocks noGrp="1"/>
          </p:cNvSpPr>
          <p:nvPr>
            <p:ph type="sldNum" sz="quarter" idx="5"/>
          </p:nvPr>
        </p:nvSpPr>
        <p:spPr/>
        <p:txBody>
          <a:bodyPr/>
          <a:lstStyle/>
          <a:p>
            <a:fld id="{CF0C38E6-FC9A-1D43-A26B-C92633EFFB91}" type="slidenum">
              <a:rPr lang="en-DE" smtClean="0"/>
              <a:t>8</a:t>
            </a:fld>
            <a:endParaRPr lang="en-DE"/>
          </a:p>
        </p:txBody>
      </p:sp>
    </p:spTree>
    <p:extLst>
      <p:ext uri="{BB962C8B-B14F-4D97-AF65-F5344CB8AC3E}">
        <p14:creationId xmlns:p14="http://schemas.microsoft.com/office/powerpoint/2010/main" val="3143553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DE" dirty="0"/>
              <a:t>Therefore, its important to look at the average proft rather than j</a:t>
            </a:r>
            <a:r>
              <a:rPr lang="en-GB" dirty="0"/>
              <a:t>us</a:t>
            </a:r>
            <a:r>
              <a:rPr lang="en-DE" dirty="0"/>
              <a:t>t consider the average revenue. </a:t>
            </a:r>
          </a:p>
          <a:p>
            <a:pPr marL="171450" indent="-171450">
              <a:buFontTx/>
              <a:buChar char="-"/>
            </a:pPr>
            <a:r>
              <a:rPr lang="en-DE" dirty="0"/>
              <a:t>Average profit identify the profit margin that can be achieved on each unit of the product that is sold.</a:t>
            </a:r>
          </a:p>
          <a:p>
            <a:pPr marL="171450" indent="-171450">
              <a:buFontTx/>
              <a:buChar char="-"/>
            </a:pPr>
            <a:r>
              <a:rPr lang="en-GB" dirty="0"/>
              <a:t>T</a:t>
            </a:r>
            <a:r>
              <a:rPr lang="en-DE" dirty="0"/>
              <a:t>his graphs show both the average revenue and the average profit in each country during 2015 and 2016 </a:t>
            </a:r>
          </a:p>
        </p:txBody>
      </p:sp>
      <p:sp>
        <p:nvSpPr>
          <p:cNvPr id="4" name="Slide Number Placeholder 3"/>
          <p:cNvSpPr>
            <a:spLocks noGrp="1"/>
          </p:cNvSpPr>
          <p:nvPr>
            <p:ph type="sldNum" sz="quarter" idx="5"/>
          </p:nvPr>
        </p:nvSpPr>
        <p:spPr/>
        <p:txBody>
          <a:bodyPr/>
          <a:lstStyle/>
          <a:p>
            <a:fld id="{CF0C38E6-FC9A-1D43-A26B-C92633EFFB91}" type="slidenum">
              <a:rPr lang="en-DE" smtClean="0"/>
              <a:t>9</a:t>
            </a:fld>
            <a:endParaRPr lang="en-DE"/>
          </a:p>
        </p:txBody>
      </p:sp>
    </p:spTree>
    <p:extLst>
      <p:ext uri="{BB962C8B-B14F-4D97-AF65-F5344CB8AC3E}">
        <p14:creationId xmlns:p14="http://schemas.microsoft.com/office/powerpoint/2010/main" val="3313820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This graph illustrate the relationship between the customer age and average profit. </a:t>
            </a:r>
          </a:p>
          <a:p>
            <a:endParaRPr lang="en-DE" dirty="0"/>
          </a:p>
          <a:p>
            <a:r>
              <a:rPr lang="en-GB" dirty="0"/>
              <a:t>- T</a:t>
            </a:r>
            <a:r>
              <a:rPr lang="en-DE" dirty="0"/>
              <a:t>he most profit achieved by the age group 67-76.</a:t>
            </a:r>
          </a:p>
          <a:p>
            <a:endParaRPr lang="en-DE" dirty="0"/>
          </a:p>
        </p:txBody>
      </p:sp>
      <p:sp>
        <p:nvSpPr>
          <p:cNvPr id="4" name="Slide Number Placeholder 3"/>
          <p:cNvSpPr>
            <a:spLocks noGrp="1"/>
          </p:cNvSpPr>
          <p:nvPr>
            <p:ph type="sldNum" sz="quarter" idx="5"/>
          </p:nvPr>
        </p:nvSpPr>
        <p:spPr/>
        <p:txBody>
          <a:bodyPr/>
          <a:lstStyle/>
          <a:p>
            <a:fld id="{CF0C38E6-FC9A-1D43-A26B-C92633EFFB91}" type="slidenum">
              <a:rPr lang="en-DE" smtClean="0"/>
              <a:t>10</a:t>
            </a:fld>
            <a:endParaRPr lang="en-DE"/>
          </a:p>
        </p:txBody>
      </p:sp>
    </p:spTree>
    <p:extLst>
      <p:ext uri="{BB962C8B-B14F-4D97-AF65-F5344CB8AC3E}">
        <p14:creationId xmlns:p14="http://schemas.microsoft.com/office/powerpoint/2010/main" val="420215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1/6/2023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1/6/2023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customer_spendings_analysisfinal/Map_Avg_ProfitbyStat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1">
            <a:extLst>
              <a:ext uri="{FF2B5EF4-FFF2-40B4-BE49-F238E27FC236}">
                <a16:creationId xmlns:a16="http://schemas.microsoft.com/office/drawing/2014/main" id="{8939B6CB-1B49-4943-8448-94538946AE8A}"/>
              </a:ext>
            </a:extLst>
          </p:cNvPr>
          <p:cNvSpPr>
            <a:spLocks noGrp="1"/>
          </p:cNvSpPr>
          <p:nvPr>
            <p:ph type="ctrTitle"/>
          </p:nvPr>
        </p:nvSpPr>
        <p:spPr>
          <a:xfrm>
            <a:off x="1524003" y="1999615"/>
            <a:ext cx="9144000" cy="2764028"/>
          </a:xfrm>
        </p:spPr>
        <p:txBody>
          <a:bodyPr anchor="ctr">
            <a:normAutofit/>
          </a:bodyPr>
          <a:lstStyle/>
          <a:p>
            <a:r>
              <a:rPr lang="en-GB" sz="7200" b="1" u="sng" dirty="0">
                <a:hlinkClick r:id="rId2"/>
              </a:rPr>
              <a:t>C</a:t>
            </a:r>
            <a:r>
              <a:rPr lang="en-gb" sz="7200" b="1" u="sng" dirty="0">
                <a:hlinkClick r:id="rId2"/>
              </a:rPr>
              <a:t>ustomer</a:t>
            </a:r>
            <a:r>
              <a:rPr lang="en-GB" sz="7200" b="1" u="sng" dirty="0">
                <a:hlinkClick r:id="rId2"/>
              </a:rPr>
              <a:t> S</a:t>
            </a:r>
            <a:r>
              <a:rPr lang="en-gb" sz="7200" b="1" u="sng" dirty="0">
                <a:hlinkClick r:id="rId2"/>
              </a:rPr>
              <a:t>pendings</a:t>
            </a:r>
            <a:r>
              <a:rPr lang="en-GB" sz="7200" b="1" u="sng" dirty="0">
                <a:hlinkClick r:id="rId2"/>
              </a:rPr>
              <a:t> Patterns A</a:t>
            </a:r>
            <a:r>
              <a:rPr lang="en-gb" sz="7200" b="1" u="sng" dirty="0">
                <a:hlinkClick r:id="rId2"/>
              </a:rPr>
              <a:t>nalysis </a:t>
            </a:r>
          </a:p>
        </p:txBody>
      </p:sp>
      <p:sp>
        <p:nvSpPr>
          <p:cNvPr id="3" name="slide1">
            <a:extLst>
              <a:ext uri="{FF2B5EF4-FFF2-40B4-BE49-F238E27FC236}">
                <a16:creationId xmlns:a16="http://schemas.microsoft.com/office/drawing/2014/main" id="{DDB82F53-8652-4BBD-959A-77756823BD7A}"/>
              </a:ext>
            </a:extLst>
          </p:cNvPr>
          <p:cNvSpPr>
            <a:spLocks noGrp="1"/>
          </p:cNvSpPr>
          <p:nvPr>
            <p:ph type="subTitle" idx="1"/>
          </p:nvPr>
        </p:nvSpPr>
        <p:spPr>
          <a:xfrm>
            <a:off x="1966912" y="5645150"/>
            <a:ext cx="8258176" cy="631825"/>
          </a:xfrm>
        </p:spPr>
        <p:txBody>
          <a:bodyPr anchor="ctr">
            <a:normAutofit fontScale="92500" lnSpcReduction="10000"/>
          </a:bodyPr>
          <a:lstStyle/>
          <a:p>
            <a:endParaRPr lang="de-DE" sz="700" dirty="0"/>
          </a:p>
          <a:p>
            <a:endParaRPr lang="de-DE" sz="700" dirty="0"/>
          </a:p>
          <a:p>
            <a:r>
              <a:rPr lang="de-DE" sz="1200" dirty="0"/>
              <a:t>By Esraa &amp; Deepender</a:t>
            </a:r>
          </a:p>
        </p:txBody>
      </p:sp>
      <p:sp>
        <p:nvSpPr>
          <p:cNvPr id="25" name="Rectangle 2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de2" descr="Customer Age vs Average Profit">
            <a:extLst>
              <a:ext uri="{FF2B5EF4-FFF2-40B4-BE49-F238E27FC236}">
                <a16:creationId xmlns:a16="http://schemas.microsoft.com/office/drawing/2014/main" id="{FA90F922-C01E-4013-8591-1972C89D4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816" y="643466"/>
            <a:ext cx="5320368"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3" descr="Customer Age vs Average Profit by Country">
            <a:extLst>
              <a:ext uri="{FF2B5EF4-FFF2-40B4-BE49-F238E27FC236}">
                <a16:creationId xmlns:a16="http://schemas.microsoft.com/office/drawing/2014/main" id="{77AEDF69-2F0F-419E-9FA8-A5F6AF9EB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729996"/>
            <a:ext cx="10905066" cy="539800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4" descr="Customer Gender vs Average Profit ">
            <a:extLst>
              <a:ext uri="{FF2B5EF4-FFF2-40B4-BE49-F238E27FC236}">
                <a16:creationId xmlns:a16="http://schemas.microsoft.com/office/drawing/2014/main" id="{945C87E9-EDF4-D2DE-7619-2E918DF34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237" y="2845584"/>
            <a:ext cx="10337975" cy="1163022"/>
          </a:xfrm>
          <a:prstGeom prst="rect">
            <a:avLst/>
          </a:prstGeom>
        </p:spPr>
      </p:pic>
    </p:spTree>
    <p:extLst>
      <p:ext uri="{BB962C8B-B14F-4D97-AF65-F5344CB8AC3E}">
        <p14:creationId xmlns:p14="http://schemas.microsoft.com/office/powerpoint/2010/main" val="152901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slide7" descr="Avg.Revenue by Product category and Country">
            <a:extLst>
              <a:ext uri="{FF2B5EF4-FFF2-40B4-BE49-F238E27FC236}">
                <a16:creationId xmlns:a16="http://schemas.microsoft.com/office/drawing/2014/main" id="{43ED4214-9D39-429E-9999-E38A8425F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828" y="643466"/>
            <a:ext cx="7930343"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lide8" descr="Avg.Profit by Product category and Country">
            <a:extLst>
              <a:ext uri="{FF2B5EF4-FFF2-40B4-BE49-F238E27FC236}">
                <a16:creationId xmlns:a16="http://schemas.microsoft.com/office/drawing/2014/main" id="{3DD755FE-807A-4BDD-8865-631BFF318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8850" y="643466"/>
            <a:ext cx="7874300"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slide9" descr=" Avg.Revenue by Subcategory ">
            <a:extLst>
              <a:ext uri="{FF2B5EF4-FFF2-40B4-BE49-F238E27FC236}">
                <a16:creationId xmlns:a16="http://schemas.microsoft.com/office/drawing/2014/main" id="{9CC90C20-BBC8-4BE2-AAB9-016872C19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slide10" descr="Avg.Profit  by Subcategory">
            <a:extLst>
              <a:ext uri="{FF2B5EF4-FFF2-40B4-BE49-F238E27FC236}">
                <a16:creationId xmlns:a16="http://schemas.microsoft.com/office/drawing/2014/main" id="{A223BD4C-76D4-40A0-AD1C-4B3833EC8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96" y="643466"/>
            <a:ext cx="10413207"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slide11" descr="Cost Revenue Ratio by Country">
            <a:extLst>
              <a:ext uri="{FF2B5EF4-FFF2-40B4-BE49-F238E27FC236}">
                <a16:creationId xmlns:a16="http://schemas.microsoft.com/office/drawing/2014/main" id="{439E019F-6221-4C40-B0E6-0F2619CDF877}"/>
              </a:ext>
            </a:extLst>
          </p:cNvPr>
          <p:cNvPicPr>
            <a:picLocks noChangeAspect="1"/>
          </p:cNvPicPr>
          <p:nvPr/>
        </p:nvPicPr>
        <p:blipFill rotWithShape="1">
          <a:blip r:embed="rId3">
            <a:extLst>
              <a:ext uri="{28A0092B-C50C-407E-A947-70E740481C1C}">
                <a14:useLocalDpi xmlns:a14="http://schemas.microsoft.com/office/drawing/2010/main" val="0"/>
              </a:ext>
            </a:extLst>
          </a:blip>
          <a:srcRect l="789" r="9099" b="1"/>
          <a:stretch/>
        </p:blipFill>
        <p:spPr>
          <a:xfrm>
            <a:off x="697881" y="643466"/>
            <a:ext cx="10796238"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slide12" descr="Cost Revenue Ratio by Product category">
            <a:extLst>
              <a:ext uri="{FF2B5EF4-FFF2-40B4-BE49-F238E27FC236}">
                <a16:creationId xmlns:a16="http://schemas.microsoft.com/office/drawing/2014/main" id="{0034F225-55CC-4873-84C0-E06A2EFA48B8}"/>
              </a:ext>
            </a:extLst>
          </p:cNvPr>
          <p:cNvPicPr>
            <a:picLocks noChangeAspect="1"/>
          </p:cNvPicPr>
          <p:nvPr/>
        </p:nvPicPr>
        <p:blipFill rotWithShape="1">
          <a:blip r:embed="rId3">
            <a:extLst>
              <a:ext uri="{28A0092B-C50C-407E-A947-70E740481C1C}">
                <a14:useLocalDpi xmlns:a14="http://schemas.microsoft.com/office/drawing/2010/main" val="0"/>
              </a:ext>
            </a:extLst>
          </a:blip>
          <a:srcRect r="9888" b="1"/>
          <a:stretch/>
        </p:blipFill>
        <p:spPr>
          <a:xfrm>
            <a:off x="697881" y="643466"/>
            <a:ext cx="10796238"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slide13" descr="Cost Revenue Ratio by Subcategory">
            <a:extLst>
              <a:ext uri="{FF2B5EF4-FFF2-40B4-BE49-F238E27FC236}">
                <a16:creationId xmlns:a16="http://schemas.microsoft.com/office/drawing/2014/main" id="{150489F3-C382-4A9A-88D5-3E5F19F612EE}"/>
              </a:ext>
            </a:extLst>
          </p:cNvPr>
          <p:cNvPicPr>
            <a:picLocks noChangeAspect="1"/>
          </p:cNvPicPr>
          <p:nvPr/>
        </p:nvPicPr>
        <p:blipFill rotWithShape="1">
          <a:blip r:embed="rId3">
            <a:extLst>
              <a:ext uri="{28A0092B-C50C-407E-A947-70E740481C1C}">
                <a14:useLocalDpi xmlns:a14="http://schemas.microsoft.com/office/drawing/2010/main" val="0"/>
              </a:ext>
            </a:extLst>
          </a:blip>
          <a:srcRect r="9888" b="1"/>
          <a:stretch/>
        </p:blipFill>
        <p:spPr>
          <a:xfrm>
            <a:off x="697881" y="643466"/>
            <a:ext cx="10796238"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4382126-48CC-372F-2EB2-13F34CB2600E}"/>
              </a:ext>
            </a:extLst>
          </p:cNvPr>
          <p:cNvSpPr>
            <a:spLocks noGrp="1"/>
          </p:cNvSpPr>
          <p:nvPr>
            <p:ph idx="1"/>
          </p:nvPr>
        </p:nvSpPr>
        <p:spPr>
          <a:xfrm>
            <a:off x="841248" y="3328416"/>
            <a:ext cx="10509504" cy="2715768"/>
          </a:xfrm>
        </p:spPr>
        <p:txBody>
          <a:bodyPr>
            <a:normAutofit/>
          </a:bodyPr>
          <a:lstStyle/>
          <a:p>
            <a:pPr marL="0" indent="0">
              <a:buNone/>
            </a:pPr>
            <a:r>
              <a:rPr lang="en-GB" sz="2200" b="1" dirty="0"/>
              <a:t>Objectives</a:t>
            </a:r>
          </a:p>
          <a:p>
            <a:r>
              <a:rPr lang="en-DE" sz="2200" dirty="0"/>
              <a:t>Is the business operate the same way in all the </a:t>
            </a:r>
            <a:r>
              <a:rPr lang="en-GB" sz="2200" dirty="0"/>
              <a:t>four</a:t>
            </a:r>
            <a:r>
              <a:rPr lang="en-DE" sz="2200" dirty="0"/>
              <a:t> countries</a:t>
            </a:r>
            <a:r>
              <a:rPr lang="en-GB" sz="2200" dirty="0"/>
              <a:t>.</a:t>
            </a:r>
          </a:p>
          <a:p>
            <a:r>
              <a:rPr lang="en-GB" sz="2200" dirty="0"/>
              <a:t>Is</a:t>
            </a:r>
            <a:r>
              <a:rPr lang="en-DE" sz="2200" dirty="0"/>
              <a:t> there any differences in the customer spendings patterns for each country.</a:t>
            </a:r>
          </a:p>
          <a:p>
            <a:pPr marL="0" indent="0">
              <a:buNone/>
            </a:pPr>
            <a:endParaRPr lang="en-GB" sz="2200" dirty="0"/>
          </a:p>
          <a:p>
            <a:pPr marL="0" indent="0">
              <a:buNone/>
            </a:pPr>
            <a:endParaRPr lang="en-DE" sz="2200" dirty="0"/>
          </a:p>
          <a:p>
            <a:endParaRPr lang="en-DE" sz="2200" dirty="0"/>
          </a:p>
          <a:p>
            <a:endParaRPr lang="en-DE" sz="2200" dirty="0"/>
          </a:p>
        </p:txBody>
      </p:sp>
    </p:spTree>
    <p:extLst>
      <p:ext uri="{BB962C8B-B14F-4D97-AF65-F5344CB8AC3E}">
        <p14:creationId xmlns:p14="http://schemas.microsoft.com/office/powerpoint/2010/main" val="1940425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slide14" descr="Avg.Profit by Month">
            <a:extLst>
              <a:ext uri="{FF2B5EF4-FFF2-40B4-BE49-F238E27FC236}">
                <a16:creationId xmlns:a16="http://schemas.microsoft.com/office/drawing/2014/main" id="{A9B2E089-2A6F-46D4-9086-865459F81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8850" y="643466"/>
            <a:ext cx="7874300"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B9E9B-CEDD-12C6-CAB9-0DC00109AE8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Average Profit by State</a:t>
            </a:r>
          </a:p>
        </p:txBody>
      </p:sp>
      <p:pic>
        <p:nvPicPr>
          <p:cNvPr id="5" name="Content Placeholder 4" descr="Map&#10;&#10;Description automatically generated">
            <a:extLst>
              <a:ext uri="{FF2B5EF4-FFF2-40B4-BE49-F238E27FC236}">
                <a16:creationId xmlns:a16="http://schemas.microsoft.com/office/drawing/2014/main" id="{13B44D5C-1A53-205A-5194-DA880088E3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7316" y="1054591"/>
            <a:ext cx="6780700" cy="4746488"/>
          </a:xfrm>
          <a:prstGeom prst="rect">
            <a:avLst/>
          </a:prstGeom>
        </p:spPr>
      </p:pic>
    </p:spTree>
    <p:extLst>
      <p:ext uri="{BB962C8B-B14F-4D97-AF65-F5344CB8AC3E}">
        <p14:creationId xmlns:p14="http://schemas.microsoft.com/office/powerpoint/2010/main" val="1816055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19E23-5FA8-4D01-AEBA-1C0BD9C4D0C2}"/>
              </a:ext>
            </a:extLst>
          </p:cNvPr>
          <p:cNvSpPr>
            <a:spLocks noGrp="1"/>
          </p:cNvSpPr>
          <p:nvPr>
            <p:ph type="title"/>
          </p:nvPr>
        </p:nvSpPr>
        <p:spPr>
          <a:xfrm>
            <a:off x="1028700" y="1967266"/>
            <a:ext cx="250698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Average Profit by State</a:t>
            </a:r>
          </a:p>
        </p:txBody>
      </p:sp>
      <p:pic>
        <p:nvPicPr>
          <p:cNvPr id="5" name="Content Placeholder 4" descr="Map&#10;&#10;Description automatically generated">
            <a:extLst>
              <a:ext uri="{FF2B5EF4-FFF2-40B4-BE49-F238E27FC236}">
                <a16:creationId xmlns:a16="http://schemas.microsoft.com/office/drawing/2014/main" id="{EAA73CF1-9B9B-D59B-908E-8286392C69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15968" y="1054591"/>
            <a:ext cx="7242048" cy="4746488"/>
          </a:xfrm>
          <a:prstGeom prst="rect">
            <a:avLst/>
          </a:prstGeom>
        </p:spPr>
      </p:pic>
    </p:spTree>
    <p:extLst>
      <p:ext uri="{BB962C8B-B14F-4D97-AF65-F5344CB8AC3E}">
        <p14:creationId xmlns:p14="http://schemas.microsoft.com/office/powerpoint/2010/main" val="316657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2F8E0-7262-1ECF-4610-5F464F38F3F5}"/>
              </a:ext>
            </a:extLst>
          </p:cNvPr>
          <p:cNvSpPr>
            <a:spLocks noGrp="1"/>
          </p:cNvSpPr>
          <p:nvPr>
            <p:ph type="title"/>
          </p:nvPr>
        </p:nvSpPr>
        <p:spPr>
          <a:xfrm>
            <a:off x="838200" y="365125"/>
            <a:ext cx="10515600" cy="1325563"/>
          </a:xfrm>
        </p:spPr>
        <p:txBody>
          <a:bodyPr>
            <a:normAutofit/>
          </a:bodyPr>
          <a:lstStyle/>
          <a:p>
            <a:r>
              <a:rPr lang="en-DE" sz="5400"/>
              <a:t>Conclusion &amp; </a:t>
            </a:r>
            <a:r>
              <a:rPr lang="en-GB" sz="5400"/>
              <a:t>R</a:t>
            </a:r>
            <a:r>
              <a:rPr lang="en-DE" sz="5400"/>
              <a:t>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79A136-9ADC-07EE-9E5D-935926F07EDE}"/>
              </a:ext>
            </a:extLst>
          </p:cNvPr>
          <p:cNvSpPr>
            <a:spLocks noGrp="1"/>
          </p:cNvSpPr>
          <p:nvPr>
            <p:ph idx="1"/>
          </p:nvPr>
        </p:nvSpPr>
        <p:spPr>
          <a:xfrm>
            <a:off x="838200" y="1929384"/>
            <a:ext cx="10515600" cy="4251960"/>
          </a:xfrm>
        </p:spPr>
        <p:txBody>
          <a:bodyPr>
            <a:normAutofit/>
          </a:bodyPr>
          <a:lstStyle/>
          <a:p>
            <a:r>
              <a:rPr lang="en-DE" sz="2200"/>
              <a:t>This business operate differently in each country and is there is indeed differences in the customer spendings patterns in each country. </a:t>
            </a:r>
          </a:p>
          <a:p>
            <a:r>
              <a:rPr lang="en-GB" sz="2200"/>
              <a:t>The company should reconsider the decision of continue running the business in USA. </a:t>
            </a:r>
          </a:p>
          <a:p>
            <a:r>
              <a:rPr lang="en-GB" sz="2200"/>
              <a:t>Focusing on Clothing sales would be more beneficial, however </a:t>
            </a:r>
            <a:r>
              <a:rPr lang="en-DE" sz="2200"/>
              <a:t>we cannot conclude that the company should stop selling the other product catogries, due to short time period we considerd. </a:t>
            </a:r>
          </a:p>
          <a:p>
            <a:endParaRPr lang="en-DE" sz="2200"/>
          </a:p>
          <a:p>
            <a:endParaRPr lang="en-DE" sz="2200"/>
          </a:p>
        </p:txBody>
      </p:sp>
    </p:spTree>
    <p:extLst>
      <p:ext uri="{BB962C8B-B14F-4D97-AF65-F5344CB8AC3E}">
        <p14:creationId xmlns:p14="http://schemas.microsoft.com/office/powerpoint/2010/main" val="48592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E626D-D492-D496-0779-A4F07618C93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Thank You</a:t>
            </a:r>
          </a:p>
        </p:txBody>
      </p:sp>
      <p:sp>
        <p:nvSpPr>
          <p:cNvPr id="20"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2" name="Graphic 6" descr="Smiling Face with No Fill">
            <a:extLst>
              <a:ext uri="{FF2B5EF4-FFF2-40B4-BE49-F238E27FC236}">
                <a16:creationId xmlns:a16="http://schemas.microsoft.com/office/drawing/2014/main" id="{07D75742-6636-ECCF-8635-E6C54323B2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98927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382126-48CC-372F-2EB2-13F34CB2600E}"/>
              </a:ext>
            </a:extLst>
          </p:cNvPr>
          <p:cNvSpPr>
            <a:spLocks noGrp="1"/>
          </p:cNvSpPr>
          <p:nvPr>
            <p:ph idx="1"/>
          </p:nvPr>
        </p:nvSpPr>
        <p:spPr>
          <a:xfrm>
            <a:off x="4654295" y="502920"/>
            <a:ext cx="6894576" cy="1463040"/>
          </a:xfrm>
        </p:spPr>
        <p:txBody>
          <a:bodyPr anchor="ctr">
            <a:normAutofit fontScale="62500" lnSpcReduction="20000"/>
          </a:bodyPr>
          <a:lstStyle/>
          <a:p>
            <a:pPr marL="0" indent="0">
              <a:buNone/>
            </a:pPr>
            <a:endParaRPr lang="en-GB" sz="1500" b="1" dirty="0"/>
          </a:p>
          <a:p>
            <a:pPr marL="0" indent="0">
              <a:buNone/>
            </a:pPr>
            <a:endParaRPr lang="en-GB" sz="2300" b="1" dirty="0"/>
          </a:p>
          <a:p>
            <a:pPr marL="0" indent="0">
              <a:buNone/>
            </a:pPr>
            <a:r>
              <a:rPr lang="en-DE" sz="2300" b="1" dirty="0"/>
              <a:t>Data</a:t>
            </a:r>
          </a:p>
          <a:p>
            <a:r>
              <a:rPr lang="en-GB" sz="2300" b="0" i="0" u="none" strike="noStrike" dirty="0">
                <a:effectLst/>
                <a:latin typeface="-apple-system"/>
              </a:rPr>
              <a:t>Using data from Kaggle.com on 4 different countries which contains information about customers demographic and different product category. </a:t>
            </a:r>
          </a:p>
          <a:p>
            <a:r>
              <a:rPr lang="en-GB" sz="2300" dirty="0">
                <a:latin typeface="-apple-system"/>
              </a:rPr>
              <a:t>The number of rows are 32867 and 16 Columns. </a:t>
            </a:r>
            <a:endParaRPr lang="en-DE" sz="2300" dirty="0"/>
          </a:p>
          <a:p>
            <a:endParaRPr lang="en-DE" sz="1500" dirty="0"/>
          </a:p>
          <a:p>
            <a:endParaRPr lang="en-DE" sz="1500" dirty="0"/>
          </a:p>
        </p:txBody>
      </p:sp>
      <p:pic>
        <p:nvPicPr>
          <p:cNvPr id="6" name="Picture 5">
            <a:extLst>
              <a:ext uri="{FF2B5EF4-FFF2-40B4-BE49-F238E27FC236}">
                <a16:creationId xmlns:a16="http://schemas.microsoft.com/office/drawing/2014/main" id="{B726E7EC-82CA-CF0E-4897-FA782C529028}"/>
              </a:ext>
            </a:extLst>
          </p:cNvPr>
          <p:cNvPicPr>
            <a:picLocks noChangeAspect="1"/>
          </p:cNvPicPr>
          <p:nvPr/>
        </p:nvPicPr>
        <p:blipFill>
          <a:blip r:embed="rId3"/>
          <a:stretch>
            <a:fillRect/>
          </a:stretch>
        </p:blipFill>
        <p:spPr>
          <a:xfrm>
            <a:off x="630936" y="3110581"/>
            <a:ext cx="10917936" cy="2320061"/>
          </a:xfrm>
          <a:prstGeom prst="rect">
            <a:avLst/>
          </a:prstGeom>
        </p:spPr>
      </p:pic>
      <p:sp>
        <p:nvSpPr>
          <p:cNvPr id="2" name="Rectangle 1">
            <a:extLst>
              <a:ext uri="{FF2B5EF4-FFF2-40B4-BE49-F238E27FC236}">
                <a16:creationId xmlns:a16="http://schemas.microsoft.com/office/drawing/2014/main" id="{2E6F584C-EBCC-1363-8B6E-658DA68F4DE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816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382126-48CC-372F-2EB2-13F34CB2600E}"/>
              </a:ext>
            </a:extLst>
          </p:cNvPr>
          <p:cNvSpPr>
            <a:spLocks noGrp="1"/>
          </p:cNvSpPr>
          <p:nvPr>
            <p:ph idx="1"/>
          </p:nvPr>
        </p:nvSpPr>
        <p:spPr>
          <a:xfrm>
            <a:off x="838200" y="1929384"/>
            <a:ext cx="10515600" cy="4251960"/>
          </a:xfrm>
        </p:spPr>
        <p:txBody>
          <a:bodyPr>
            <a:normAutofit/>
          </a:bodyPr>
          <a:lstStyle/>
          <a:p>
            <a:pPr marL="0" indent="0">
              <a:buNone/>
            </a:pPr>
            <a:r>
              <a:rPr lang="en-DE" sz="2200" b="1" dirty="0"/>
              <a:t>Data</a:t>
            </a:r>
          </a:p>
          <a:p>
            <a:r>
              <a:rPr lang="en-GB" sz="2200" dirty="0"/>
              <a:t>We have Data of four countries i.e. United States, Germany, United Kingdom, and France.</a:t>
            </a:r>
          </a:p>
          <a:p>
            <a:r>
              <a:rPr lang="en-GB" sz="2200" dirty="0"/>
              <a:t>We have Data of 2015 and 2016. </a:t>
            </a:r>
          </a:p>
          <a:p>
            <a:r>
              <a:rPr lang="en-GB" sz="2200" dirty="0"/>
              <a:t>The Data consist of three product categories. </a:t>
            </a:r>
          </a:p>
          <a:p>
            <a:pPr marL="0" indent="0">
              <a:buNone/>
            </a:pPr>
            <a:endParaRPr lang="en-GB" sz="2200" dirty="0"/>
          </a:p>
          <a:p>
            <a:pPr marL="0" indent="0">
              <a:buNone/>
            </a:pPr>
            <a:endParaRPr lang="en-DE" sz="2200" dirty="0"/>
          </a:p>
          <a:p>
            <a:endParaRPr lang="en-DE" sz="2200" dirty="0"/>
          </a:p>
          <a:p>
            <a:endParaRPr lang="en-DE" sz="2200" dirty="0"/>
          </a:p>
        </p:txBody>
      </p:sp>
      <p:sp>
        <p:nvSpPr>
          <p:cNvPr id="2" name="Rectangle 1">
            <a:extLst>
              <a:ext uri="{FF2B5EF4-FFF2-40B4-BE49-F238E27FC236}">
                <a16:creationId xmlns:a16="http://schemas.microsoft.com/office/drawing/2014/main" id="{2E6F584C-EBCC-1363-8B6E-658DA68F4DE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82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382126-48CC-372F-2EB2-13F34CB2600E}"/>
              </a:ext>
            </a:extLst>
          </p:cNvPr>
          <p:cNvSpPr>
            <a:spLocks noGrp="1"/>
          </p:cNvSpPr>
          <p:nvPr>
            <p:ph idx="1"/>
          </p:nvPr>
        </p:nvSpPr>
        <p:spPr>
          <a:xfrm>
            <a:off x="838200" y="1929384"/>
            <a:ext cx="10515600" cy="4251960"/>
          </a:xfrm>
        </p:spPr>
        <p:txBody>
          <a:bodyPr>
            <a:normAutofit/>
          </a:bodyPr>
          <a:lstStyle/>
          <a:p>
            <a:pPr marL="0" indent="0">
              <a:buNone/>
            </a:pPr>
            <a:r>
              <a:rPr lang="en-DE" sz="2200" b="1" dirty="0"/>
              <a:t>Data</a:t>
            </a:r>
            <a:r>
              <a:rPr lang="en-GB" sz="2200" b="1" dirty="0"/>
              <a:t> Wrangling</a:t>
            </a:r>
            <a:endParaRPr lang="en-DE" sz="2200" b="1" dirty="0"/>
          </a:p>
          <a:p>
            <a:r>
              <a:rPr lang="en-GB" sz="2200" dirty="0"/>
              <a:t>Converted categorical data into integer using map function.</a:t>
            </a:r>
          </a:p>
          <a:p>
            <a:r>
              <a:rPr lang="en-GB" sz="2200" dirty="0"/>
              <a:t>Customer Gender will be converted from categorical value to numerical column (Assign 0 and 1 to male and female respectively).</a:t>
            </a:r>
          </a:p>
          <a:p>
            <a:r>
              <a:rPr lang="en-GB" sz="2200" dirty="0"/>
              <a:t>Created the Profit column.</a:t>
            </a:r>
          </a:p>
          <a:p>
            <a:r>
              <a:rPr lang="en-GB" sz="2200" dirty="0"/>
              <a:t>Checked outliers and deleted extreme values. </a:t>
            </a:r>
          </a:p>
          <a:p>
            <a:r>
              <a:rPr lang="en-GB" sz="2200" dirty="0"/>
              <a:t>Number of rows and columns after Data cleaning ( 32129, 17 ).</a:t>
            </a:r>
          </a:p>
          <a:p>
            <a:pPr marL="0" indent="0">
              <a:buNone/>
            </a:pPr>
            <a:endParaRPr lang="en-DE" sz="2200" dirty="0"/>
          </a:p>
          <a:p>
            <a:endParaRPr lang="en-DE" sz="2200" dirty="0"/>
          </a:p>
          <a:p>
            <a:endParaRPr lang="en-DE" sz="2200" dirty="0"/>
          </a:p>
        </p:txBody>
      </p:sp>
      <p:sp>
        <p:nvSpPr>
          <p:cNvPr id="2" name="Rectangle 1">
            <a:extLst>
              <a:ext uri="{FF2B5EF4-FFF2-40B4-BE49-F238E27FC236}">
                <a16:creationId xmlns:a16="http://schemas.microsoft.com/office/drawing/2014/main" id="{2E6F584C-EBCC-1363-8B6E-658DA68F4DE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437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33A581-5372-F3EB-2332-F1BBBC383E64}"/>
              </a:ext>
            </a:extLst>
          </p:cNvPr>
          <p:cNvSpPr>
            <a:spLocks noGrp="1"/>
          </p:cNvSpPr>
          <p:nvPr>
            <p:ph idx="1"/>
          </p:nvPr>
        </p:nvSpPr>
        <p:spPr>
          <a:xfrm>
            <a:off x="838200" y="1929384"/>
            <a:ext cx="10515600" cy="4251960"/>
          </a:xfrm>
        </p:spPr>
        <p:txBody>
          <a:bodyPr>
            <a:normAutofit/>
          </a:bodyPr>
          <a:lstStyle/>
          <a:p>
            <a:pPr marL="0" indent="0">
              <a:buNone/>
            </a:pPr>
            <a:r>
              <a:rPr lang="en-DE" sz="2200" b="1" dirty="0"/>
              <a:t>Hypothesis</a:t>
            </a:r>
            <a:endParaRPr lang="en-GB" sz="2200" b="1" dirty="0"/>
          </a:p>
          <a:p>
            <a:pPr marL="0" indent="0">
              <a:buNone/>
            </a:pPr>
            <a:endParaRPr lang="en-GB" sz="2200" b="1" dirty="0"/>
          </a:p>
          <a:p>
            <a:r>
              <a:rPr lang="en-DE" sz="2200" dirty="0"/>
              <a:t>Hypothesis</a:t>
            </a:r>
            <a:r>
              <a:rPr lang="en-GB" sz="2200" dirty="0"/>
              <a:t> 1</a:t>
            </a:r>
            <a:r>
              <a:rPr lang="en-DE" sz="2200" dirty="0"/>
              <a:t>: The average revenue in the 4 countries are almost the same which is equal to the average total revenue of 493.59.</a:t>
            </a:r>
          </a:p>
          <a:p>
            <a:endParaRPr lang="en-DE" sz="2200" dirty="0"/>
          </a:p>
          <a:p>
            <a:r>
              <a:rPr lang="en-DE" sz="2200" dirty="0"/>
              <a:t>Hypothesis 2: The average profit is the same in the 4 countries which is equal to the average total profit of 62.32.</a:t>
            </a:r>
          </a:p>
        </p:txBody>
      </p:sp>
    </p:spTree>
    <p:extLst>
      <p:ext uri="{BB962C8B-B14F-4D97-AF65-F5344CB8AC3E}">
        <p14:creationId xmlns:p14="http://schemas.microsoft.com/office/powerpoint/2010/main" val="187419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33A581-5372-F3EB-2332-F1BBBC383E64}"/>
              </a:ext>
            </a:extLst>
          </p:cNvPr>
          <p:cNvSpPr>
            <a:spLocks noGrp="1"/>
          </p:cNvSpPr>
          <p:nvPr>
            <p:ph idx="1"/>
          </p:nvPr>
        </p:nvSpPr>
        <p:spPr>
          <a:xfrm>
            <a:off x="5126418" y="552091"/>
            <a:ext cx="6224335" cy="5431536"/>
          </a:xfrm>
        </p:spPr>
        <p:txBody>
          <a:bodyPr anchor="ctr">
            <a:normAutofit/>
          </a:bodyPr>
          <a:lstStyle/>
          <a:p>
            <a:pPr marL="0" indent="0">
              <a:buNone/>
            </a:pPr>
            <a:r>
              <a:rPr lang="en-GB" sz="4000" b="1" dirty="0"/>
              <a:t>Results</a:t>
            </a:r>
          </a:p>
        </p:txBody>
      </p:sp>
    </p:spTree>
    <p:extLst>
      <p:ext uri="{BB962C8B-B14F-4D97-AF65-F5344CB8AC3E}">
        <p14:creationId xmlns:p14="http://schemas.microsoft.com/office/powerpoint/2010/main" val="152326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5" descr="Avg.Revenue by Country">
            <a:extLst>
              <a:ext uri="{FF2B5EF4-FFF2-40B4-BE49-F238E27FC236}">
                <a16:creationId xmlns:a16="http://schemas.microsoft.com/office/drawing/2014/main" id="{6B89B3D1-B8DE-CBDC-44B5-FE5DE56DB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174" y="643467"/>
            <a:ext cx="3802252" cy="5571066"/>
          </a:xfrm>
          <a:prstGeom prst="rect">
            <a:avLst/>
          </a:prstGeom>
        </p:spPr>
      </p:pic>
      <p:pic>
        <p:nvPicPr>
          <p:cNvPr id="4" name="slide4" descr="Revenue by Country">
            <a:extLst>
              <a:ext uri="{FF2B5EF4-FFF2-40B4-BE49-F238E27FC236}">
                <a16:creationId xmlns:a16="http://schemas.microsoft.com/office/drawing/2014/main" id="{EA125556-5666-4F30-A1A4-7EAA43B45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681" y="643467"/>
            <a:ext cx="3844035" cy="557106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slide6" descr="Average Revenue &amp;amp; Avergae Profit by Country and Year">
            <a:extLst>
              <a:ext uri="{FF2B5EF4-FFF2-40B4-BE49-F238E27FC236}">
                <a16:creationId xmlns:a16="http://schemas.microsoft.com/office/drawing/2014/main" id="{27DA6A80-43B8-4B4A-8F76-7E1700555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893572"/>
            <a:ext cx="10905066" cy="5070854"/>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1000</Words>
  <Application>Microsoft Office PowerPoint</Application>
  <PresentationFormat>Widescreen</PresentationFormat>
  <Paragraphs>100</Paragraphs>
  <Slides>24</Slides>
  <Notes>18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-apple-system</vt:lpstr>
      <vt:lpstr>Arial</vt:lpstr>
      <vt:lpstr>Calibri</vt:lpstr>
      <vt:lpstr>Calibri Light</vt:lpstr>
      <vt:lpstr>Office Theme</vt:lpstr>
      <vt:lpstr>Customer Spendings Patterns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Average Profit by State</vt:lpstr>
      <vt:lpstr>Average Profit by State</vt:lpstr>
      <vt:lpstr>Conclusion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Spendings patterns Analysis </dc:title>
  <dc:creator/>
  <cp:lastModifiedBy>Deepen singh</cp:lastModifiedBy>
  <cp:revision>11</cp:revision>
  <dcterms:created xsi:type="dcterms:W3CDTF">2023-01-05T17:31:59Z</dcterms:created>
  <dcterms:modified xsi:type="dcterms:W3CDTF">2023-01-06T15:45:28Z</dcterms:modified>
</cp:coreProperties>
</file>