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13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02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9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1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5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1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DECB5-69E3-4EE2-B047-928339D405E2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2AB91-9586-46F4-B1AF-79154180D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7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catalog.data.gov/dataset/traffic-reports" TargetMode="Externa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hyperlink" Target="https://foursquare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traffic-report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hyperlink" Target="https://api.foursquare.com/v2/" TargetMode="External"/><Relationship Id="rId5" Type="http://schemas.openxmlformats.org/officeDocument/2006/relationships/hyperlink" Target="https://foursquare.com/" TargetMode="External"/><Relationship Id="rId4" Type="http://schemas.openxmlformats.org/officeDocument/2006/relationships/hyperlink" Target="mailto:transportation.data@austintexas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B0DB-9D79-42C9-AC67-A11BEFE4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567" y="634684"/>
            <a:ext cx="9131210" cy="155116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Capstone Project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4000" i="1" dirty="0">
                <a:latin typeface="Calibri" panose="020F0502020204030204" pitchFamily="34" charset="0"/>
                <a:cs typeface="Calibri" panose="020F0502020204030204" pitchFamily="34" charset="0"/>
              </a:rPr>
              <a:t>Battle of Neighborhoods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B4F87-EF08-4CBB-AD38-AD6F04AE3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016386"/>
            <a:ext cx="9192171" cy="2835774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“Recommending Hospital need in the near vicinity of high prone Accident Areas”</a:t>
            </a:r>
          </a:p>
          <a:p>
            <a:pPr algn="ctr"/>
            <a:endParaRPr lang="en-US" sz="24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 : Deepen Virani</a:t>
            </a:r>
          </a:p>
          <a:p>
            <a:pPr algn="r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Published on : October 2018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3813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4E503A-04BC-48D0-91DB-4B510E2CAC54}"/>
              </a:ext>
            </a:extLst>
          </p:cNvPr>
          <p:cNvSpPr/>
          <p:nvPr/>
        </p:nvSpPr>
        <p:spPr>
          <a:xfrm>
            <a:off x="4050250" y="2967335"/>
            <a:ext cx="4091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27205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1C7E-4AFF-48D0-ABCC-963F965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5062"/>
            <a:ext cx="9905999" cy="111469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Index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_______________________________________________________________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C98-15BD-464D-A41D-8AB265EC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8833"/>
            <a:ext cx="9905999" cy="4413341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Business Problem / Goal</a:t>
            </a: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Data</a:t>
            </a: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Methodology</a:t>
            </a: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Results</a:t>
            </a: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Discussion Section</a:t>
            </a: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Conclusion</a:t>
            </a: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References</a:t>
            </a:r>
          </a:p>
          <a:p>
            <a:pPr lvl="0"/>
            <a:r>
              <a:rPr lang="en-US" sz="1800" dirty="0">
                <a:solidFill>
                  <a:schemeClr val="bg1"/>
                </a:solidFill>
              </a:rPr>
              <a:t>Acknowledgement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1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1C7E-4AFF-48D0-ABCC-963F965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327" y="282896"/>
            <a:ext cx="9905999" cy="94031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Business Problem / GOAL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_______________________________________________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C98-15BD-464D-A41D-8AB265EC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58833"/>
            <a:ext cx="10269538" cy="4775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bg1"/>
                </a:solidFill>
              </a:rPr>
              <a:t>Business Problem: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High rise in road accidents and lack of Medical centers/ hospitals in nearby vicinities increases the risk of rise in death tolls. 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chemeClr val="bg1"/>
                </a:solidFill>
              </a:rPr>
              <a:t>Our Goal: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To build an application which takes any given location as input.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Identifies high accident zones in that area.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</a:rPr>
              <a:t>Analyzes and checks availability of adequate number of hospitals in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</a:rPr>
              <a:t>    nearby range to those locations.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/>
                </a:solidFill>
              </a:rPr>
              <a:t>Recommend to open a new Hospital incase of non availability or less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</a:rPr>
              <a:t>    numbers of hospitals are present.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77140-6CBA-4710-BE91-DC6D15C9E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50" y="2517459"/>
            <a:ext cx="2049576" cy="152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D4243-DD75-4DC0-952F-3344E4331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50" y="4712019"/>
            <a:ext cx="2049576" cy="14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6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1C7E-4AFF-48D0-ABCC-963F965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274221"/>
            <a:ext cx="9905998" cy="4783679"/>
          </a:xfrm>
        </p:spPr>
        <p:txBody>
          <a:bodyPr anchor="t" anchorCtr="0"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Accident Data source: 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set on daily basis from website : </a:t>
            </a:r>
            <a:r>
              <a:rPr lang="en-US" sz="1200" dirty="0">
                <a:ln>
                  <a:solidFill>
                    <a:srgbClr val="130BB5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https://catalog.data.gov/dataset/traffic-reports</a:t>
            </a: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chemeClr val="bg1"/>
                </a:solidFill>
              </a:rPr>
              <a:t>Hospital locations data source: 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FOURsquare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DATA: </a:t>
            </a:r>
            <a:r>
              <a:rPr lang="en-US" sz="1200" u="sng" dirty="0">
                <a:ln>
                  <a:solidFill>
                    <a:srgbClr val="130BB5"/>
                  </a:solidFill>
                </a:ln>
                <a:hlinkClick r:id="rId4"/>
              </a:rPr>
              <a:t>https://foursquare.com/</a:t>
            </a:r>
            <a:endParaRPr lang="en-US" sz="1200" dirty="0">
              <a:ln>
                <a:solidFill>
                  <a:srgbClr val="130BB5"/>
                </a:solidFill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B8081C9-E8A5-45F5-9FF3-4514E62FF4A6}"/>
              </a:ext>
            </a:extLst>
          </p:cNvPr>
          <p:cNvSpPr txBox="1">
            <a:spLocks/>
          </p:cNvSpPr>
          <p:nvPr/>
        </p:nvSpPr>
        <p:spPr>
          <a:xfrm>
            <a:off x="1141414" y="115587"/>
            <a:ext cx="9905998" cy="1088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 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_______________________________________________________________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880C46-C860-4AB1-8CF9-D34285FB5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1644743"/>
            <a:ext cx="4344987" cy="17842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17EECE-E0D3-443A-ABEE-6CFA4344F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62" y="1644742"/>
            <a:ext cx="2038350" cy="17842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70BD7D-088D-46D4-ACEB-4D66780FD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74" y="1644742"/>
            <a:ext cx="2520913" cy="17842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B56C64-EFB1-49DF-A8CD-827F32CBB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50" y="4326057"/>
            <a:ext cx="5754687" cy="1259425"/>
          </a:xfrm>
          <a:prstGeom prst="rect">
            <a:avLst/>
          </a:prstGeom>
        </p:spPr>
      </p:pic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83D04710-5567-463F-A17A-C34A9CBA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04900"/>
            <a:ext cx="9905999" cy="46863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29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1C7E-4AFF-48D0-ABCC-963F965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1712"/>
            <a:ext cx="9905999" cy="11146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methodology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_______________________________________________________________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C98-15BD-464D-A41D-8AB265EC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6409"/>
            <a:ext cx="9905999" cy="47657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6E7D46-9945-4C9C-9AC4-2D6F34876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96" y="1558833"/>
            <a:ext cx="1821991" cy="44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765E46-1739-4890-8137-BD4513425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95" y="2255974"/>
            <a:ext cx="1821991" cy="4473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792DB95-A5D0-4E70-85DA-85A6BB856D6E}"/>
              </a:ext>
            </a:extLst>
          </p:cNvPr>
          <p:cNvSpPr/>
          <p:nvPr/>
        </p:nvSpPr>
        <p:spPr>
          <a:xfrm>
            <a:off x="3506486" y="1702425"/>
            <a:ext cx="1170289" cy="26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2F3388-C8E9-4C30-923B-99E875E69A5F}"/>
              </a:ext>
            </a:extLst>
          </p:cNvPr>
          <p:cNvSpPr/>
          <p:nvPr/>
        </p:nvSpPr>
        <p:spPr>
          <a:xfrm>
            <a:off x="3506486" y="2366680"/>
            <a:ext cx="1170289" cy="26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90C2A862-3425-4C71-A068-D06BDCF41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1277" y="1732075"/>
            <a:ext cx="914400" cy="914400"/>
          </a:xfrm>
          <a:prstGeom prst="rect">
            <a:avLst/>
          </a:prstGeom>
        </p:spPr>
      </p:pic>
      <p:pic>
        <p:nvPicPr>
          <p:cNvPr id="9" name="Graphic 8" descr="Building">
            <a:extLst>
              <a:ext uri="{FF2B5EF4-FFF2-40B4-BE49-F238E27FC236}">
                <a16:creationId xmlns:a16="http://schemas.microsoft.com/office/drawing/2014/main" id="{66A510E2-4178-4E2C-9B4D-A0E240D672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2308" y="1732075"/>
            <a:ext cx="914400" cy="914400"/>
          </a:xfrm>
          <a:prstGeom prst="rect">
            <a:avLst/>
          </a:prstGeom>
        </p:spPr>
      </p:pic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F904C8AC-D7C1-4BD9-8E82-E111E70B23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0899" y="1732075"/>
            <a:ext cx="914400" cy="9144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8E3663B-3A18-4FE6-BE47-5366E748722F}"/>
              </a:ext>
            </a:extLst>
          </p:cNvPr>
          <p:cNvSpPr/>
          <p:nvPr/>
        </p:nvSpPr>
        <p:spPr>
          <a:xfrm>
            <a:off x="7702019" y="2059197"/>
            <a:ext cx="1170289" cy="26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0029F2B-AFD9-4AAD-B9A0-7B952DB78DDF}"/>
              </a:ext>
            </a:extLst>
          </p:cNvPr>
          <p:cNvSpPr/>
          <p:nvPr/>
        </p:nvSpPr>
        <p:spPr>
          <a:xfrm>
            <a:off x="5860917" y="2059197"/>
            <a:ext cx="1170289" cy="260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91D896-31B9-4CE3-AB33-509EC9174466}"/>
              </a:ext>
            </a:extLst>
          </p:cNvPr>
          <p:cNvSpPr txBox="1"/>
          <p:nvPr/>
        </p:nvSpPr>
        <p:spPr>
          <a:xfrm>
            <a:off x="1141412" y="3063820"/>
            <a:ext cx="9905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Download the accident data from the website for desired city / state and using the python pandas store it into the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Keep the desired columns fields in the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 and exclude unwanted / incomplete data entries.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top accident spots (coordinates) based on number of occurrence of accidents.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 hospitals / medical centers for these coordinates in Foursquare ‘Search’ API.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Set a minimum number of hospitals to be present near to accident zones.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number of hospitals &lt; minimum threshold limit, recommend to open a new hospital.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Repeat the steps for each accident spot in top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53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1C7E-4AFF-48D0-ABCC-963F965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5062"/>
            <a:ext cx="10526713" cy="1114697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 analysis / results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___________________________________________________________________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C98-15BD-464D-A41D-8AB265EC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0625"/>
            <a:ext cx="10698163" cy="55734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Accident types wise counts plot: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Address wise counts and its Bar plot</a:t>
            </a:r>
          </a:p>
        </p:txBody>
      </p:sp>
      <p:pic>
        <p:nvPicPr>
          <p:cNvPr id="4" name="Picture 3" descr="[$650C9D0606A60AEC.jpg]">
            <a:extLst>
              <a:ext uri="{FF2B5EF4-FFF2-40B4-BE49-F238E27FC236}">
                <a16:creationId xmlns:a16="http://schemas.microsoft.com/office/drawing/2014/main" id="{97BE950D-D058-4823-BFA2-7C45C56D65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768" y="1198245"/>
            <a:ext cx="4518660" cy="2519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[$2986F9C22FF8AC50.jpg]">
            <a:extLst>
              <a:ext uri="{FF2B5EF4-FFF2-40B4-BE49-F238E27FC236}">
                <a16:creationId xmlns:a16="http://schemas.microsoft.com/office/drawing/2014/main" id="{ACD160C9-A2B3-4FF7-99A0-37271C80A2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768" y="4057311"/>
            <a:ext cx="4518660" cy="2519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271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1C7E-4AFF-48D0-ABCC-963F965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5062"/>
            <a:ext cx="10526713" cy="111469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analysis / results  (</a:t>
            </a:r>
            <a:r>
              <a:rPr lang="en-US" sz="2800" dirty="0" err="1">
                <a:solidFill>
                  <a:schemeClr val="bg1"/>
                </a:solidFill>
              </a:rPr>
              <a:t>ConTD.</a:t>
            </a:r>
            <a:r>
              <a:rPr lang="en-US" sz="2800" dirty="0">
                <a:solidFill>
                  <a:schemeClr val="bg1"/>
                </a:solidFill>
              </a:rPr>
              <a:t>.)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___________________________________________________________________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C98-15BD-464D-A41D-8AB265EC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0625"/>
            <a:ext cx="10698163" cy="55734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4079C-7981-4181-9E7E-DA320EBE5004}"/>
              </a:ext>
            </a:extLst>
          </p:cNvPr>
          <p:cNvSpPr txBox="1"/>
          <p:nvPr/>
        </p:nvSpPr>
        <p:spPr>
          <a:xfrm>
            <a:off x="1141412" y="1339759"/>
            <a:ext cx="101038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Accident spots in the map of Austin, Texas </a:t>
            </a:r>
          </a:p>
          <a:p>
            <a:r>
              <a:rPr lang="en-US" dirty="0">
                <a:solidFill>
                  <a:schemeClr val="bg1"/>
                </a:solidFill>
              </a:rPr>
              <a:t>based on data set mentioned in Data slides.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Existing Hospital spots in the map of Austin, Texas </a:t>
            </a:r>
          </a:p>
          <a:p>
            <a:r>
              <a:rPr lang="en-US" dirty="0">
                <a:solidFill>
                  <a:schemeClr val="bg1"/>
                </a:solidFill>
              </a:rPr>
              <a:t>based on data set mentioned in Data slides. (</a:t>
            </a:r>
            <a:r>
              <a:rPr lang="en-US" dirty="0" err="1">
                <a:solidFill>
                  <a:schemeClr val="bg1"/>
                </a:solidFill>
              </a:rPr>
              <a:t>eg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</a:rPr>
              <a:t>Latitude = 30.2711</a:t>
            </a:r>
          </a:p>
          <a:p>
            <a:r>
              <a:rPr lang="en-US" dirty="0">
                <a:solidFill>
                  <a:schemeClr val="bg1"/>
                </a:solidFill>
              </a:rPr>
              <a:t>Longitude = -97.7436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[$EE1AA4EDEA4E03E.jpg]">
            <a:extLst>
              <a:ext uri="{FF2B5EF4-FFF2-40B4-BE49-F238E27FC236}">
                <a16:creationId xmlns:a16="http://schemas.microsoft.com/office/drawing/2014/main" id="{77D1C9E3-4803-4B9A-AA12-913ED5DE0B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93" y="1339758"/>
            <a:ext cx="4447473" cy="246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[$24DA175F87FA5B42.jpg]">
            <a:extLst>
              <a:ext uri="{FF2B5EF4-FFF2-40B4-BE49-F238E27FC236}">
                <a16:creationId xmlns:a16="http://schemas.microsoft.com/office/drawing/2014/main" id="{5A6B185A-F9CA-487B-BF9B-B86D455DBB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494" y="4069195"/>
            <a:ext cx="4484414" cy="22707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5EE79A8-5BF3-4F0E-8771-FDF15333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6747" y="105489"/>
            <a:ext cx="1226839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30.2711286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DCF3C48-EC0F-4087-9CBA-B1DB8E13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30.2711286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7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1C7E-4AFF-48D0-ABCC-963F965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5062"/>
            <a:ext cx="10526713" cy="111469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analysis / results  (</a:t>
            </a:r>
            <a:r>
              <a:rPr lang="en-US" sz="2800" dirty="0" err="1">
                <a:solidFill>
                  <a:schemeClr val="bg1"/>
                </a:solidFill>
              </a:rPr>
              <a:t>ConTD.</a:t>
            </a:r>
            <a:r>
              <a:rPr lang="en-US" sz="2800" dirty="0">
                <a:solidFill>
                  <a:schemeClr val="bg1"/>
                </a:solidFill>
              </a:rPr>
              <a:t>.)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___________________________________________________________________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C98-15BD-464D-A41D-8AB265EC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0625"/>
            <a:ext cx="10698163" cy="4810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4079C-7981-4181-9E7E-DA320EBE5004}"/>
              </a:ext>
            </a:extLst>
          </p:cNvPr>
          <p:cNvSpPr txBox="1"/>
          <p:nvPr/>
        </p:nvSpPr>
        <p:spPr>
          <a:xfrm>
            <a:off x="1141412" y="1339759"/>
            <a:ext cx="10103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this model I have considered only the top most accident zone in Austin, TX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a result of this process, I got the location corresponding to the high prone accident zones vicinity where there is a need of medical centers.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Alternatively, this model can be enhanced to consider top 10 or more such locations where there is a need of a new medical centers.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Alternatively this model and its results could be used for restructuring or improving the zone / location where large number of accidents happens.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for this project/model could be individuals, </a:t>
            </a:r>
            <a:r>
              <a:rPr lang="en-US" dirty="0" err="1">
                <a:solidFill>
                  <a:schemeClr val="bg1"/>
                </a:solidFill>
              </a:rPr>
              <a:t>pvt.</a:t>
            </a:r>
            <a:r>
              <a:rPr lang="en-US" dirty="0">
                <a:solidFill>
                  <a:schemeClr val="bg1"/>
                </a:solidFill>
              </a:rPr>
              <a:t> organizations/firms who are planning to open a new hospital of medical center.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can also be used to alert government authorities to recommend opening a new hospital in any location.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5EE79A8-5BF3-4F0E-8771-FDF15333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6747" y="105489"/>
            <a:ext cx="1226839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30.2711286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DCF3C48-EC0F-4087-9CBA-B1DB8E13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30.2711286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46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1C7E-4AFF-48D0-ABCC-963F965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5062"/>
            <a:ext cx="9905999" cy="111469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references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_______________________________________________________________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C98-15BD-464D-A41D-8AB265EC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9759"/>
            <a:ext cx="9905999" cy="441334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Accident data sources: </a:t>
            </a:r>
            <a:r>
              <a:rPr lang="en-US" sz="1800" u="sng" dirty="0">
                <a:solidFill>
                  <a:srgbClr val="130BB5"/>
                </a:solidFill>
                <a:hlinkClick r:id="rId3"/>
              </a:rPr>
              <a:t>https://catalog.data.gov/dataset/traffic-reports</a:t>
            </a:r>
            <a:endParaRPr lang="en-US" sz="1800" dirty="0">
              <a:solidFill>
                <a:srgbClr val="130BB5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Maintainer Email: </a:t>
            </a:r>
            <a:r>
              <a:rPr lang="en-US" sz="1800" u="sng" dirty="0">
                <a:solidFill>
                  <a:schemeClr val="bg1"/>
                </a:solidFill>
                <a:hlinkClick r:id="rId4"/>
              </a:rPr>
              <a:t>transportation.data@austintexas.gov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Foursquare APIs : </a:t>
            </a:r>
            <a:r>
              <a:rPr lang="en-US" sz="1800" u="sng" dirty="0">
                <a:solidFill>
                  <a:schemeClr val="bg1"/>
                </a:solidFill>
                <a:hlinkClick r:id="rId5"/>
              </a:rPr>
              <a:t>https://foursquare.com/</a:t>
            </a:r>
            <a:r>
              <a:rPr lang="en-US" sz="1800" dirty="0">
                <a:solidFill>
                  <a:schemeClr val="bg1"/>
                </a:solidFill>
              </a:rPr>
              <a:t> ,   </a:t>
            </a:r>
            <a:r>
              <a:rPr lang="en-US" sz="1800" u="sng" dirty="0">
                <a:solidFill>
                  <a:schemeClr val="bg1"/>
                </a:solidFill>
                <a:hlinkClick r:id="rId6"/>
              </a:rPr>
              <a:t>https://api.foursquare.com/v2/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Jupyter</a:t>
            </a:r>
            <a:r>
              <a:rPr lang="en-US" sz="1800" dirty="0">
                <a:solidFill>
                  <a:schemeClr val="bg1"/>
                </a:solidFill>
              </a:rPr>
              <a:t> notebook (actual code): </a:t>
            </a:r>
            <a:r>
              <a:rPr lang="en-US" sz="1800" dirty="0" err="1">
                <a:solidFill>
                  <a:schemeClr val="bg1"/>
                </a:solidFill>
              </a:rPr>
              <a:t>Capstone_Project.ipynb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1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540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Trebuchet MS</vt:lpstr>
      <vt:lpstr>Tw Cen MT</vt:lpstr>
      <vt:lpstr>Circuit</vt:lpstr>
      <vt:lpstr>Capstone Project “Battle of Neighborhoods” </vt:lpstr>
      <vt:lpstr> Index _______________________________________________________________</vt:lpstr>
      <vt:lpstr>Business Problem / GOAL _______________________________________________</vt:lpstr>
      <vt:lpstr>Accident Data source:  data set on daily basis from website : https://catalog.data.gov/dataset/traffic-reports                Hospital locations data source:  FOURsquare api DATA: https://foursquare.com/</vt:lpstr>
      <vt:lpstr> methodology _______________________________________________________________</vt:lpstr>
      <vt:lpstr> analysis / results ___________________________________________________________________</vt:lpstr>
      <vt:lpstr> analysis / results  (ConTD..) ___________________________________________________________________</vt:lpstr>
      <vt:lpstr> analysis / results  (ConTD..) ___________________________________________________________________</vt:lpstr>
      <vt:lpstr> references _______________________________________________________________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“Battle of Neighborhoods”</dc:title>
  <dc:creator>Deepen Virani</dc:creator>
  <cp:lastModifiedBy>Deepen Virani</cp:lastModifiedBy>
  <cp:revision>21</cp:revision>
  <dcterms:created xsi:type="dcterms:W3CDTF">2018-11-01T06:50:32Z</dcterms:created>
  <dcterms:modified xsi:type="dcterms:W3CDTF">2018-11-01T10:50:32Z</dcterms:modified>
</cp:coreProperties>
</file>