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708" r:id="rId5"/>
    <p:sldMasterId id="2147483720" r:id="rId6"/>
    <p:sldMasterId id="2147483732" r:id="rId7"/>
    <p:sldMasterId id="2147483696" r:id="rId8"/>
    <p:sldMasterId id="2147483744" r:id="rId9"/>
  </p:sldMasterIdLst>
  <p:notesMasterIdLst>
    <p:notesMasterId r:id="rId28"/>
  </p:notesMasterIdLst>
  <p:handoutMasterIdLst>
    <p:handoutMasterId r:id="rId29"/>
  </p:handoutMasterIdLst>
  <p:sldIdLst>
    <p:sldId id="258" r:id="rId10"/>
    <p:sldId id="279" r:id="rId11"/>
    <p:sldId id="281" r:id="rId12"/>
    <p:sldId id="282" r:id="rId13"/>
    <p:sldId id="283" r:id="rId14"/>
    <p:sldId id="276" r:id="rId15"/>
    <p:sldId id="273" r:id="rId16"/>
    <p:sldId id="263" r:id="rId17"/>
    <p:sldId id="262" r:id="rId18"/>
    <p:sldId id="260" r:id="rId19"/>
    <p:sldId id="265" r:id="rId20"/>
    <p:sldId id="284" r:id="rId21"/>
    <p:sldId id="285" r:id="rId22"/>
    <p:sldId id="289" r:id="rId23"/>
    <p:sldId id="286" r:id="rId24"/>
    <p:sldId id="288" r:id="rId25"/>
    <p:sldId id="287" r:id="rId26"/>
    <p:sldId id="278" r:id="rId2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llian Myall" initials="JM" lastIdx="22" clrIdx="0">
    <p:extLst>
      <p:ext uri="{19B8F6BF-5375-455C-9EA6-DF929625EA0E}">
        <p15:presenceInfo xmlns:p15="http://schemas.microsoft.com/office/powerpoint/2012/main" userId="S-1-5-21-1219361320-872739099-178173116-606538" providerId="AD"/>
      </p:ext>
    </p:extLst>
  </p:cmAuthor>
  <p:cmAuthor id="2" name="Fran Hinewright" initials="FH" lastIdx="1" clrIdx="1">
    <p:extLst>
      <p:ext uri="{19B8F6BF-5375-455C-9EA6-DF929625EA0E}">
        <p15:presenceInfo xmlns:p15="http://schemas.microsoft.com/office/powerpoint/2012/main" userId="S::F.R.Hinewright@hud.ac.uk::ed2f7445-5f94-4f13-86fd-886d589527a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E729"/>
    <a:srgbClr val="5261AC"/>
    <a:srgbClr val="00AEEF"/>
    <a:srgbClr val="8CC63F"/>
    <a:srgbClr val="E31937"/>
    <a:srgbClr val="F89828"/>
    <a:srgbClr val="EC008C"/>
    <a:srgbClr val="003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96"/>
    <p:restoredTop sz="94626"/>
  </p:normalViewPr>
  <p:slideViewPr>
    <p:cSldViewPr>
      <p:cViewPr varScale="1">
        <p:scale>
          <a:sx n="104" d="100"/>
          <a:sy n="104" d="100"/>
        </p:scale>
        <p:origin x="106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commentAuthors" Target="commentAuthors.xml"/><Relationship Id="rId8" Type="http://schemas.openxmlformats.org/officeDocument/2006/relationships/slideMaster" Target="slideMasters/slideMaster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9EC696-D3DB-41AA-AEAD-EC8956A00324}"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en-US"/>
        </a:p>
      </dgm:t>
    </dgm:pt>
    <dgm:pt modelId="{575B9562-1168-43E5-9CB2-8E4A76AFDCFD}">
      <dgm:prSet phldrT="[Text]"/>
      <dgm:spPr/>
      <dgm:t>
        <a:bodyPr/>
        <a:lstStyle/>
        <a:p>
          <a:r>
            <a:rPr lang="en-US" dirty="0"/>
            <a:t>Mitigation</a:t>
          </a:r>
        </a:p>
      </dgm:t>
    </dgm:pt>
    <dgm:pt modelId="{A524BCA1-CDB0-428F-B2D9-13C491F09CFE}" type="parTrans" cxnId="{F64D9822-8CED-4B43-9966-1C55A9AC5AE8}">
      <dgm:prSet/>
      <dgm:spPr/>
      <dgm:t>
        <a:bodyPr/>
        <a:lstStyle/>
        <a:p>
          <a:endParaRPr lang="en-US"/>
        </a:p>
      </dgm:t>
    </dgm:pt>
    <dgm:pt modelId="{3719B16E-F8A4-4BA7-A6DE-F04B1A55E393}" type="sibTrans" cxnId="{F64D9822-8CED-4B43-9966-1C55A9AC5AE8}">
      <dgm:prSet/>
      <dgm:spPr/>
      <dgm:t>
        <a:bodyPr/>
        <a:lstStyle/>
        <a:p>
          <a:endParaRPr lang="en-US"/>
        </a:p>
      </dgm:t>
    </dgm:pt>
    <dgm:pt modelId="{910EC462-74A8-40B5-B7BD-02321349A689}">
      <dgm:prSet phldrT="[Text]" custT="1"/>
      <dgm:spPr/>
      <dgm:t>
        <a:bodyPr/>
        <a:lstStyle/>
        <a:p>
          <a:r>
            <a:rPr lang="en-US" sz="1400" dirty="0"/>
            <a:t>Is the student studying in HE for the first time?</a:t>
          </a:r>
        </a:p>
      </dgm:t>
    </dgm:pt>
    <dgm:pt modelId="{A972F46B-8C22-4604-B9D4-8B17B776C6DE}" type="parTrans" cxnId="{2935D2FA-39EC-4C01-A40A-9E9F344A1469}">
      <dgm:prSet/>
      <dgm:spPr/>
      <dgm:t>
        <a:bodyPr/>
        <a:lstStyle/>
        <a:p>
          <a:endParaRPr lang="en-US"/>
        </a:p>
      </dgm:t>
    </dgm:pt>
    <dgm:pt modelId="{0FE7314C-71B1-42A2-B6BA-B54266583A4B}" type="sibTrans" cxnId="{2935D2FA-39EC-4C01-A40A-9E9F344A1469}">
      <dgm:prSet/>
      <dgm:spPr/>
      <dgm:t>
        <a:bodyPr/>
        <a:lstStyle/>
        <a:p>
          <a:endParaRPr lang="en-US"/>
        </a:p>
      </dgm:t>
    </dgm:pt>
    <dgm:pt modelId="{4BE4FB08-341D-4E1D-8CCC-C598B8D7F7A4}">
      <dgm:prSet phldrT="[Text]" custT="1"/>
      <dgm:spPr/>
      <dgm:t>
        <a:bodyPr/>
        <a:lstStyle/>
        <a:p>
          <a:r>
            <a:rPr lang="en-US" sz="1400" dirty="0"/>
            <a:t>Did the student accept their fault?</a:t>
          </a:r>
        </a:p>
      </dgm:t>
    </dgm:pt>
    <dgm:pt modelId="{A530EB45-28FF-42F2-B211-B4B833923DF4}" type="parTrans" cxnId="{F5F4BD09-0836-4A0F-96A8-AA12E9C63C7D}">
      <dgm:prSet/>
      <dgm:spPr/>
      <dgm:t>
        <a:bodyPr/>
        <a:lstStyle/>
        <a:p>
          <a:endParaRPr lang="en-US"/>
        </a:p>
      </dgm:t>
    </dgm:pt>
    <dgm:pt modelId="{BE5D81F1-BBA4-4A25-9978-CAABBF08A2B0}" type="sibTrans" cxnId="{F5F4BD09-0836-4A0F-96A8-AA12E9C63C7D}">
      <dgm:prSet/>
      <dgm:spPr/>
      <dgm:t>
        <a:bodyPr/>
        <a:lstStyle/>
        <a:p>
          <a:endParaRPr lang="en-US"/>
        </a:p>
      </dgm:t>
    </dgm:pt>
    <dgm:pt modelId="{D11EEC62-CD52-4624-A464-0BFD37958EB3}">
      <dgm:prSet phldrT="[Text]" custT="1"/>
      <dgm:spPr/>
      <dgm:t>
        <a:bodyPr/>
        <a:lstStyle/>
        <a:p>
          <a:r>
            <a:rPr lang="en-US" sz="1400" dirty="0"/>
            <a:t>Is the student showing remorse for their actions?</a:t>
          </a:r>
        </a:p>
      </dgm:t>
    </dgm:pt>
    <dgm:pt modelId="{47278149-D53C-48AA-AF50-DEF040EB2179}" type="parTrans" cxnId="{D451F270-D978-4E25-BEDB-6E66915B3324}">
      <dgm:prSet/>
      <dgm:spPr/>
      <dgm:t>
        <a:bodyPr/>
        <a:lstStyle/>
        <a:p>
          <a:endParaRPr lang="en-US"/>
        </a:p>
      </dgm:t>
    </dgm:pt>
    <dgm:pt modelId="{FF16CBE5-C603-4AED-98DD-2CC18C8D82C8}" type="sibTrans" cxnId="{D451F270-D978-4E25-BEDB-6E66915B3324}">
      <dgm:prSet/>
      <dgm:spPr/>
      <dgm:t>
        <a:bodyPr/>
        <a:lstStyle/>
        <a:p>
          <a:endParaRPr lang="en-US"/>
        </a:p>
      </dgm:t>
    </dgm:pt>
    <dgm:pt modelId="{DB0F4D0C-A583-4F9B-8191-980E7444EEE7}">
      <dgm:prSet phldrT="[Text]"/>
      <dgm:spPr/>
      <dgm:t>
        <a:bodyPr/>
        <a:lstStyle/>
        <a:p>
          <a:r>
            <a:rPr lang="en-US" dirty="0"/>
            <a:t>Independent medical evidence demonstrating the impact on the decision making?</a:t>
          </a:r>
        </a:p>
      </dgm:t>
    </dgm:pt>
    <dgm:pt modelId="{29ACF22C-E413-43A9-BE08-5754BD5F2252}" type="parTrans" cxnId="{20F11287-76F2-46C4-B3BA-418540814B71}">
      <dgm:prSet/>
      <dgm:spPr/>
      <dgm:t>
        <a:bodyPr/>
        <a:lstStyle/>
        <a:p>
          <a:endParaRPr lang="en-US"/>
        </a:p>
      </dgm:t>
    </dgm:pt>
    <dgm:pt modelId="{E5333371-37AC-48AD-8457-D510513757AC}" type="sibTrans" cxnId="{20F11287-76F2-46C4-B3BA-418540814B71}">
      <dgm:prSet/>
      <dgm:spPr/>
      <dgm:t>
        <a:bodyPr/>
        <a:lstStyle/>
        <a:p>
          <a:endParaRPr lang="en-US"/>
        </a:p>
      </dgm:t>
    </dgm:pt>
    <dgm:pt modelId="{F840CE5E-62D9-47D2-9CCF-7B25442169F8}" type="pres">
      <dgm:prSet presAssocID="{5F9EC696-D3DB-41AA-AEAD-EC8956A00324}" presName="Name0" presStyleCnt="0">
        <dgm:presLayoutVars>
          <dgm:chMax val="1"/>
          <dgm:dir/>
          <dgm:animLvl val="ctr"/>
          <dgm:resizeHandles val="exact"/>
        </dgm:presLayoutVars>
      </dgm:prSet>
      <dgm:spPr/>
    </dgm:pt>
    <dgm:pt modelId="{A12CED18-0E85-45A5-814A-B5BC7E250E56}" type="pres">
      <dgm:prSet presAssocID="{575B9562-1168-43E5-9CB2-8E4A76AFDCFD}" presName="centerShape" presStyleLbl="node0" presStyleIdx="0" presStyleCnt="1"/>
      <dgm:spPr/>
    </dgm:pt>
    <dgm:pt modelId="{A6CC33A9-E6A7-4676-88C8-F6027DBB6212}" type="pres">
      <dgm:prSet presAssocID="{A972F46B-8C22-4604-B9D4-8B17B776C6DE}" presName="parTrans" presStyleLbl="sibTrans2D1" presStyleIdx="0" presStyleCnt="4" custAng="10800000"/>
      <dgm:spPr/>
    </dgm:pt>
    <dgm:pt modelId="{CAB53A74-3D63-4DEA-A5F6-37128DE37113}" type="pres">
      <dgm:prSet presAssocID="{A972F46B-8C22-4604-B9D4-8B17B776C6DE}" presName="connectorText" presStyleLbl="sibTrans2D1" presStyleIdx="0" presStyleCnt="4"/>
      <dgm:spPr/>
    </dgm:pt>
    <dgm:pt modelId="{500E7C97-C0B1-45B2-8E17-183B3E442519}" type="pres">
      <dgm:prSet presAssocID="{910EC462-74A8-40B5-B7BD-02321349A689}" presName="node" presStyleLbl="node1" presStyleIdx="0" presStyleCnt="4">
        <dgm:presLayoutVars>
          <dgm:bulletEnabled val="1"/>
        </dgm:presLayoutVars>
      </dgm:prSet>
      <dgm:spPr/>
    </dgm:pt>
    <dgm:pt modelId="{4E878478-D87A-4EB4-B984-D94C40983AD1}" type="pres">
      <dgm:prSet presAssocID="{A530EB45-28FF-42F2-B211-B4B833923DF4}" presName="parTrans" presStyleLbl="sibTrans2D1" presStyleIdx="1" presStyleCnt="4" custAng="10647176"/>
      <dgm:spPr/>
    </dgm:pt>
    <dgm:pt modelId="{CFF21C20-9F45-4DF8-ABF0-0A404CBC182A}" type="pres">
      <dgm:prSet presAssocID="{A530EB45-28FF-42F2-B211-B4B833923DF4}" presName="connectorText" presStyleLbl="sibTrans2D1" presStyleIdx="1" presStyleCnt="4"/>
      <dgm:spPr/>
    </dgm:pt>
    <dgm:pt modelId="{1184842B-9DCE-4033-99CF-2D45FD8B8FEC}" type="pres">
      <dgm:prSet presAssocID="{4BE4FB08-341D-4E1D-8CCC-C598B8D7F7A4}" presName="node" presStyleLbl="node1" presStyleIdx="1" presStyleCnt="4">
        <dgm:presLayoutVars>
          <dgm:bulletEnabled val="1"/>
        </dgm:presLayoutVars>
      </dgm:prSet>
      <dgm:spPr/>
    </dgm:pt>
    <dgm:pt modelId="{410B92C2-7DA8-4F18-A204-0D122E3B87D6}" type="pres">
      <dgm:prSet presAssocID="{47278149-D53C-48AA-AF50-DEF040EB2179}" presName="parTrans" presStyleLbl="sibTrans2D1" presStyleIdx="2" presStyleCnt="4" custAng="10800000"/>
      <dgm:spPr/>
    </dgm:pt>
    <dgm:pt modelId="{7347D80F-895F-4100-8EFB-502D8893B6C0}" type="pres">
      <dgm:prSet presAssocID="{47278149-D53C-48AA-AF50-DEF040EB2179}" presName="connectorText" presStyleLbl="sibTrans2D1" presStyleIdx="2" presStyleCnt="4"/>
      <dgm:spPr/>
    </dgm:pt>
    <dgm:pt modelId="{89232A10-3F05-426D-A1B8-1ADE87AD5575}" type="pres">
      <dgm:prSet presAssocID="{D11EEC62-CD52-4624-A464-0BFD37958EB3}" presName="node" presStyleLbl="node1" presStyleIdx="2" presStyleCnt="4">
        <dgm:presLayoutVars>
          <dgm:bulletEnabled val="1"/>
        </dgm:presLayoutVars>
      </dgm:prSet>
      <dgm:spPr/>
    </dgm:pt>
    <dgm:pt modelId="{246463D3-3F27-491F-A70E-ECC83D30BC90}" type="pres">
      <dgm:prSet presAssocID="{29ACF22C-E413-43A9-BE08-5754BD5F2252}" presName="parTrans" presStyleLbl="sibTrans2D1" presStyleIdx="3" presStyleCnt="4" custAng="10800000" custScaleX="229455"/>
      <dgm:spPr/>
    </dgm:pt>
    <dgm:pt modelId="{0EF32A4D-74B5-4392-88DD-632E899EBDFB}" type="pres">
      <dgm:prSet presAssocID="{29ACF22C-E413-43A9-BE08-5754BD5F2252}" presName="connectorText" presStyleLbl="sibTrans2D1" presStyleIdx="3" presStyleCnt="4"/>
      <dgm:spPr/>
    </dgm:pt>
    <dgm:pt modelId="{F642453A-A2D4-49A5-932F-87A2E009AEED}" type="pres">
      <dgm:prSet presAssocID="{DB0F4D0C-A583-4F9B-8191-980E7444EEE7}" presName="node" presStyleLbl="node1" presStyleIdx="3" presStyleCnt="4" custScaleX="131840" custScaleY="130285">
        <dgm:presLayoutVars>
          <dgm:bulletEnabled val="1"/>
        </dgm:presLayoutVars>
      </dgm:prSet>
      <dgm:spPr/>
    </dgm:pt>
  </dgm:ptLst>
  <dgm:cxnLst>
    <dgm:cxn modelId="{F5F4BD09-0836-4A0F-96A8-AA12E9C63C7D}" srcId="{575B9562-1168-43E5-9CB2-8E4A76AFDCFD}" destId="{4BE4FB08-341D-4E1D-8CCC-C598B8D7F7A4}" srcOrd="1" destOrd="0" parTransId="{A530EB45-28FF-42F2-B211-B4B833923DF4}" sibTransId="{BE5D81F1-BBA4-4A25-9978-CAABBF08A2B0}"/>
    <dgm:cxn modelId="{0362AC12-D5DD-4E85-A597-837F50761A01}" type="presOf" srcId="{4BE4FB08-341D-4E1D-8CCC-C598B8D7F7A4}" destId="{1184842B-9DCE-4033-99CF-2D45FD8B8FEC}" srcOrd="0" destOrd="0" presId="urn:microsoft.com/office/officeart/2005/8/layout/radial5"/>
    <dgm:cxn modelId="{56927C16-4EE4-4080-AE75-928AC6991DE0}" type="presOf" srcId="{D11EEC62-CD52-4624-A464-0BFD37958EB3}" destId="{89232A10-3F05-426D-A1B8-1ADE87AD5575}" srcOrd="0" destOrd="0" presId="urn:microsoft.com/office/officeart/2005/8/layout/radial5"/>
    <dgm:cxn modelId="{F64D9822-8CED-4B43-9966-1C55A9AC5AE8}" srcId="{5F9EC696-D3DB-41AA-AEAD-EC8956A00324}" destId="{575B9562-1168-43E5-9CB2-8E4A76AFDCFD}" srcOrd="0" destOrd="0" parTransId="{A524BCA1-CDB0-428F-B2D9-13C491F09CFE}" sibTransId="{3719B16E-F8A4-4BA7-A6DE-F04B1A55E393}"/>
    <dgm:cxn modelId="{76AB2B2A-BAE1-4232-A716-BA2D29643525}" type="presOf" srcId="{29ACF22C-E413-43A9-BE08-5754BD5F2252}" destId="{246463D3-3F27-491F-A70E-ECC83D30BC90}" srcOrd="0" destOrd="0" presId="urn:microsoft.com/office/officeart/2005/8/layout/radial5"/>
    <dgm:cxn modelId="{00A8D63A-383B-4E6D-8F6C-22DAD1B31961}" type="presOf" srcId="{5F9EC696-D3DB-41AA-AEAD-EC8956A00324}" destId="{F840CE5E-62D9-47D2-9CCF-7B25442169F8}" srcOrd="0" destOrd="0" presId="urn:microsoft.com/office/officeart/2005/8/layout/radial5"/>
    <dgm:cxn modelId="{D94EA34E-D9C6-461A-8FD4-22757F35DF70}" type="presOf" srcId="{DB0F4D0C-A583-4F9B-8191-980E7444EEE7}" destId="{F642453A-A2D4-49A5-932F-87A2E009AEED}" srcOrd="0" destOrd="0" presId="urn:microsoft.com/office/officeart/2005/8/layout/radial5"/>
    <dgm:cxn modelId="{3E547A6F-9611-48AA-A4E1-4595124171B9}" type="presOf" srcId="{29ACF22C-E413-43A9-BE08-5754BD5F2252}" destId="{0EF32A4D-74B5-4392-88DD-632E899EBDFB}" srcOrd="1" destOrd="0" presId="urn:microsoft.com/office/officeart/2005/8/layout/radial5"/>
    <dgm:cxn modelId="{D451F270-D978-4E25-BEDB-6E66915B3324}" srcId="{575B9562-1168-43E5-9CB2-8E4A76AFDCFD}" destId="{D11EEC62-CD52-4624-A464-0BFD37958EB3}" srcOrd="2" destOrd="0" parTransId="{47278149-D53C-48AA-AF50-DEF040EB2179}" sibTransId="{FF16CBE5-C603-4AED-98DD-2CC18C8D82C8}"/>
    <dgm:cxn modelId="{0570C252-B8B8-4AAA-825D-8B7191716934}" type="presOf" srcId="{910EC462-74A8-40B5-B7BD-02321349A689}" destId="{500E7C97-C0B1-45B2-8E17-183B3E442519}" srcOrd="0" destOrd="0" presId="urn:microsoft.com/office/officeart/2005/8/layout/radial5"/>
    <dgm:cxn modelId="{1554DD7F-7EBF-4F78-A750-B3A207D8118E}" type="presOf" srcId="{575B9562-1168-43E5-9CB2-8E4A76AFDCFD}" destId="{A12CED18-0E85-45A5-814A-B5BC7E250E56}" srcOrd="0" destOrd="0" presId="urn:microsoft.com/office/officeart/2005/8/layout/radial5"/>
    <dgm:cxn modelId="{20F11287-76F2-46C4-B3BA-418540814B71}" srcId="{575B9562-1168-43E5-9CB2-8E4A76AFDCFD}" destId="{DB0F4D0C-A583-4F9B-8191-980E7444EEE7}" srcOrd="3" destOrd="0" parTransId="{29ACF22C-E413-43A9-BE08-5754BD5F2252}" sibTransId="{E5333371-37AC-48AD-8457-D510513757AC}"/>
    <dgm:cxn modelId="{3ABF1FAC-0211-4774-B315-F3D245A803B8}" type="presOf" srcId="{47278149-D53C-48AA-AF50-DEF040EB2179}" destId="{410B92C2-7DA8-4F18-A204-0D122E3B87D6}" srcOrd="0" destOrd="0" presId="urn:microsoft.com/office/officeart/2005/8/layout/radial5"/>
    <dgm:cxn modelId="{781CB7B2-65D9-407A-B343-137EC669D948}" type="presOf" srcId="{A972F46B-8C22-4604-B9D4-8B17B776C6DE}" destId="{A6CC33A9-E6A7-4676-88C8-F6027DBB6212}" srcOrd="0" destOrd="0" presId="urn:microsoft.com/office/officeart/2005/8/layout/radial5"/>
    <dgm:cxn modelId="{19C010DC-1FD2-42C8-A958-B5D2E5CE1BC9}" type="presOf" srcId="{A530EB45-28FF-42F2-B211-B4B833923DF4}" destId="{4E878478-D87A-4EB4-B984-D94C40983AD1}" srcOrd="0" destOrd="0" presId="urn:microsoft.com/office/officeart/2005/8/layout/radial5"/>
    <dgm:cxn modelId="{FBE655EB-0CAA-44AD-9C9A-85FCDC56BF8F}" type="presOf" srcId="{47278149-D53C-48AA-AF50-DEF040EB2179}" destId="{7347D80F-895F-4100-8EFB-502D8893B6C0}" srcOrd="1" destOrd="0" presId="urn:microsoft.com/office/officeart/2005/8/layout/radial5"/>
    <dgm:cxn modelId="{1BC36BEC-59ED-49AB-872D-1F3F8A19CBFA}" type="presOf" srcId="{A972F46B-8C22-4604-B9D4-8B17B776C6DE}" destId="{CAB53A74-3D63-4DEA-A5F6-37128DE37113}" srcOrd="1" destOrd="0" presId="urn:microsoft.com/office/officeart/2005/8/layout/radial5"/>
    <dgm:cxn modelId="{2935D2FA-39EC-4C01-A40A-9E9F344A1469}" srcId="{575B9562-1168-43E5-9CB2-8E4A76AFDCFD}" destId="{910EC462-74A8-40B5-B7BD-02321349A689}" srcOrd="0" destOrd="0" parTransId="{A972F46B-8C22-4604-B9D4-8B17B776C6DE}" sibTransId="{0FE7314C-71B1-42A2-B6BA-B54266583A4B}"/>
    <dgm:cxn modelId="{93FB2CFE-5D83-44FD-8F74-281463FC4B1D}" type="presOf" srcId="{A530EB45-28FF-42F2-B211-B4B833923DF4}" destId="{CFF21C20-9F45-4DF8-ABF0-0A404CBC182A}" srcOrd="1" destOrd="0" presId="urn:microsoft.com/office/officeart/2005/8/layout/radial5"/>
    <dgm:cxn modelId="{D8670597-97BE-436D-860F-3B178171C35E}" type="presParOf" srcId="{F840CE5E-62D9-47D2-9CCF-7B25442169F8}" destId="{A12CED18-0E85-45A5-814A-B5BC7E250E56}" srcOrd="0" destOrd="0" presId="urn:microsoft.com/office/officeart/2005/8/layout/radial5"/>
    <dgm:cxn modelId="{63037D44-EDA2-41B2-900D-5B3457DAE100}" type="presParOf" srcId="{F840CE5E-62D9-47D2-9CCF-7B25442169F8}" destId="{A6CC33A9-E6A7-4676-88C8-F6027DBB6212}" srcOrd="1" destOrd="0" presId="urn:microsoft.com/office/officeart/2005/8/layout/radial5"/>
    <dgm:cxn modelId="{27CFFEE6-61F2-4DB2-B485-E4AFB802CF6C}" type="presParOf" srcId="{A6CC33A9-E6A7-4676-88C8-F6027DBB6212}" destId="{CAB53A74-3D63-4DEA-A5F6-37128DE37113}" srcOrd="0" destOrd="0" presId="urn:microsoft.com/office/officeart/2005/8/layout/radial5"/>
    <dgm:cxn modelId="{358916E8-C183-47BC-B300-C2207FE1C79B}" type="presParOf" srcId="{F840CE5E-62D9-47D2-9CCF-7B25442169F8}" destId="{500E7C97-C0B1-45B2-8E17-183B3E442519}" srcOrd="2" destOrd="0" presId="urn:microsoft.com/office/officeart/2005/8/layout/radial5"/>
    <dgm:cxn modelId="{B8B5D7D6-9E3A-4FCF-AE4C-E497B765DF6E}" type="presParOf" srcId="{F840CE5E-62D9-47D2-9CCF-7B25442169F8}" destId="{4E878478-D87A-4EB4-B984-D94C40983AD1}" srcOrd="3" destOrd="0" presId="urn:microsoft.com/office/officeart/2005/8/layout/radial5"/>
    <dgm:cxn modelId="{77625357-BE4E-4284-996A-EDA565CBA16D}" type="presParOf" srcId="{4E878478-D87A-4EB4-B984-D94C40983AD1}" destId="{CFF21C20-9F45-4DF8-ABF0-0A404CBC182A}" srcOrd="0" destOrd="0" presId="urn:microsoft.com/office/officeart/2005/8/layout/radial5"/>
    <dgm:cxn modelId="{33326BF8-CD25-4EF2-B60F-A41291582811}" type="presParOf" srcId="{F840CE5E-62D9-47D2-9CCF-7B25442169F8}" destId="{1184842B-9DCE-4033-99CF-2D45FD8B8FEC}" srcOrd="4" destOrd="0" presId="urn:microsoft.com/office/officeart/2005/8/layout/radial5"/>
    <dgm:cxn modelId="{DBB54877-C2DA-432E-A3FA-D5CA10BA5D93}" type="presParOf" srcId="{F840CE5E-62D9-47D2-9CCF-7B25442169F8}" destId="{410B92C2-7DA8-4F18-A204-0D122E3B87D6}" srcOrd="5" destOrd="0" presId="urn:microsoft.com/office/officeart/2005/8/layout/radial5"/>
    <dgm:cxn modelId="{9EF53051-A2F2-47BA-8617-A541CFA00C4C}" type="presParOf" srcId="{410B92C2-7DA8-4F18-A204-0D122E3B87D6}" destId="{7347D80F-895F-4100-8EFB-502D8893B6C0}" srcOrd="0" destOrd="0" presId="urn:microsoft.com/office/officeart/2005/8/layout/radial5"/>
    <dgm:cxn modelId="{F9DD89A5-939E-415B-BC0F-1F9FD3D8B613}" type="presParOf" srcId="{F840CE5E-62D9-47D2-9CCF-7B25442169F8}" destId="{89232A10-3F05-426D-A1B8-1ADE87AD5575}" srcOrd="6" destOrd="0" presId="urn:microsoft.com/office/officeart/2005/8/layout/radial5"/>
    <dgm:cxn modelId="{9A66E7CD-6979-4149-B246-B3873F1ABD60}" type="presParOf" srcId="{F840CE5E-62D9-47D2-9CCF-7B25442169F8}" destId="{246463D3-3F27-491F-A70E-ECC83D30BC90}" srcOrd="7" destOrd="0" presId="urn:microsoft.com/office/officeart/2005/8/layout/radial5"/>
    <dgm:cxn modelId="{E1144FC8-4D54-4E76-900E-F4AE3E98F1A6}" type="presParOf" srcId="{246463D3-3F27-491F-A70E-ECC83D30BC90}" destId="{0EF32A4D-74B5-4392-88DD-632E899EBDFB}" srcOrd="0" destOrd="0" presId="urn:microsoft.com/office/officeart/2005/8/layout/radial5"/>
    <dgm:cxn modelId="{55B7E1FC-09EB-45A4-B2BC-8C00574A1404}" type="presParOf" srcId="{F840CE5E-62D9-47D2-9CCF-7B25442169F8}" destId="{F642453A-A2D4-49A5-932F-87A2E009AEED}"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589A8E-C89B-47A3-A463-B39DE25BD02E}" type="doc">
      <dgm:prSet loTypeId="urn:microsoft.com/office/officeart/2005/8/layout/process2" loCatId="process" qsTypeId="urn:microsoft.com/office/officeart/2005/8/quickstyle/simple1" qsCatId="simple" csTypeId="urn:microsoft.com/office/officeart/2005/8/colors/accent1_3" csCatId="accent1" phldr="1"/>
      <dgm:spPr/>
    </dgm:pt>
    <dgm:pt modelId="{EB005463-24CC-4F2F-97CF-DBCEDA7DD921}">
      <dgm:prSet phldrT="[Text]" custT="1"/>
      <dgm:spPr>
        <a:solidFill>
          <a:schemeClr val="accent5"/>
        </a:solidFill>
        <a:ln>
          <a:solidFill>
            <a:schemeClr val="accent5"/>
          </a:solidFill>
        </a:ln>
      </dgm:spPr>
      <dgm:t>
        <a:bodyPr/>
        <a:lstStyle/>
        <a:p>
          <a:r>
            <a:rPr lang="en-US" sz="4000" dirty="0"/>
            <a:t>Timelines</a:t>
          </a:r>
        </a:p>
      </dgm:t>
    </dgm:pt>
    <dgm:pt modelId="{C71E6241-7784-4B32-AB9B-4E62B22EDF08}" type="parTrans" cxnId="{F74B5608-6CFE-4FB5-B735-9B5F6F6F1AF9}">
      <dgm:prSet/>
      <dgm:spPr/>
      <dgm:t>
        <a:bodyPr/>
        <a:lstStyle/>
        <a:p>
          <a:endParaRPr lang="en-US"/>
        </a:p>
      </dgm:t>
    </dgm:pt>
    <dgm:pt modelId="{7C83430F-7B28-4465-B98F-2F2B4F1F03CE}" type="sibTrans" cxnId="{F74B5608-6CFE-4FB5-B735-9B5F6F6F1AF9}">
      <dgm:prSet/>
      <dgm:spPr>
        <a:solidFill>
          <a:schemeClr val="accent5"/>
        </a:solidFill>
        <a:ln>
          <a:solidFill>
            <a:schemeClr val="accent5"/>
          </a:solidFill>
        </a:ln>
      </dgm:spPr>
      <dgm:t>
        <a:bodyPr/>
        <a:lstStyle/>
        <a:p>
          <a:endParaRPr lang="en-US"/>
        </a:p>
      </dgm:t>
    </dgm:pt>
    <dgm:pt modelId="{29AFC532-73AB-4408-BDAC-96028E32DBBE}">
      <dgm:prSet phldrT="[Text]"/>
      <dgm:spPr>
        <a:solidFill>
          <a:schemeClr val="accent5">
            <a:lumMod val="75000"/>
          </a:schemeClr>
        </a:solidFill>
      </dgm:spPr>
      <dgm:t>
        <a:bodyPr/>
        <a:lstStyle/>
        <a:p>
          <a:r>
            <a:rPr lang="en-GB" b="1" u="sng" dirty="0"/>
            <a:t>We have 90 calendar days </a:t>
          </a:r>
        </a:p>
        <a:p>
          <a:r>
            <a:rPr lang="en-GB" dirty="0"/>
            <a:t>From the beginning of an allegation being put to student (inclusive of appeals window)</a:t>
          </a:r>
          <a:endParaRPr lang="en-US" dirty="0"/>
        </a:p>
      </dgm:t>
    </dgm:pt>
    <dgm:pt modelId="{A5544AC5-0BAD-48D6-AA1B-BE15AF7B453C}" type="parTrans" cxnId="{7BD3ABEB-89AD-4C2D-A59B-034F42C58920}">
      <dgm:prSet/>
      <dgm:spPr/>
      <dgm:t>
        <a:bodyPr/>
        <a:lstStyle/>
        <a:p>
          <a:endParaRPr lang="en-US"/>
        </a:p>
      </dgm:t>
    </dgm:pt>
    <dgm:pt modelId="{FFCDC11B-6064-4257-8ED8-467B7D25983D}" type="sibTrans" cxnId="{7BD3ABEB-89AD-4C2D-A59B-034F42C58920}">
      <dgm:prSet/>
      <dgm:spPr/>
      <dgm:t>
        <a:bodyPr/>
        <a:lstStyle/>
        <a:p>
          <a:endParaRPr lang="en-US"/>
        </a:p>
      </dgm:t>
    </dgm:pt>
    <dgm:pt modelId="{2897C511-749E-418B-9F51-978640F28E27}" type="pres">
      <dgm:prSet presAssocID="{4A589A8E-C89B-47A3-A463-B39DE25BD02E}" presName="linearFlow" presStyleCnt="0">
        <dgm:presLayoutVars>
          <dgm:resizeHandles val="exact"/>
        </dgm:presLayoutVars>
      </dgm:prSet>
      <dgm:spPr/>
    </dgm:pt>
    <dgm:pt modelId="{FC3D89E5-93BC-4DDC-A13B-0481D70EEE87}" type="pres">
      <dgm:prSet presAssocID="{EB005463-24CC-4F2F-97CF-DBCEDA7DD921}" presName="node" presStyleLbl="node1" presStyleIdx="0" presStyleCnt="2" custScaleX="55425" custScaleY="67132">
        <dgm:presLayoutVars>
          <dgm:bulletEnabled val="1"/>
        </dgm:presLayoutVars>
      </dgm:prSet>
      <dgm:spPr/>
    </dgm:pt>
    <dgm:pt modelId="{9C0F5B9F-04E6-40D5-8F11-4CCDD4FCB13C}" type="pres">
      <dgm:prSet presAssocID="{7C83430F-7B28-4465-B98F-2F2B4F1F03CE}" presName="sibTrans" presStyleLbl="sibTrans2D1" presStyleIdx="0" presStyleCnt="1" custScaleY="29824"/>
      <dgm:spPr/>
    </dgm:pt>
    <dgm:pt modelId="{ADB0F563-FF2A-41AC-A434-F88B3A116496}" type="pres">
      <dgm:prSet presAssocID="{7C83430F-7B28-4465-B98F-2F2B4F1F03CE}" presName="connectorText" presStyleLbl="sibTrans2D1" presStyleIdx="0" presStyleCnt="1"/>
      <dgm:spPr/>
    </dgm:pt>
    <dgm:pt modelId="{84DB9564-2921-42F6-A39C-3627EFC0FE5D}" type="pres">
      <dgm:prSet presAssocID="{29AFC532-73AB-4408-BDAC-96028E32DBBE}" presName="node" presStyleLbl="node1" presStyleIdx="1" presStyleCnt="2" custScaleX="74911" custScaleY="70745">
        <dgm:presLayoutVars>
          <dgm:bulletEnabled val="1"/>
        </dgm:presLayoutVars>
      </dgm:prSet>
      <dgm:spPr/>
    </dgm:pt>
  </dgm:ptLst>
  <dgm:cxnLst>
    <dgm:cxn modelId="{F74B5608-6CFE-4FB5-B735-9B5F6F6F1AF9}" srcId="{4A589A8E-C89B-47A3-A463-B39DE25BD02E}" destId="{EB005463-24CC-4F2F-97CF-DBCEDA7DD921}" srcOrd="0" destOrd="0" parTransId="{C71E6241-7784-4B32-AB9B-4E62B22EDF08}" sibTransId="{7C83430F-7B28-4465-B98F-2F2B4F1F03CE}"/>
    <dgm:cxn modelId="{4AB73819-28E4-440C-90BF-8020448F4024}" type="presOf" srcId="{29AFC532-73AB-4408-BDAC-96028E32DBBE}" destId="{84DB9564-2921-42F6-A39C-3627EFC0FE5D}" srcOrd="0" destOrd="0" presId="urn:microsoft.com/office/officeart/2005/8/layout/process2"/>
    <dgm:cxn modelId="{0DD8EF35-F60C-478A-9E5B-F349A18387EE}" type="presOf" srcId="{7C83430F-7B28-4465-B98F-2F2B4F1F03CE}" destId="{ADB0F563-FF2A-41AC-A434-F88B3A116496}" srcOrd="1" destOrd="0" presId="urn:microsoft.com/office/officeart/2005/8/layout/process2"/>
    <dgm:cxn modelId="{D8979DA4-E62F-4716-BA59-91F979D42F3D}" type="presOf" srcId="{7C83430F-7B28-4465-B98F-2F2B4F1F03CE}" destId="{9C0F5B9F-04E6-40D5-8F11-4CCDD4FCB13C}" srcOrd="0" destOrd="0" presId="urn:microsoft.com/office/officeart/2005/8/layout/process2"/>
    <dgm:cxn modelId="{3A083EC9-6F9C-4B27-8CAC-C3232E74C3D6}" type="presOf" srcId="{EB005463-24CC-4F2F-97CF-DBCEDA7DD921}" destId="{FC3D89E5-93BC-4DDC-A13B-0481D70EEE87}" srcOrd="0" destOrd="0" presId="urn:microsoft.com/office/officeart/2005/8/layout/process2"/>
    <dgm:cxn modelId="{7BD3ABEB-89AD-4C2D-A59B-034F42C58920}" srcId="{4A589A8E-C89B-47A3-A463-B39DE25BD02E}" destId="{29AFC532-73AB-4408-BDAC-96028E32DBBE}" srcOrd="1" destOrd="0" parTransId="{A5544AC5-0BAD-48D6-AA1B-BE15AF7B453C}" sibTransId="{FFCDC11B-6064-4257-8ED8-467B7D25983D}"/>
    <dgm:cxn modelId="{09947FF5-C8E4-495A-BBB0-3AB5AD88FB86}" type="presOf" srcId="{4A589A8E-C89B-47A3-A463-B39DE25BD02E}" destId="{2897C511-749E-418B-9F51-978640F28E27}" srcOrd="0" destOrd="0" presId="urn:microsoft.com/office/officeart/2005/8/layout/process2"/>
    <dgm:cxn modelId="{584FC86F-0B1B-4575-B053-FCBBD690232A}" type="presParOf" srcId="{2897C511-749E-418B-9F51-978640F28E27}" destId="{FC3D89E5-93BC-4DDC-A13B-0481D70EEE87}" srcOrd="0" destOrd="0" presId="urn:microsoft.com/office/officeart/2005/8/layout/process2"/>
    <dgm:cxn modelId="{E2104957-8ECE-41D0-88C2-61335AEDCA46}" type="presParOf" srcId="{2897C511-749E-418B-9F51-978640F28E27}" destId="{9C0F5B9F-04E6-40D5-8F11-4CCDD4FCB13C}" srcOrd="1" destOrd="0" presId="urn:microsoft.com/office/officeart/2005/8/layout/process2"/>
    <dgm:cxn modelId="{04BDEC9C-9C84-4814-B252-6B5392A95FD9}" type="presParOf" srcId="{9C0F5B9F-04E6-40D5-8F11-4CCDD4FCB13C}" destId="{ADB0F563-FF2A-41AC-A434-F88B3A116496}" srcOrd="0" destOrd="0" presId="urn:microsoft.com/office/officeart/2005/8/layout/process2"/>
    <dgm:cxn modelId="{61CC512D-006E-4074-ADD1-C08F98FE14D5}" type="presParOf" srcId="{2897C511-749E-418B-9F51-978640F28E27}" destId="{84DB9564-2921-42F6-A39C-3627EFC0FE5D}"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CED18-0E85-45A5-814A-B5BC7E250E56}">
      <dsp:nvSpPr>
        <dsp:cNvPr id="0" name=""/>
        <dsp:cNvSpPr/>
      </dsp:nvSpPr>
      <dsp:spPr>
        <a:xfrm>
          <a:off x="3847607" y="1937421"/>
          <a:ext cx="1381741" cy="13817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Mitigation</a:t>
          </a:r>
        </a:p>
      </dsp:txBody>
      <dsp:txXfrm>
        <a:off x="4049958" y="2139772"/>
        <a:ext cx="977039" cy="977039"/>
      </dsp:txXfrm>
    </dsp:sp>
    <dsp:sp modelId="{A6CC33A9-E6A7-4676-88C8-F6027DBB6212}">
      <dsp:nvSpPr>
        <dsp:cNvPr id="0" name=""/>
        <dsp:cNvSpPr/>
      </dsp:nvSpPr>
      <dsp:spPr>
        <a:xfrm rot="5400000">
          <a:off x="4392270" y="1434936"/>
          <a:ext cx="292416" cy="4697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436133" y="1485032"/>
        <a:ext cx="204691" cy="281876"/>
      </dsp:txXfrm>
    </dsp:sp>
    <dsp:sp modelId="{500E7C97-C0B1-45B2-8E17-183B3E442519}">
      <dsp:nvSpPr>
        <dsp:cNvPr id="0" name=""/>
        <dsp:cNvSpPr/>
      </dsp:nvSpPr>
      <dsp:spPr>
        <a:xfrm>
          <a:off x="3847607" y="3951"/>
          <a:ext cx="1381741" cy="138174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Is the student studying in HE for the first time?</a:t>
          </a:r>
        </a:p>
      </dsp:txBody>
      <dsp:txXfrm>
        <a:off x="4049958" y="206302"/>
        <a:ext cx="977039" cy="977039"/>
      </dsp:txXfrm>
    </dsp:sp>
    <dsp:sp modelId="{4E878478-D87A-4EB4-B984-D94C40983AD1}">
      <dsp:nvSpPr>
        <dsp:cNvPr id="0" name=""/>
        <dsp:cNvSpPr/>
      </dsp:nvSpPr>
      <dsp:spPr>
        <a:xfrm rot="10647176">
          <a:off x="5350729" y="2393395"/>
          <a:ext cx="292416" cy="4697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438411" y="2485404"/>
        <a:ext cx="204691" cy="281876"/>
      </dsp:txXfrm>
    </dsp:sp>
    <dsp:sp modelId="{1184842B-9DCE-4033-99CF-2D45FD8B8FEC}">
      <dsp:nvSpPr>
        <dsp:cNvPr id="0" name=""/>
        <dsp:cNvSpPr/>
      </dsp:nvSpPr>
      <dsp:spPr>
        <a:xfrm>
          <a:off x="5781077" y="1937421"/>
          <a:ext cx="1381741" cy="138174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Did the student accept their fault?</a:t>
          </a:r>
        </a:p>
      </dsp:txBody>
      <dsp:txXfrm>
        <a:off x="5983428" y="2139772"/>
        <a:ext cx="977039" cy="977039"/>
      </dsp:txXfrm>
    </dsp:sp>
    <dsp:sp modelId="{410B92C2-7DA8-4F18-A204-0D122E3B87D6}">
      <dsp:nvSpPr>
        <dsp:cNvPr id="0" name=""/>
        <dsp:cNvSpPr/>
      </dsp:nvSpPr>
      <dsp:spPr>
        <a:xfrm rot="16200000">
          <a:off x="4392270" y="3351854"/>
          <a:ext cx="292416" cy="46979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436133" y="3489675"/>
        <a:ext cx="204691" cy="281876"/>
      </dsp:txXfrm>
    </dsp:sp>
    <dsp:sp modelId="{89232A10-3F05-426D-A1B8-1ADE87AD5575}">
      <dsp:nvSpPr>
        <dsp:cNvPr id="0" name=""/>
        <dsp:cNvSpPr/>
      </dsp:nvSpPr>
      <dsp:spPr>
        <a:xfrm>
          <a:off x="3847607" y="3870891"/>
          <a:ext cx="1381741" cy="138174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Is the student showing remorse for their actions?</a:t>
          </a:r>
        </a:p>
      </dsp:txBody>
      <dsp:txXfrm>
        <a:off x="4049958" y="4073242"/>
        <a:ext cx="977039" cy="977039"/>
      </dsp:txXfrm>
    </dsp:sp>
    <dsp:sp modelId="{246463D3-3F27-491F-A70E-ECC83D30BC90}">
      <dsp:nvSpPr>
        <dsp:cNvPr id="0" name=""/>
        <dsp:cNvSpPr/>
      </dsp:nvSpPr>
      <dsp:spPr>
        <a:xfrm>
          <a:off x="3484981" y="2393395"/>
          <a:ext cx="403451" cy="46979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484981" y="2487353"/>
        <a:ext cx="282416" cy="281876"/>
      </dsp:txXfrm>
    </dsp:sp>
    <dsp:sp modelId="{F642453A-A2D4-49A5-932F-87A2E009AEED}">
      <dsp:nvSpPr>
        <dsp:cNvPr id="0" name=""/>
        <dsp:cNvSpPr/>
      </dsp:nvSpPr>
      <dsp:spPr>
        <a:xfrm>
          <a:off x="1694164" y="1728191"/>
          <a:ext cx="1821687" cy="180020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Independent medical evidence demonstrating the impact on the decision making?</a:t>
          </a:r>
        </a:p>
      </dsp:txBody>
      <dsp:txXfrm>
        <a:off x="1960944" y="1991824"/>
        <a:ext cx="1288127" cy="127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D89E5-93BC-4DDC-A13B-0481D70EEE87}">
      <dsp:nvSpPr>
        <dsp:cNvPr id="0" name=""/>
        <dsp:cNvSpPr/>
      </dsp:nvSpPr>
      <dsp:spPr>
        <a:xfrm>
          <a:off x="2874260" y="173"/>
          <a:ext cx="2676415" cy="1800963"/>
        </a:xfrm>
        <a:prstGeom prst="roundRect">
          <a:avLst>
            <a:gd name="adj" fmla="val 10000"/>
          </a:avLst>
        </a:prstGeom>
        <a:solidFill>
          <a:schemeClr val="accent5"/>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Timelines</a:t>
          </a:r>
        </a:p>
      </dsp:txBody>
      <dsp:txXfrm>
        <a:off x="2927008" y="52921"/>
        <a:ext cx="2570919" cy="1695467"/>
      </dsp:txXfrm>
    </dsp:sp>
    <dsp:sp modelId="{9C0F5B9F-04E6-40D5-8F11-4CCDD4FCB13C}">
      <dsp:nvSpPr>
        <dsp:cNvPr id="0" name=""/>
        <dsp:cNvSpPr/>
      </dsp:nvSpPr>
      <dsp:spPr>
        <a:xfrm rot="5400000">
          <a:off x="3709458" y="2291795"/>
          <a:ext cx="1006019" cy="360042"/>
        </a:xfrm>
        <a:prstGeom prst="rightArrow">
          <a:avLst>
            <a:gd name="adj1" fmla="val 60000"/>
            <a:gd name="adj2" fmla="val 50000"/>
          </a:avLst>
        </a:prstGeom>
        <a:solidFill>
          <a:schemeClr val="accent5"/>
        </a:solidFill>
        <a:ln>
          <a:solidFill>
            <a:schemeClr val="accent5"/>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4104455" y="1968807"/>
        <a:ext cx="216026" cy="898006"/>
      </dsp:txXfrm>
    </dsp:sp>
    <dsp:sp modelId="{84DB9564-2921-42F6-A39C-3627EFC0FE5D}">
      <dsp:nvSpPr>
        <dsp:cNvPr id="0" name=""/>
        <dsp:cNvSpPr/>
      </dsp:nvSpPr>
      <dsp:spPr>
        <a:xfrm>
          <a:off x="2403780" y="3142496"/>
          <a:ext cx="3617374" cy="189789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u="sng" kern="1200" dirty="0"/>
            <a:t>We have 90 calendar days </a:t>
          </a:r>
        </a:p>
        <a:p>
          <a:pPr marL="0" lvl="0" indent="0" algn="ctr" defTabSz="933450">
            <a:lnSpc>
              <a:spcPct val="90000"/>
            </a:lnSpc>
            <a:spcBef>
              <a:spcPct val="0"/>
            </a:spcBef>
            <a:spcAft>
              <a:spcPct val="35000"/>
            </a:spcAft>
            <a:buNone/>
          </a:pPr>
          <a:r>
            <a:rPr lang="en-GB" sz="2100" kern="1200" dirty="0"/>
            <a:t>From the beginning of an allegation being put to student (inclusive of appeals window)</a:t>
          </a:r>
          <a:endParaRPr lang="en-US" sz="2100" kern="1200" dirty="0"/>
        </a:p>
      </dsp:txBody>
      <dsp:txXfrm>
        <a:off x="2459367" y="3198083"/>
        <a:ext cx="3506200" cy="178671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DB7A3D2-FFD8-4EA9-B7CB-3FF5383F8C7C}" type="datetimeFigureOut">
              <a:rPr lang="en-GB" smtClean="0"/>
              <a:t>24/11/2020</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417D718E-742C-4BD4-9C44-4B3E61D4BD53}" type="slidenum">
              <a:rPr lang="en-GB" smtClean="0"/>
              <a:t>‹#›</a:t>
            </a:fld>
            <a:endParaRPr lang="en-GB"/>
          </a:p>
        </p:txBody>
      </p:sp>
    </p:spTree>
    <p:extLst>
      <p:ext uri="{BB962C8B-B14F-4D97-AF65-F5344CB8AC3E}">
        <p14:creationId xmlns:p14="http://schemas.microsoft.com/office/powerpoint/2010/main" val="675131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02F8586-6239-45F1-98A6-D9145310D717}" type="datetimeFigureOut">
              <a:rPr lang="en-GB" smtClean="0"/>
              <a:t>24/11/2020</a:t>
            </a:fld>
            <a:endParaRPr lang="en-GB"/>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9DFCE5DE-348B-443D-AE67-C1AE211E925B}" type="slidenum">
              <a:rPr lang="en-GB" smtClean="0"/>
              <a:t>‹#›</a:t>
            </a:fld>
            <a:endParaRPr lang="en-GB"/>
          </a:p>
        </p:txBody>
      </p:sp>
    </p:spTree>
    <p:extLst>
      <p:ext uri="{BB962C8B-B14F-4D97-AF65-F5344CB8AC3E}">
        <p14:creationId xmlns:p14="http://schemas.microsoft.com/office/powerpoint/2010/main" val="3079498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apply penalties!!!! If not an invigilated exam, they need to go to a stage 1. </a:t>
            </a:r>
          </a:p>
        </p:txBody>
      </p:sp>
      <p:sp>
        <p:nvSpPr>
          <p:cNvPr id="4" name="Slide Number Placeholder 3"/>
          <p:cNvSpPr>
            <a:spLocks noGrp="1"/>
          </p:cNvSpPr>
          <p:nvPr>
            <p:ph type="sldNum" sz="quarter" idx="5"/>
          </p:nvPr>
        </p:nvSpPr>
        <p:spPr/>
        <p:txBody>
          <a:bodyPr/>
          <a:lstStyle/>
          <a:p>
            <a:fld id="{9DFCE5DE-348B-443D-AE67-C1AE211E925B}" type="slidenum">
              <a:rPr lang="en-GB" smtClean="0"/>
              <a:t>3</a:t>
            </a:fld>
            <a:endParaRPr lang="en-GB"/>
          </a:p>
        </p:txBody>
      </p:sp>
    </p:spTree>
    <p:extLst>
      <p:ext uri="{BB962C8B-B14F-4D97-AF65-F5344CB8AC3E}">
        <p14:creationId xmlns:p14="http://schemas.microsoft.com/office/powerpoint/2010/main" val="154985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FCE5DE-348B-443D-AE67-C1AE211E925B}" type="slidenum">
              <a:rPr lang="en-GB" smtClean="0"/>
              <a:t>4</a:t>
            </a:fld>
            <a:endParaRPr lang="en-GB"/>
          </a:p>
        </p:txBody>
      </p:sp>
    </p:spTree>
    <p:extLst>
      <p:ext uri="{BB962C8B-B14F-4D97-AF65-F5344CB8AC3E}">
        <p14:creationId xmlns:p14="http://schemas.microsoft.com/office/powerpoint/2010/main" val="1843520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Stage 3 Need to emphasise that school need to prepare a robust case for the panel and a list of what needs to be included in the referral and more importantly what doesn't. It needs to make clear that we need non password protected copies of documents. Also need to remind schools that if they consider that a subject knowledge expert would strengthen their case then they need to arrange this and pass on the information to the </a:t>
            </a:r>
            <a:r>
              <a:rPr lang="en-GB" dirty="0" err="1"/>
              <a:t>subjec</a:t>
            </a:r>
            <a:r>
              <a:rPr lang="en-GB" dirty="0"/>
              <a:t> expert so that this person can attend. Registry is not responsible for doing this. The alternative is that the AMO has a full and proper briefing with the </a:t>
            </a:r>
            <a:r>
              <a:rPr lang="en-GB" dirty="0" err="1"/>
              <a:t>allegating</a:t>
            </a:r>
            <a:r>
              <a:rPr lang="en-GB" dirty="0"/>
              <a:t> tutor before the stage 3</a:t>
            </a:r>
          </a:p>
        </p:txBody>
      </p:sp>
      <p:sp>
        <p:nvSpPr>
          <p:cNvPr id="4" name="Slide Number Placeholder 3"/>
          <p:cNvSpPr>
            <a:spLocks noGrp="1"/>
          </p:cNvSpPr>
          <p:nvPr>
            <p:ph type="sldNum" sz="quarter" idx="5"/>
          </p:nvPr>
        </p:nvSpPr>
        <p:spPr/>
        <p:txBody>
          <a:bodyPr/>
          <a:lstStyle/>
          <a:p>
            <a:fld id="{9DFCE5DE-348B-443D-AE67-C1AE211E925B}" type="slidenum">
              <a:rPr lang="en-GB" smtClean="0"/>
              <a:t>5</a:t>
            </a:fld>
            <a:endParaRPr lang="en-GB"/>
          </a:p>
        </p:txBody>
      </p:sp>
    </p:spTree>
    <p:extLst>
      <p:ext uri="{BB962C8B-B14F-4D97-AF65-F5344CB8AC3E}">
        <p14:creationId xmlns:p14="http://schemas.microsoft.com/office/powerpoint/2010/main" val="137560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DISCUSSING STAGE 1 AND 2. </a:t>
            </a:r>
          </a:p>
        </p:txBody>
      </p:sp>
      <p:sp>
        <p:nvSpPr>
          <p:cNvPr id="4" name="Slide Number Placeholder 3"/>
          <p:cNvSpPr>
            <a:spLocks noGrp="1"/>
          </p:cNvSpPr>
          <p:nvPr>
            <p:ph type="sldNum" sz="quarter" idx="5"/>
          </p:nvPr>
        </p:nvSpPr>
        <p:spPr/>
        <p:txBody>
          <a:bodyPr/>
          <a:lstStyle/>
          <a:p>
            <a:fld id="{9DFCE5DE-348B-443D-AE67-C1AE211E925B}" type="slidenum">
              <a:rPr lang="en-GB" smtClean="0"/>
              <a:t>6</a:t>
            </a:fld>
            <a:endParaRPr lang="en-GB"/>
          </a:p>
        </p:txBody>
      </p:sp>
    </p:spTree>
    <p:extLst>
      <p:ext uri="{BB962C8B-B14F-4D97-AF65-F5344CB8AC3E}">
        <p14:creationId xmlns:p14="http://schemas.microsoft.com/office/powerpoint/2010/main" val="70785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MOVED TO SECTION WITH PAPERWORK AND EVIDENCE. </a:t>
            </a:r>
          </a:p>
        </p:txBody>
      </p:sp>
      <p:sp>
        <p:nvSpPr>
          <p:cNvPr id="4" name="Slide Number Placeholder 3"/>
          <p:cNvSpPr>
            <a:spLocks noGrp="1"/>
          </p:cNvSpPr>
          <p:nvPr>
            <p:ph type="sldNum" sz="quarter" idx="5"/>
          </p:nvPr>
        </p:nvSpPr>
        <p:spPr/>
        <p:txBody>
          <a:bodyPr/>
          <a:lstStyle/>
          <a:p>
            <a:fld id="{9DFCE5DE-348B-443D-AE67-C1AE211E925B}" type="slidenum">
              <a:rPr lang="en-GB" smtClean="0"/>
              <a:t>7</a:t>
            </a:fld>
            <a:endParaRPr lang="en-GB"/>
          </a:p>
        </p:txBody>
      </p:sp>
    </p:spTree>
    <p:extLst>
      <p:ext uri="{BB962C8B-B14F-4D97-AF65-F5344CB8AC3E}">
        <p14:creationId xmlns:p14="http://schemas.microsoft.com/office/powerpoint/2010/main" val="3255741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FCE5DE-348B-443D-AE67-C1AE211E925B}" type="slidenum">
              <a:rPr lang="en-GB" smtClean="0"/>
              <a:t>9</a:t>
            </a:fld>
            <a:endParaRPr lang="en-GB"/>
          </a:p>
        </p:txBody>
      </p:sp>
    </p:spTree>
    <p:extLst>
      <p:ext uri="{BB962C8B-B14F-4D97-AF65-F5344CB8AC3E}">
        <p14:creationId xmlns:p14="http://schemas.microsoft.com/office/powerpoint/2010/main" val="363962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Student needs 5 working days notice of the meeting</a:t>
            </a:r>
          </a:p>
        </p:txBody>
      </p:sp>
      <p:sp>
        <p:nvSpPr>
          <p:cNvPr id="4" name="Slide Number Placeholder 3"/>
          <p:cNvSpPr>
            <a:spLocks noGrp="1"/>
          </p:cNvSpPr>
          <p:nvPr>
            <p:ph type="sldNum" sz="quarter" idx="5"/>
          </p:nvPr>
        </p:nvSpPr>
        <p:spPr/>
        <p:txBody>
          <a:bodyPr/>
          <a:lstStyle/>
          <a:p>
            <a:fld id="{9DFCE5DE-348B-443D-AE67-C1AE211E925B}" type="slidenum">
              <a:rPr lang="en-GB" smtClean="0"/>
              <a:t>10</a:t>
            </a:fld>
            <a:endParaRPr lang="en-GB"/>
          </a:p>
        </p:txBody>
      </p:sp>
    </p:spTree>
    <p:extLst>
      <p:ext uri="{BB962C8B-B14F-4D97-AF65-F5344CB8AC3E}">
        <p14:creationId xmlns:p14="http://schemas.microsoft.com/office/powerpoint/2010/main" val="2768546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Record should state why the decision was made. </a:t>
            </a:r>
          </a:p>
        </p:txBody>
      </p:sp>
      <p:sp>
        <p:nvSpPr>
          <p:cNvPr id="4" name="Slide Number Placeholder 3"/>
          <p:cNvSpPr>
            <a:spLocks noGrp="1"/>
          </p:cNvSpPr>
          <p:nvPr>
            <p:ph type="sldNum" sz="quarter" idx="5"/>
          </p:nvPr>
        </p:nvSpPr>
        <p:spPr/>
        <p:txBody>
          <a:bodyPr/>
          <a:lstStyle/>
          <a:p>
            <a:fld id="{9DFCE5DE-348B-443D-AE67-C1AE211E925B}" type="slidenum">
              <a:rPr lang="en-GB" smtClean="0"/>
              <a:t>11</a:t>
            </a:fld>
            <a:endParaRPr lang="en-GB"/>
          </a:p>
        </p:txBody>
      </p:sp>
    </p:spTree>
    <p:extLst>
      <p:ext uri="{BB962C8B-B14F-4D97-AF65-F5344CB8AC3E}">
        <p14:creationId xmlns:p14="http://schemas.microsoft.com/office/powerpoint/2010/main" val="2113559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772400" cy="1470025"/>
          </a:xfrm>
        </p:spPr>
        <p:txBody>
          <a:bodyPr/>
          <a:lstStyle>
            <a:lvl1pPr algn="ctr">
              <a:defRPr>
                <a:solidFill>
                  <a:schemeClr val="tx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28285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70840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87374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52736"/>
            <a:ext cx="2057400" cy="5073427"/>
          </a:xfrm>
        </p:spPr>
        <p:txBody>
          <a:bodyPr vert="eaVert"/>
          <a:lstStyle>
            <a:lvl1pPr>
              <a:defRPr>
                <a:solidFill>
                  <a:schemeClr val="tx1"/>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457200" y="1052736"/>
            <a:ext cx="6019800" cy="50734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649741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772400" cy="1470025"/>
          </a:xfrm>
          <a:prstGeom prst="rect">
            <a:avLst/>
          </a:prstGeom>
        </p:spPr>
        <p:txBody>
          <a:bodyPr/>
          <a:lstStyle>
            <a:lvl1pPr algn="ctr">
              <a:defRPr>
                <a:solidFill>
                  <a:schemeClr val="tx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28285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49236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347048" cy="634082"/>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555452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56992"/>
            <a:ext cx="7772400" cy="2160240"/>
          </a:xfrm>
          <a:prstGeom prst="rect">
            <a:avLst/>
          </a:prstGeom>
        </p:spPr>
        <p:txBody>
          <a:bodyPr anchor="t"/>
          <a:lstStyle>
            <a:lvl1pPr algn="l">
              <a:defRPr sz="4000" b="1" cap="all">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1124744"/>
            <a:ext cx="7772400" cy="22139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679292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
        <p:nvSpPr>
          <p:cNvPr id="8" name="Title 1">
            <a:extLst>
              <a:ext uri="{FF2B5EF4-FFF2-40B4-BE49-F238E27FC236}">
                <a16:creationId xmlns:a16="http://schemas.microsoft.com/office/drawing/2014/main" id="{D843EB9D-DE8E-5B4F-B152-00390DA0FA2A}"/>
              </a:ext>
            </a:extLst>
          </p:cNvPr>
          <p:cNvSpPr>
            <a:spLocks noGrp="1"/>
          </p:cNvSpPr>
          <p:nvPr>
            <p:ph type="title"/>
          </p:nvPr>
        </p:nvSpPr>
        <p:spPr>
          <a:xfrm>
            <a:off x="457200" y="130622"/>
            <a:ext cx="6347048" cy="634082"/>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4172940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0E7A2AA-100F-4D4D-8C65-3354E468C038}"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4A669-7135-4B0C-A55B-90DF719C6784}" type="slidenum">
              <a:rPr lang="en-GB" smtClean="0"/>
              <a:t>‹#›</a:t>
            </a:fld>
            <a:endParaRPr lang="en-GB"/>
          </a:p>
        </p:txBody>
      </p:sp>
      <p:sp>
        <p:nvSpPr>
          <p:cNvPr id="10" name="Title 1">
            <a:extLst>
              <a:ext uri="{FF2B5EF4-FFF2-40B4-BE49-F238E27FC236}">
                <a16:creationId xmlns:a16="http://schemas.microsoft.com/office/drawing/2014/main" id="{340DB9AD-DBFE-864D-ADA9-18B1C899965D}"/>
              </a:ext>
            </a:extLst>
          </p:cNvPr>
          <p:cNvSpPr>
            <a:spLocks noGrp="1"/>
          </p:cNvSpPr>
          <p:nvPr>
            <p:ph type="title"/>
          </p:nvPr>
        </p:nvSpPr>
        <p:spPr>
          <a:xfrm>
            <a:off x="457200" y="130622"/>
            <a:ext cx="6347048" cy="634082"/>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652609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347048" cy="634082"/>
          </a:xfrm>
          <a:prstGeom prst="rect">
            <a:avLst/>
          </a:prstGeom>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F0E7A2AA-100F-4D4D-8C65-3354E468C038}"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566112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7A2AA-100F-4D4D-8C65-3354E468C038}"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496440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2271"/>
            <a:ext cx="3008313" cy="116205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3575050" y="1052737"/>
            <a:ext cx="5111750" cy="45365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2194321"/>
            <a:ext cx="3008313" cy="33949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70525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856309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53136"/>
            <a:ext cx="5486400" cy="36004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1052735"/>
            <a:ext cx="5486400" cy="3600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013176"/>
            <a:ext cx="5486400" cy="5760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946282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1">
            <a:extLst>
              <a:ext uri="{FF2B5EF4-FFF2-40B4-BE49-F238E27FC236}">
                <a16:creationId xmlns:a16="http://schemas.microsoft.com/office/drawing/2014/main" id="{E42B79A0-AC8B-EC45-933B-B72C4E111F31}"/>
              </a:ext>
            </a:extLst>
          </p:cNvPr>
          <p:cNvSpPr>
            <a:spLocks noGrp="1"/>
          </p:cNvSpPr>
          <p:nvPr>
            <p:ph type="title"/>
          </p:nvPr>
        </p:nvSpPr>
        <p:spPr>
          <a:xfrm>
            <a:off x="457200" y="130622"/>
            <a:ext cx="6347048" cy="634082"/>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696958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52736"/>
            <a:ext cx="2057400" cy="5073427"/>
          </a:xfrm>
          <a:prstGeom prst="rect">
            <a:avLst/>
          </a:prstGeom>
        </p:spPr>
        <p:txBody>
          <a:bodyPr vert="eaVert"/>
          <a:lstStyle>
            <a:lvl1pPr>
              <a:defRPr>
                <a:solidFill>
                  <a:schemeClr val="tx1"/>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457200" y="1052736"/>
            <a:ext cx="6019800" cy="50734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792464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772400" cy="1470025"/>
          </a:xfrm>
          <a:prstGeom prst="rect">
            <a:avLst/>
          </a:prstGeom>
        </p:spPr>
        <p:txBody>
          <a:bodyPr/>
          <a:lstStyle>
            <a:lvl1pPr algn="ctr">
              <a:defRPr>
                <a:solidFill>
                  <a:schemeClr val="tx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28285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8147793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Placeholder 1">
            <a:extLst>
              <a:ext uri="{FF2B5EF4-FFF2-40B4-BE49-F238E27FC236}">
                <a16:creationId xmlns:a16="http://schemas.microsoft.com/office/drawing/2014/main" id="{43AC9CE3-AC9E-DA4E-A028-04E755003066}"/>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44044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56992"/>
            <a:ext cx="7772400" cy="2160240"/>
          </a:xfrm>
          <a:prstGeom prst="rect">
            <a:avLst/>
          </a:prstGeom>
        </p:spPr>
        <p:txBody>
          <a:bodyPr anchor="t"/>
          <a:lstStyle>
            <a:lvl1pPr algn="l">
              <a:defRPr sz="4000" b="1" cap="all">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1124744"/>
            <a:ext cx="7772400" cy="22139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251712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
        <p:nvSpPr>
          <p:cNvPr id="8" name="Title Placeholder 1">
            <a:extLst>
              <a:ext uri="{FF2B5EF4-FFF2-40B4-BE49-F238E27FC236}">
                <a16:creationId xmlns:a16="http://schemas.microsoft.com/office/drawing/2014/main" id="{9D547BF5-62A4-6B4D-A54A-5EAA23D7DCB5}"/>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17334261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0E7A2AA-100F-4D4D-8C65-3354E468C038}"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4A669-7135-4B0C-A55B-90DF719C6784}" type="slidenum">
              <a:rPr lang="en-GB" smtClean="0"/>
              <a:t>‹#›</a:t>
            </a:fld>
            <a:endParaRPr lang="en-GB"/>
          </a:p>
        </p:txBody>
      </p:sp>
      <p:sp>
        <p:nvSpPr>
          <p:cNvPr id="10" name="Title Placeholder 1">
            <a:extLst>
              <a:ext uri="{FF2B5EF4-FFF2-40B4-BE49-F238E27FC236}">
                <a16:creationId xmlns:a16="http://schemas.microsoft.com/office/drawing/2014/main" id="{15F819E4-A2BC-6349-A398-68A1017C1A37}"/>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23720367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E7A2AA-100F-4D4D-8C65-3354E468C038}"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4A669-7135-4B0C-A55B-90DF719C6784}" type="slidenum">
              <a:rPr lang="en-GB" smtClean="0"/>
              <a:t>‹#›</a:t>
            </a:fld>
            <a:endParaRPr lang="en-GB"/>
          </a:p>
        </p:txBody>
      </p:sp>
      <p:sp>
        <p:nvSpPr>
          <p:cNvPr id="6" name="Title Placeholder 1">
            <a:extLst>
              <a:ext uri="{FF2B5EF4-FFF2-40B4-BE49-F238E27FC236}">
                <a16:creationId xmlns:a16="http://schemas.microsoft.com/office/drawing/2014/main" id="{20C51D3F-ABC7-264A-A397-F5FC902AB9C3}"/>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19060648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7A2AA-100F-4D4D-8C65-3354E468C038}"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56132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56992"/>
            <a:ext cx="7772400" cy="2160240"/>
          </a:xfrm>
        </p:spPr>
        <p:txBody>
          <a:bodyPr anchor="t"/>
          <a:lstStyle>
            <a:lvl1pPr algn="l">
              <a:defRPr sz="4000" b="1" cap="all">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1124744"/>
            <a:ext cx="7772400" cy="22139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8316130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2271"/>
            <a:ext cx="3008313" cy="116205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3575050" y="1052737"/>
            <a:ext cx="5111750" cy="45365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2194321"/>
            <a:ext cx="3008313" cy="33949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2628504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53136"/>
            <a:ext cx="5486400" cy="36004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1052735"/>
            <a:ext cx="5486400" cy="3600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013176"/>
            <a:ext cx="5486400" cy="5760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41877933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Placeholder 1">
            <a:extLst>
              <a:ext uri="{FF2B5EF4-FFF2-40B4-BE49-F238E27FC236}">
                <a16:creationId xmlns:a16="http://schemas.microsoft.com/office/drawing/2014/main" id="{E7424BA8-E499-E844-B6B1-5C6A0C357039}"/>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27442241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52736"/>
            <a:ext cx="2057400" cy="5073427"/>
          </a:xfrm>
          <a:prstGeom prst="rect">
            <a:avLst/>
          </a:prstGeom>
        </p:spPr>
        <p:txBody>
          <a:bodyPr vert="eaVert"/>
          <a:lstStyle>
            <a:lvl1pPr>
              <a:defRPr>
                <a:solidFill>
                  <a:schemeClr val="tx1"/>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457200" y="1052736"/>
            <a:ext cx="6019800" cy="50734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647529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772400" cy="1470025"/>
          </a:xfrm>
          <a:prstGeom prst="rect">
            <a:avLst/>
          </a:prstGeom>
        </p:spPr>
        <p:txBody>
          <a:bodyPr/>
          <a:lstStyle>
            <a:lvl1pPr algn="ctr">
              <a:defRPr>
                <a:solidFill>
                  <a:schemeClr val="tx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28285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07486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Placeholder 1">
            <a:extLst>
              <a:ext uri="{FF2B5EF4-FFF2-40B4-BE49-F238E27FC236}">
                <a16:creationId xmlns:a16="http://schemas.microsoft.com/office/drawing/2014/main" id="{ED419508-A173-9D46-9CD2-C5ECB157BA54}"/>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3485314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56992"/>
            <a:ext cx="7772400" cy="2160240"/>
          </a:xfrm>
          <a:prstGeom prst="rect">
            <a:avLst/>
          </a:prstGeom>
        </p:spPr>
        <p:txBody>
          <a:bodyPr anchor="t"/>
          <a:lstStyle>
            <a:lvl1pPr algn="l">
              <a:defRPr sz="4000" b="1" cap="all">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1124744"/>
            <a:ext cx="7772400" cy="22139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296709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
        <p:nvSpPr>
          <p:cNvPr id="8" name="Title Placeholder 1">
            <a:extLst>
              <a:ext uri="{FF2B5EF4-FFF2-40B4-BE49-F238E27FC236}">
                <a16:creationId xmlns:a16="http://schemas.microsoft.com/office/drawing/2014/main" id="{CE9FF6A0-6228-324B-840E-2820A5B8A6DC}"/>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14334545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0E7A2AA-100F-4D4D-8C65-3354E468C038}"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4A669-7135-4B0C-A55B-90DF719C6784}" type="slidenum">
              <a:rPr lang="en-GB" smtClean="0"/>
              <a:t>‹#›</a:t>
            </a:fld>
            <a:endParaRPr lang="en-GB"/>
          </a:p>
        </p:txBody>
      </p:sp>
      <p:sp>
        <p:nvSpPr>
          <p:cNvPr id="10" name="Title Placeholder 1">
            <a:extLst>
              <a:ext uri="{FF2B5EF4-FFF2-40B4-BE49-F238E27FC236}">
                <a16:creationId xmlns:a16="http://schemas.microsoft.com/office/drawing/2014/main" id="{48EFAB1B-4E0B-0548-B432-C48A2A0CBC9F}"/>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27422450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347048" cy="634082"/>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0E7A2AA-100F-4D4D-8C65-3354E468C038}"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66171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9238769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7A2AA-100F-4D4D-8C65-3354E468C038}"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5402592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2271"/>
            <a:ext cx="3008313" cy="116205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3575050" y="1052737"/>
            <a:ext cx="5111750" cy="45365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2194321"/>
            <a:ext cx="3008313" cy="33949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701025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53136"/>
            <a:ext cx="5486400" cy="36004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1052735"/>
            <a:ext cx="5486400" cy="3600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013176"/>
            <a:ext cx="5486400" cy="5760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1234036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Placeholder 1">
            <a:extLst>
              <a:ext uri="{FF2B5EF4-FFF2-40B4-BE49-F238E27FC236}">
                <a16:creationId xmlns:a16="http://schemas.microsoft.com/office/drawing/2014/main" id="{3DBFCBFC-4D57-BC48-BE4B-1B1915EC4BB5}"/>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7911697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52736"/>
            <a:ext cx="2057400" cy="5073427"/>
          </a:xfrm>
          <a:prstGeom prst="rect">
            <a:avLst/>
          </a:prstGeom>
        </p:spPr>
        <p:txBody>
          <a:bodyPr vert="eaVert"/>
          <a:lstStyle>
            <a:lvl1pPr>
              <a:defRPr>
                <a:solidFill>
                  <a:schemeClr val="tx1"/>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457200" y="1052736"/>
            <a:ext cx="6019800" cy="50734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475834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772400" cy="1470025"/>
          </a:xfrm>
          <a:prstGeom prst="rect">
            <a:avLst/>
          </a:prstGeom>
        </p:spPr>
        <p:txBody>
          <a:bodyPr/>
          <a:lstStyle>
            <a:lvl1pPr algn="ctr">
              <a:defRPr>
                <a:solidFill>
                  <a:schemeClr val="tx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28285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9828852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39752" y="130622"/>
            <a:ext cx="6347048" cy="634082"/>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1107413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56992"/>
            <a:ext cx="7772400" cy="2160240"/>
          </a:xfrm>
          <a:prstGeom prst="rect">
            <a:avLst/>
          </a:prstGeom>
        </p:spPr>
        <p:txBody>
          <a:bodyPr anchor="t"/>
          <a:lstStyle>
            <a:lvl1pPr algn="l">
              <a:defRPr sz="4000" b="1" cap="all">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1124744"/>
            <a:ext cx="7772400" cy="22139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9129693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
        <p:nvSpPr>
          <p:cNvPr id="8" name="Title Placeholder 1">
            <a:extLst>
              <a:ext uri="{FF2B5EF4-FFF2-40B4-BE49-F238E27FC236}">
                <a16:creationId xmlns:a16="http://schemas.microsoft.com/office/drawing/2014/main" id="{6BCAAE72-D2C9-9842-BD78-156687FFCFEF}"/>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8964723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0E7A2AA-100F-4D4D-8C65-3354E468C038}"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4A669-7135-4B0C-A55B-90DF719C6784}" type="slidenum">
              <a:rPr lang="en-GB" smtClean="0"/>
              <a:t>‹#›</a:t>
            </a:fld>
            <a:endParaRPr lang="en-GB"/>
          </a:p>
        </p:txBody>
      </p:sp>
      <p:sp>
        <p:nvSpPr>
          <p:cNvPr id="10" name="Title Placeholder 1">
            <a:extLst>
              <a:ext uri="{FF2B5EF4-FFF2-40B4-BE49-F238E27FC236}">
                <a16:creationId xmlns:a16="http://schemas.microsoft.com/office/drawing/2014/main" id="{C8223B14-1318-0148-A566-C1188B1B5923}"/>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48517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0E7A2AA-100F-4D4D-8C65-3354E468C038}"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3091116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E7A2AA-100F-4D4D-8C65-3354E468C038}"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4A669-7135-4B0C-A55B-90DF719C6784}" type="slidenum">
              <a:rPr lang="en-GB" smtClean="0"/>
              <a:t>‹#›</a:t>
            </a:fld>
            <a:endParaRPr lang="en-GB"/>
          </a:p>
        </p:txBody>
      </p:sp>
      <p:sp>
        <p:nvSpPr>
          <p:cNvPr id="6" name="Title Placeholder 1">
            <a:extLst>
              <a:ext uri="{FF2B5EF4-FFF2-40B4-BE49-F238E27FC236}">
                <a16:creationId xmlns:a16="http://schemas.microsoft.com/office/drawing/2014/main" id="{8F63CA9D-8328-F14D-B9D9-98F0E6D2A550}"/>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5178659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7A2AA-100F-4D4D-8C65-3354E468C038}"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4479019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2271"/>
            <a:ext cx="3008313" cy="116205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3575050" y="1052737"/>
            <a:ext cx="5111750" cy="45365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2194321"/>
            <a:ext cx="3008313" cy="33949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1242420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53136"/>
            <a:ext cx="5486400" cy="36004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1052735"/>
            <a:ext cx="5486400" cy="3600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013176"/>
            <a:ext cx="5486400" cy="5760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40949089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Placeholder 1">
            <a:extLst>
              <a:ext uri="{FF2B5EF4-FFF2-40B4-BE49-F238E27FC236}">
                <a16:creationId xmlns:a16="http://schemas.microsoft.com/office/drawing/2014/main" id="{89A2DB7C-6579-E342-88D6-8C38618E0A25}"/>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19175579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52736"/>
            <a:ext cx="2057400" cy="5073427"/>
          </a:xfrm>
          <a:prstGeom prst="rect">
            <a:avLst/>
          </a:prstGeom>
        </p:spPr>
        <p:txBody>
          <a:bodyPr vert="eaVert"/>
          <a:lstStyle>
            <a:lvl1pPr>
              <a:defRPr>
                <a:solidFill>
                  <a:schemeClr val="tx1"/>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457200" y="1052736"/>
            <a:ext cx="6019800" cy="50734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5226960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772400" cy="1470025"/>
          </a:xfrm>
          <a:prstGeom prst="rect">
            <a:avLst/>
          </a:prstGeom>
        </p:spPr>
        <p:txBody>
          <a:bodyPr/>
          <a:lstStyle>
            <a:lvl1pPr algn="ctr">
              <a:defRPr>
                <a:solidFill>
                  <a:schemeClr val="tx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28285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0181905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Placeholder 1">
            <a:extLst>
              <a:ext uri="{FF2B5EF4-FFF2-40B4-BE49-F238E27FC236}">
                <a16:creationId xmlns:a16="http://schemas.microsoft.com/office/drawing/2014/main" id="{6E0FFB2F-C7E7-3146-BE77-B60A9C23EE28}"/>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18504564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56992"/>
            <a:ext cx="7772400" cy="2160240"/>
          </a:xfrm>
          <a:prstGeom prst="rect">
            <a:avLst/>
          </a:prstGeom>
        </p:spPr>
        <p:txBody>
          <a:bodyPr anchor="t"/>
          <a:lstStyle>
            <a:lvl1pPr algn="l">
              <a:defRPr sz="4000" b="1" cap="all">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1124744"/>
            <a:ext cx="7772400" cy="22139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3467958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
        <p:nvSpPr>
          <p:cNvPr id="8" name="Title Placeholder 1">
            <a:extLst>
              <a:ext uri="{FF2B5EF4-FFF2-40B4-BE49-F238E27FC236}">
                <a16:creationId xmlns:a16="http://schemas.microsoft.com/office/drawing/2014/main" id="{06037518-70D6-EA48-9F54-EE7E2358E490}"/>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58906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0E7A2AA-100F-4D4D-8C65-3354E468C038}"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5112554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0E7A2AA-100F-4D4D-8C65-3354E468C038}"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4A669-7135-4B0C-A55B-90DF719C6784}" type="slidenum">
              <a:rPr lang="en-GB" smtClean="0"/>
              <a:t>‹#›</a:t>
            </a:fld>
            <a:endParaRPr lang="en-GB"/>
          </a:p>
        </p:txBody>
      </p:sp>
      <p:sp>
        <p:nvSpPr>
          <p:cNvPr id="10" name="Title Placeholder 1">
            <a:extLst>
              <a:ext uri="{FF2B5EF4-FFF2-40B4-BE49-F238E27FC236}">
                <a16:creationId xmlns:a16="http://schemas.microsoft.com/office/drawing/2014/main" id="{FE115BB4-6B0E-2A4D-BDEB-0FAA980D84C1}"/>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29944116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E7A2AA-100F-4D4D-8C65-3354E468C038}"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4A669-7135-4B0C-A55B-90DF719C6784}" type="slidenum">
              <a:rPr lang="en-GB" smtClean="0"/>
              <a:t>‹#›</a:t>
            </a:fld>
            <a:endParaRPr lang="en-GB"/>
          </a:p>
        </p:txBody>
      </p:sp>
      <p:sp>
        <p:nvSpPr>
          <p:cNvPr id="6" name="Title Placeholder 1">
            <a:extLst>
              <a:ext uri="{FF2B5EF4-FFF2-40B4-BE49-F238E27FC236}">
                <a16:creationId xmlns:a16="http://schemas.microsoft.com/office/drawing/2014/main" id="{1BEB1937-35D7-9243-B8AE-E578326811A9}"/>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22653331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7A2AA-100F-4D4D-8C65-3354E468C038}"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7608201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2271"/>
            <a:ext cx="3008313" cy="116205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3575050" y="1052737"/>
            <a:ext cx="5111750" cy="45365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2194321"/>
            <a:ext cx="3008313" cy="33949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8837126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53136"/>
            <a:ext cx="5486400" cy="36004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1052735"/>
            <a:ext cx="5486400" cy="3600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013176"/>
            <a:ext cx="5486400" cy="5760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0043799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Placeholder 1">
            <a:extLst>
              <a:ext uri="{FF2B5EF4-FFF2-40B4-BE49-F238E27FC236}">
                <a16:creationId xmlns:a16="http://schemas.microsoft.com/office/drawing/2014/main" id="{5CEBCA2A-72EA-C64A-AB81-AAE35B630B53}"/>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16125532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52736"/>
            <a:ext cx="2057400" cy="5073427"/>
          </a:xfrm>
          <a:prstGeom prst="rect">
            <a:avLst/>
          </a:prstGeom>
        </p:spPr>
        <p:txBody>
          <a:bodyPr vert="eaVert"/>
          <a:lstStyle>
            <a:lvl1pPr>
              <a:defRPr>
                <a:solidFill>
                  <a:schemeClr val="tx1"/>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457200" y="1052736"/>
            <a:ext cx="6019800" cy="50734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2528342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772400" cy="1470025"/>
          </a:xfrm>
          <a:prstGeom prst="rect">
            <a:avLst/>
          </a:prstGeom>
        </p:spPr>
        <p:txBody>
          <a:bodyPr/>
          <a:lstStyle>
            <a:lvl1pPr algn="ctr">
              <a:defRPr>
                <a:solidFill>
                  <a:schemeClr val="tx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28285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404373742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Placeholder 1">
            <a:extLst>
              <a:ext uri="{FF2B5EF4-FFF2-40B4-BE49-F238E27FC236}">
                <a16:creationId xmlns:a16="http://schemas.microsoft.com/office/drawing/2014/main" id="{6DD0DF87-7525-7F48-8C09-5914CB62FA75}"/>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21845628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56992"/>
            <a:ext cx="7772400" cy="2160240"/>
          </a:xfrm>
          <a:prstGeom prst="rect">
            <a:avLst/>
          </a:prstGeom>
        </p:spPr>
        <p:txBody>
          <a:bodyPr anchor="t"/>
          <a:lstStyle>
            <a:lvl1pPr algn="l">
              <a:defRPr sz="4000" b="1" cap="all">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1124744"/>
            <a:ext cx="7772400" cy="22139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99202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7A2AA-100F-4D4D-8C65-3354E468C038}"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6768600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
        <p:nvSpPr>
          <p:cNvPr id="8" name="Title Placeholder 1">
            <a:extLst>
              <a:ext uri="{FF2B5EF4-FFF2-40B4-BE49-F238E27FC236}">
                <a16:creationId xmlns:a16="http://schemas.microsoft.com/office/drawing/2014/main" id="{87F0AD9A-D6AB-F947-9DA3-90283F8B0205}"/>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39064653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0E7A2AA-100F-4D4D-8C65-3354E468C038}"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4A669-7135-4B0C-A55B-90DF719C6784}" type="slidenum">
              <a:rPr lang="en-GB" smtClean="0"/>
              <a:t>‹#›</a:t>
            </a:fld>
            <a:endParaRPr lang="en-GB"/>
          </a:p>
        </p:txBody>
      </p:sp>
      <p:sp>
        <p:nvSpPr>
          <p:cNvPr id="10" name="Title Placeholder 1">
            <a:extLst>
              <a:ext uri="{FF2B5EF4-FFF2-40B4-BE49-F238E27FC236}">
                <a16:creationId xmlns:a16="http://schemas.microsoft.com/office/drawing/2014/main" id="{9BD23A9D-77F7-8F4C-8EF1-ECA88FAAA46A}"/>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27160724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E7A2AA-100F-4D4D-8C65-3354E468C038}"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4A669-7135-4B0C-A55B-90DF719C6784}" type="slidenum">
              <a:rPr lang="en-GB" smtClean="0"/>
              <a:t>‹#›</a:t>
            </a:fld>
            <a:endParaRPr lang="en-GB"/>
          </a:p>
        </p:txBody>
      </p:sp>
      <p:sp>
        <p:nvSpPr>
          <p:cNvPr id="6" name="Title Placeholder 1">
            <a:extLst>
              <a:ext uri="{FF2B5EF4-FFF2-40B4-BE49-F238E27FC236}">
                <a16:creationId xmlns:a16="http://schemas.microsoft.com/office/drawing/2014/main" id="{30D6F584-40F9-BE4D-A8E9-ED82E3FDE684}"/>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13043213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7A2AA-100F-4D4D-8C65-3354E468C038}"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3091913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2271"/>
            <a:ext cx="3008313" cy="116205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3575050" y="1052737"/>
            <a:ext cx="5111750" cy="45365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2194321"/>
            <a:ext cx="3008313" cy="33949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8208918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53136"/>
            <a:ext cx="5486400" cy="360040"/>
          </a:xfrm>
          <a:prstGeom prst="rect">
            <a:avLst/>
          </a:prstGeom>
        </p:spPr>
        <p:txBody>
          <a:bodyPr anchor="b"/>
          <a:lstStyle>
            <a:lvl1pPr algn="l">
              <a:defRPr sz="2000" b="1">
                <a:solidFill>
                  <a:schemeClr val="tx1"/>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1052735"/>
            <a:ext cx="5486400" cy="3600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013176"/>
            <a:ext cx="5486400" cy="5760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6685294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
        <p:nvSpPr>
          <p:cNvPr id="7" name="Title Placeholder 1">
            <a:extLst>
              <a:ext uri="{FF2B5EF4-FFF2-40B4-BE49-F238E27FC236}">
                <a16:creationId xmlns:a16="http://schemas.microsoft.com/office/drawing/2014/main" id="{E7156DE6-388B-6D48-8FE3-DE904A8B1DE2}"/>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9402840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52736"/>
            <a:ext cx="2057400" cy="5073427"/>
          </a:xfrm>
          <a:prstGeom prst="rect">
            <a:avLst/>
          </a:prstGeom>
        </p:spPr>
        <p:txBody>
          <a:bodyPr vert="eaVert"/>
          <a:lstStyle>
            <a:lvl1pPr>
              <a:defRPr>
                <a:solidFill>
                  <a:schemeClr val="tx1"/>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457200" y="1052736"/>
            <a:ext cx="6019800" cy="50734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43917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772400" cy="1470025"/>
          </a:xfrm>
        </p:spPr>
        <p:txBody>
          <a:bodyPr/>
          <a:lstStyle>
            <a:lvl1pPr algn="ctr">
              <a:defRPr>
                <a:solidFill>
                  <a:schemeClr val="tx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28285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4443908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26074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2271"/>
            <a:ext cx="3008313" cy="1162050"/>
          </a:xfrm>
        </p:spPr>
        <p:txBody>
          <a:bodyPr anchor="b"/>
          <a:lstStyle>
            <a:lvl1pPr algn="l">
              <a:defRPr sz="2000" b="1">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3575050" y="1052737"/>
            <a:ext cx="5111750" cy="45365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2194321"/>
            <a:ext cx="3008313" cy="33949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4336187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56992"/>
            <a:ext cx="7772400" cy="2160240"/>
          </a:xfrm>
        </p:spPr>
        <p:txBody>
          <a:bodyPr anchor="t"/>
          <a:lstStyle>
            <a:lvl1pPr algn="l">
              <a:defRPr sz="4000" b="1" cap="all">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1124744"/>
            <a:ext cx="7772400" cy="22139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2028631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4095513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0E7A2AA-100F-4D4D-8C65-3354E468C038}"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5232459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0E7A2AA-100F-4D4D-8C65-3354E468C038}"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8250842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7A2AA-100F-4D4D-8C65-3354E468C038}"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8212060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32271"/>
            <a:ext cx="3008313" cy="1162050"/>
          </a:xfrm>
        </p:spPr>
        <p:txBody>
          <a:bodyPr anchor="b"/>
          <a:lstStyle>
            <a:lvl1pPr algn="l">
              <a:defRPr sz="2000" b="1">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3575050" y="1052737"/>
            <a:ext cx="5111750" cy="45365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2194321"/>
            <a:ext cx="3008313" cy="33949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311675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53136"/>
            <a:ext cx="5486400" cy="360040"/>
          </a:xfrm>
        </p:spPr>
        <p:txBody>
          <a:bodyPr anchor="b"/>
          <a:lstStyle>
            <a:lvl1pPr algn="l">
              <a:defRPr sz="2000" b="1">
                <a:solidFill>
                  <a:schemeClr val="tx1"/>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1052735"/>
            <a:ext cx="5486400" cy="3600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013176"/>
            <a:ext cx="5486400" cy="5760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2854727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26607232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52736"/>
            <a:ext cx="2057400" cy="5073427"/>
          </a:xfrm>
        </p:spPr>
        <p:txBody>
          <a:bodyPr vert="eaVert"/>
          <a:lstStyle>
            <a:lvl1pPr>
              <a:defRPr>
                <a:solidFill>
                  <a:schemeClr val="tx1"/>
                </a:solidFill>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457200" y="1052736"/>
            <a:ext cx="6019800" cy="50734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E7A2AA-100F-4D4D-8C65-3354E468C038}"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16804664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13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53136"/>
            <a:ext cx="5486400" cy="360040"/>
          </a:xfrm>
        </p:spPr>
        <p:txBody>
          <a:bodyPr anchor="b"/>
          <a:lstStyle>
            <a:lvl1pPr algn="l">
              <a:defRPr sz="2000" b="1">
                <a:solidFill>
                  <a:schemeClr val="tx1"/>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1052735"/>
            <a:ext cx="5486400" cy="3600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013176"/>
            <a:ext cx="5486400" cy="5760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0E7A2AA-100F-4D4D-8C65-3354E468C038}"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4A669-7135-4B0C-A55B-90DF719C6784}" type="slidenum">
              <a:rPr lang="en-GB" smtClean="0"/>
              <a:t>‹#›</a:t>
            </a:fld>
            <a:endParaRPr lang="en-GB"/>
          </a:p>
        </p:txBody>
      </p:sp>
    </p:spTree>
    <p:extLst>
      <p:ext uri="{BB962C8B-B14F-4D97-AF65-F5344CB8AC3E}">
        <p14:creationId xmlns:p14="http://schemas.microsoft.com/office/powerpoint/2010/main" val="387242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4.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5.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theme" Target="../theme/theme9.xml"/><Relationship Id="rId1" Type="http://schemas.openxmlformats.org/officeDocument/2006/relationships/slideLayout" Target="../slideLayouts/slideLayout89.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906197"/>
          </a:xfrm>
          <a:prstGeom prst="rect">
            <a:avLst/>
          </a:prstGeom>
          <a:solidFill>
            <a:srgbClr val="003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2" name="Title Placeholder 1"/>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052736"/>
            <a:ext cx="8229600" cy="45365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5691658"/>
            <a:ext cx="2133600"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0E7A2AA-100F-4D4D-8C65-3354E468C038}" type="datetimeFigureOut">
              <a:rPr lang="en-GB" smtClean="0"/>
              <a:t>24/11/2020</a:t>
            </a:fld>
            <a:endParaRPr lang="en-GB"/>
          </a:p>
        </p:txBody>
      </p:sp>
      <p:sp>
        <p:nvSpPr>
          <p:cNvPr id="5" name="Footer Placeholder 4"/>
          <p:cNvSpPr>
            <a:spLocks noGrp="1"/>
          </p:cNvSpPr>
          <p:nvPr>
            <p:ph type="ftr" sz="quarter" idx="3"/>
          </p:nvPr>
        </p:nvSpPr>
        <p:spPr>
          <a:xfrm>
            <a:off x="3124200" y="5691658"/>
            <a:ext cx="289560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691658"/>
            <a:ext cx="2133600"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A0E4A669-7135-4B0C-A55B-90DF719C6784}" type="slidenum">
              <a:rPr lang="en-GB" smtClean="0"/>
              <a:t>‹#›</a:t>
            </a:fld>
            <a:endParaRPr lang="en-GB"/>
          </a:p>
        </p:txBody>
      </p:sp>
      <p:sp>
        <p:nvSpPr>
          <p:cNvPr id="7" name="Rectangle 6"/>
          <p:cNvSpPr/>
          <p:nvPr userDrawn="1"/>
        </p:nvSpPr>
        <p:spPr>
          <a:xfrm>
            <a:off x="0" y="6237312"/>
            <a:ext cx="9144000" cy="62068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userDrawn="1"/>
        </p:nvCxnSpPr>
        <p:spPr>
          <a:xfrm>
            <a:off x="0" y="6237312"/>
            <a:ext cx="9144000" cy="0"/>
          </a:xfrm>
          <a:prstGeom prst="line">
            <a:avLst/>
          </a:prstGeom>
          <a:ln w="28575">
            <a:solidFill>
              <a:srgbClr val="003E7E">
                <a:alpha val="52000"/>
              </a:srgb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6296" y="6309320"/>
            <a:ext cx="1440160" cy="469561"/>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436097" y="6381328"/>
            <a:ext cx="1512167" cy="335695"/>
          </a:xfrm>
          <a:prstGeom prst="rect">
            <a:avLst/>
          </a:prstGeom>
        </p:spPr>
      </p:pic>
      <p:pic>
        <p:nvPicPr>
          <p:cNvPr id="8" name="Picture 7"/>
          <p:cNvPicPr>
            <a:picLocks noChangeAspect="1"/>
          </p:cNvPicPr>
          <p:nvPr userDrawn="1"/>
        </p:nvPicPr>
        <p:blipFill>
          <a:blip r:embed="rId15"/>
          <a:stretch>
            <a:fillRect/>
          </a:stretch>
        </p:blipFill>
        <p:spPr>
          <a:xfrm>
            <a:off x="7065123" y="169609"/>
            <a:ext cx="1621677" cy="566977"/>
          </a:xfrm>
          <a:prstGeom prst="rect">
            <a:avLst/>
          </a:prstGeom>
        </p:spPr>
      </p:pic>
    </p:spTree>
    <p:extLst>
      <p:ext uri="{BB962C8B-B14F-4D97-AF65-F5344CB8AC3E}">
        <p14:creationId xmlns:p14="http://schemas.microsoft.com/office/powerpoint/2010/main" val="2017259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906197"/>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3" name="Text Placeholder 2"/>
          <p:cNvSpPr>
            <a:spLocks noGrp="1"/>
          </p:cNvSpPr>
          <p:nvPr>
            <p:ph type="body" idx="1"/>
          </p:nvPr>
        </p:nvSpPr>
        <p:spPr>
          <a:xfrm>
            <a:off x="457200" y="1052736"/>
            <a:ext cx="8229600" cy="45365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5691658"/>
            <a:ext cx="2133600"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0E7A2AA-100F-4D4D-8C65-3354E468C038}" type="datetimeFigureOut">
              <a:rPr lang="en-GB" smtClean="0"/>
              <a:t>24/11/2020</a:t>
            </a:fld>
            <a:endParaRPr lang="en-GB"/>
          </a:p>
        </p:txBody>
      </p:sp>
      <p:sp>
        <p:nvSpPr>
          <p:cNvPr id="5" name="Footer Placeholder 4"/>
          <p:cNvSpPr>
            <a:spLocks noGrp="1"/>
          </p:cNvSpPr>
          <p:nvPr>
            <p:ph type="ftr" sz="quarter" idx="3"/>
          </p:nvPr>
        </p:nvSpPr>
        <p:spPr>
          <a:xfrm>
            <a:off x="3124200" y="5691658"/>
            <a:ext cx="289560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691658"/>
            <a:ext cx="2133600"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A0E4A669-7135-4B0C-A55B-90DF719C6784}" type="slidenum">
              <a:rPr lang="en-GB" smtClean="0"/>
              <a:t>‹#›</a:t>
            </a:fld>
            <a:endParaRPr lang="en-GB"/>
          </a:p>
        </p:txBody>
      </p:sp>
      <p:sp>
        <p:nvSpPr>
          <p:cNvPr id="7" name="Rectangle 6"/>
          <p:cNvSpPr/>
          <p:nvPr userDrawn="1"/>
        </p:nvSpPr>
        <p:spPr>
          <a:xfrm>
            <a:off x="0" y="6237312"/>
            <a:ext cx="9144000" cy="62068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userDrawn="1"/>
        </p:nvCxnSpPr>
        <p:spPr>
          <a:xfrm>
            <a:off x="0" y="6237312"/>
            <a:ext cx="9144000" cy="0"/>
          </a:xfrm>
          <a:prstGeom prst="line">
            <a:avLst/>
          </a:prstGeom>
          <a:ln w="28575">
            <a:solidFill>
              <a:srgbClr val="EC008C">
                <a:alpha val="52000"/>
              </a:srgb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6296" y="6309320"/>
            <a:ext cx="1440160" cy="469561"/>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436097" y="6381328"/>
            <a:ext cx="1512167" cy="335695"/>
          </a:xfrm>
          <a:prstGeom prst="rect">
            <a:avLst/>
          </a:prstGeom>
        </p:spPr>
      </p:pic>
      <p:sp>
        <p:nvSpPr>
          <p:cNvPr id="13" name="Title Placeholder 1">
            <a:extLst>
              <a:ext uri="{FF2B5EF4-FFF2-40B4-BE49-F238E27FC236}">
                <a16:creationId xmlns:a16="http://schemas.microsoft.com/office/drawing/2014/main" id="{37A33962-31B9-184C-BD8B-ADFA5BB805A8}"/>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pic>
        <p:nvPicPr>
          <p:cNvPr id="2" name="Picture 1"/>
          <p:cNvPicPr>
            <a:picLocks noChangeAspect="1"/>
          </p:cNvPicPr>
          <p:nvPr userDrawn="1"/>
        </p:nvPicPr>
        <p:blipFill>
          <a:blip r:embed="rId15"/>
          <a:stretch>
            <a:fillRect/>
          </a:stretch>
        </p:blipFill>
        <p:spPr>
          <a:xfrm>
            <a:off x="7068803" y="169609"/>
            <a:ext cx="1621677" cy="566977"/>
          </a:xfrm>
          <a:prstGeom prst="rect">
            <a:avLst/>
          </a:prstGeom>
        </p:spPr>
      </p:pic>
    </p:spTree>
    <p:extLst>
      <p:ext uri="{BB962C8B-B14F-4D97-AF65-F5344CB8AC3E}">
        <p14:creationId xmlns:p14="http://schemas.microsoft.com/office/powerpoint/2010/main" val="835570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906197"/>
          </a:xfrm>
          <a:prstGeom prst="rect">
            <a:avLst/>
          </a:prstGeom>
          <a:solidFill>
            <a:srgbClr val="F89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3" name="Text Placeholder 2"/>
          <p:cNvSpPr>
            <a:spLocks noGrp="1"/>
          </p:cNvSpPr>
          <p:nvPr>
            <p:ph type="body" idx="1"/>
          </p:nvPr>
        </p:nvSpPr>
        <p:spPr>
          <a:xfrm>
            <a:off x="457200" y="1052736"/>
            <a:ext cx="8229600" cy="45365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5691658"/>
            <a:ext cx="2133600"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0E7A2AA-100F-4D4D-8C65-3354E468C038}" type="datetimeFigureOut">
              <a:rPr lang="en-GB" smtClean="0"/>
              <a:t>24/11/2020</a:t>
            </a:fld>
            <a:endParaRPr lang="en-GB"/>
          </a:p>
        </p:txBody>
      </p:sp>
      <p:sp>
        <p:nvSpPr>
          <p:cNvPr id="5" name="Footer Placeholder 4"/>
          <p:cNvSpPr>
            <a:spLocks noGrp="1"/>
          </p:cNvSpPr>
          <p:nvPr>
            <p:ph type="ftr" sz="quarter" idx="3"/>
          </p:nvPr>
        </p:nvSpPr>
        <p:spPr>
          <a:xfrm>
            <a:off x="3124200" y="5691658"/>
            <a:ext cx="289560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691658"/>
            <a:ext cx="2133600"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A0E4A669-7135-4B0C-A55B-90DF719C6784}" type="slidenum">
              <a:rPr lang="en-GB" smtClean="0"/>
              <a:t>‹#›</a:t>
            </a:fld>
            <a:endParaRPr lang="en-GB"/>
          </a:p>
        </p:txBody>
      </p:sp>
      <p:sp>
        <p:nvSpPr>
          <p:cNvPr id="7" name="Rectangle 6"/>
          <p:cNvSpPr/>
          <p:nvPr userDrawn="1"/>
        </p:nvSpPr>
        <p:spPr>
          <a:xfrm>
            <a:off x="0" y="6237312"/>
            <a:ext cx="9144000" cy="62068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userDrawn="1"/>
        </p:nvCxnSpPr>
        <p:spPr>
          <a:xfrm>
            <a:off x="0" y="6237312"/>
            <a:ext cx="9144000" cy="0"/>
          </a:xfrm>
          <a:prstGeom prst="line">
            <a:avLst/>
          </a:prstGeom>
          <a:ln w="28575">
            <a:solidFill>
              <a:srgbClr val="F89828">
                <a:alpha val="52000"/>
              </a:srgb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6296" y="6309320"/>
            <a:ext cx="1440160" cy="469561"/>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436097" y="6381328"/>
            <a:ext cx="1512167" cy="335695"/>
          </a:xfrm>
          <a:prstGeom prst="rect">
            <a:avLst/>
          </a:prstGeom>
        </p:spPr>
      </p:pic>
      <p:sp>
        <p:nvSpPr>
          <p:cNvPr id="13" name="Title Placeholder 1">
            <a:extLst>
              <a:ext uri="{FF2B5EF4-FFF2-40B4-BE49-F238E27FC236}">
                <a16:creationId xmlns:a16="http://schemas.microsoft.com/office/drawing/2014/main" id="{164394F4-DFE7-754E-ADBF-0FE58C818C9C}"/>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pic>
        <p:nvPicPr>
          <p:cNvPr id="2" name="Picture 1"/>
          <p:cNvPicPr>
            <a:picLocks noChangeAspect="1"/>
          </p:cNvPicPr>
          <p:nvPr userDrawn="1"/>
        </p:nvPicPr>
        <p:blipFill>
          <a:blip r:embed="rId15"/>
          <a:stretch>
            <a:fillRect/>
          </a:stretch>
        </p:blipFill>
        <p:spPr>
          <a:xfrm>
            <a:off x="7065123" y="169609"/>
            <a:ext cx="1621677" cy="566977"/>
          </a:xfrm>
          <a:prstGeom prst="rect">
            <a:avLst/>
          </a:prstGeom>
        </p:spPr>
      </p:pic>
    </p:spTree>
    <p:extLst>
      <p:ext uri="{BB962C8B-B14F-4D97-AF65-F5344CB8AC3E}">
        <p14:creationId xmlns:p14="http://schemas.microsoft.com/office/powerpoint/2010/main" val="23989876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906197"/>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3" name="Text Placeholder 2"/>
          <p:cNvSpPr>
            <a:spLocks noGrp="1"/>
          </p:cNvSpPr>
          <p:nvPr>
            <p:ph type="body" idx="1"/>
          </p:nvPr>
        </p:nvSpPr>
        <p:spPr>
          <a:xfrm>
            <a:off x="457200" y="1052736"/>
            <a:ext cx="8229600" cy="45365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5691658"/>
            <a:ext cx="2133600"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0E7A2AA-100F-4D4D-8C65-3354E468C038}" type="datetimeFigureOut">
              <a:rPr lang="en-GB" smtClean="0"/>
              <a:t>24/11/2020</a:t>
            </a:fld>
            <a:endParaRPr lang="en-GB"/>
          </a:p>
        </p:txBody>
      </p:sp>
      <p:sp>
        <p:nvSpPr>
          <p:cNvPr id="5" name="Footer Placeholder 4"/>
          <p:cNvSpPr>
            <a:spLocks noGrp="1"/>
          </p:cNvSpPr>
          <p:nvPr>
            <p:ph type="ftr" sz="quarter" idx="3"/>
          </p:nvPr>
        </p:nvSpPr>
        <p:spPr>
          <a:xfrm>
            <a:off x="3124200" y="5691658"/>
            <a:ext cx="289560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691658"/>
            <a:ext cx="2133600"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A0E4A669-7135-4B0C-A55B-90DF719C6784}" type="slidenum">
              <a:rPr lang="en-GB" smtClean="0"/>
              <a:t>‹#›</a:t>
            </a:fld>
            <a:endParaRPr lang="en-GB"/>
          </a:p>
        </p:txBody>
      </p:sp>
      <p:sp>
        <p:nvSpPr>
          <p:cNvPr id="7" name="Rectangle 6"/>
          <p:cNvSpPr/>
          <p:nvPr userDrawn="1"/>
        </p:nvSpPr>
        <p:spPr>
          <a:xfrm>
            <a:off x="0" y="6237312"/>
            <a:ext cx="9144000" cy="62068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userDrawn="1"/>
        </p:nvCxnSpPr>
        <p:spPr>
          <a:xfrm>
            <a:off x="0" y="6237312"/>
            <a:ext cx="9144000" cy="0"/>
          </a:xfrm>
          <a:prstGeom prst="line">
            <a:avLst/>
          </a:prstGeom>
          <a:ln w="28575">
            <a:solidFill>
              <a:srgbClr val="E31937">
                <a:alpha val="52000"/>
              </a:srgb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6296" y="6309320"/>
            <a:ext cx="1440160" cy="469561"/>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436097" y="6381328"/>
            <a:ext cx="1512167" cy="335695"/>
          </a:xfrm>
          <a:prstGeom prst="rect">
            <a:avLst/>
          </a:prstGeom>
        </p:spPr>
      </p:pic>
      <p:sp>
        <p:nvSpPr>
          <p:cNvPr id="13" name="Title Placeholder 1">
            <a:extLst>
              <a:ext uri="{FF2B5EF4-FFF2-40B4-BE49-F238E27FC236}">
                <a16:creationId xmlns:a16="http://schemas.microsoft.com/office/drawing/2014/main" id="{B9DC2AC7-4D28-DA40-8AC6-A10F788F268D}"/>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pic>
        <p:nvPicPr>
          <p:cNvPr id="2" name="Picture 1"/>
          <p:cNvPicPr>
            <a:picLocks noChangeAspect="1"/>
          </p:cNvPicPr>
          <p:nvPr userDrawn="1"/>
        </p:nvPicPr>
        <p:blipFill>
          <a:blip r:embed="rId15"/>
          <a:stretch>
            <a:fillRect/>
          </a:stretch>
        </p:blipFill>
        <p:spPr>
          <a:xfrm>
            <a:off x="7065123" y="161723"/>
            <a:ext cx="1621677" cy="566977"/>
          </a:xfrm>
          <a:prstGeom prst="rect">
            <a:avLst/>
          </a:prstGeom>
        </p:spPr>
      </p:pic>
    </p:spTree>
    <p:extLst>
      <p:ext uri="{BB962C8B-B14F-4D97-AF65-F5344CB8AC3E}">
        <p14:creationId xmlns:p14="http://schemas.microsoft.com/office/powerpoint/2010/main" val="40507522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90619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3" name="Text Placeholder 2"/>
          <p:cNvSpPr>
            <a:spLocks noGrp="1"/>
          </p:cNvSpPr>
          <p:nvPr>
            <p:ph type="body" idx="1"/>
          </p:nvPr>
        </p:nvSpPr>
        <p:spPr>
          <a:xfrm>
            <a:off x="457200" y="1052736"/>
            <a:ext cx="8229600" cy="45365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5691658"/>
            <a:ext cx="2133600"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0E7A2AA-100F-4D4D-8C65-3354E468C038}" type="datetimeFigureOut">
              <a:rPr lang="en-GB" smtClean="0"/>
              <a:t>24/11/2020</a:t>
            </a:fld>
            <a:endParaRPr lang="en-GB"/>
          </a:p>
        </p:txBody>
      </p:sp>
      <p:sp>
        <p:nvSpPr>
          <p:cNvPr id="5" name="Footer Placeholder 4"/>
          <p:cNvSpPr>
            <a:spLocks noGrp="1"/>
          </p:cNvSpPr>
          <p:nvPr>
            <p:ph type="ftr" sz="quarter" idx="3"/>
          </p:nvPr>
        </p:nvSpPr>
        <p:spPr>
          <a:xfrm>
            <a:off x="3124200" y="5691658"/>
            <a:ext cx="289560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691658"/>
            <a:ext cx="2133600"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A0E4A669-7135-4B0C-A55B-90DF719C6784}" type="slidenum">
              <a:rPr lang="en-GB" smtClean="0"/>
              <a:t>‹#›</a:t>
            </a:fld>
            <a:endParaRPr lang="en-GB"/>
          </a:p>
        </p:txBody>
      </p:sp>
      <p:sp>
        <p:nvSpPr>
          <p:cNvPr id="7" name="Rectangle 6"/>
          <p:cNvSpPr/>
          <p:nvPr userDrawn="1"/>
        </p:nvSpPr>
        <p:spPr>
          <a:xfrm>
            <a:off x="0" y="6237312"/>
            <a:ext cx="9144000" cy="62068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userDrawn="1"/>
        </p:nvCxnSpPr>
        <p:spPr>
          <a:xfrm>
            <a:off x="0" y="6237312"/>
            <a:ext cx="9144000" cy="0"/>
          </a:xfrm>
          <a:prstGeom prst="line">
            <a:avLst/>
          </a:prstGeom>
          <a:ln w="28575">
            <a:solidFill>
              <a:srgbClr val="8CC63F">
                <a:alpha val="52000"/>
              </a:srgb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6296" y="6309320"/>
            <a:ext cx="1440160" cy="469561"/>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436097" y="6381328"/>
            <a:ext cx="1512167" cy="335695"/>
          </a:xfrm>
          <a:prstGeom prst="rect">
            <a:avLst/>
          </a:prstGeom>
        </p:spPr>
      </p:pic>
      <p:sp>
        <p:nvSpPr>
          <p:cNvPr id="13" name="Title Placeholder 1">
            <a:extLst>
              <a:ext uri="{FF2B5EF4-FFF2-40B4-BE49-F238E27FC236}">
                <a16:creationId xmlns:a16="http://schemas.microsoft.com/office/drawing/2014/main" id="{04292A9C-DC1B-AF43-A10A-6B40029D3C07}"/>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pic>
        <p:nvPicPr>
          <p:cNvPr id="2" name="Picture 1"/>
          <p:cNvPicPr>
            <a:picLocks noChangeAspect="1"/>
          </p:cNvPicPr>
          <p:nvPr userDrawn="1"/>
        </p:nvPicPr>
        <p:blipFill>
          <a:blip r:embed="rId15"/>
          <a:stretch>
            <a:fillRect/>
          </a:stretch>
        </p:blipFill>
        <p:spPr>
          <a:xfrm>
            <a:off x="7065123" y="169609"/>
            <a:ext cx="1621677" cy="566977"/>
          </a:xfrm>
          <a:prstGeom prst="rect">
            <a:avLst/>
          </a:prstGeom>
        </p:spPr>
      </p:pic>
    </p:spTree>
    <p:extLst>
      <p:ext uri="{BB962C8B-B14F-4D97-AF65-F5344CB8AC3E}">
        <p14:creationId xmlns:p14="http://schemas.microsoft.com/office/powerpoint/2010/main" val="30825183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90619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3" name="Text Placeholder 2"/>
          <p:cNvSpPr>
            <a:spLocks noGrp="1"/>
          </p:cNvSpPr>
          <p:nvPr>
            <p:ph type="body" idx="1"/>
          </p:nvPr>
        </p:nvSpPr>
        <p:spPr>
          <a:xfrm>
            <a:off x="457200" y="1052736"/>
            <a:ext cx="8229600" cy="45365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5691658"/>
            <a:ext cx="2133600"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0E7A2AA-100F-4D4D-8C65-3354E468C038}" type="datetimeFigureOut">
              <a:rPr lang="en-GB" smtClean="0"/>
              <a:t>24/11/2020</a:t>
            </a:fld>
            <a:endParaRPr lang="en-GB"/>
          </a:p>
        </p:txBody>
      </p:sp>
      <p:sp>
        <p:nvSpPr>
          <p:cNvPr id="5" name="Footer Placeholder 4"/>
          <p:cNvSpPr>
            <a:spLocks noGrp="1"/>
          </p:cNvSpPr>
          <p:nvPr>
            <p:ph type="ftr" sz="quarter" idx="3"/>
          </p:nvPr>
        </p:nvSpPr>
        <p:spPr>
          <a:xfrm>
            <a:off x="3124200" y="5691658"/>
            <a:ext cx="289560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691658"/>
            <a:ext cx="2133600"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A0E4A669-7135-4B0C-A55B-90DF719C6784}" type="slidenum">
              <a:rPr lang="en-GB" smtClean="0"/>
              <a:t>‹#›</a:t>
            </a:fld>
            <a:endParaRPr lang="en-GB"/>
          </a:p>
        </p:txBody>
      </p:sp>
      <p:sp>
        <p:nvSpPr>
          <p:cNvPr id="7" name="Rectangle 6"/>
          <p:cNvSpPr/>
          <p:nvPr userDrawn="1"/>
        </p:nvSpPr>
        <p:spPr>
          <a:xfrm>
            <a:off x="0" y="6237312"/>
            <a:ext cx="9144000" cy="62068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userDrawn="1"/>
        </p:nvCxnSpPr>
        <p:spPr>
          <a:xfrm>
            <a:off x="0" y="6237312"/>
            <a:ext cx="9144000" cy="0"/>
          </a:xfrm>
          <a:prstGeom prst="line">
            <a:avLst/>
          </a:prstGeom>
          <a:ln w="28575">
            <a:solidFill>
              <a:srgbClr val="00AEEF">
                <a:alpha val="52000"/>
              </a:srgb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6296" y="6309320"/>
            <a:ext cx="1440160" cy="469561"/>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436097" y="6381328"/>
            <a:ext cx="1512167" cy="335695"/>
          </a:xfrm>
          <a:prstGeom prst="rect">
            <a:avLst/>
          </a:prstGeom>
        </p:spPr>
      </p:pic>
      <p:sp>
        <p:nvSpPr>
          <p:cNvPr id="13" name="Title Placeholder 1">
            <a:extLst>
              <a:ext uri="{FF2B5EF4-FFF2-40B4-BE49-F238E27FC236}">
                <a16:creationId xmlns:a16="http://schemas.microsoft.com/office/drawing/2014/main" id="{BE739F6E-8D2B-9345-B065-FF86CA75F7DF}"/>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pic>
        <p:nvPicPr>
          <p:cNvPr id="2" name="Picture 1"/>
          <p:cNvPicPr>
            <a:picLocks noChangeAspect="1"/>
          </p:cNvPicPr>
          <p:nvPr userDrawn="1"/>
        </p:nvPicPr>
        <p:blipFill>
          <a:blip r:embed="rId15"/>
          <a:stretch>
            <a:fillRect/>
          </a:stretch>
        </p:blipFill>
        <p:spPr>
          <a:xfrm>
            <a:off x="7065123" y="169609"/>
            <a:ext cx="1621677" cy="566977"/>
          </a:xfrm>
          <a:prstGeom prst="rect">
            <a:avLst/>
          </a:prstGeom>
        </p:spPr>
      </p:pic>
    </p:spTree>
    <p:extLst>
      <p:ext uri="{BB962C8B-B14F-4D97-AF65-F5344CB8AC3E}">
        <p14:creationId xmlns:p14="http://schemas.microsoft.com/office/powerpoint/2010/main" val="49462483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906197"/>
          </a:xfrm>
          <a:prstGeom prst="rect">
            <a:avLst/>
          </a:prstGeom>
          <a:solidFill>
            <a:srgbClr val="526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3" name="Text Placeholder 2"/>
          <p:cNvSpPr>
            <a:spLocks noGrp="1"/>
          </p:cNvSpPr>
          <p:nvPr>
            <p:ph type="body" idx="1"/>
          </p:nvPr>
        </p:nvSpPr>
        <p:spPr>
          <a:xfrm>
            <a:off x="457200" y="1052736"/>
            <a:ext cx="8229600" cy="45365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5691658"/>
            <a:ext cx="2133600"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0E7A2AA-100F-4D4D-8C65-3354E468C038}" type="datetimeFigureOut">
              <a:rPr lang="en-GB" smtClean="0"/>
              <a:t>24/11/2020</a:t>
            </a:fld>
            <a:endParaRPr lang="en-GB"/>
          </a:p>
        </p:txBody>
      </p:sp>
      <p:sp>
        <p:nvSpPr>
          <p:cNvPr id="5" name="Footer Placeholder 4"/>
          <p:cNvSpPr>
            <a:spLocks noGrp="1"/>
          </p:cNvSpPr>
          <p:nvPr>
            <p:ph type="ftr" sz="quarter" idx="3"/>
          </p:nvPr>
        </p:nvSpPr>
        <p:spPr>
          <a:xfrm>
            <a:off x="3124200" y="5691658"/>
            <a:ext cx="289560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691658"/>
            <a:ext cx="2133600"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A0E4A669-7135-4B0C-A55B-90DF719C6784}" type="slidenum">
              <a:rPr lang="en-GB" smtClean="0"/>
              <a:t>‹#›</a:t>
            </a:fld>
            <a:endParaRPr lang="en-GB"/>
          </a:p>
        </p:txBody>
      </p:sp>
      <p:sp>
        <p:nvSpPr>
          <p:cNvPr id="7" name="Rectangle 6"/>
          <p:cNvSpPr/>
          <p:nvPr userDrawn="1"/>
        </p:nvSpPr>
        <p:spPr>
          <a:xfrm>
            <a:off x="0" y="6237312"/>
            <a:ext cx="9144000" cy="62068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userDrawn="1"/>
        </p:nvCxnSpPr>
        <p:spPr>
          <a:xfrm>
            <a:off x="0" y="6237312"/>
            <a:ext cx="9144000" cy="0"/>
          </a:xfrm>
          <a:prstGeom prst="line">
            <a:avLst/>
          </a:prstGeom>
          <a:ln w="28575">
            <a:solidFill>
              <a:srgbClr val="5261AC">
                <a:alpha val="52000"/>
              </a:srgb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6296" y="6309320"/>
            <a:ext cx="1440160" cy="469561"/>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436097" y="6381328"/>
            <a:ext cx="1512167" cy="335695"/>
          </a:xfrm>
          <a:prstGeom prst="rect">
            <a:avLst/>
          </a:prstGeom>
        </p:spPr>
      </p:pic>
      <p:sp>
        <p:nvSpPr>
          <p:cNvPr id="13" name="Title Placeholder 1">
            <a:extLst>
              <a:ext uri="{FF2B5EF4-FFF2-40B4-BE49-F238E27FC236}">
                <a16:creationId xmlns:a16="http://schemas.microsoft.com/office/drawing/2014/main" id="{248DFBBD-80D4-9746-B9EB-AE4EEC06F440}"/>
              </a:ext>
            </a:extLst>
          </p:cNvPr>
          <p:cNvSpPr>
            <a:spLocks noGrp="1"/>
          </p:cNvSpPr>
          <p:nvPr>
            <p:ph type="title"/>
          </p:nvPr>
        </p:nvSpPr>
        <p:spPr>
          <a:xfrm>
            <a:off x="457200"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pic>
        <p:nvPicPr>
          <p:cNvPr id="2" name="Picture 1"/>
          <p:cNvPicPr>
            <a:picLocks noChangeAspect="1"/>
          </p:cNvPicPr>
          <p:nvPr userDrawn="1"/>
        </p:nvPicPr>
        <p:blipFill>
          <a:blip r:embed="rId15"/>
          <a:stretch>
            <a:fillRect/>
          </a:stretch>
        </p:blipFill>
        <p:spPr>
          <a:xfrm>
            <a:off x="7066055" y="197443"/>
            <a:ext cx="1620745" cy="567261"/>
          </a:xfrm>
          <a:prstGeom prst="rect">
            <a:avLst/>
          </a:prstGeom>
        </p:spPr>
      </p:pic>
    </p:spTree>
    <p:extLst>
      <p:ext uri="{BB962C8B-B14F-4D97-AF65-F5344CB8AC3E}">
        <p14:creationId xmlns:p14="http://schemas.microsoft.com/office/powerpoint/2010/main" val="40203776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906197"/>
          </a:xfrm>
          <a:prstGeom prst="rect">
            <a:avLst/>
          </a:prstGeom>
          <a:solidFill>
            <a:srgbClr val="EBE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2" name="Title Placeholder 1"/>
          <p:cNvSpPr>
            <a:spLocks noGrp="1"/>
          </p:cNvSpPr>
          <p:nvPr>
            <p:ph type="title"/>
          </p:nvPr>
        </p:nvSpPr>
        <p:spPr>
          <a:xfrm>
            <a:off x="467544" y="130622"/>
            <a:ext cx="6347048" cy="634082"/>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052736"/>
            <a:ext cx="8229600" cy="45365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5691658"/>
            <a:ext cx="2133600"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0E7A2AA-100F-4D4D-8C65-3354E468C038}" type="datetimeFigureOut">
              <a:rPr lang="en-GB" smtClean="0"/>
              <a:t>24/11/2020</a:t>
            </a:fld>
            <a:endParaRPr lang="en-GB"/>
          </a:p>
        </p:txBody>
      </p:sp>
      <p:sp>
        <p:nvSpPr>
          <p:cNvPr id="5" name="Footer Placeholder 4"/>
          <p:cNvSpPr>
            <a:spLocks noGrp="1"/>
          </p:cNvSpPr>
          <p:nvPr>
            <p:ph type="ftr" sz="quarter" idx="3"/>
          </p:nvPr>
        </p:nvSpPr>
        <p:spPr>
          <a:xfrm>
            <a:off x="3124200" y="5691658"/>
            <a:ext cx="2895600"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691658"/>
            <a:ext cx="2133600"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A0E4A669-7135-4B0C-A55B-90DF719C6784}" type="slidenum">
              <a:rPr lang="en-GB" smtClean="0"/>
              <a:t>‹#›</a:t>
            </a:fld>
            <a:endParaRPr lang="en-GB"/>
          </a:p>
        </p:txBody>
      </p:sp>
      <p:sp>
        <p:nvSpPr>
          <p:cNvPr id="7" name="Rectangle 6"/>
          <p:cNvSpPr/>
          <p:nvPr userDrawn="1"/>
        </p:nvSpPr>
        <p:spPr>
          <a:xfrm>
            <a:off x="0" y="6237312"/>
            <a:ext cx="9144000" cy="620688"/>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userDrawn="1"/>
        </p:nvCxnSpPr>
        <p:spPr>
          <a:xfrm>
            <a:off x="0" y="6237312"/>
            <a:ext cx="9144000" cy="0"/>
          </a:xfrm>
          <a:prstGeom prst="line">
            <a:avLst/>
          </a:prstGeom>
          <a:ln w="28575">
            <a:solidFill>
              <a:srgbClr val="EBE729">
                <a:alpha val="52000"/>
              </a:srgb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6296" y="6309320"/>
            <a:ext cx="1440160" cy="469561"/>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436097" y="6381328"/>
            <a:ext cx="1512167" cy="335695"/>
          </a:xfrm>
          <a:prstGeom prst="rect">
            <a:avLst/>
          </a:prstGeom>
        </p:spPr>
      </p:pic>
      <p:pic>
        <p:nvPicPr>
          <p:cNvPr id="13" name="Picture 12"/>
          <p:cNvPicPr>
            <a:picLocks noChangeAspect="1"/>
          </p:cNvPicPr>
          <p:nvPr userDrawn="1"/>
        </p:nvPicPr>
        <p:blipFill>
          <a:blip r:embed="rId15"/>
          <a:stretch>
            <a:fillRect/>
          </a:stretch>
        </p:blipFill>
        <p:spPr>
          <a:xfrm>
            <a:off x="7154256" y="188640"/>
            <a:ext cx="1532544" cy="536390"/>
          </a:xfrm>
          <a:prstGeom prst="rect">
            <a:avLst/>
          </a:prstGeom>
        </p:spPr>
      </p:pic>
    </p:spTree>
    <p:extLst>
      <p:ext uri="{BB962C8B-B14F-4D97-AF65-F5344CB8AC3E}">
        <p14:creationId xmlns:p14="http://schemas.microsoft.com/office/powerpoint/2010/main" val="20377755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091A471-E658-364A-91A6-89B1DDE2885A}"/>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3323514D-9423-474A-9F2C-8F5A90B374D3}"/>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A72D7EF8-2E7B-6546-B104-464F791C8BF4}"/>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26438D0-A28F-C442-A6F2-942F4930B31C}" type="datetimeFigureOut">
              <a:rPr lang="en-US" smtClean="0"/>
              <a:t>11/24/2020</a:t>
            </a:fld>
            <a:endParaRPr lang="en-US"/>
          </a:p>
        </p:txBody>
      </p:sp>
      <p:sp>
        <p:nvSpPr>
          <p:cNvPr id="10" name="Footer Placeholder 4">
            <a:extLst>
              <a:ext uri="{FF2B5EF4-FFF2-40B4-BE49-F238E27FC236}">
                <a16:creationId xmlns:a16="http://schemas.microsoft.com/office/drawing/2014/main" id="{590BC487-91A2-374D-B254-A1082ADD2A4C}"/>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81D9233F-4730-AB4D-BDF0-DC6C68EA869D}"/>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35532E6-B991-9F43-B380-07AC97AFE3F4}" type="slidenum">
              <a:rPr lang="en-US" smtClean="0"/>
              <a:t>‹#›</a:t>
            </a:fld>
            <a:endParaRPr lang="en-US"/>
          </a:p>
        </p:txBody>
      </p:sp>
      <p:pic>
        <p:nvPicPr>
          <p:cNvPr id="12" name="Picture 11">
            <a:extLst>
              <a:ext uri="{FF2B5EF4-FFF2-40B4-BE49-F238E27FC236}">
                <a16:creationId xmlns:a16="http://schemas.microsoft.com/office/drawing/2014/main" id="{3F24A75E-D9E2-D240-8CD2-513E9BE8D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
            <a:ext cx="9147600" cy="5149761"/>
          </a:xfrm>
          <a:prstGeom prst="rect">
            <a:avLst/>
          </a:prstGeom>
        </p:spPr>
      </p:pic>
      <p:pic>
        <p:nvPicPr>
          <p:cNvPr id="13" name="Picture 12">
            <a:extLst>
              <a:ext uri="{FF2B5EF4-FFF2-40B4-BE49-F238E27FC236}">
                <a16:creationId xmlns:a16="http://schemas.microsoft.com/office/drawing/2014/main" id="{84390D60-2BB2-2E4E-B8E8-36B01B0A020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24328" y="1927690"/>
            <a:ext cx="1247226" cy="1717334"/>
          </a:xfrm>
          <a:prstGeom prst="rect">
            <a:avLst/>
          </a:prstGeom>
        </p:spPr>
      </p:pic>
      <p:pic>
        <p:nvPicPr>
          <p:cNvPr id="14" name="Picture 13">
            <a:extLst>
              <a:ext uri="{FF2B5EF4-FFF2-40B4-BE49-F238E27FC236}">
                <a16:creationId xmlns:a16="http://schemas.microsoft.com/office/drawing/2014/main" id="{7FE11AD4-BB94-0B4B-9B97-F0F7FDFAFB0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24128" y="1916832"/>
            <a:ext cx="1065370" cy="1728192"/>
          </a:xfrm>
          <a:prstGeom prst="rect">
            <a:avLst/>
          </a:prstGeom>
        </p:spPr>
      </p:pic>
      <p:pic>
        <p:nvPicPr>
          <p:cNvPr id="15" name="Picture 14">
            <a:extLst>
              <a:ext uri="{FF2B5EF4-FFF2-40B4-BE49-F238E27FC236}">
                <a16:creationId xmlns:a16="http://schemas.microsoft.com/office/drawing/2014/main" id="{308705DB-A65C-1543-A087-9D51D189B5C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23528" y="2006881"/>
            <a:ext cx="2463800" cy="1511300"/>
          </a:xfrm>
          <a:prstGeom prst="rect">
            <a:avLst/>
          </a:prstGeom>
        </p:spPr>
      </p:pic>
      <p:sp>
        <p:nvSpPr>
          <p:cNvPr id="16" name="Rectangle 15">
            <a:extLst>
              <a:ext uri="{FF2B5EF4-FFF2-40B4-BE49-F238E27FC236}">
                <a16:creationId xmlns:a16="http://schemas.microsoft.com/office/drawing/2014/main" id="{ABB86C5E-EDE6-CF4A-A0CE-A2F052CE9C10}"/>
              </a:ext>
            </a:extLst>
          </p:cNvPr>
          <p:cNvSpPr/>
          <p:nvPr userDrawn="1"/>
        </p:nvSpPr>
        <p:spPr>
          <a:xfrm>
            <a:off x="0" y="3579359"/>
            <a:ext cx="9144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Uni-of-the-year.png">
            <a:extLst>
              <a:ext uri="{FF2B5EF4-FFF2-40B4-BE49-F238E27FC236}">
                <a16:creationId xmlns:a16="http://schemas.microsoft.com/office/drawing/2014/main" id="{776444D7-42B1-AF44-954A-89367773500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123728" y="4509120"/>
            <a:ext cx="1864166" cy="1224136"/>
          </a:xfrm>
          <a:prstGeom prst="rect">
            <a:avLst/>
          </a:prstGeom>
        </p:spPr>
      </p:pic>
      <p:pic>
        <p:nvPicPr>
          <p:cNvPr id="18" name="Picture 17">
            <a:extLst>
              <a:ext uri="{FF2B5EF4-FFF2-40B4-BE49-F238E27FC236}">
                <a16:creationId xmlns:a16="http://schemas.microsoft.com/office/drawing/2014/main" id="{15EAF08D-62EA-C04D-A4BA-CA0613D9D2F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35792" y="2258765"/>
            <a:ext cx="1840264" cy="954211"/>
          </a:xfrm>
          <a:prstGeom prst="rect">
            <a:avLst/>
          </a:prstGeom>
        </p:spPr>
      </p:pic>
      <p:pic>
        <p:nvPicPr>
          <p:cNvPr id="19" name="Picture 18">
            <a:extLst>
              <a:ext uri="{FF2B5EF4-FFF2-40B4-BE49-F238E27FC236}">
                <a16:creationId xmlns:a16="http://schemas.microsoft.com/office/drawing/2014/main" id="{814B85B6-E86D-C74F-8549-7429102843E9}"/>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32040" y="4532672"/>
            <a:ext cx="1807441" cy="1128576"/>
          </a:xfrm>
          <a:prstGeom prst="rect">
            <a:avLst/>
          </a:prstGeom>
        </p:spPr>
      </p:pic>
    </p:spTree>
    <p:extLst>
      <p:ext uri="{BB962C8B-B14F-4D97-AF65-F5344CB8AC3E}">
        <p14:creationId xmlns:p14="http://schemas.microsoft.com/office/powerpoint/2010/main" val="2363746972"/>
      </p:ext>
    </p:ext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unishare.hud.ac.uk/uniwide/am/SitePages/Home.aspx" TargetMode="External"/><Relationship Id="rId2" Type="http://schemas.openxmlformats.org/officeDocument/2006/relationships/hyperlink" Target="https://www.hud.ac.uk/registry/current-students/taughtstudents/academicmiscondu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400" dirty="0">
                <a:effectLst>
                  <a:outerShdw blurRad="38100" dist="38100" dir="2700000" algn="tl">
                    <a:srgbClr val="000000">
                      <a:alpha val="43137"/>
                    </a:srgbClr>
                  </a:outerShdw>
                </a:effectLst>
              </a:rPr>
              <a:t>Academic Misconduct Training</a:t>
            </a:r>
          </a:p>
        </p:txBody>
      </p:sp>
      <p:sp>
        <p:nvSpPr>
          <p:cNvPr id="3" name="Subtitle 2"/>
          <p:cNvSpPr>
            <a:spLocks noGrp="1"/>
          </p:cNvSpPr>
          <p:nvPr>
            <p:ph type="subTitle" idx="1"/>
          </p:nvPr>
        </p:nvSpPr>
        <p:spPr>
          <a:xfrm>
            <a:off x="1259632" y="3980656"/>
            <a:ext cx="6400800" cy="1752600"/>
          </a:xfrm>
        </p:spPr>
        <p:txBody>
          <a:bodyPr/>
          <a:lstStyle/>
          <a:p>
            <a:r>
              <a:rPr lang="en-GB" dirty="0"/>
              <a:t>Training for Tutors and Officers </a:t>
            </a:r>
          </a:p>
          <a:p>
            <a:r>
              <a:rPr lang="en-GB" dirty="0"/>
              <a:t>2020-21</a:t>
            </a:r>
          </a:p>
        </p:txBody>
      </p:sp>
    </p:spTree>
    <p:extLst>
      <p:ext uri="{BB962C8B-B14F-4D97-AF65-F5344CB8AC3E}">
        <p14:creationId xmlns:p14="http://schemas.microsoft.com/office/powerpoint/2010/main" val="194031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Academic Misconduct Timelines</a:t>
            </a:r>
          </a:p>
        </p:txBody>
      </p:sp>
      <p:graphicFrame>
        <p:nvGraphicFramePr>
          <p:cNvPr id="5" name="Diagram 4"/>
          <p:cNvGraphicFramePr/>
          <p:nvPr>
            <p:extLst>
              <p:ext uri="{D42A27DB-BD31-4B8C-83A1-F6EECF244321}">
                <p14:modId xmlns:p14="http://schemas.microsoft.com/office/powerpoint/2010/main" val="2502643795"/>
              </p:ext>
            </p:extLst>
          </p:nvPr>
        </p:nvGraphicFramePr>
        <p:xfrm>
          <a:off x="323528" y="980728"/>
          <a:ext cx="842493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Brace 2"/>
          <p:cNvSpPr/>
          <p:nvPr/>
        </p:nvSpPr>
        <p:spPr>
          <a:xfrm>
            <a:off x="6588224" y="1052736"/>
            <a:ext cx="432048" cy="4896544"/>
          </a:xfrm>
          <a:prstGeom prst="righ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7020272" y="1052736"/>
            <a:ext cx="1800200" cy="4801314"/>
          </a:xfrm>
          <a:prstGeom prst="rect">
            <a:avLst/>
          </a:prstGeom>
          <a:noFill/>
        </p:spPr>
        <p:txBody>
          <a:bodyPr wrap="square" rtlCol="0">
            <a:spAutoFit/>
          </a:bodyPr>
          <a:lstStyle/>
          <a:p>
            <a:r>
              <a:rPr lang="en-GB" dirty="0"/>
              <a:t>The OiA instructs how timely our casework must be.</a:t>
            </a:r>
          </a:p>
          <a:p>
            <a:endParaRPr lang="en-GB" dirty="0"/>
          </a:p>
          <a:p>
            <a:r>
              <a:rPr lang="en-GB" dirty="0"/>
              <a:t>We will have to reduce our turnaround times on cases to prevent unreasonable delays.</a:t>
            </a:r>
          </a:p>
          <a:p>
            <a:endParaRPr lang="en-GB" dirty="0"/>
          </a:p>
          <a:p>
            <a:r>
              <a:rPr lang="en-GB" dirty="0"/>
              <a:t>Delays may only occur at the request of the student </a:t>
            </a:r>
          </a:p>
        </p:txBody>
      </p:sp>
      <p:sp>
        <p:nvSpPr>
          <p:cNvPr id="9" name="TextBox 8"/>
          <p:cNvSpPr txBox="1"/>
          <p:nvPr/>
        </p:nvSpPr>
        <p:spPr>
          <a:xfrm>
            <a:off x="294605" y="1240299"/>
            <a:ext cx="2261171" cy="4708981"/>
          </a:xfrm>
          <a:custGeom>
            <a:avLst/>
            <a:gdLst>
              <a:gd name="connsiteX0" fmla="*/ 0 w 2261171"/>
              <a:gd name="connsiteY0" fmla="*/ 0 h 4708981"/>
              <a:gd name="connsiteX1" fmla="*/ 542681 w 2261171"/>
              <a:gd name="connsiteY1" fmla="*/ 0 h 4708981"/>
              <a:gd name="connsiteX2" fmla="*/ 1040139 w 2261171"/>
              <a:gd name="connsiteY2" fmla="*/ 0 h 4708981"/>
              <a:gd name="connsiteX3" fmla="*/ 1650655 w 2261171"/>
              <a:gd name="connsiteY3" fmla="*/ 0 h 4708981"/>
              <a:gd name="connsiteX4" fmla="*/ 2261171 w 2261171"/>
              <a:gd name="connsiteY4" fmla="*/ 0 h 4708981"/>
              <a:gd name="connsiteX5" fmla="*/ 2261171 w 2261171"/>
              <a:gd name="connsiteY5" fmla="*/ 541533 h 4708981"/>
              <a:gd name="connsiteX6" fmla="*/ 2261171 w 2261171"/>
              <a:gd name="connsiteY6" fmla="*/ 1035976 h 4708981"/>
              <a:gd name="connsiteX7" fmla="*/ 2261171 w 2261171"/>
              <a:gd name="connsiteY7" fmla="*/ 1624598 h 4708981"/>
              <a:gd name="connsiteX8" fmla="*/ 2261171 w 2261171"/>
              <a:gd name="connsiteY8" fmla="*/ 2213221 h 4708981"/>
              <a:gd name="connsiteX9" fmla="*/ 2261171 w 2261171"/>
              <a:gd name="connsiteY9" fmla="*/ 2707664 h 4708981"/>
              <a:gd name="connsiteX10" fmla="*/ 2261171 w 2261171"/>
              <a:gd name="connsiteY10" fmla="*/ 3202107 h 4708981"/>
              <a:gd name="connsiteX11" fmla="*/ 2261171 w 2261171"/>
              <a:gd name="connsiteY11" fmla="*/ 3790730 h 4708981"/>
              <a:gd name="connsiteX12" fmla="*/ 2261171 w 2261171"/>
              <a:gd name="connsiteY12" fmla="*/ 4708981 h 4708981"/>
              <a:gd name="connsiteX13" fmla="*/ 1763713 w 2261171"/>
              <a:gd name="connsiteY13" fmla="*/ 4708981 h 4708981"/>
              <a:gd name="connsiteX14" fmla="*/ 1153197 w 2261171"/>
              <a:gd name="connsiteY14" fmla="*/ 4708981 h 4708981"/>
              <a:gd name="connsiteX15" fmla="*/ 633128 w 2261171"/>
              <a:gd name="connsiteY15" fmla="*/ 4708981 h 4708981"/>
              <a:gd name="connsiteX16" fmla="*/ 0 w 2261171"/>
              <a:gd name="connsiteY16" fmla="*/ 4708981 h 4708981"/>
              <a:gd name="connsiteX17" fmla="*/ 0 w 2261171"/>
              <a:gd name="connsiteY17" fmla="*/ 4026179 h 4708981"/>
              <a:gd name="connsiteX18" fmla="*/ 0 w 2261171"/>
              <a:gd name="connsiteY18" fmla="*/ 3578826 h 4708981"/>
              <a:gd name="connsiteX19" fmla="*/ 0 w 2261171"/>
              <a:gd name="connsiteY19" fmla="*/ 3084383 h 4708981"/>
              <a:gd name="connsiteX20" fmla="*/ 0 w 2261171"/>
              <a:gd name="connsiteY20" fmla="*/ 2589940 h 4708981"/>
              <a:gd name="connsiteX21" fmla="*/ 0 w 2261171"/>
              <a:gd name="connsiteY21" fmla="*/ 2048407 h 4708981"/>
              <a:gd name="connsiteX22" fmla="*/ 0 w 2261171"/>
              <a:gd name="connsiteY22" fmla="*/ 1365604 h 4708981"/>
              <a:gd name="connsiteX23" fmla="*/ 0 w 2261171"/>
              <a:gd name="connsiteY23" fmla="*/ 776982 h 4708981"/>
              <a:gd name="connsiteX24" fmla="*/ 0 w 2261171"/>
              <a:gd name="connsiteY24" fmla="*/ 0 h 47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61171" h="4708981" extrusionOk="0">
                <a:moveTo>
                  <a:pt x="0" y="0"/>
                </a:moveTo>
                <a:cubicBezTo>
                  <a:pt x="117362" y="-45074"/>
                  <a:pt x="332671" y="8830"/>
                  <a:pt x="542681" y="0"/>
                </a:cubicBezTo>
                <a:cubicBezTo>
                  <a:pt x="752691" y="-8830"/>
                  <a:pt x="938988" y="54701"/>
                  <a:pt x="1040139" y="0"/>
                </a:cubicBezTo>
                <a:cubicBezTo>
                  <a:pt x="1141290" y="-54701"/>
                  <a:pt x="1427776" y="3048"/>
                  <a:pt x="1650655" y="0"/>
                </a:cubicBezTo>
                <a:cubicBezTo>
                  <a:pt x="1873534" y="-3048"/>
                  <a:pt x="2063754" y="66835"/>
                  <a:pt x="2261171" y="0"/>
                </a:cubicBezTo>
                <a:cubicBezTo>
                  <a:pt x="2285019" y="256609"/>
                  <a:pt x="2223877" y="280159"/>
                  <a:pt x="2261171" y="541533"/>
                </a:cubicBezTo>
                <a:cubicBezTo>
                  <a:pt x="2298465" y="802907"/>
                  <a:pt x="2257501" y="883214"/>
                  <a:pt x="2261171" y="1035976"/>
                </a:cubicBezTo>
                <a:cubicBezTo>
                  <a:pt x="2264841" y="1188738"/>
                  <a:pt x="2241801" y="1372181"/>
                  <a:pt x="2261171" y="1624598"/>
                </a:cubicBezTo>
                <a:cubicBezTo>
                  <a:pt x="2280541" y="1877015"/>
                  <a:pt x="2217396" y="2031501"/>
                  <a:pt x="2261171" y="2213221"/>
                </a:cubicBezTo>
                <a:cubicBezTo>
                  <a:pt x="2304946" y="2394941"/>
                  <a:pt x="2240882" y="2572518"/>
                  <a:pt x="2261171" y="2707664"/>
                </a:cubicBezTo>
                <a:cubicBezTo>
                  <a:pt x="2281460" y="2842810"/>
                  <a:pt x="2247865" y="3046842"/>
                  <a:pt x="2261171" y="3202107"/>
                </a:cubicBezTo>
                <a:cubicBezTo>
                  <a:pt x="2274477" y="3357372"/>
                  <a:pt x="2193728" y="3530816"/>
                  <a:pt x="2261171" y="3790730"/>
                </a:cubicBezTo>
                <a:cubicBezTo>
                  <a:pt x="2328614" y="4050644"/>
                  <a:pt x="2153778" y="4428132"/>
                  <a:pt x="2261171" y="4708981"/>
                </a:cubicBezTo>
                <a:cubicBezTo>
                  <a:pt x="2115183" y="4751846"/>
                  <a:pt x="1955347" y="4695046"/>
                  <a:pt x="1763713" y="4708981"/>
                </a:cubicBezTo>
                <a:cubicBezTo>
                  <a:pt x="1572079" y="4722916"/>
                  <a:pt x="1335550" y="4646433"/>
                  <a:pt x="1153197" y="4708981"/>
                </a:cubicBezTo>
                <a:cubicBezTo>
                  <a:pt x="970844" y="4771529"/>
                  <a:pt x="750423" y="4672852"/>
                  <a:pt x="633128" y="4708981"/>
                </a:cubicBezTo>
                <a:cubicBezTo>
                  <a:pt x="515833" y="4745110"/>
                  <a:pt x="274340" y="4682959"/>
                  <a:pt x="0" y="4708981"/>
                </a:cubicBezTo>
                <a:cubicBezTo>
                  <a:pt x="-22731" y="4439799"/>
                  <a:pt x="48777" y="4216340"/>
                  <a:pt x="0" y="4026179"/>
                </a:cubicBezTo>
                <a:cubicBezTo>
                  <a:pt x="-48777" y="3836018"/>
                  <a:pt x="23529" y="3739359"/>
                  <a:pt x="0" y="3578826"/>
                </a:cubicBezTo>
                <a:cubicBezTo>
                  <a:pt x="-23529" y="3418293"/>
                  <a:pt x="59180" y="3272023"/>
                  <a:pt x="0" y="3084383"/>
                </a:cubicBezTo>
                <a:cubicBezTo>
                  <a:pt x="-59180" y="2896743"/>
                  <a:pt x="20391" y="2819257"/>
                  <a:pt x="0" y="2589940"/>
                </a:cubicBezTo>
                <a:cubicBezTo>
                  <a:pt x="-20391" y="2360623"/>
                  <a:pt x="12017" y="2234576"/>
                  <a:pt x="0" y="2048407"/>
                </a:cubicBezTo>
                <a:cubicBezTo>
                  <a:pt x="-12017" y="1862238"/>
                  <a:pt x="6244" y="1584871"/>
                  <a:pt x="0" y="1365604"/>
                </a:cubicBezTo>
                <a:cubicBezTo>
                  <a:pt x="-6244" y="1146337"/>
                  <a:pt x="16246" y="988434"/>
                  <a:pt x="0" y="776982"/>
                </a:cubicBezTo>
                <a:cubicBezTo>
                  <a:pt x="-16246" y="565530"/>
                  <a:pt x="1086" y="301400"/>
                  <a:pt x="0" y="0"/>
                </a:cubicBezTo>
                <a:close/>
              </a:path>
            </a:pathLst>
          </a:custGeom>
          <a:noFill/>
          <a:ln w="19050">
            <a:solidFill>
              <a:schemeClr val="accent2"/>
            </a:solidFill>
            <a:prstDash val="solid"/>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sz="2000" b="1" dirty="0"/>
              <a:t>Stage 1 </a:t>
            </a:r>
          </a:p>
          <a:p>
            <a:r>
              <a:rPr lang="en-GB" sz="2000" dirty="0"/>
              <a:t>10 working days</a:t>
            </a:r>
          </a:p>
          <a:p>
            <a:endParaRPr lang="en-GB" sz="2000" dirty="0"/>
          </a:p>
          <a:p>
            <a:r>
              <a:rPr lang="en-GB" sz="2000" b="1" dirty="0"/>
              <a:t>Stage 2 </a:t>
            </a:r>
          </a:p>
          <a:p>
            <a:r>
              <a:rPr lang="en-GB" sz="2000" dirty="0"/>
              <a:t>15 working days</a:t>
            </a:r>
          </a:p>
          <a:p>
            <a:endParaRPr lang="en-GB" sz="2000" dirty="0"/>
          </a:p>
          <a:p>
            <a:r>
              <a:rPr lang="en-GB" sz="2000" b="1" dirty="0"/>
              <a:t>Stage 3 </a:t>
            </a:r>
          </a:p>
          <a:p>
            <a:r>
              <a:rPr lang="en-GB" sz="2000" dirty="0"/>
              <a:t>15 working days</a:t>
            </a:r>
          </a:p>
          <a:p>
            <a:endParaRPr lang="en-GB" sz="2000" dirty="0"/>
          </a:p>
          <a:p>
            <a:r>
              <a:rPr lang="en-GB" sz="2000" b="1" dirty="0"/>
              <a:t>Appeal stage</a:t>
            </a:r>
          </a:p>
          <a:p>
            <a:r>
              <a:rPr lang="en-GB" sz="2000" dirty="0"/>
              <a:t>Student has 10 working days to submit and Registry has 10 working days to respond</a:t>
            </a:r>
            <a:endParaRPr lang="en-GB" sz="1600" dirty="0"/>
          </a:p>
        </p:txBody>
      </p:sp>
    </p:spTree>
    <p:extLst>
      <p:ext uri="{BB962C8B-B14F-4D97-AF65-F5344CB8AC3E}">
        <p14:creationId xmlns:p14="http://schemas.microsoft.com/office/powerpoint/2010/main" val="289746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222870" y="1988840"/>
            <a:ext cx="4114800" cy="3985989"/>
          </a:xfrm>
          <a:prstGeom prst="roundRect">
            <a:avLst/>
          </a:prstGeom>
          <a:solidFill>
            <a:schemeClr val="accent5">
              <a:lumMod val="60000"/>
              <a:lumOff val="40000"/>
            </a:schemeClr>
          </a:solidFill>
        </p:spPr>
        <p:txBody>
          <a:bodyPr>
            <a:normAutofit fontScale="85000" lnSpcReduction="20000"/>
          </a:bodyPr>
          <a:lstStyle/>
          <a:p>
            <a:r>
              <a:rPr lang="en-GB" sz="2000" b="1" u="sng" dirty="0"/>
              <a:t>What are the grounds??</a:t>
            </a:r>
          </a:p>
          <a:p>
            <a:pPr marL="342900" indent="-342900">
              <a:buFont typeface="Arial" panose="020B0604020202020204" pitchFamily="34" charset="0"/>
              <a:buChar char="•"/>
            </a:pPr>
            <a:r>
              <a:rPr lang="en-GB" sz="2000" dirty="0"/>
              <a:t>That the procedures were not followed properly;</a:t>
            </a:r>
          </a:p>
          <a:p>
            <a:pPr marL="342900" indent="-342900">
              <a:buFont typeface="Arial" panose="020B0604020202020204" pitchFamily="34" charset="0"/>
              <a:buChar char="•"/>
            </a:pPr>
            <a:r>
              <a:rPr lang="en-GB" sz="2000" dirty="0"/>
              <a:t>That the decision maker(s) reached an unreasonable decision;</a:t>
            </a:r>
          </a:p>
          <a:p>
            <a:pPr marL="342900" indent="-342900">
              <a:buFont typeface="Arial" panose="020B0604020202020204" pitchFamily="34" charset="0"/>
              <a:buChar char="•"/>
            </a:pPr>
            <a:r>
              <a:rPr lang="en-GB" sz="2000" dirty="0"/>
              <a:t>That the student has new material evidence that they were unable, for valid reasons, to provide earlier in the process;</a:t>
            </a:r>
          </a:p>
          <a:p>
            <a:pPr marL="342900" indent="-342900">
              <a:buFont typeface="Arial" panose="020B0604020202020204" pitchFamily="34" charset="0"/>
              <a:buChar char="•"/>
            </a:pPr>
            <a:r>
              <a:rPr lang="en-GB" sz="2000" dirty="0"/>
              <a:t>That there is bias or reasonable perception of bias during the procedure;</a:t>
            </a:r>
          </a:p>
          <a:p>
            <a:pPr marL="342900" indent="-342900">
              <a:buFont typeface="Arial" panose="020B0604020202020204" pitchFamily="34" charset="0"/>
              <a:buChar char="•"/>
            </a:pPr>
            <a:r>
              <a:rPr lang="en-GB" sz="2000" dirty="0"/>
              <a:t>That the penalty imposed was disproportionate, or not permitted under the procedures.</a:t>
            </a:r>
          </a:p>
          <a:p>
            <a:endParaRPr lang="en-GB" sz="2000" b="1" u="sng" dirty="0"/>
          </a:p>
        </p:txBody>
      </p:sp>
      <p:sp>
        <p:nvSpPr>
          <p:cNvPr id="7" name="Title 1"/>
          <p:cNvSpPr txBox="1">
            <a:spLocks/>
          </p:cNvSpPr>
          <p:nvPr/>
        </p:nvSpPr>
        <p:spPr>
          <a:xfrm>
            <a:off x="457200" y="130622"/>
            <a:ext cx="6347048" cy="634082"/>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r>
              <a:rPr lang="en-GB" sz="3600" b="0" dirty="0">
                <a:solidFill>
                  <a:schemeClr val="bg1"/>
                </a:solidFill>
              </a:rPr>
              <a:t>Grounds for Appeal</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3434049"/>
            <a:ext cx="2016224" cy="15621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992" y="4365104"/>
            <a:ext cx="1885950" cy="1609725"/>
          </a:xfrm>
          <a:prstGeom prst="rect">
            <a:avLst/>
          </a:prstGeom>
        </p:spPr>
      </p:pic>
      <p:pic>
        <p:nvPicPr>
          <p:cNvPr id="12" name="Content Placeholder 11"/>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576539" y="1817189"/>
            <a:ext cx="2857500" cy="1495425"/>
          </a:xfrm>
        </p:spPr>
      </p:pic>
      <p:sp>
        <p:nvSpPr>
          <p:cNvPr id="11" name="Text Placeholder 5">
            <a:extLst>
              <a:ext uri="{FF2B5EF4-FFF2-40B4-BE49-F238E27FC236}">
                <a16:creationId xmlns:a16="http://schemas.microsoft.com/office/drawing/2014/main" id="{23B83D36-E4A1-4CEC-A2F8-CB2C813106EC}"/>
              </a:ext>
            </a:extLst>
          </p:cNvPr>
          <p:cNvSpPr txBox="1">
            <a:spLocks/>
          </p:cNvSpPr>
          <p:nvPr/>
        </p:nvSpPr>
        <p:spPr>
          <a:xfrm>
            <a:off x="222870" y="1099777"/>
            <a:ext cx="8669610" cy="634082"/>
          </a:xfrm>
          <a:prstGeom prst="roundRect">
            <a:avLst/>
          </a:prstGeom>
          <a:solidFill>
            <a:schemeClr val="accent5"/>
          </a:solidFill>
        </p:spPr>
        <p:txBody>
          <a:bodyPr vert="horz" lIns="91440" tIns="45720" rIns="91440" bIns="45720" rtlCol="0">
            <a:normAutofit fontScale="92500" lnSpcReduction="20000"/>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ctr"/>
            <a:r>
              <a:rPr lang="en-GB" sz="2000" b="1" dirty="0"/>
              <a:t>Please note that in order to fully consider an appeal, it is highly important that all meetings notes are detailed and accurate. </a:t>
            </a:r>
          </a:p>
        </p:txBody>
      </p:sp>
    </p:spTree>
    <p:extLst>
      <p:ext uri="{BB962C8B-B14F-4D97-AF65-F5344CB8AC3E}">
        <p14:creationId xmlns:p14="http://schemas.microsoft.com/office/powerpoint/2010/main" val="397675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347048" cy="634082"/>
          </a:xfrm>
        </p:spPr>
        <p:txBody>
          <a:bodyPr anchor="ctr">
            <a:normAutofit/>
          </a:bodyPr>
          <a:lstStyle/>
          <a:p>
            <a:pPr>
              <a:lnSpc>
                <a:spcPct val="90000"/>
              </a:lnSpc>
            </a:pPr>
            <a:r>
              <a:rPr lang="en-GB" sz="2800" dirty="0"/>
              <a:t>Worked Examples</a:t>
            </a:r>
          </a:p>
        </p:txBody>
      </p:sp>
      <p:sp>
        <p:nvSpPr>
          <p:cNvPr id="3" name="Content Placeholder 2"/>
          <p:cNvSpPr>
            <a:spLocks noGrp="1"/>
          </p:cNvSpPr>
          <p:nvPr>
            <p:ph sz="half" idx="2"/>
          </p:nvPr>
        </p:nvSpPr>
        <p:spPr>
          <a:xfrm>
            <a:off x="251520" y="1700808"/>
            <a:ext cx="8712968" cy="3672408"/>
          </a:xfrm>
          <a:prstGeom prst="flowChartAlternateProcess">
            <a:avLst/>
          </a:prstGeom>
          <a:solidFill>
            <a:schemeClr val="bg1"/>
          </a:solidFill>
          <a:ln>
            <a:solidFill>
              <a:schemeClr val="accent1"/>
            </a:solidFill>
          </a:ln>
          <a:effectLst/>
        </p:spPr>
        <p:style>
          <a:lnRef idx="3">
            <a:schemeClr val="lt1"/>
          </a:lnRef>
          <a:fillRef idx="1">
            <a:schemeClr val="accent2"/>
          </a:fillRef>
          <a:effectRef idx="1">
            <a:schemeClr val="accent2"/>
          </a:effectRef>
          <a:fontRef idx="minor">
            <a:schemeClr val="lt1"/>
          </a:fontRef>
        </p:style>
        <p:txBody>
          <a:bodyPr>
            <a:noAutofit/>
          </a:bodyPr>
          <a:lstStyle/>
          <a:p>
            <a:pPr marL="0" indent="0">
              <a:lnSpc>
                <a:spcPct val="90000"/>
              </a:lnSpc>
              <a:buNone/>
            </a:pPr>
            <a:r>
              <a:rPr lang="en-GB" sz="2000" dirty="0">
                <a:solidFill>
                  <a:schemeClr val="tx1"/>
                </a:solidFill>
              </a:rPr>
              <a:t>You have been sent the worked examples of misconduct for; </a:t>
            </a:r>
            <a:endParaRPr lang="en-GB" sz="2000" i="1" dirty="0">
              <a:solidFill>
                <a:schemeClr val="tx1"/>
              </a:solidFill>
              <a:effectLst>
                <a:outerShdw blurRad="38100" dist="38100" dir="2700000" algn="tl">
                  <a:srgbClr val="000000">
                    <a:alpha val="43137"/>
                  </a:srgbClr>
                </a:outerShdw>
              </a:effectLst>
            </a:endParaRPr>
          </a:p>
          <a:p>
            <a:pPr marL="0" indent="0">
              <a:lnSpc>
                <a:spcPct val="90000"/>
              </a:lnSpc>
              <a:buNone/>
            </a:pPr>
            <a:endParaRPr lang="en-GB" sz="2000" b="1" dirty="0">
              <a:solidFill>
                <a:schemeClr val="tx1"/>
              </a:solidFill>
            </a:endParaRPr>
          </a:p>
          <a:p>
            <a:pPr>
              <a:lnSpc>
                <a:spcPct val="90000"/>
              </a:lnSpc>
              <a:buAutoNum type="arabicPeriod"/>
            </a:pPr>
            <a:r>
              <a:rPr lang="en-GB" sz="2000" b="1" dirty="0">
                <a:solidFill>
                  <a:schemeClr val="tx1"/>
                </a:solidFill>
              </a:rPr>
              <a:t>Poor Academic Practice</a:t>
            </a:r>
          </a:p>
          <a:p>
            <a:pPr>
              <a:lnSpc>
                <a:spcPct val="90000"/>
              </a:lnSpc>
              <a:buAutoNum type="arabicPeriod"/>
            </a:pPr>
            <a:r>
              <a:rPr lang="en-GB" sz="2000" b="1" dirty="0">
                <a:solidFill>
                  <a:schemeClr val="tx1"/>
                </a:solidFill>
              </a:rPr>
              <a:t>Collusion </a:t>
            </a:r>
          </a:p>
          <a:p>
            <a:pPr>
              <a:lnSpc>
                <a:spcPct val="90000"/>
              </a:lnSpc>
              <a:buAutoNum type="arabicPeriod"/>
            </a:pPr>
            <a:r>
              <a:rPr lang="en-GB" sz="2000" b="1" dirty="0">
                <a:solidFill>
                  <a:schemeClr val="tx1"/>
                </a:solidFill>
              </a:rPr>
              <a:t>Plagiarism</a:t>
            </a:r>
          </a:p>
          <a:p>
            <a:pPr>
              <a:lnSpc>
                <a:spcPct val="90000"/>
              </a:lnSpc>
              <a:buAutoNum type="arabicPeriod"/>
            </a:pPr>
            <a:r>
              <a:rPr lang="en-GB" sz="2000" b="1" dirty="0">
                <a:solidFill>
                  <a:schemeClr val="tx1"/>
                </a:solidFill>
              </a:rPr>
              <a:t>Exam Cheating</a:t>
            </a:r>
          </a:p>
          <a:p>
            <a:pPr>
              <a:lnSpc>
                <a:spcPct val="90000"/>
              </a:lnSpc>
              <a:buAutoNum type="arabicPeriod"/>
            </a:pPr>
            <a:r>
              <a:rPr lang="en-GB" sz="2000" b="1" dirty="0">
                <a:solidFill>
                  <a:schemeClr val="tx1"/>
                </a:solidFill>
              </a:rPr>
              <a:t>Contract Cheating </a:t>
            </a:r>
            <a:endParaRPr lang="en-GB" sz="2000" dirty="0">
              <a:solidFill>
                <a:schemeClr val="tx1"/>
              </a:solidFill>
            </a:endParaRPr>
          </a:p>
          <a:p>
            <a:pPr marL="0" indent="0">
              <a:lnSpc>
                <a:spcPct val="90000"/>
              </a:lnSpc>
              <a:buNone/>
            </a:pPr>
            <a:r>
              <a:rPr lang="en-GB" sz="2000" dirty="0">
                <a:solidFill>
                  <a:schemeClr val="tx1"/>
                </a:solidFill>
              </a:rPr>
              <a:t> </a:t>
            </a:r>
          </a:p>
          <a:p>
            <a:pPr marL="0" indent="0">
              <a:lnSpc>
                <a:spcPct val="90000"/>
              </a:lnSpc>
              <a:buNone/>
            </a:pPr>
            <a:r>
              <a:rPr lang="en-GB" sz="2000" dirty="0">
                <a:solidFill>
                  <a:schemeClr val="tx1"/>
                </a:solidFill>
              </a:rPr>
              <a:t>We will now go through each example and the highlight important factors to note for their progression through the procedures.</a:t>
            </a:r>
          </a:p>
        </p:txBody>
      </p:sp>
    </p:spTree>
    <p:extLst>
      <p:ext uri="{BB962C8B-B14F-4D97-AF65-F5344CB8AC3E}">
        <p14:creationId xmlns:p14="http://schemas.microsoft.com/office/powerpoint/2010/main" val="325596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347048" cy="634082"/>
          </a:xfrm>
        </p:spPr>
        <p:txBody>
          <a:bodyPr anchor="ctr">
            <a:normAutofit/>
          </a:bodyPr>
          <a:lstStyle/>
          <a:p>
            <a:pPr>
              <a:lnSpc>
                <a:spcPct val="90000"/>
              </a:lnSpc>
            </a:pPr>
            <a:r>
              <a:rPr lang="en-GB" sz="2800" dirty="0"/>
              <a:t>Example 1: Poor Academic Practice</a:t>
            </a:r>
          </a:p>
        </p:txBody>
      </p:sp>
      <p:sp>
        <p:nvSpPr>
          <p:cNvPr id="8" name="Rectangle: Rounded Corners 7">
            <a:extLst>
              <a:ext uri="{FF2B5EF4-FFF2-40B4-BE49-F238E27FC236}">
                <a16:creationId xmlns:a16="http://schemas.microsoft.com/office/drawing/2014/main" id="{36A31411-88AF-4AB5-B47F-AA64746DDA35}"/>
              </a:ext>
            </a:extLst>
          </p:cNvPr>
          <p:cNvSpPr/>
          <p:nvPr/>
        </p:nvSpPr>
        <p:spPr>
          <a:xfrm>
            <a:off x="251520" y="980728"/>
            <a:ext cx="8784976" cy="51125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lnSpc>
                <a:spcPct val="109000"/>
              </a:lnSpc>
              <a:spcAft>
                <a:spcPts val="285"/>
              </a:spcAft>
              <a:buFont typeface="Times New Roman" panose="02020603050405020304" pitchFamily="18" charset="0"/>
              <a:buChar char="•"/>
              <a:tabLst>
                <a:tab pos="914400" algn="l"/>
              </a:tabLst>
            </a:pPr>
            <a:r>
              <a:rPr lang="en-GB" sz="1400" dirty="0">
                <a:solidFill>
                  <a:srgbClr val="000000"/>
                </a:solidFill>
                <a:effectLst/>
                <a:latin typeface="Calibri" panose="020F0502020204030204" pitchFamily="34" charset="0"/>
                <a:ea typeface="Calibri" panose="020F0502020204030204" pitchFamily="34" charset="0"/>
              </a:rPr>
              <a:t>Poor academic practise must be investigated at Stage 1 initially to establish the facts and not make assumptions about the allegations</a:t>
            </a:r>
          </a:p>
          <a:p>
            <a:pPr lvl="1">
              <a:lnSpc>
                <a:spcPct val="109000"/>
              </a:lnSpc>
              <a:spcAft>
                <a:spcPts val="285"/>
              </a:spcAft>
              <a:tabLst>
                <a:tab pos="914400" algn="l"/>
              </a:tabLst>
            </a:pPr>
            <a:endParaRPr lang="en-GB" sz="1200" dirty="0">
              <a:solidFill>
                <a:srgbClr val="000000"/>
              </a:solidFill>
              <a:effectLst/>
              <a:latin typeface="Calibri" panose="020F0502020204030204" pitchFamily="34" charset="0"/>
              <a:ea typeface="Calibri" panose="020F0502020204030204" pitchFamily="34" charset="0"/>
            </a:endParaRPr>
          </a:p>
          <a:p>
            <a:pPr marL="742950" lvl="1" indent="-285750">
              <a:lnSpc>
                <a:spcPct val="109000"/>
              </a:lnSpc>
              <a:spcAft>
                <a:spcPts val="285"/>
              </a:spcAft>
              <a:buFont typeface="Times New Roman" panose="02020603050405020304" pitchFamily="18" charset="0"/>
              <a:buChar char="•"/>
              <a:tabLst>
                <a:tab pos="914400" algn="l"/>
              </a:tabLst>
            </a:pPr>
            <a:r>
              <a:rPr lang="en-GB" sz="1400" dirty="0">
                <a:solidFill>
                  <a:srgbClr val="000000"/>
                </a:solidFill>
                <a:effectLst/>
                <a:latin typeface="Calibri" panose="020F0502020204030204" pitchFamily="34" charset="0"/>
                <a:ea typeface="Calibri" panose="020F0502020204030204" pitchFamily="34" charset="0"/>
              </a:rPr>
              <a:t>If this is the first offence, consider that, if it is relatively minor, if it is appropriate to give the student the opportunity to learn from the experience. </a:t>
            </a:r>
            <a:r>
              <a:rPr lang="en-GB" sz="1400" b="1" dirty="0">
                <a:solidFill>
                  <a:srgbClr val="000000"/>
                </a:solidFill>
                <a:effectLst/>
                <a:latin typeface="Calibri" panose="020F0502020204030204" pitchFamily="34" charset="0"/>
                <a:ea typeface="Calibri" panose="020F0502020204030204" pitchFamily="34" charset="0"/>
              </a:rPr>
              <a:t>It must be taken through the process and not resolved informally.</a:t>
            </a:r>
            <a:endParaRPr lang="en-GB" sz="1400" dirty="0">
              <a:solidFill>
                <a:srgbClr val="000000"/>
              </a:solidFill>
              <a:effectLst/>
              <a:latin typeface="Calibri" panose="020F0502020204030204" pitchFamily="34" charset="0"/>
              <a:ea typeface="Calibri" panose="020F0502020204030204" pitchFamily="34" charset="0"/>
            </a:endParaRPr>
          </a:p>
          <a:p>
            <a:pPr marL="742950" lvl="1" indent="-285750">
              <a:lnSpc>
                <a:spcPct val="109000"/>
              </a:lnSpc>
              <a:spcAft>
                <a:spcPts val="285"/>
              </a:spcAft>
              <a:buFont typeface="Times New Roman" panose="02020603050405020304" pitchFamily="18" charset="0"/>
              <a:buChar char="•"/>
              <a:tabLst>
                <a:tab pos="914400" algn="l"/>
              </a:tabLst>
            </a:pPr>
            <a:endParaRPr lang="en-GB" sz="1200" dirty="0">
              <a:solidFill>
                <a:srgbClr val="000000"/>
              </a:solidFill>
              <a:effectLst/>
              <a:latin typeface="Calibri" panose="020F0502020204030204" pitchFamily="34" charset="0"/>
              <a:ea typeface="Calibri" panose="020F0502020204030204" pitchFamily="34" charset="0"/>
            </a:endParaRPr>
          </a:p>
          <a:p>
            <a:pPr marL="742950" lvl="1" indent="-285750">
              <a:lnSpc>
                <a:spcPct val="109000"/>
              </a:lnSpc>
              <a:spcAft>
                <a:spcPts val="285"/>
              </a:spcAft>
              <a:buFont typeface="Times New Roman" panose="02020603050405020304" pitchFamily="18" charset="0"/>
              <a:buChar char="•"/>
              <a:tabLst>
                <a:tab pos="914400" algn="l"/>
              </a:tabLst>
            </a:pPr>
            <a:r>
              <a:rPr lang="en-GB" sz="1400" dirty="0">
                <a:solidFill>
                  <a:srgbClr val="000000"/>
                </a:solidFill>
                <a:effectLst/>
                <a:latin typeface="Calibri" panose="020F0502020204030204" pitchFamily="34" charset="0"/>
                <a:ea typeface="Calibri" panose="020F0502020204030204" pitchFamily="34" charset="0"/>
              </a:rPr>
              <a:t>Consider mitigation put forward by the student, particularly if the student is making an admission and showing genuine remorse for the circumstances</a:t>
            </a:r>
          </a:p>
          <a:p>
            <a:pPr marL="742950" lvl="1" indent="-285750">
              <a:lnSpc>
                <a:spcPct val="109000"/>
              </a:lnSpc>
              <a:spcAft>
                <a:spcPts val="285"/>
              </a:spcAft>
              <a:buFont typeface="Times New Roman" panose="02020603050405020304" pitchFamily="18" charset="0"/>
              <a:buChar char="•"/>
              <a:tabLst>
                <a:tab pos="914400" algn="l"/>
              </a:tabLst>
            </a:pPr>
            <a:endParaRPr lang="en-GB" sz="1400" dirty="0">
              <a:solidFill>
                <a:srgbClr val="000000"/>
              </a:solidFill>
              <a:effectLst/>
              <a:latin typeface="Calibri" panose="020F0502020204030204" pitchFamily="34" charset="0"/>
              <a:ea typeface="Calibri" panose="020F0502020204030204" pitchFamily="34" charset="0"/>
            </a:endParaRPr>
          </a:p>
          <a:p>
            <a:pPr marL="742950" lvl="1" indent="-285750">
              <a:lnSpc>
                <a:spcPct val="109000"/>
              </a:lnSpc>
              <a:spcAft>
                <a:spcPts val="285"/>
              </a:spcAft>
              <a:buFont typeface="Times New Roman" panose="02020603050405020304" pitchFamily="18" charset="0"/>
              <a:buChar char="•"/>
              <a:tabLst>
                <a:tab pos="914400" algn="l"/>
              </a:tabLst>
            </a:pPr>
            <a:r>
              <a:rPr lang="en-GB" sz="1400" dirty="0">
                <a:solidFill>
                  <a:srgbClr val="000000"/>
                </a:solidFill>
                <a:effectLst/>
                <a:latin typeface="Calibri" panose="020F0502020204030204" pitchFamily="34" charset="0"/>
                <a:ea typeface="Calibri" panose="020F0502020204030204" pitchFamily="34" charset="0"/>
              </a:rPr>
              <a:t>Remind the student that even if no further action is to be taken, a record of the discussion has been kept for any future offenses.</a:t>
            </a:r>
          </a:p>
          <a:p>
            <a:pPr marL="742950" lvl="1" indent="-285750">
              <a:lnSpc>
                <a:spcPct val="109000"/>
              </a:lnSpc>
              <a:spcAft>
                <a:spcPts val="285"/>
              </a:spcAft>
              <a:buFont typeface="Times New Roman" panose="02020603050405020304" pitchFamily="18" charset="0"/>
              <a:buChar char="•"/>
              <a:tabLst>
                <a:tab pos="914400" algn="l"/>
              </a:tabLst>
            </a:pPr>
            <a:endParaRPr lang="en-GB" sz="1200" dirty="0">
              <a:solidFill>
                <a:srgbClr val="000000"/>
              </a:solidFill>
              <a:effectLst/>
              <a:latin typeface="Calibri" panose="020F0502020204030204" pitchFamily="34" charset="0"/>
              <a:ea typeface="Calibri" panose="020F0502020204030204" pitchFamily="34" charset="0"/>
            </a:endParaRPr>
          </a:p>
          <a:p>
            <a:pPr marL="742950" lvl="1" indent="-285750">
              <a:lnSpc>
                <a:spcPct val="109000"/>
              </a:lnSpc>
              <a:spcAft>
                <a:spcPts val="285"/>
              </a:spcAft>
              <a:buFont typeface="Times New Roman" panose="02020603050405020304" pitchFamily="18" charset="0"/>
              <a:buChar char="•"/>
              <a:tabLst>
                <a:tab pos="914400" algn="l"/>
              </a:tabLst>
            </a:pPr>
            <a:r>
              <a:rPr lang="en-GB" sz="1400" dirty="0">
                <a:solidFill>
                  <a:srgbClr val="000000"/>
                </a:solidFill>
                <a:effectLst/>
                <a:latin typeface="Calibri" panose="020F0502020204030204" pitchFamily="34" charset="0"/>
                <a:ea typeface="Calibri" panose="020F0502020204030204" pitchFamily="34" charset="0"/>
              </a:rPr>
              <a:t>Poor academic practice is based upon the academic judgment of the academic investigating to determine that the student has been careless when completing the assessment. </a:t>
            </a:r>
          </a:p>
          <a:p>
            <a:pPr lvl="1">
              <a:lnSpc>
                <a:spcPct val="109000"/>
              </a:lnSpc>
              <a:spcAft>
                <a:spcPts val="285"/>
              </a:spcAft>
              <a:tabLst>
                <a:tab pos="914400" algn="l"/>
              </a:tabLst>
            </a:pPr>
            <a:endParaRPr lang="en-GB" sz="1400" dirty="0">
              <a:solidFill>
                <a:srgbClr val="000000"/>
              </a:solidFill>
              <a:effectLst/>
              <a:latin typeface="Calibri" panose="020F0502020204030204" pitchFamily="34" charset="0"/>
              <a:ea typeface="Calibri" panose="020F0502020204030204" pitchFamily="34" charset="0"/>
            </a:endParaRPr>
          </a:p>
          <a:p>
            <a:pPr marL="742950" lvl="1" indent="-285750">
              <a:lnSpc>
                <a:spcPct val="109000"/>
              </a:lnSpc>
              <a:spcAft>
                <a:spcPts val="285"/>
              </a:spcAft>
              <a:buFont typeface="Times New Roman" panose="02020603050405020304" pitchFamily="18" charset="0"/>
              <a:buChar char="•"/>
              <a:tabLst>
                <a:tab pos="914400" algn="l"/>
              </a:tabLst>
            </a:pPr>
            <a:r>
              <a:rPr lang="en-GB" sz="1400" dirty="0">
                <a:solidFill>
                  <a:srgbClr val="000000"/>
                </a:solidFill>
                <a:effectLst/>
                <a:latin typeface="Calibri" panose="020F0502020204030204" pitchFamily="34" charset="0"/>
                <a:ea typeface="Calibri" panose="020F0502020204030204" pitchFamily="34" charset="0"/>
              </a:rPr>
              <a:t>Has the student been careless or does this indicate something more serious? Ask them about their work to assess if they know the content. </a:t>
            </a:r>
          </a:p>
          <a:p>
            <a:pPr lvl="1">
              <a:lnSpc>
                <a:spcPct val="109000"/>
              </a:lnSpc>
              <a:spcAft>
                <a:spcPts val="285"/>
              </a:spcAft>
              <a:tabLst>
                <a:tab pos="914400" algn="l"/>
              </a:tabLst>
            </a:pPr>
            <a:endParaRPr lang="en-GB" sz="1400" dirty="0">
              <a:solidFill>
                <a:srgbClr val="000000"/>
              </a:solidFill>
              <a:effectLst/>
              <a:latin typeface="Calibri" panose="020F0502020204030204" pitchFamily="34" charset="0"/>
              <a:ea typeface="Calibri" panose="020F0502020204030204" pitchFamily="34" charset="0"/>
            </a:endParaRPr>
          </a:p>
          <a:p>
            <a:pPr marL="742950" lvl="1" indent="-285750">
              <a:lnSpc>
                <a:spcPct val="109000"/>
              </a:lnSpc>
              <a:spcAft>
                <a:spcPts val="285"/>
              </a:spcAft>
              <a:buFont typeface="Times New Roman" panose="02020603050405020304" pitchFamily="18" charset="0"/>
              <a:buChar char="•"/>
              <a:tabLst>
                <a:tab pos="914400" algn="l"/>
              </a:tabLst>
            </a:pPr>
            <a:r>
              <a:rPr lang="en-GB" sz="1400" dirty="0">
                <a:solidFill>
                  <a:schemeClr val="tx1"/>
                </a:solidFill>
              </a:rPr>
              <a:t>Persistent offences will be treated seriously because we offer opportunities to learn and develop. </a:t>
            </a:r>
            <a:endParaRPr lang="en-GB"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6886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347048" cy="634082"/>
          </a:xfrm>
        </p:spPr>
        <p:txBody>
          <a:bodyPr anchor="ctr">
            <a:normAutofit/>
          </a:bodyPr>
          <a:lstStyle/>
          <a:p>
            <a:pPr>
              <a:lnSpc>
                <a:spcPct val="90000"/>
              </a:lnSpc>
            </a:pPr>
            <a:r>
              <a:rPr lang="en-GB" sz="2800" dirty="0"/>
              <a:t>Example 2: Collusion</a:t>
            </a:r>
          </a:p>
        </p:txBody>
      </p:sp>
      <p:sp>
        <p:nvSpPr>
          <p:cNvPr id="8" name="Rectangle: Rounded Corners 7">
            <a:extLst>
              <a:ext uri="{FF2B5EF4-FFF2-40B4-BE49-F238E27FC236}">
                <a16:creationId xmlns:a16="http://schemas.microsoft.com/office/drawing/2014/main" id="{36A31411-88AF-4AB5-B47F-AA64746DDA35}"/>
              </a:ext>
            </a:extLst>
          </p:cNvPr>
          <p:cNvSpPr/>
          <p:nvPr/>
        </p:nvSpPr>
        <p:spPr>
          <a:xfrm>
            <a:off x="251520" y="980728"/>
            <a:ext cx="8568952" cy="511256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09000"/>
              </a:lnSpc>
              <a:spcAft>
                <a:spcPts val="285"/>
              </a:spcAft>
              <a:buFont typeface="Arial" panose="020B0604020202020204" pitchFamily="34" charset="0"/>
              <a:buChar char="•"/>
              <a:tabLst>
                <a:tab pos="914400" algn="l"/>
              </a:tabLst>
            </a:pPr>
            <a:r>
              <a:rPr lang="en-GB" sz="1300" dirty="0">
                <a:solidFill>
                  <a:srgbClr val="000000"/>
                </a:solidFill>
                <a:effectLst/>
                <a:latin typeface="Calibri" panose="020F0502020204030204" pitchFamily="34" charset="0"/>
                <a:ea typeface="Calibri" panose="020F0502020204030204" pitchFamily="34" charset="0"/>
              </a:rPr>
              <a:t>The students need to </a:t>
            </a:r>
            <a:r>
              <a:rPr lang="en-GB" sz="1300" b="1" dirty="0">
                <a:solidFill>
                  <a:srgbClr val="000000"/>
                </a:solidFill>
                <a:effectLst/>
                <a:latin typeface="Calibri" panose="020F0502020204030204" pitchFamily="34" charset="0"/>
                <a:ea typeface="Calibri" panose="020F0502020204030204" pitchFamily="34" charset="0"/>
              </a:rPr>
              <a:t>be met separately </a:t>
            </a:r>
            <a:r>
              <a:rPr lang="en-GB" sz="1300" dirty="0">
                <a:solidFill>
                  <a:srgbClr val="000000"/>
                </a:solidFill>
                <a:effectLst/>
                <a:latin typeface="Calibri" panose="020F0502020204030204" pitchFamily="34" charset="0"/>
                <a:ea typeface="Calibri" panose="020F0502020204030204" pitchFamily="34" charset="0"/>
              </a:rPr>
              <a:t>and presented with all evidence. The evidence must not include similarities that would be common place for the assessment. </a:t>
            </a:r>
          </a:p>
          <a:p>
            <a:pPr marL="285750" indent="-285750">
              <a:lnSpc>
                <a:spcPct val="109000"/>
              </a:lnSpc>
              <a:spcAft>
                <a:spcPts val="285"/>
              </a:spcAft>
              <a:buFont typeface="Arial" panose="020B0604020202020204" pitchFamily="34" charset="0"/>
              <a:buChar char="•"/>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Arial" panose="020B0604020202020204" pitchFamily="34" charset="0"/>
              <a:buChar char="•"/>
              <a:tabLst>
                <a:tab pos="914400" algn="l"/>
              </a:tabLst>
            </a:pPr>
            <a:r>
              <a:rPr lang="en-GB" sz="1300" dirty="0">
                <a:solidFill>
                  <a:srgbClr val="000000"/>
                </a:solidFill>
                <a:effectLst/>
                <a:latin typeface="Calibri" panose="020F0502020204030204" pitchFamily="34" charset="0"/>
                <a:ea typeface="Calibri" panose="020F0502020204030204" pitchFamily="34" charset="0"/>
              </a:rPr>
              <a:t>The tutor should review the assessment brief and module information to confirm that the assessment should be an </a:t>
            </a:r>
            <a:r>
              <a:rPr lang="en-GB" sz="1300" b="1" dirty="0">
                <a:solidFill>
                  <a:srgbClr val="000000"/>
                </a:solidFill>
                <a:effectLst/>
                <a:latin typeface="Calibri" panose="020F0502020204030204" pitchFamily="34" charset="0"/>
                <a:ea typeface="Calibri" panose="020F0502020204030204" pitchFamily="34" charset="0"/>
              </a:rPr>
              <a:t>individual piece. </a:t>
            </a:r>
          </a:p>
          <a:p>
            <a:pPr marL="285750" indent="-285750">
              <a:lnSpc>
                <a:spcPct val="109000"/>
              </a:lnSpc>
              <a:spcAft>
                <a:spcPts val="285"/>
              </a:spcAft>
              <a:buFont typeface="Arial" panose="020B0604020202020204" pitchFamily="34" charset="0"/>
              <a:buChar char="•"/>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Arial" panose="020B0604020202020204" pitchFamily="34" charset="0"/>
              <a:buChar char="•"/>
              <a:tabLst>
                <a:tab pos="914400" algn="l"/>
              </a:tabLst>
            </a:pPr>
            <a:r>
              <a:rPr lang="en-GB" sz="1300" dirty="0">
                <a:solidFill>
                  <a:srgbClr val="000000"/>
                </a:solidFill>
                <a:effectLst/>
                <a:latin typeface="Calibri" panose="020F0502020204030204" pitchFamily="34" charset="0"/>
                <a:ea typeface="Calibri" panose="020F0502020204030204" pitchFamily="34" charset="0"/>
              </a:rPr>
              <a:t>If the tutor concludes that based on the students’ denial and the balance of probabilities that a breach occurred which requires investigation for a potentially more severe penalty, then it can be referred to Stage 2.</a:t>
            </a:r>
          </a:p>
          <a:p>
            <a:pPr>
              <a:lnSpc>
                <a:spcPct val="109000"/>
              </a:lnSpc>
              <a:spcAft>
                <a:spcPts val="285"/>
              </a:spcAft>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Arial" panose="020B0604020202020204" pitchFamily="34" charset="0"/>
              <a:buChar char="•"/>
              <a:tabLst>
                <a:tab pos="914400" algn="l"/>
              </a:tabLst>
            </a:pPr>
            <a:r>
              <a:rPr lang="en-US" sz="1300" dirty="0">
                <a:solidFill>
                  <a:srgbClr val="000000"/>
                </a:solidFill>
                <a:effectLst/>
                <a:latin typeface="Calibri" panose="020F0502020204030204" pitchFamily="34" charset="0"/>
                <a:ea typeface="Calibri" panose="020F0502020204030204" pitchFamily="34" charset="0"/>
              </a:rPr>
              <a:t>Based on the evidence, on balance, it may be that the similarities in the work were as a result of a small number of academic documents available for the assessment. The AMO can dismiss the allegation if this is the case. </a:t>
            </a:r>
          </a:p>
          <a:p>
            <a:pPr marL="285750" indent="-285750">
              <a:lnSpc>
                <a:spcPct val="109000"/>
              </a:lnSpc>
              <a:spcAft>
                <a:spcPts val="285"/>
              </a:spcAft>
              <a:buFont typeface="Arial" panose="020B0604020202020204" pitchFamily="34" charset="0"/>
              <a:buChar char="•"/>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ü"/>
            </a:pPr>
            <a:r>
              <a:rPr lang="en-GB" sz="1300" dirty="0">
                <a:solidFill>
                  <a:schemeClr val="tx1"/>
                </a:solidFill>
              </a:rPr>
              <a:t>Is there evidence on balance that a student intended to deceive?</a:t>
            </a:r>
          </a:p>
          <a:p>
            <a:pPr marL="285750" indent="-285750">
              <a:buFont typeface="Wingdings" panose="05000000000000000000" pitchFamily="2" charset="2"/>
              <a:buChar char="ü"/>
            </a:pPr>
            <a:r>
              <a:rPr lang="en-GB" sz="1300" dirty="0">
                <a:solidFill>
                  <a:schemeClr val="tx1"/>
                </a:solidFill>
              </a:rPr>
              <a:t>Can they answer questions on the topic of their work? Point out some key areas to discuss?</a:t>
            </a:r>
          </a:p>
          <a:p>
            <a:pPr marL="285750" indent="-285750">
              <a:buFont typeface="Wingdings" panose="05000000000000000000" pitchFamily="2" charset="2"/>
              <a:buChar char="ü"/>
            </a:pPr>
            <a:r>
              <a:rPr lang="en-GB" sz="1300" dirty="0">
                <a:solidFill>
                  <a:schemeClr val="tx1"/>
                </a:solidFill>
              </a:rPr>
              <a:t>Can they provide earlier drafts of their work? If not, why not? </a:t>
            </a:r>
          </a:p>
          <a:p>
            <a:pPr marL="285750" indent="-285750">
              <a:buFont typeface="Wingdings" panose="05000000000000000000" pitchFamily="2" charset="2"/>
              <a:buChar char="ü"/>
            </a:pPr>
            <a:r>
              <a:rPr lang="en-GB" sz="1300" dirty="0">
                <a:solidFill>
                  <a:schemeClr val="tx1"/>
                </a:solidFill>
              </a:rPr>
              <a:t>Have they been honest? Point of mitigation</a:t>
            </a:r>
          </a:p>
          <a:p>
            <a:pPr marL="285750" indent="-285750">
              <a:lnSpc>
                <a:spcPct val="109000"/>
              </a:lnSpc>
              <a:spcAft>
                <a:spcPts val="285"/>
              </a:spcAft>
              <a:buFont typeface="Arial" panose="020B0604020202020204" pitchFamily="34" charset="0"/>
              <a:buChar char="•"/>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Arial" panose="020B0604020202020204" pitchFamily="34" charset="0"/>
              <a:buChar char="•"/>
              <a:tabLst>
                <a:tab pos="914400" algn="l"/>
              </a:tabLst>
            </a:pPr>
            <a:r>
              <a:rPr lang="en-GB" sz="1300" dirty="0">
                <a:solidFill>
                  <a:srgbClr val="000000"/>
                </a:solidFill>
                <a:effectLst/>
                <a:latin typeface="Calibri" panose="020F0502020204030204" pitchFamily="34" charset="0"/>
                <a:ea typeface="Calibri" panose="020F0502020204030204" pitchFamily="34" charset="0"/>
              </a:rPr>
              <a:t>It does not matter whether the student accepts or refutes the allegation, note if they have been honest in the meeting record. </a:t>
            </a:r>
          </a:p>
        </p:txBody>
      </p:sp>
    </p:spTree>
    <p:extLst>
      <p:ext uri="{BB962C8B-B14F-4D97-AF65-F5344CB8AC3E}">
        <p14:creationId xmlns:p14="http://schemas.microsoft.com/office/powerpoint/2010/main" val="2747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347048" cy="634082"/>
          </a:xfrm>
        </p:spPr>
        <p:txBody>
          <a:bodyPr anchor="ctr">
            <a:normAutofit/>
          </a:bodyPr>
          <a:lstStyle/>
          <a:p>
            <a:pPr>
              <a:lnSpc>
                <a:spcPct val="90000"/>
              </a:lnSpc>
            </a:pPr>
            <a:r>
              <a:rPr lang="en-GB" sz="2800" dirty="0"/>
              <a:t>Example 3: Plagiarism</a:t>
            </a:r>
          </a:p>
        </p:txBody>
      </p:sp>
      <p:sp>
        <p:nvSpPr>
          <p:cNvPr id="9" name="Rectangle: Rounded Corners 8">
            <a:extLst>
              <a:ext uri="{FF2B5EF4-FFF2-40B4-BE49-F238E27FC236}">
                <a16:creationId xmlns:a16="http://schemas.microsoft.com/office/drawing/2014/main" id="{DA9B6C28-B5FE-445F-A3B0-25B48471F118}"/>
              </a:ext>
            </a:extLst>
          </p:cNvPr>
          <p:cNvSpPr/>
          <p:nvPr/>
        </p:nvSpPr>
        <p:spPr>
          <a:xfrm>
            <a:off x="323528" y="980728"/>
            <a:ext cx="8568952" cy="518457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2085" indent="-171450">
              <a:lnSpc>
                <a:spcPct val="109000"/>
              </a:lnSpc>
              <a:spcAft>
                <a:spcPts val="285"/>
              </a:spcAft>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All reports of plagiarism must be </a:t>
            </a:r>
            <a:r>
              <a:rPr lang="en-GB" sz="1400" b="1" dirty="0">
                <a:solidFill>
                  <a:srgbClr val="000000"/>
                </a:solidFill>
                <a:effectLst/>
                <a:latin typeface="Calibri" panose="020F0502020204030204" pitchFamily="34" charset="0"/>
                <a:ea typeface="Calibri" panose="020F0502020204030204" pitchFamily="34" charset="0"/>
              </a:rPr>
              <a:t>investigated at stage 1.</a:t>
            </a:r>
            <a:r>
              <a:rPr lang="en-GB" sz="1400" dirty="0">
                <a:solidFill>
                  <a:srgbClr val="000000"/>
                </a:solidFill>
                <a:effectLst/>
                <a:latin typeface="Calibri" panose="020F0502020204030204" pitchFamily="34" charset="0"/>
                <a:ea typeface="Calibri" panose="020F0502020204030204" pitchFamily="34" charset="0"/>
              </a:rPr>
              <a:t> The student must receive all evidence i.e. </a:t>
            </a:r>
            <a:r>
              <a:rPr lang="en-GB" sz="1400" dirty="0">
                <a:solidFill>
                  <a:srgbClr val="000000"/>
                </a:solidFill>
                <a:latin typeface="Calibri" panose="020F0502020204030204" pitchFamily="34" charset="0"/>
                <a:ea typeface="Calibri" panose="020F0502020204030204" pitchFamily="34" charset="0"/>
              </a:rPr>
              <a:t>T</a:t>
            </a:r>
            <a:r>
              <a:rPr lang="en-GB" sz="1400" dirty="0">
                <a:solidFill>
                  <a:srgbClr val="000000"/>
                </a:solidFill>
                <a:effectLst/>
                <a:latin typeface="Calibri" panose="020F0502020204030204" pitchFamily="34" charset="0"/>
                <a:ea typeface="Calibri" panose="020F0502020204030204" pitchFamily="34" charset="0"/>
              </a:rPr>
              <a:t>urnitin similarit</a:t>
            </a:r>
            <a:r>
              <a:rPr lang="en-GB" sz="1400" dirty="0">
                <a:solidFill>
                  <a:srgbClr val="000000"/>
                </a:solidFill>
                <a:latin typeface="Calibri" panose="020F0502020204030204" pitchFamily="34" charset="0"/>
                <a:ea typeface="Calibri" panose="020F0502020204030204" pitchFamily="34" charset="0"/>
              </a:rPr>
              <a:t>y </a:t>
            </a:r>
            <a:r>
              <a:rPr lang="en-GB" sz="1400" dirty="0">
                <a:solidFill>
                  <a:srgbClr val="000000"/>
                </a:solidFill>
                <a:effectLst/>
                <a:latin typeface="Calibri" panose="020F0502020204030204" pitchFamily="34" charset="0"/>
                <a:ea typeface="Calibri" panose="020F0502020204030204" pitchFamily="34" charset="0"/>
              </a:rPr>
              <a:t>report. </a:t>
            </a:r>
            <a:r>
              <a:rPr lang="en-GB" sz="1400" dirty="0">
                <a:solidFill>
                  <a:srgbClr val="000000"/>
                </a:solidFill>
                <a:latin typeface="Calibri" panose="020F0502020204030204" pitchFamily="34" charset="0"/>
                <a:ea typeface="Calibri" panose="020F0502020204030204" pitchFamily="34" charset="0"/>
              </a:rPr>
              <a:t>Even if this is the students second plagiarism offense, </a:t>
            </a:r>
            <a:r>
              <a:rPr lang="en-GB" sz="1400" i="1" dirty="0">
                <a:solidFill>
                  <a:srgbClr val="000000"/>
                </a:solidFill>
                <a:latin typeface="Calibri" panose="020F0502020204030204" pitchFamily="34" charset="0"/>
                <a:ea typeface="Calibri" panose="020F0502020204030204" pitchFamily="34" charset="0"/>
              </a:rPr>
              <a:t>that does not mean they can be automatically escalated to stage 2</a:t>
            </a:r>
            <a:r>
              <a:rPr lang="en-GB" sz="1400" dirty="0">
                <a:solidFill>
                  <a:srgbClr val="000000"/>
                </a:solidFill>
                <a:latin typeface="Calibri" panose="020F0502020204030204" pitchFamily="34" charset="0"/>
                <a:ea typeface="Calibri" panose="020F0502020204030204" pitchFamily="34" charset="0"/>
              </a:rPr>
              <a:t>. Each case is separate and must be investigated from the beginning of the University’s procedures. </a:t>
            </a:r>
            <a:endParaRPr lang="en-GB" sz="1400" b="1" dirty="0">
              <a:solidFill>
                <a:srgbClr val="000000"/>
              </a:solidFill>
              <a:effectLst/>
              <a:latin typeface="Calibri" panose="020F0502020204030204" pitchFamily="34" charset="0"/>
              <a:ea typeface="Calibri" panose="020F0502020204030204" pitchFamily="34" charset="0"/>
            </a:endParaRPr>
          </a:p>
          <a:p>
            <a:pPr marL="172085" indent="-171450">
              <a:lnSpc>
                <a:spcPct val="109000"/>
              </a:lnSpc>
              <a:spcAft>
                <a:spcPts val="285"/>
              </a:spcAft>
              <a:buFont typeface="Arial" panose="020B0604020202020204" pitchFamily="34" charset="0"/>
              <a:buChar char="•"/>
            </a:pPr>
            <a:endParaRPr lang="en-GB" sz="1400" b="1" dirty="0">
              <a:solidFill>
                <a:srgbClr val="000000"/>
              </a:solidFill>
              <a:latin typeface="Calibri" panose="020F0502020204030204" pitchFamily="34" charset="0"/>
              <a:ea typeface="Calibri" panose="020F0502020204030204" pitchFamily="34" charset="0"/>
            </a:endParaRPr>
          </a:p>
          <a:p>
            <a:pPr marL="285750" indent="-285750">
              <a:lnSpc>
                <a:spcPct val="109000"/>
              </a:lnSpc>
              <a:spcAft>
                <a:spcPts val="285"/>
              </a:spcAft>
              <a:buFont typeface="Arial" panose="020B0604020202020204" pitchFamily="34" charset="0"/>
              <a:buChar char="•"/>
              <a:tabLst>
                <a:tab pos="914400" algn="l"/>
              </a:tabLst>
            </a:pPr>
            <a:r>
              <a:rPr lang="en-GB" sz="1400" dirty="0">
                <a:solidFill>
                  <a:srgbClr val="000000"/>
                </a:solidFill>
                <a:effectLst/>
                <a:latin typeface="Calibri" panose="020F0502020204030204" pitchFamily="34" charset="0"/>
                <a:ea typeface="Calibri" panose="020F0502020204030204" pitchFamily="34" charset="0"/>
              </a:rPr>
              <a:t>During the meeting, the tutor should present the case to the student. Consider mitigation, especially if it is first offense, the student admits and are in their first year of study.</a:t>
            </a:r>
          </a:p>
          <a:p>
            <a:pPr marL="285750" indent="-285750">
              <a:lnSpc>
                <a:spcPct val="109000"/>
              </a:lnSpc>
              <a:spcAft>
                <a:spcPts val="285"/>
              </a:spcAft>
              <a:buFont typeface="Arial" panose="020B0604020202020204" pitchFamily="34" charset="0"/>
              <a:buChar char="•"/>
              <a:tabLst>
                <a:tab pos="914400" algn="l"/>
              </a:tabLst>
            </a:pPr>
            <a:endParaRPr lang="en-GB" sz="1400" dirty="0">
              <a:solidFill>
                <a:srgbClr val="000000"/>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GB" sz="1400" dirty="0">
                <a:solidFill>
                  <a:schemeClr val="tx1"/>
                </a:solidFill>
              </a:rPr>
              <a:t>The question of intent. </a:t>
            </a:r>
            <a:r>
              <a:rPr lang="en-GB" sz="1400" b="1" dirty="0">
                <a:solidFill>
                  <a:schemeClr val="tx1"/>
                </a:solidFill>
              </a:rPr>
              <a:t>At stage 1, you need to gain as much evidence as possible to support this if escalated. </a:t>
            </a:r>
          </a:p>
          <a:p>
            <a:pPr marL="742950" lvl="1" indent="-285750">
              <a:buFont typeface="Wingdings" panose="05000000000000000000" pitchFamily="2" charset="2"/>
              <a:buChar char="ü"/>
            </a:pPr>
            <a:r>
              <a:rPr lang="en-GB" sz="1400" dirty="0">
                <a:solidFill>
                  <a:schemeClr val="tx1"/>
                </a:solidFill>
              </a:rPr>
              <a:t>Is there evidence on balance that a student intended to deceive?</a:t>
            </a:r>
          </a:p>
          <a:p>
            <a:pPr marL="742950" lvl="1" indent="-285750">
              <a:buFont typeface="Wingdings" panose="05000000000000000000" pitchFamily="2" charset="2"/>
              <a:buChar char="ü"/>
            </a:pPr>
            <a:r>
              <a:rPr lang="en-GB" sz="1400" dirty="0">
                <a:solidFill>
                  <a:schemeClr val="tx1"/>
                </a:solidFill>
              </a:rPr>
              <a:t>Can they answer questions on the topic of their work? Point out some key areas to discuss?</a:t>
            </a:r>
          </a:p>
          <a:p>
            <a:pPr marL="742950" lvl="1" indent="-285750">
              <a:buFont typeface="Wingdings" panose="05000000000000000000" pitchFamily="2" charset="2"/>
              <a:buChar char="ü"/>
            </a:pPr>
            <a:r>
              <a:rPr lang="en-GB" sz="1400" dirty="0">
                <a:solidFill>
                  <a:schemeClr val="tx1"/>
                </a:solidFill>
              </a:rPr>
              <a:t>Did they falsify data?</a:t>
            </a:r>
          </a:p>
          <a:p>
            <a:pPr marL="742950" lvl="1" indent="-285750">
              <a:buFont typeface="Wingdings" panose="05000000000000000000" pitchFamily="2" charset="2"/>
              <a:buChar char="ü"/>
            </a:pPr>
            <a:r>
              <a:rPr lang="en-GB" sz="1400" dirty="0">
                <a:solidFill>
                  <a:schemeClr val="tx1"/>
                </a:solidFill>
              </a:rPr>
              <a:t>Did they impersonate someone or have someone impersonate them?</a:t>
            </a:r>
          </a:p>
          <a:p>
            <a:pPr marL="742950" lvl="1" indent="-285750">
              <a:buFont typeface="Wingdings" panose="05000000000000000000" pitchFamily="2" charset="2"/>
              <a:buChar char="ü"/>
            </a:pPr>
            <a:r>
              <a:rPr lang="en-GB" sz="1400" dirty="0">
                <a:solidFill>
                  <a:schemeClr val="tx1"/>
                </a:solidFill>
              </a:rPr>
              <a:t>Can they provide earlier drafts of their work? If not, why not? </a:t>
            </a:r>
          </a:p>
          <a:p>
            <a:pPr marL="742950" lvl="1" indent="-285750">
              <a:buFont typeface="Wingdings" panose="05000000000000000000" pitchFamily="2" charset="2"/>
              <a:buChar char="ü"/>
            </a:pPr>
            <a:endParaRPr lang="en-GB" sz="1400" dirty="0">
              <a:solidFill>
                <a:srgbClr val="000000"/>
              </a:solidFill>
              <a:effectLst/>
              <a:latin typeface="Calibri" panose="020F0502020204030204" pitchFamily="34" charset="0"/>
              <a:ea typeface="Calibri" panose="020F0502020204030204" pitchFamily="34" charset="0"/>
            </a:endParaRPr>
          </a:p>
          <a:p>
            <a:pPr marL="171450" indent="-171450">
              <a:lnSpc>
                <a:spcPct val="109000"/>
              </a:lnSpc>
              <a:spcAft>
                <a:spcPts val="285"/>
              </a:spcAft>
              <a:buFont typeface="Arial" panose="020B0604020202020204" pitchFamily="34" charset="0"/>
              <a:buChar char="•"/>
              <a:tabLst>
                <a:tab pos="914400" algn="l"/>
              </a:tabLst>
            </a:pPr>
            <a:r>
              <a:rPr lang="en-GB" sz="1400" dirty="0">
                <a:solidFill>
                  <a:srgbClr val="000000"/>
                </a:solidFill>
                <a:effectLst/>
                <a:latin typeface="Calibri" panose="020F0502020204030204" pitchFamily="34" charset="0"/>
                <a:ea typeface="Calibri" panose="020F0502020204030204" pitchFamily="34" charset="0"/>
              </a:rPr>
              <a:t>When determining the penalty at Stage 2, try to ensure a consistent penalty is imposed to similar cases. While the decision must be sent out within 5 working days, take the time to consider the appropriate outcome and reasonable penalty. It may not need a Stage 3 referral, or on reflection, the facts may be more serious than similar plagiarism cases. </a:t>
            </a:r>
          </a:p>
        </p:txBody>
      </p:sp>
    </p:spTree>
    <p:extLst>
      <p:ext uri="{BB962C8B-B14F-4D97-AF65-F5344CB8AC3E}">
        <p14:creationId xmlns:p14="http://schemas.microsoft.com/office/powerpoint/2010/main" val="227604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347048" cy="634082"/>
          </a:xfrm>
        </p:spPr>
        <p:txBody>
          <a:bodyPr anchor="ctr">
            <a:normAutofit/>
          </a:bodyPr>
          <a:lstStyle/>
          <a:p>
            <a:pPr>
              <a:lnSpc>
                <a:spcPct val="90000"/>
              </a:lnSpc>
            </a:pPr>
            <a:r>
              <a:rPr lang="en-GB" sz="2800" dirty="0"/>
              <a:t>Example 4: Exam Cheating</a:t>
            </a:r>
          </a:p>
        </p:txBody>
      </p:sp>
      <p:sp>
        <p:nvSpPr>
          <p:cNvPr id="8" name="Rectangle: Rounded Corners 7">
            <a:extLst>
              <a:ext uri="{FF2B5EF4-FFF2-40B4-BE49-F238E27FC236}">
                <a16:creationId xmlns:a16="http://schemas.microsoft.com/office/drawing/2014/main" id="{36A31411-88AF-4AB5-B47F-AA64746DDA35}"/>
              </a:ext>
            </a:extLst>
          </p:cNvPr>
          <p:cNvSpPr/>
          <p:nvPr/>
        </p:nvSpPr>
        <p:spPr>
          <a:xfrm>
            <a:off x="251520" y="980728"/>
            <a:ext cx="8568952" cy="511256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2085" indent="-171450">
              <a:lnSpc>
                <a:spcPct val="109000"/>
              </a:lnSpc>
              <a:spcAft>
                <a:spcPts val="285"/>
              </a:spcAft>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Given that most exams are now operating online it is important to note that in lieu of an invigilator’s report, </a:t>
            </a:r>
            <a:r>
              <a:rPr lang="en-GB" sz="1400" dirty="0">
                <a:solidFill>
                  <a:srgbClr val="000000"/>
                </a:solidFill>
                <a:latin typeface="Calibri" panose="020F0502020204030204" pitchFamily="34" charset="0"/>
                <a:ea typeface="Calibri" panose="020F0502020204030204" pitchFamily="34" charset="0"/>
              </a:rPr>
              <a:t>most </a:t>
            </a:r>
            <a:r>
              <a:rPr lang="en-GB" sz="1400" dirty="0">
                <a:solidFill>
                  <a:srgbClr val="000000"/>
                </a:solidFill>
                <a:effectLst/>
                <a:latin typeface="Calibri" panose="020F0502020204030204" pitchFamily="34" charset="0"/>
                <a:ea typeface="Calibri" panose="020F0502020204030204" pitchFamily="34" charset="0"/>
              </a:rPr>
              <a:t>cases of alleged </a:t>
            </a:r>
            <a:r>
              <a:rPr lang="en-GB" sz="1400" b="1" dirty="0">
                <a:solidFill>
                  <a:srgbClr val="000000"/>
                </a:solidFill>
                <a:effectLst/>
                <a:latin typeface="Calibri" panose="020F0502020204030204" pitchFamily="34" charset="0"/>
                <a:ea typeface="Calibri" panose="020F0502020204030204" pitchFamily="34" charset="0"/>
              </a:rPr>
              <a:t>exam cheating must be investigated at stage 1. </a:t>
            </a:r>
          </a:p>
          <a:p>
            <a:pPr marL="635">
              <a:lnSpc>
                <a:spcPct val="109000"/>
              </a:lnSpc>
              <a:spcAft>
                <a:spcPts val="285"/>
              </a:spcAft>
            </a:pPr>
            <a:endParaRPr lang="en-GB" sz="1400" dirty="0">
              <a:solidFill>
                <a:srgbClr val="000000"/>
              </a:solidFill>
              <a:latin typeface="Calibri" panose="020F0502020204030204" pitchFamily="34" charset="0"/>
              <a:ea typeface="Calibri" panose="020F0502020204030204" pitchFamily="34" charset="0"/>
            </a:endParaRPr>
          </a:p>
          <a:p>
            <a:pPr marL="172085" indent="-171450">
              <a:lnSpc>
                <a:spcPct val="109000"/>
              </a:lnSpc>
              <a:spcAft>
                <a:spcPts val="285"/>
              </a:spcAft>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They can only be escalated to stage 2 immediately if there is an invigilator report (i.e. an on site exam)</a:t>
            </a:r>
          </a:p>
          <a:p>
            <a:pPr marL="172085" indent="-171450">
              <a:lnSpc>
                <a:spcPct val="109000"/>
              </a:lnSpc>
              <a:spcAft>
                <a:spcPts val="285"/>
              </a:spcAft>
              <a:buFont typeface="Arial" panose="020B0604020202020204" pitchFamily="34" charset="0"/>
              <a:buChar char="•"/>
            </a:pPr>
            <a:endParaRPr lang="en-GB" sz="1400" dirty="0">
              <a:solidFill>
                <a:srgbClr val="000000"/>
              </a:solidFill>
              <a:latin typeface="Calibri" panose="020F0502020204030204" pitchFamily="34" charset="0"/>
              <a:ea typeface="Calibri" panose="020F0502020204030204" pitchFamily="34" charset="0"/>
            </a:endParaRPr>
          </a:p>
          <a:p>
            <a:pPr marL="172085" indent="-171450">
              <a:lnSpc>
                <a:spcPct val="109000"/>
              </a:lnSpc>
              <a:spcAft>
                <a:spcPts val="285"/>
              </a:spcAft>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If the student is believed to have colluded with another, ensure each student is met with separately at stage 1 and all subsequent stages, with appropriate notice and evidence.</a:t>
            </a:r>
          </a:p>
          <a:p>
            <a:pPr marL="635">
              <a:lnSpc>
                <a:spcPct val="109000"/>
              </a:lnSpc>
              <a:spcAft>
                <a:spcPts val="285"/>
              </a:spcAft>
            </a:pPr>
            <a:endParaRPr lang="en-GB" sz="1400" dirty="0">
              <a:solidFill>
                <a:srgbClr val="000000"/>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GB" sz="1400" dirty="0">
                <a:solidFill>
                  <a:schemeClr val="tx1"/>
                </a:solidFill>
              </a:rPr>
              <a:t>The question of intent. </a:t>
            </a:r>
            <a:r>
              <a:rPr lang="en-GB" sz="1400" b="1" dirty="0">
                <a:solidFill>
                  <a:schemeClr val="tx1"/>
                </a:solidFill>
              </a:rPr>
              <a:t>You need to provide as much evidence as possible to support this. </a:t>
            </a:r>
            <a:r>
              <a:rPr lang="en-GB" sz="1400" dirty="0">
                <a:solidFill>
                  <a:schemeClr val="tx1"/>
                </a:solidFill>
              </a:rPr>
              <a:t>This is especially important at Stage 1 &amp; 2 to provide support if escalated. </a:t>
            </a:r>
          </a:p>
          <a:p>
            <a:pPr marL="285750" indent="-285750">
              <a:buFont typeface="Wingdings" panose="05000000000000000000" pitchFamily="2" charset="2"/>
              <a:buChar char="ü"/>
            </a:pPr>
            <a:endParaRPr lang="en-GB" sz="1400" b="1" dirty="0">
              <a:solidFill>
                <a:schemeClr val="tx1"/>
              </a:solidFill>
            </a:endParaRPr>
          </a:p>
          <a:p>
            <a:pPr marL="742950" lvl="1" indent="-285750">
              <a:buFont typeface="Wingdings" panose="05000000000000000000" pitchFamily="2" charset="2"/>
              <a:buChar char="ü"/>
            </a:pPr>
            <a:r>
              <a:rPr lang="en-GB" sz="1400" dirty="0">
                <a:solidFill>
                  <a:schemeClr val="tx1"/>
                </a:solidFill>
              </a:rPr>
              <a:t>Is there evidence on balance that a student intended to deceive?</a:t>
            </a:r>
          </a:p>
          <a:p>
            <a:pPr marL="742950" lvl="1" indent="-285750">
              <a:buFont typeface="Wingdings" panose="05000000000000000000" pitchFamily="2" charset="2"/>
              <a:buChar char="ü"/>
            </a:pPr>
            <a:r>
              <a:rPr lang="en-GB" sz="1400" dirty="0">
                <a:solidFill>
                  <a:schemeClr val="tx1"/>
                </a:solidFill>
              </a:rPr>
              <a:t>Can they answer questions on the topic of their work? Point out some key areas to discuss?</a:t>
            </a:r>
          </a:p>
          <a:p>
            <a:pPr marL="742950" lvl="1" indent="-285750">
              <a:buFont typeface="Wingdings" panose="05000000000000000000" pitchFamily="2" charset="2"/>
              <a:buChar char="ü"/>
            </a:pPr>
            <a:r>
              <a:rPr lang="en-GB" sz="1400" dirty="0">
                <a:solidFill>
                  <a:schemeClr val="tx1"/>
                </a:solidFill>
              </a:rPr>
              <a:t>Did they collude intentionally during a remote exam?</a:t>
            </a:r>
          </a:p>
          <a:p>
            <a:pPr marL="742950" lvl="1" indent="-285750">
              <a:buFont typeface="Wingdings" panose="05000000000000000000" pitchFamily="2" charset="2"/>
              <a:buChar char="ü"/>
            </a:pPr>
            <a:r>
              <a:rPr lang="en-GB" sz="1400" dirty="0">
                <a:solidFill>
                  <a:schemeClr val="tx1"/>
                </a:solidFill>
              </a:rPr>
              <a:t>Did they impersonate someone or have someone impersonate them?</a:t>
            </a:r>
          </a:p>
          <a:p>
            <a:pPr marL="742950" lvl="1" indent="-285750">
              <a:buFont typeface="Wingdings" panose="05000000000000000000" pitchFamily="2" charset="2"/>
              <a:buChar char="ü"/>
            </a:pPr>
            <a:endParaRPr lang="en-GB" sz="1400" dirty="0">
              <a:solidFill>
                <a:srgbClr val="000000"/>
              </a:solidFill>
              <a:effectLst/>
              <a:latin typeface="Calibri" panose="020F0502020204030204" pitchFamily="34" charset="0"/>
              <a:ea typeface="Calibri" panose="020F0502020204030204" pitchFamily="34" charset="0"/>
            </a:endParaRPr>
          </a:p>
          <a:p>
            <a:pPr marL="172085" indent="-171450">
              <a:lnSpc>
                <a:spcPct val="109000"/>
              </a:lnSpc>
              <a:spcAft>
                <a:spcPts val="285"/>
              </a:spcAft>
              <a:buFont typeface="Arial" panose="020B0604020202020204" pitchFamily="34" charset="0"/>
              <a:buChar char="•"/>
            </a:pPr>
            <a:r>
              <a:rPr lang="en-GB" sz="1400" dirty="0">
                <a:solidFill>
                  <a:srgbClr val="000000"/>
                </a:solidFill>
                <a:latin typeface="Calibri" panose="020F0502020204030204" pitchFamily="34" charset="0"/>
                <a:ea typeface="Calibri" panose="020F0502020204030204" pitchFamily="34" charset="0"/>
              </a:rPr>
              <a:t>If, after stage 2, on balance after considering the evidence, mitigation and/or the student still maintains their denial, this can be escalated to stage 3 for investigation at University level due to the serious nature of the alleged misconduct. </a:t>
            </a:r>
            <a:endParaRPr lang="en-GB"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6668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347048" cy="634082"/>
          </a:xfrm>
        </p:spPr>
        <p:txBody>
          <a:bodyPr anchor="ctr">
            <a:normAutofit/>
          </a:bodyPr>
          <a:lstStyle/>
          <a:p>
            <a:pPr>
              <a:lnSpc>
                <a:spcPct val="90000"/>
              </a:lnSpc>
            </a:pPr>
            <a:r>
              <a:rPr lang="en-GB" sz="2800" dirty="0"/>
              <a:t>Example 5: Contract Cheating</a:t>
            </a:r>
          </a:p>
        </p:txBody>
      </p:sp>
      <p:sp>
        <p:nvSpPr>
          <p:cNvPr id="9" name="Rectangle: Rounded Corners 8">
            <a:extLst>
              <a:ext uri="{FF2B5EF4-FFF2-40B4-BE49-F238E27FC236}">
                <a16:creationId xmlns:a16="http://schemas.microsoft.com/office/drawing/2014/main" id="{DA9B6C28-B5FE-445F-A3B0-25B48471F118}"/>
              </a:ext>
            </a:extLst>
          </p:cNvPr>
          <p:cNvSpPr/>
          <p:nvPr/>
        </p:nvSpPr>
        <p:spPr>
          <a:xfrm>
            <a:off x="323528" y="980728"/>
            <a:ext cx="8568952" cy="518457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09000"/>
              </a:lnSpc>
              <a:spcAft>
                <a:spcPts val="285"/>
              </a:spcAft>
              <a:buFont typeface="Times New Roman" panose="02020603050405020304" pitchFamily="18" charset="0"/>
              <a:buChar char="•"/>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Times New Roman" panose="02020603050405020304" pitchFamily="18" charset="0"/>
              <a:buChar char="•"/>
              <a:tabLst>
                <a:tab pos="914400" algn="l"/>
              </a:tabLst>
            </a:pPr>
            <a:r>
              <a:rPr lang="en-GB" sz="1300" b="1" dirty="0">
                <a:solidFill>
                  <a:srgbClr val="000000"/>
                </a:solidFill>
                <a:latin typeface="Calibri" panose="020F0502020204030204" pitchFamily="34" charset="0"/>
                <a:ea typeface="Calibri" panose="020F0502020204030204" pitchFamily="34" charset="0"/>
              </a:rPr>
              <a:t>Unless you have evidence of the student purchasing the work from a third party, this can be hard to prove which is why stage 1 is so important to thoroughly viva the student</a:t>
            </a:r>
          </a:p>
          <a:p>
            <a:pPr marL="285750" indent="-285750">
              <a:lnSpc>
                <a:spcPct val="109000"/>
              </a:lnSpc>
              <a:spcAft>
                <a:spcPts val="285"/>
              </a:spcAft>
              <a:buFont typeface="Times New Roman" panose="02020603050405020304" pitchFamily="18" charset="0"/>
              <a:buChar char="•"/>
              <a:tabLst>
                <a:tab pos="914400" algn="l"/>
              </a:tabLst>
            </a:pPr>
            <a:endParaRPr lang="en-GB" sz="1300" dirty="0">
              <a:solidFill>
                <a:srgbClr val="000000"/>
              </a:solidFill>
              <a:latin typeface="Calibri" panose="020F0502020204030204" pitchFamily="34" charset="0"/>
              <a:ea typeface="Calibri" panose="020F0502020204030204" pitchFamily="34" charset="0"/>
            </a:endParaRPr>
          </a:p>
          <a:p>
            <a:pPr marL="285750" indent="-285750">
              <a:lnSpc>
                <a:spcPct val="109000"/>
              </a:lnSpc>
              <a:spcAft>
                <a:spcPts val="285"/>
              </a:spcAft>
              <a:buFont typeface="Times New Roman" panose="02020603050405020304" pitchFamily="18" charset="0"/>
              <a:buChar char="•"/>
              <a:tabLst>
                <a:tab pos="914400" algn="l"/>
              </a:tabLst>
            </a:pPr>
            <a:r>
              <a:rPr lang="en-GB" sz="1300" dirty="0">
                <a:solidFill>
                  <a:srgbClr val="000000"/>
                </a:solidFill>
                <a:effectLst/>
                <a:latin typeface="Calibri" panose="020F0502020204030204" pitchFamily="34" charset="0"/>
                <a:ea typeface="Calibri" panose="020F0502020204030204" pitchFamily="34" charset="0"/>
              </a:rPr>
              <a:t>The student must be given all available evidence prior to the meeting at Stage 1. </a:t>
            </a:r>
          </a:p>
          <a:p>
            <a:pPr marL="285750" indent="-285750">
              <a:lnSpc>
                <a:spcPct val="109000"/>
              </a:lnSpc>
              <a:spcAft>
                <a:spcPts val="285"/>
              </a:spcAft>
              <a:buFont typeface="Times New Roman" panose="02020603050405020304" pitchFamily="18" charset="0"/>
              <a:buChar char="•"/>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Times New Roman" panose="02020603050405020304" pitchFamily="18" charset="0"/>
              <a:buChar char="•"/>
              <a:tabLst>
                <a:tab pos="914400" algn="l"/>
              </a:tabLst>
            </a:pPr>
            <a:r>
              <a:rPr lang="en-GB" sz="1300" dirty="0">
                <a:solidFill>
                  <a:srgbClr val="000000"/>
                </a:solidFill>
                <a:effectLst/>
                <a:latin typeface="Calibri" panose="020F0502020204030204" pitchFamily="34" charset="0"/>
                <a:ea typeface="Calibri" panose="020F0502020204030204" pitchFamily="34" charset="0"/>
              </a:rPr>
              <a:t>The tutor must present the case to the student and questions of the </a:t>
            </a:r>
            <a:r>
              <a:rPr lang="en-GB" sz="1300" b="1" dirty="0">
                <a:solidFill>
                  <a:srgbClr val="000000"/>
                </a:solidFill>
                <a:effectLst/>
                <a:latin typeface="Calibri" panose="020F0502020204030204" pitchFamily="34" charset="0"/>
                <a:ea typeface="Calibri" panose="020F0502020204030204" pitchFamily="34" charset="0"/>
              </a:rPr>
              <a:t>student’s understanding of terminologies, how data was gathered and for evidence of draft submissions including the properties associated to the submission. </a:t>
            </a:r>
          </a:p>
          <a:p>
            <a:pPr>
              <a:lnSpc>
                <a:spcPct val="109000"/>
              </a:lnSpc>
              <a:spcAft>
                <a:spcPts val="285"/>
              </a:spcAft>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Times New Roman" panose="02020603050405020304" pitchFamily="18" charset="0"/>
              <a:buChar char="•"/>
              <a:tabLst>
                <a:tab pos="914400" algn="l"/>
              </a:tabLst>
            </a:pPr>
            <a:r>
              <a:rPr lang="en-GB" sz="1300" dirty="0">
                <a:solidFill>
                  <a:srgbClr val="000000"/>
                </a:solidFill>
                <a:latin typeface="Calibri" panose="020F0502020204030204" pitchFamily="34" charset="0"/>
                <a:ea typeface="Calibri" panose="020F0502020204030204" pitchFamily="34" charset="0"/>
              </a:rPr>
              <a:t>If t</a:t>
            </a:r>
            <a:r>
              <a:rPr lang="en-GB" sz="1300" dirty="0">
                <a:solidFill>
                  <a:srgbClr val="000000"/>
                </a:solidFill>
                <a:effectLst/>
                <a:latin typeface="Calibri" panose="020F0502020204030204" pitchFamily="34" charset="0"/>
                <a:ea typeface="Calibri" panose="020F0502020204030204" pitchFamily="34" charset="0"/>
              </a:rPr>
              <a:t>he Tutor feels that the responses from the student do not satisfactorily explain the level of academic skill used – a record is </a:t>
            </a:r>
            <a:r>
              <a:rPr lang="en-GB" sz="1300" b="1" dirty="0">
                <a:solidFill>
                  <a:srgbClr val="000000"/>
                </a:solidFill>
                <a:effectLst/>
                <a:latin typeface="Calibri" panose="020F0502020204030204" pitchFamily="34" charset="0"/>
                <a:ea typeface="Calibri" panose="020F0502020204030204" pitchFamily="34" charset="0"/>
              </a:rPr>
              <a:t>kept as evidence </a:t>
            </a:r>
            <a:r>
              <a:rPr lang="en-GB" sz="1300" dirty="0">
                <a:solidFill>
                  <a:srgbClr val="000000"/>
                </a:solidFill>
                <a:effectLst/>
                <a:latin typeface="Calibri" panose="020F0502020204030204" pitchFamily="34" charset="0"/>
                <a:ea typeface="Calibri" panose="020F0502020204030204" pitchFamily="34" charset="0"/>
              </a:rPr>
              <a:t>and </a:t>
            </a:r>
            <a:r>
              <a:rPr lang="en-GB" sz="1300" dirty="0">
                <a:solidFill>
                  <a:srgbClr val="000000"/>
                </a:solidFill>
                <a:latin typeface="Calibri" panose="020F0502020204030204" pitchFamily="34" charset="0"/>
                <a:ea typeface="Calibri" panose="020F0502020204030204" pitchFamily="34" charset="0"/>
              </a:rPr>
              <a:t>t</a:t>
            </a:r>
            <a:r>
              <a:rPr lang="en-GB" sz="1300" dirty="0">
                <a:solidFill>
                  <a:srgbClr val="000000"/>
                </a:solidFill>
                <a:effectLst/>
                <a:latin typeface="Calibri" panose="020F0502020204030204" pitchFamily="34" charset="0"/>
                <a:ea typeface="Calibri" panose="020F0502020204030204" pitchFamily="34" charset="0"/>
              </a:rPr>
              <a:t>he case </a:t>
            </a:r>
            <a:r>
              <a:rPr lang="en-GB" sz="1300" dirty="0">
                <a:solidFill>
                  <a:srgbClr val="000000"/>
                </a:solidFill>
                <a:latin typeface="Calibri" panose="020F0502020204030204" pitchFamily="34" charset="0"/>
                <a:ea typeface="Calibri" panose="020F0502020204030204" pitchFamily="34" charset="0"/>
              </a:rPr>
              <a:t>should be</a:t>
            </a:r>
            <a:r>
              <a:rPr lang="en-GB" sz="1300" dirty="0">
                <a:solidFill>
                  <a:srgbClr val="000000"/>
                </a:solidFill>
                <a:effectLst/>
                <a:latin typeface="Calibri" panose="020F0502020204030204" pitchFamily="34" charset="0"/>
                <a:ea typeface="Calibri" panose="020F0502020204030204" pitchFamily="34" charset="0"/>
              </a:rPr>
              <a:t> escalated to Stage 2. </a:t>
            </a:r>
          </a:p>
          <a:p>
            <a:pPr>
              <a:lnSpc>
                <a:spcPct val="109000"/>
              </a:lnSpc>
              <a:spcAft>
                <a:spcPts val="285"/>
              </a:spcAft>
              <a:tabLst>
                <a:tab pos="914400" algn="l"/>
              </a:tabLst>
            </a:pPr>
            <a:endParaRPr lang="en-US" sz="1300" b="1"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Times New Roman" panose="02020603050405020304" pitchFamily="18" charset="0"/>
              <a:buChar char="•"/>
              <a:tabLst>
                <a:tab pos="914400" algn="l"/>
              </a:tabLst>
            </a:pPr>
            <a:r>
              <a:rPr lang="en-US" sz="1300" dirty="0">
                <a:solidFill>
                  <a:srgbClr val="000000"/>
                </a:solidFill>
                <a:effectLst/>
                <a:latin typeface="Calibri" panose="020F0502020204030204" pitchFamily="34" charset="0"/>
                <a:ea typeface="Calibri" panose="020F0502020204030204" pitchFamily="34" charset="0"/>
              </a:rPr>
              <a:t>The independent AMO considers the case. If not eligible to conclude at stage 2, the AMO may determine that the work is not the student’s own on balance</a:t>
            </a:r>
            <a:r>
              <a:rPr lang="en-GB" sz="1300" dirty="0">
                <a:solidFill>
                  <a:srgbClr val="000000"/>
                </a:solidFill>
                <a:latin typeface="Calibri" panose="020F0502020204030204" pitchFamily="34" charset="0"/>
                <a:ea typeface="Calibri" panose="020F0502020204030204" pitchFamily="34" charset="0"/>
              </a:rPr>
              <a:t> and if the student is dishonest, </a:t>
            </a:r>
            <a:r>
              <a:rPr lang="en-US" sz="1300" dirty="0">
                <a:solidFill>
                  <a:srgbClr val="000000"/>
                </a:solidFill>
                <a:effectLst/>
                <a:latin typeface="Calibri" panose="020F0502020204030204" pitchFamily="34" charset="0"/>
                <a:ea typeface="Calibri" panose="020F0502020204030204" pitchFamily="34" charset="0"/>
              </a:rPr>
              <a:t>feels it necessary to escalate the matter to Stage 3 for serious penalty consideration/application</a:t>
            </a:r>
            <a:r>
              <a:rPr lang="en-GB" sz="1300" dirty="0">
                <a:solidFill>
                  <a:srgbClr val="000000"/>
                </a:solidFill>
                <a:effectLst/>
                <a:latin typeface="Calibri" panose="020F0502020204030204" pitchFamily="34" charset="0"/>
                <a:ea typeface="Calibri" panose="020F0502020204030204" pitchFamily="34" charset="0"/>
              </a:rPr>
              <a:t>.</a:t>
            </a:r>
          </a:p>
          <a:p>
            <a:pPr>
              <a:lnSpc>
                <a:spcPct val="109000"/>
              </a:lnSpc>
              <a:spcAft>
                <a:spcPts val="285"/>
              </a:spcAft>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Times New Roman" panose="02020603050405020304" pitchFamily="18" charset="0"/>
              <a:buChar char="•"/>
              <a:tabLst>
                <a:tab pos="914400" algn="l"/>
              </a:tabLst>
            </a:pPr>
            <a:r>
              <a:rPr lang="en-US" sz="1300" dirty="0">
                <a:solidFill>
                  <a:srgbClr val="000000"/>
                </a:solidFill>
                <a:effectLst/>
                <a:latin typeface="Calibri" panose="020F0502020204030204" pitchFamily="34" charset="0"/>
                <a:ea typeface="Calibri" panose="020F0502020204030204" pitchFamily="34" charset="0"/>
              </a:rPr>
              <a:t>Stage 3 panel - the school may bring an expert witness so to present a strong supporting case to the panel. </a:t>
            </a:r>
          </a:p>
          <a:p>
            <a:pPr>
              <a:lnSpc>
                <a:spcPct val="109000"/>
              </a:lnSpc>
              <a:spcAft>
                <a:spcPts val="285"/>
              </a:spcAft>
              <a:tabLst>
                <a:tab pos="914400" algn="l"/>
              </a:tabLst>
            </a:pPr>
            <a:endParaRPr lang="en-GB" sz="1300" dirty="0">
              <a:solidFill>
                <a:srgbClr val="000000"/>
              </a:solidFill>
              <a:effectLst/>
              <a:latin typeface="Calibri" panose="020F0502020204030204" pitchFamily="34" charset="0"/>
              <a:ea typeface="Calibri" panose="020F0502020204030204" pitchFamily="34" charset="0"/>
            </a:endParaRPr>
          </a:p>
          <a:p>
            <a:pPr marL="285750" indent="-285750">
              <a:lnSpc>
                <a:spcPct val="109000"/>
              </a:lnSpc>
              <a:spcAft>
                <a:spcPts val="285"/>
              </a:spcAft>
              <a:buFont typeface="Times New Roman" panose="02020603050405020304" pitchFamily="18" charset="0"/>
              <a:buChar char="•"/>
              <a:tabLst>
                <a:tab pos="914400" algn="l"/>
              </a:tabLst>
            </a:pPr>
            <a:r>
              <a:rPr lang="en-GB" sz="1300" dirty="0">
                <a:solidFill>
                  <a:srgbClr val="000000"/>
                </a:solidFill>
                <a:effectLst/>
                <a:latin typeface="Calibri" panose="020F0502020204030204" pitchFamily="34" charset="0"/>
                <a:ea typeface="Calibri" panose="020F0502020204030204" pitchFamily="34" charset="0"/>
              </a:rPr>
              <a:t>As it may not be possible to show that the student did buy the essay, it will be essential to show through an expert witness, that the student cannot defend their assessment.  </a:t>
            </a:r>
          </a:p>
          <a:p>
            <a:pPr marL="6985" indent="-6350">
              <a:lnSpc>
                <a:spcPct val="109000"/>
              </a:lnSpc>
              <a:spcAft>
                <a:spcPts val="790"/>
              </a:spcAft>
            </a:pPr>
            <a:r>
              <a:rPr lang="en-GB" sz="1200" dirty="0">
                <a:solidFill>
                  <a:srgbClr val="000000"/>
                </a:solidFill>
                <a:effectLst/>
                <a:latin typeface="Calibri" panose="020F0502020204030204" pitchFamily="34" charset="0"/>
                <a:ea typeface="Calibri" panose="020F0502020204030204" pitchFamily="34" charset="0"/>
              </a:rPr>
              <a:t> </a:t>
            </a:r>
            <a:endParaRPr lang="en-GB" sz="1100" dirty="0">
              <a:solidFill>
                <a:srgbClr val="000000"/>
              </a:solidFill>
              <a:effectLst/>
              <a:latin typeface="Calibri" panose="020F0502020204030204" pitchFamily="34" charset="0"/>
              <a:ea typeface="Calibri" panose="020F0502020204030204" pitchFamily="34" charset="0"/>
            </a:endParaRPr>
          </a:p>
          <a:p>
            <a:pPr marL="6985" indent="-6350">
              <a:lnSpc>
                <a:spcPct val="109000"/>
              </a:lnSpc>
              <a:spcAft>
                <a:spcPts val="790"/>
              </a:spcAft>
            </a:pPr>
            <a:r>
              <a:rPr lang="en-GB" sz="1200" dirty="0">
                <a:solidFill>
                  <a:srgbClr val="000000"/>
                </a:solidFill>
                <a:effectLst/>
                <a:latin typeface="Calibri" panose="020F0502020204030204" pitchFamily="34" charset="0"/>
                <a:ea typeface="Calibri" panose="020F0502020204030204" pitchFamily="34" charset="0"/>
              </a:rPr>
              <a:t> </a:t>
            </a:r>
            <a:endParaRPr lang="en-GB" sz="1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9194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Links and Useful Documents</a:t>
            </a:r>
          </a:p>
        </p:txBody>
      </p:sp>
      <p:sp>
        <p:nvSpPr>
          <p:cNvPr id="3" name="Content Placeholder 2"/>
          <p:cNvSpPr>
            <a:spLocks noGrp="1"/>
          </p:cNvSpPr>
          <p:nvPr>
            <p:ph idx="1"/>
          </p:nvPr>
        </p:nvSpPr>
        <p:spPr>
          <a:xfrm>
            <a:off x="457200" y="1592796"/>
            <a:ext cx="8003232" cy="3672408"/>
          </a:xfrm>
          <a:prstGeom prst="roundRect">
            <a:avLst/>
          </a:prstGeom>
          <a:solidFill>
            <a:schemeClr val="bg1"/>
          </a:solidFill>
          <a:ln w="28575">
            <a:solidFill>
              <a:schemeClr val="accent1"/>
            </a:solidFill>
          </a:ln>
        </p:spPr>
        <p:txBody>
          <a:bodyPr>
            <a:normAutofit fontScale="85000" lnSpcReduction="10000"/>
          </a:bodyPr>
          <a:lstStyle/>
          <a:p>
            <a:pPr marL="971550" lvl="1" indent="-514350">
              <a:buAutoNum type="arabicPeriod"/>
            </a:pPr>
            <a:r>
              <a:rPr lang="en-GB" dirty="0">
                <a:hlinkClick r:id="rId2"/>
              </a:rPr>
              <a:t>Link to the regulations and procedures</a:t>
            </a:r>
            <a:endParaRPr lang="en-GB" dirty="0"/>
          </a:p>
          <a:p>
            <a:pPr marL="457200" lvl="1" indent="0">
              <a:buNone/>
            </a:pPr>
            <a:endParaRPr lang="en-GB" dirty="0"/>
          </a:p>
          <a:p>
            <a:pPr marL="457200" lvl="1" indent="0">
              <a:buNone/>
            </a:pPr>
            <a:r>
              <a:rPr lang="en-GB" dirty="0"/>
              <a:t>2. Area in </a:t>
            </a:r>
            <a:r>
              <a:rPr lang="en-GB" dirty="0">
                <a:hlinkClick r:id="rId3"/>
              </a:rPr>
              <a:t>Sharepoint</a:t>
            </a:r>
            <a:endParaRPr lang="en-GB" dirty="0"/>
          </a:p>
          <a:p>
            <a:pPr marL="457200" lvl="1" indent="0">
              <a:buNone/>
            </a:pPr>
            <a:r>
              <a:rPr lang="en-GB" sz="2400" dirty="0"/>
              <a:t>Populated with updates, templates, information and feedback</a:t>
            </a:r>
          </a:p>
          <a:p>
            <a:pPr lvl="2"/>
            <a:r>
              <a:rPr lang="en-GB" dirty="0"/>
              <a:t>Minute/summary templates</a:t>
            </a:r>
          </a:p>
          <a:p>
            <a:pPr lvl="2"/>
            <a:r>
              <a:rPr lang="en-GB" dirty="0"/>
              <a:t>Worked Examples</a:t>
            </a:r>
          </a:p>
          <a:p>
            <a:pPr lvl="2"/>
            <a:r>
              <a:rPr lang="en-GB" dirty="0"/>
              <a:t>This </a:t>
            </a:r>
            <a:r>
              <a:rPr lang="en-GB" dirty="0" err="1"/>
              <a:t>Powerpoint</a:t>
            </a:r>
            <a:endParaRPr lang="en-GB" dirty="0"/>
          </a:p>
          <a:p>
            <a:pPr lvl="2"/>
            <a:r>
              <a:rPr lang="en-GB" dirty="0"/>
              <a:t>Stage 1 &amp; 2 Guidance</a:t>
            </a:r>
          </a:p>
          <a:p>
            <a:pPr lvl="2"/>
            <a:r>
              <a:rPr lang="en-GB" dirty="0"/>
              <a:t>The Academic Misconduct Guidance Guide</a:t>
            </a:r>
          </a:p>
          <a:p>
            <a:pPr lvl="2"/>
            <a:endParaRPr lang="en-GB" dirty="0"/>
          </a:p>
          <a:p>
            <a:pPr marL="914400" lvl="2" indent="0">
              <a:buNone/>
            </a:pPr>
            <a:endParaRPr lang="en-GB" dirty="0"/>
          </a:p>
          <a:p>
            <a:pPr marL="914400" lvl="2" indent="0">
              <a:buNone/>
            </a:pPr>
            <a:endParaRPr lang="en-GB" dirty="0"/>
          </a:p>
        </p:txBody>
      </p:sp>
    </p:spTree>
    <p:extLst>
      <p:ext uri="{BB962C8B-B14F-4D97-AF65-F5344CB8AC3E}">
        <p14:creationId xmlns:p14="http://schemas.microsoft.com/office/powerpoint/2010/main" val="190501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7364-C5FC-4A67-B395-7A0D134BD5F4}"/>
              </a:ext>
            </a:extLst>
          </p:cNvPr>
          <p:cNvSpPr>
            <a:spLocks noGrp="1"/>
          </p:cNvSpPr>
          <p:nvPr>
            <p:ph type="title"/>
          </p:nvPr>
        </p:nvSpPr>
        <p:spPr/>
        <p:txBody>
          <a:bodyPr/>
          <a:lstStyle/>
          <a:p>
            <a:r>
              <a:rPr lang="en-GB" sz="3200" dirty="0"/>
              <a:t>What to expect from this session? </a:t>
            </a:r>
          </a:p>
        </p:txBody>
      </p:sp>
      <p:sp>
        <p:nvSpPr>
          <p:cNvPr id="4" name="TextBox 3">
            <a:extLst>
              <a:ext uri="{FF2B5EF4-FFF2-40B4-BE49-F238E27FC236}">
                <a16:creationId xmlns:a16="http://schemas.microsoft.com/office/drawing/2014/main" id="{2054A4CC-B992-4785-815B-496AAA4BF083}"/>
              </a:ext>
            </a:extLst>
          </p:cNvPr>
          <p:cNvSpPr txBox="1"/>
          <p:nvPr/>
        </p:nvSpPr>
        <p:spPr>
          <a:xfrm>
            <a:off x="539552" y="1628800"/>
            <a:ext cx="7416824" cy="3507343"/>
          </a:xfrm>
          <a:prstGeom prst="roundRect">
            <a:avLst/>
          </a:prstGeom>
          <a:solidFill>
            <a:schemeClr val="bg1"/>
          </a:solidFill>
          <a:ln>
            <a:solidFill>
              <a:schemeClr val="accent1"/>
            </a:solidFill>
          </a:ln>
        </p:spPr>
        <p:txBody>
          <a:bodyPr wrap="square" rtlCol="0">
            <a:spAutoFit/>
          </a:bodyPr>
          <a:lstStyle/>
          <a:p>
            <a:pPr marL="342900" indent="-342900">
              <a:buAutoNum type="arabicPeriod"/>
            </a:pPr>
            <a:r>
              <a:rPr lang="en-GB" sz="2000" dirty="0"/>
              <a:t>The Three Stages of Academic Misconduct and their Penalties</a:t>
            </a:r>
          </a:p>
          <a:p>
            <a:pPr marL="342900" indent="-342900">
              <a:buAutoNum type="arabicPeriod"/>
            </a:pPr>
            <a:r>
              <a:rPr lang="en-GB" sz="2000" dirty="0"/>
              <a:t>The Progression of a Case</a:t>
            </a:r>
          </a:p>
          <a:p>
            <a:pPr marL="342900" indent="-342900">
              <a:buFontTx/>
              <a:buAutoNum type="arabicPeriod"/>
            </a:pPr>
            <a:r>
              <a:rPr lang="en-GB" sz="2000" dirty="0"/>
              <a:t>Paperwork and Investigation Expectations</a:t>
            </a:r>
          </a:p>
          <a:p>
            <a:pPr marL="342900" indent="-342900">
              <a:buAutoNum type="arabicPeriod"/>
            </a:pPr>
            <a:r>
              <a:rPr lang="en-GB" sz="2000" dirty="0"/>
              <a:t>Mitigation</a:t>
            </a:r>
          </a:p>
          <a:p>
            <a:pPr marL="342900" indent="-342900">
              <a:buAutoNum type="arabicPeriod"/>
            </a:pPr>
            <a:r>
              <a:rPr lang="en-GB" sz="2000" dirty="0"/>
              <a:t>Top Tips</a:t>
            </a:r>
          </a:p>
          <a:p>
            <a:pPr marL="342900" indent="-342900">
              <a:buAutoNum type="arabicPeriod"/>
            </a:pPr>
            <a:r>
              <a:rPr lang="en-GB" sz="2000" dirty="0"/>
              <a:t>Investigation and Appeal Timelines</a:t>
            </a:r>
          </a:p>
          <a:p>
            <a:pPr marL="342900" indent="-342900">
              <a:buAutoNum type="arabicPeriod"/>
            </a:pPr>
            <a:r>
              <a:rPr lang="en-GB" sz="2000" dirty="0"/>
              <a:t>Grounds for Appeal</a:t>
            </a:r>
          </a:p>
          <a:p>
            <a:pPr marL="342900" indent="-342900">
              <a:buAutoNum type="arabicPeriod"/>
            </a:pPr>
            <a:r>
              <a:rPr lang="en-GB" sz="2000" dirty="0"/>
              <a:t>Worked Examples of Misconduct Cases</a:t>
            </a:r>
          </a:p>
          <a:p>
            <a:pPr marL="342900" indent="-342900">
              <a:buAutoNum type="arabicPeriod"/>
            </a:pPr>
            <a:r>
              <a:rPr lang="en-GB" sz="2000" dirty="0"/>
              <a:t>Links and other Helpful Documents</a:t>
            </a:r>
          </a:p>
          <a:p>
            <a:pPr marL="342900" indent="-342900">
              <a:buAutoNum type="arabicPeriod"/>
            </a:pPr>
            <a:r>
              <a:rPr lang="en-GB" sz="2000" dirty="0"/>
              <a:t>Time for Questions!</a:t>
            </a:r>
          </a:p>
        </p:txBody>
      </p:sp>
    </p:spTree>
    <p:extLst>
      <p:ext uri="{BB962C8B-B14F-4D97-AF65-F5344CB8AC3E}">
        <p14:creationId xmlns:p14="http://schemas.microsoft.com/office/powerpoint/2010/main" val="251280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CEE9-4594-4BAC-907C-716AA57F57B5}"/>
              </a:ext>
            </a:extLst>
          </p:cNvPr>
          <p:cNvSpPr>
            <a:spLocks noGrp="1"/>
          </p:cNvSpPr>
          <p:nvPr>
            <p:ph type="title"/>
          </p:nvPr>
        </p:nvSpPr>
        <p:spPr/>
        <p:txBody>
          <a:bodyPr/>
          <a:lstStyle/>
          <a:p>
            <a:r>
              <a:rPr lang="en-GB" dirty="0"/>
              <a:t>Academic Misconduct Stage 1</a:t>
            </a:r>
          </a:p>
        </p:txBody>
      </p:sp>
      <p:sp>
        <p:nvSpPr>
          <p:cNvPr id="4" name="Rectangle: Rounded Corners 3">
            <a:extLst>
              <a:ext uri="{FF2B5EF4-FFF2-40B4-BE49-F238E27FC236}">
                <a16:creationId xmlns:a16="http://schemas.microsoft.com/office/drawing/2014/main" id="{949D3F57-DAC8-4BAB-A5CD-0A2D9CDA2971}"/>
              </a:ext>
            </a:extLst>
          </p:cNvPr>
          <p:cNvSpPr/>
          <p:nvPr/>
        </p:nvSpPr>
        <p:spPr>
          <a:xfrm>
            <a:off x="121271" y="1196752"/>
            <a:ext cx="2952328" cy="4752528"/>
          </a:xfrm>
          <a:prstGeom prst="roundRect">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en-US" b="1" dirty="0"/>
              <a:t>Stage 1</a:t>
            </a:r>
          </a:p>
          <a:p>
            <a:pPr lvl="0">
              <a:buNone/>
            </a:pPr>
            <a:r>
              <a:rPr lang="en-US" sz="1200" b="1" dirty="0"/>
              <a:t>What?</a:t>
            </a:r>
          </a:p>
          <a:p>
            <a:pPr indent="-365125"/>
            <a:r>
              <a:rPr lang="en-US" sz="1200" dirty="0"/>
              <a:t>Initial investigations into work not believed to be a students own /poor academic practice.</a:t>
            </a:r>
          </a:p>
          <a:p>
            <a:pPr marL="184150" lvl="1" indent="-92075">
              <a:buFont typeface="Arial" panose="020B0604020202020204" pitchFamily="34" charset="0"/>
              <a:buNone/>
            </a:pPr>
            <a:endParaRPr lang="en-US" sz="1200" dirty="0"/>
          </a:p>
          <a:p>
            <a:pPr indent="-365125"/>
            <a:r>
              <a:rPr lang="en-US" sz="1200" b="1" dirty="0"/>
              <a:t>Who? </a:t>
            </a:r>
          </a:p>
          <a:p>
            <a:pPr indent="-365125"/>
            <a:r>
              <a:rPr lang="en-US" sz="1200" dirty="0"/>
              <a:t>School Level. Conducted by the tutor who  has marked the work</a:t>
            </a:r>
          </a:p>
          <a:p>
            <a:pPr marL="184150" lvl="1" indent="-92075">
              <a:buNone/>
            </a:pPr>
            <a:endParaRPr lang="en-US" sz="1200" dirty="0"/>
          </a:p>
          <a:p>
            <a:pPr indent="-365125"/>
            <a:r>
              <a:rPr lang="en-US" sz="1200" b="1" dirty="0"/>
              <a:t>Meeting </a:t>
            </a:r>
            <a:endParaRPr lang="en-US" sz="1200" dirty="0"/>
          </a:p>
          <a:p>
            <a:pPr indent="-365125"/>
            <a:r>
              <a:rPr lang="en-US" sz="1200" dirty="0"/>
              <a:t>It should be informal in nature but also very timely to move case on if necessary, as quickly as possible. </a:t>
            </a:r>
            <a:r>
              <a:rPr lang="en-US" sz="1200" dirty="0">
                <a:solidFill>
                  <a:schemeClr val="bg1"/>
                </a:solidFill>
              </a:rPr>
              <a:t>Mitigation considered if relevant.</a:t>
            </a:r>
          </a:p>
          <a:p>
            <a:pPr marL="184150" lvl="1" indent="-92075">
              <a:buNone/>
            </a:pPr>
            <a:endParaRPr lang="en-US" sz="1200" dirty="0"/>
          </a:p>
          <a:p>
            <a:pPr indent="-365125"/>
            <a:r>
              <a:rPr lang="en-US" sz="1200" b="1" dirty="0"/>
              <a:t>Record</a:t>
            </a:r>
          </a:p>
          <a:p>
            <a:pPr indent="-365125"/>
            <a:r>
              <a:rPr lang="en-US" sz="1200" dirty="0"/>
              <a:t>Detailed notes should be kept of the meeting in case of escalation/appeals</a:t>
            </a:r>
          </a:p>
          <a:p>
            <a:pPr marL="184150" lvl="1" indent="-92075">
              <a:buNone/>
            </a:pPr>
            <a:endParaRPr lang="en-US" sz="1200" dirty="0"/>
          </a:p>
          <a:p>
            <a:pPr indent="-365125"/>
            <a:r>
              <a:rPr lang="en-US" sz="1200" b="1" dirty="0"/>
              <a:t>Decision? </a:t>
            </a:r>
          </a:p>
          <a:p>
            <a:pPr indent="-365125"/>
            <a:r>
              <a:rPr lang="en-US" sz="1200" dirty="0"/>
              <a:t>A decision and outcome will need to be reached at the end of the process. </a:t>
            </a:r>
          </a:p>
          <a:p>
            <a:pPr indent="-365125"/>
            <a:r>
              <a:rPr lang="en-US" sz="1200" i="1" dirty="0"/>
              <a:t>No case, escalate or penalty. </a:t>
            </a:r>
            <a:endParaRPr lang="en-GB" sz="1600" i="1" dirty="0"/>
          </a:p>
        </p:txBody>
      </p:sp>
      <p:sp>
        <p:nvSpPr>
          <p:cNvPr id="9" name="Arrow: Right 8">
            <a:extLst>
              <a:ext uri="{FF2B5EF4-FFF2-40B4-BE49-F238E27FC236}">
                <a16:creationId xmlns:a16="http://schemas.microsoft.com/office/drawing/2014/main" id="{EFDD3408-86E3-4B97-8493-FEB7A79F5B58}"/>
              </a:ext>
            </a:extLst>
          </p:cNvPr>
          <p:cNvSpPr/>
          <p:nvPr/>
        </p:nvSpPr>
        <p:spPr>
          <a:xfrm>
            <a:off x="2875244" y="3212976"/>
            <a:ext cx="566468" cy="50405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8B068E5D-D72E-4BD6-BC57-E677BE3B3BE6}"/>
              </a:ext>
            </a:extLst>
          </p:cNvPr>
          <p:cNvGrpSpPr/>
          <p:nvPr/>
        </p:nvGrpSpPr>
        <p:grpSpPr>
          <a:xfrm>
            <a:off x="3441712" y="1412776"/>
            <a:ext cx="5572286" cy="3321880"/>
            <a:chOff x="8289" y="0"/>
            <a:chExt cx="2609238" cy="5184575"/>
          </a:xfrm>
        </p:grpSpPr>
        <p:sp>
          <p:nvSpPr>
            <p:cNvPr id="12" name="Rectangle: Rounded Corners 11">
              <a:extLst>
                <a:ext uri="{FF2B5EF4-FFF2-40B4-BE49-F238E27FC236}">
                  <a16:creationId xmlns:a16="http://schemas.microsoft.com/office/drawing/2014/main" id="{725B20D2-5B0D-4138-84CA-E042644DB763}"/>
                </a:ext>
              </a:extLst>
            </p:cNvPr>
            <p:cNvSpPr/>
            <p:nvPr/>
          </p:nvSpPr>
          <p:spPr>
            <a:xfrm>
              <a:off x="8289" y="0"/>
              <a:ext cx="2609238" cy="5184575"/>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BF7D9D50-B6DB-44D2-9F7C-C6C849568AD4}"/>
                </a:ext>
              </a:extLst>
            </p:cNvPr>
            <p:cNvSpPr txBox="1"/>
            <p:nvPr/>
          </p:nvSpPr>
          <p:spPr>
            <a:xfrm>
              <a:off x="84711" y="76422"/>
              <a:ext cx="2456394" cy="50317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buNone/>
              </a:pPr>
              <a:r>
                <a:rPr lang="en-US" b="1" kern="1200" dirty="0"/>
                <a:t>Stage 1 Outcomes</a:t>
              </a:r>
            </a:p>
            <a:p>
              <a:pPr lvl="0" algn="l" defTabSz="889000">
                <a:lnSpc>
                  <a:spcPct val="90000"/>
                </a:lnSpc>
                <a:spcBef>
                  <a:spcPct val="0"/>
                </a:spcBef>
                <a:spcAft>
                  <a:spcPct val="35000"/>
                </a:spcAft>
                <a:buNone/>
              </a:pPr>
              <a:r>
                <a:rPr lang="en-GB" sz="1300" kern="1200" dirty="0"/>
                <a:t>1. No case to answer</a:t>
              </a:r>
            </a:p>
            <a:p>
              <a:pPr lvl="0" algn="l" defTabSz="889000">
                <a:lnSpc>
                  <a:spcPct val="90000"/>
                </a:lnSpc>
                <a:spcBef>
                  <a:spcPct val="0"/>
                </a:spcBef>
                <a:spcAft>
                  <a:spcPct val="35000"/>
                </a:spcAft>
                <a:buNone/>
              </a:pPr>
              <a:r>
                <a:rPr lang="en-GB" sz="1300" kern="1200" dirty="0"/>
                <a:t>2. Case upheld and concluded as a failure to safeguard work with the following penalty:</a:t>
              </a:r>
            </a:p>
            <a:p>
              <a:pPr lvl="0" algn="l" defTabSz="889000">
                <a:lnSpc>
                  <a:spcPct val="90000"/>
                </a:lnSpc>
                <a:spcBef>
                  <a:spcPct val="0"/>
                </a:spcBef>
                <a:spcAft>
                  <a:spcPct val="35000"/>
                </a:spcAft>
                <a:buNone/>
              </a:pPr>
              <a:r>
                <a:rPr lang="en-GB" sz="1300" kern="1200" dirty="0"/>
                <a:t>* A formal warning;</a:t>
              </a:r>
            </a:p>
            <a:p>
              <a:pPr marL="182563" lvl="0" indent="-182563" algn="l" defTabSz="889000">
                <a:lnSpc>
                  <a:spcPct val="90000"/>
                </a:lnSpc>
                <a:spcBef>
                  <a:spcPct val="0"/>
                </a:spcBef>
                <a:spcAft>
                  <a:spcPct val="35000"/>
                </a:spcAft>
                <a:buNone/>
              </a:pPr>
              <a:r>
                <a:rPr lang="en-GB" sz="1300" kern="1200" dirty="0"/>
                <a:t>3. Case upheld and concluded as poor academic practice with the following penalty:</a:t>
              </a:r>
            </a:p>
            <a:p>
              <a:pPr marL="182563" lvl="0" indent="-182563" algn="l" defTabSz="889000">
                <a:lnSpc>
                  <a:spcPct val="90000"/>
                </a:lnSpc>
                <a:spcBef>
                  <a:spcPct val="0"/>
                </a:spcBef>
                <a:spcAft>
                  <a:spcPct val="35000"/>
                </a:spcAft>
                <a:buNone/>
              </a:pPr>
              <a:r>
                <a:rPr lang="en-GB" sz="1300" kern="1200" dirty="0"/>
                <a:t>* Mark the work ignoring the offending paragraphs. If the work does not meet the minimum pass mark, then you will be offered a Tutor Reassessment if it is available; </a:t>
              </a:r>
            </a:p>
            <a:p>
              <a:pPr marL="182563" lvl="0" indent="0" algn="l" defTabSz="889000">
                <a:lnSpc>
                  <a:spcPct val="90000"/>
                </a:lnSpc>
                <a:spcBef>
                  <a:spcPct val="0"/>
                </a:spcBef>
                <a:spcAft>
                  <a:spcPct val="35000"/>
                </a:spcAft>
                <a:buNone/>
              </a:pPr>
              <a:r>
                <a:rPr lang="en-GB" sz="1300" kern="1200" dirty="0"/>
                <a:t>Compulsory training and development; </a:t>
              </a:r>
            </a:p>
            <a:p>
              <a:pPr lvl="0" algn="l" defTabSz="889000">
                <a:lnSpc>
                  <a:spcPct val="90000"/>
                </a:lnSpc>
                <a:spcBef>
                  <a:spcPct val="0"/>
                </a:spcBef>
                <a:spcAft>
                  <a:spcPct val="35000"/>
                </a:spcAft>
                <a:buNone/>
              </a:pPr>
              <a:r>
                <a:rPr lang="en-GB" sz="1300" b="1" kern="1200" dirty="0"/>
                <a:t>OR</a:t>
              </a:r>
              <a:endParaRPr lang="en-GB" sz="1300" kern="1200" dirty="0"/>
            </a:p>
            <a:p>
              <a:pPr marL="182563" lvl="0" indent="-182563" algn="l" defTabSz="889000">
                <a:lnSpc>
                  <a:spcPct val="90000"/>
                </a:lnSpc>
                <a:spcBef>
                  <a:spcPct val="0"/>
                </a:spcBef>
                <a:spcAft>
                  <a:spcPct val="35000"/>
                </a:spcAft>
                <a:buNone/>
              </a:pPr>
              <a:r>
                <a:rPr lang="en-GB" sz="1300" kern="1200" dirty="0"/>
                <a:t>4. Case upheld and referred to Academic Misconduct Officer (Stage 2)</a:t>
              </a:r>
              <a:endParaRPr lang="en-US" sz="1300" kern="1200" dirty="0"/>
            </a:p>
          </p:txBody>
        </p:sp>
      </p:grpSp>
    </p:spTree>
    <p:extLst>
      <p:ext uri="{BB962C8B-B14F-4D97-AF65-F5344CB8AC3E}">
        <p14:creationId xmlns:p14="http://schemas.microsoft.com/office/powerpoint/2010/main" val="18687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CEE9-4594-4BAC-907C-716AA57F57B5}"/>
              </a:ext>
            </a:extLst>
          </p:cNvPr>
          <p:cNvSpPr>
            <a:spLocks noGrp="1"/>
          </p:cNvSpPr>
          <p:nvPr>
            <p:ph type="title"/>
          </p:nvPr>
        </p:nvSpPr>
        <p:spPr/>
        <p:txBody>
          <a:bodyPr/>
          <a:lstStyle/>
          <a:p>
            <a:r>
              <a:rPr lang="en-GB" dirty="0"/>
              <a:t>Academic Misconduct Stage 2</a:t>
            </a:r>
          </a:p>
        </p:txBody>
      </p:sp>
      <p:sp>
        <p:nvSpPr>
          <p:cNvPr id="3" name="Rectangle: Rounded Corners 2">
            <a:extLst>
              <a:ext uri="{FF2B5EF4-FFF2-40B4-BE49-F238E27FC236}">
                <a16:creationId xmlns:a16="http://schemas.microsoft.com/office/drawing/2014/main" id="{7B98DAAD-629B-4207-B1C7-49C7C876D273}"/>
              </a:ext>
            </a:extLst>
          </p:cNvPr>
          <p:cNvSpPr/>
          <p:nvPr/>
        </p:nvSpPr>
        <p:spPr>
          <a:xfrm>
            <a:off x="74378" y="980728"/>
            <a:ext cx="3084100" cy="4968552"/>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en-US" b="1" dirty="0">
                <a:solidFill>
                  <a:schemeClr val="tx1"/>
                </a:solidFill>
              </a:rPr>
              <a:t>Stage 2</a:t>
            </a:r>
          </a:p>
          <a:p>
            <a:pPr lvl="0">
              <a:buNone/>
            </a:pPr>
            <a:r>
              <a:rPr lang="en-US" sz="1200" b="1" dirty="0">
                <a:solidFill>
                  <a:schemeClr val="tx1"/>
                </a:solidFill>
              </a:rPr>
              <a:t>What?</a:t>
            </a:r>
          </a:p>
          <a:p>
            <a:pPr indent="-365125"/>
            <a:r>
              <a:rPr lang="en-GB" sz="1200" dirty="0">
                <a:solidFill>
                  <a:schemeClr val="tx1"/>
                </a:solidFill>
              </a:rPr>
              <a:t>Escalated from Stage 1.</a:t>
            </a:r>
          </a:p>
          <a:p>
            <a:pPr marL="184150" lvl="1" indent="-92075">
              <a:buFont typeface="Arial" panose="020B0604020202020204" pitchFamily="34" charset="0"/>
              <a:buNone/>
            </a:pPr>
            <a:endParaRPr lang="en-US" sz="1200" dirty="0">
              <a:solidFill>
                <a:schemeClr val="tx1"/>
              </a:solidFill>
            </a:endParaRPr>
          </a:p>
          <a:p>
            <a:pPr indent="-365125"/>
            <a:r>
              <a:rPr lang="en-US" sz="1200" b="1" dirty="0">
                <a:solidFill>
                  <a:schemeClr val="tx1"/>
                </a:solidFill>
              </a:rPr>
              <a:t>Who? </a:t>
            </a:r>
          </a:p>
          <a:p>
            <a:pPr indent="-365125"/>
            <a:r>
              <a:rPr lang="en-US" sz="1200" dirty="0">
                <a:solidFill>
                  <a:schemeClr val="tx1"/>
                </a:solidFill>
              </a:rPr>
              <a:t>School Level. Independent AMO investigates all facts to determine if they believe there is a case to be investigated, via a formal meeting.  </a:t>
            </a:r>
          </a:p>
          <a:p>
            <a:pPr marL="184150" lvl="1" indent="-92075">
              <a:buNone/>
            </a:pPr>
            <a:endParaRPr lang="en-US" sz="1200" dirty="0">
              <a:solidFill>
                <a:schemeClr val="tx1"/>
              </a:solidFill>
            </a:endParaRPr>
          </a:p>
          <a:p>
            <a:pPr indent="-365125"/>
            <a:r>
              <a:rPr lang="en-US" sz="1200" b="1" dirty="0">
                <a:solidFill>
                  <a:schemeClr val="tx1"/>
                </a:solidFill>
              </a:rPr>
              <a:t>Meeting </a:t>
            </a:r>
            <a:endParaRPr lang="en-US" sz="1200" dirty="0">
              <a:solidFill>
                <a:schemeClr val="tx1"/>
              </a:solidFill>
            </a:endParaRPr>
          </a:p>
          <a:p>
            <a:pPr indent="-365125"/>
            <a:r>
              <a:rPr lang="en-US" sz="1200" dirty="0">
                <a:solidFill>
                  <a:schemeClr val="tx1"/>
                </a:solidFill>
              </a:rPr>
              <a:t>Formal.  If there is a case, student given 5 working days notice from being referred. Mitigation considered if relevant.</a:t>
            </a:r>
          </a:p>
          <a:p>
            <a:pPr indent="-365125"/>
            <a:endParaRPr lang="en-US" sz="1200" dirty="0">
              <a:solidFill>
                <a:schemeClr val="tx1"/>
              </a:solidFill>
            </a:endParaRPr>
          </a:p>
          <a:p>
            <a:pPr indent="-365125"/>
            <a:r>
              <a:rPr lang="en-US" sz="1200" b="1" dirty="0">
                <a:solidFill>
                  <a:schemeClr val="tx1"/>
                </a:solidFill>
              </a:rPr>
              <a:t>Record</a:t>
            </a:r>
          </a:p>
          <a:p>
            <a:pPr indent="-365125"/>
            <a:r>
              <a:rPr lang="en-US" sz="1200" dirty="0">
                <a:solidFill>
                  <a:schemeClr val="tx1"/>
                </a:solidFill>
              </a:rPr>
              <a:t>Detailed notes should be kept of the meeting in case of escalation/appeals.</a:t>
            </a:r>
          </a:p>
          <a:p>
            <a:pPr marL="184150" lvl="1" indent="-92075">
              <a:buNone/>
            </a:pPr>
            <a:endParaRPr lang="en-US" sz="1200" dirty="0">
              <a:solidFill>
                <a:schemeClr val="tx1"/>
              </a:solidFill>
            </a:endParaRPr>
          </a:p>
          <a:p>
            <a:pPr indent="-365125"/>
            <a:r>
              <a:rPr lang="en-US" sz="1200" b="1" dirty="0">
                <a:solidFill>
                  <a:schemeClr val="tx1"/>
                </a:solidFill>
              </a:rPr>
              <a:t>Decision? </a:t>
            </a:r>
          </a:p>
          <a:p>
            <a:pPr lvl="0"/>
            <a:r>
              <a:rPr lang="en-US" sz="1200" dirty="0">
                <a:solidFill>
                  <a:schemeClr val="tx1"/>
                </a:solidFill>
              </a:rPr>
              <a:t>The AMO makes a decision based on balance of probabilities and applies an outcome, sent within 5 working days of the meeting.</a:t>
            </a:r>
          </a:p>
          <a:p>
            <a:pPr lvl="0"/>
            <a:r>
              <a:rPr lang="en-US" sz="1200" i="1" dirty="0">
                <a:solidFill>
                  <a:schemeClr val="tx1"/>
                </a:solidFill>
              </a:rPr>
              <a:t>No case, escalate, penalty. </a:t>
            </a:r>
            <a:endParaRPr lang="en-GB" sz="1200" i="1" dirty="0">
              <a:solidFill>
                <a:schemeClr val="tx1"/>
              </a:solidFill>
            </a:endParaRPr>
          </a:p>
        </p:txBody>
      </p:sp>
      <p:sp>
        <p:nvSpPr>
          <p:cNvPr id="9" name="Arrow: Right 8">
            <a:extLst>
              <a:ext uri="{FF2B5EF4-FFF2-40B4-BE49-F238E27FC236}">
                <a16:creationId xmlns:a16="http://schemas.microsoft.com/office/drawing/2014/main" id="{EFDD3408-86E3-4B97-8493-FEB7A79F5B58}"/>
              </a:ext>
            </a:extLst>
          </p:cNvPr>
          <p:cNvSpPr/>
          <p:nvPr/>
        </p:nvSpPr>
        <p:spPr>
          <a:xfrm>
            <a:off x="2956539" y="3212976"/>
            <a:ext cx="566468" cy="50405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4CACB09F-B235-41FC-A265-C977B7D0037F}"/>
              </a:ext>
            </a:extLst>
          </p:cNvPr>
          <p:cNvGrpSpPr/>
          <p:nvPr/>
        </p:nvGrpSpPr>
        <p:grpSpPr>
          <a:xfrm>
            <a:off x="3520800" y="1484901"/>
            <a:ext cx="5299672" cy="3384259"/>
            <a:chOff x="3161778" y="0"/>
            <a:chExt cx="2605439" cy="5184107"/>
          </a:xfrm>
        </p:grpSpPr>
        <p:sp>
          <p:nvSpPr>
            <p:cNvPr id="15" name="Rectangle: Rounded Corners 14">
              <a:extLst>
                <a:ext uri="{FF2B5EF4-FFF2-40B4-BE49-F238E27FC236}">
                  <a16:creationId xmlns:a16="http://schemas.microsoft.com/office/drawing/2014/main" id="{90E61DF8-5F51-4ABF-9743-24A162A20224}"/>
                </a:ext>
              </a:extLst>
            </p:cNvPr>
            <p:cNvSpPr/>
            <p:nvPr/>
          </p:nvSpPr>
          <p:spPr>
            <a:xfrm>
              <a:off x="3161778" y="0"/>
              <a:ext cx="2605439" cy="5184107"/>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624BFFE9-FABD-45FF-A556-23F024D4BC4F}"/>
                </a:ext>
              </a:extLst>
            </p:cNvPr>
            <p:cNvSpPr txBox="1"/>
            <p:nvPr/>
          </p:nvSpPr>
          <p:spPr>
            <a:xfrm>
              <a:off x="3238089" y="76311"/>
              <a:ext cx="2452817" cy="50314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b="1" kern="1200" dirty="0"/>
                <a:t>Stage 2 Outcomes</a:t>
              </a:r>
            </a:p>
            <a:p>
              <a:pPr marL="0" lvl="0" indent="0" algn="l" defTabSz="889000">
                <a:lnSpc>
                  <a:spcPct val="90000"/>
                </a:lnSpc>
                <a:spcBef>
                  <a:spcPct val="0"/>
                </a:spcBef>
                <a:spcAft>
                  <a:spcPct val="35000"/>
                </a:spcAft>
                <a:buNone/>
              </a:pPr>
              <a:r>
                <a:rPr lang="en-GB" sz="1200" kern="1200" dirty="0"/>
                <a:t>1. No case to answer;</a:t>
              </a:r>
            </a:p>
            <a:p>
              <a:pPr marL="0" lvl="0" indent="0" algn="l" defTabSz="889000">
                <a:lnSpc>
                  <a:spcPct val="90000"/>
                </a:lnSpc>
                <a:spcBef>
                  <a:spcPct val="0"/>
                </a:spcBef>
                <a:spcAft>
                  <a:spcPct val="35000"/>
                </a:spcAft>
                <a:buNone/>
              </a:pPr>
              <a:r>
                <a:rPr lang="en-GB" sz="1200" kern="1200" dirty="0"/>
                <a:t>2. Case upheld and concluded as a failure to safeguard work with the following penalty:</a:t>
              </a:r>
            </a:p>
            <a:p>
              <a:pPr marL="0" lvl="0" indent="0" algn="l" defTabSz="889000">
                <a:lnSpc>
                  <a:spcPct val="90000"/>
                </a:lnSpc>
                <a:spcBef>
                  <a:spcPct val="0"/>
                </a:spcBef>
                <a:spcAft>
                  <a:spcPct val="35000"/>
                </a:spcAft>
                <a:buNone/>
              </a:pPr>
              <a:r>
                <a:rPr lang="en-GB" sz="1200" kern="1200" dirty="0"/>
                <a:t>*A formal warning;</a:t>
              </a:r>
            </a:p>
            <a:p>
              <a:pPr marL="0" lvl="0" indent="0" algn="l" defTabSz="889000">
                <a:lnSpc>
                  <a:spcPct val="90000"/>
                </a:lnSpc>
                <a:spcBef>
                  <a:spcPct val="0"/>
                </a:spcBef>
                <a:spcAft>
                  <a:spcPct val="35000"/>
                </a:spcAft>
                <a:buNone/>
              </a:pPr>
              <a:r>
                <a:rPr lang="en-GB" sz="1200" kern="1200" dirty="0"/>
                <a:t>3. Case upheld and concluded as poor academic practice with the following penalty applied:</a:t>
              </a:r>
            </a:p>
            <a:p>
              <a:pPr marL="0" lvl="0" indent="0" algn="l" defTabSz="889000">
                <a:lnSpc>
                  <a:spcPct val="90000"/>
                </a:lnSpc>
                <a:spcBef>
                  <a:spcPct val="0"/>
                </a:spcBef>
                <a:spcAft>
                  <a:spcPct val="35000"/>
                </a:spcAft>
                <a:buNone/>
              </a:pPr>
              <a:r>
                <a:rPr lang="en-GB" sz="1200" kern="1200" dirty="0"/>
                <a:t>*Mark the work ignoring the offending paragraphs. If the work does not meet the minimum pass mark, then you will be offered a Tutor Reassessment if it is available; *Compulsory training and development</a:t>
              </a:r>
            </a:p>
            <a:p>
              <a:pPr marL="0" lvl="0" indent="0" algn="l" defTabSz="889000">
                <a:lnSpc>
                  <a:spcPct val="90000"/>
                </a:lnSpc>
                <a:spcBef>
                  <a:spcPct val="0"/>
                </a:spcBef>
                <a:spcAft>
                  <a:spcPct val="35000"/>
                </a:spcAft>
                <a:buNone/>
              </a:pPr>
              <a:r>
                <a:rPr lang="en-GB" sz="1200" kern="1200" dirty="0"/>
                <a:t>4. Case upheld and concluded and the following penalty applied:</a:t>
              </a:r>
            </a:p>
            <a:p>
              <a:pPr marL="0" lvl="0" indent="0" algn="l" defTabSz="889000">
                <a:lnSpc>
                  <a:spcPct val="90000"/>
                </a:lnSpc>
                <a:spcBef>
                  <a:spcPct val="0"/>
                </a:spcBef>
                <a:spcAft>
                  <a:spcPct val="35000"/>
                </a:spcAft>
                <a:buNone/>
              </a:pPr>
              <a:r>
                <a:rPr lang="en-GB" sz="1200" kern="1200" dirty="0"/>
                <a:t>*Receive a mark of 0 for the piece of assessment; AND</a:t>
              </a:r>
            </a:p>
            <a:p>
              <a:pPr marL="0" lvl="0" indent="0" algn="l" defTabSz="889000">
                <a:lnSpc>
                  <a:spcPct val="90000"/>
                </a:lnSpc>
                <a:spcBef>
                  <a:spcPct val="0"/>
                </a:spcBef>
                <a:spcAft>
                  <a:spcPct val="35000"/>
                </a:spcAft>
                <a:buNone/>
              </a:pPr>
              <a:r>
                <a:rPr lang="en-GB" sz="1200" kern="1200" dirty="0"/>
                <a:t>*Compulsory training and development.</a:t>
              </a:r>
            </a:p>
            <a:p>
              <a:pPr marL="0" lvl="0" indent="0" algn="l" defTabSz="889000">
                <a:lnSpc>
                  <a:spcPct val="90000"/>
                </a:lnSpc>
                <a:spcBef>
                  <a:spcPct val="0"/>
                </a:spcBef>
                <a:spcAft>
                  <a:spcPct val="35000"/>
                </a:spcAft>
                <a:buNone/>
              </a:pPr>
              <a:r>
                <a:rPr lang="en-GB" sz="1200" kern="1200" dirty="0"/>
                <a:t>4. Case upheld and referred to Stage 3 (Academic Misconduct Panel).</a:t>
              </a:r>
            </a:p>
            <a:p>
              <a:pPr marL="0" lvl="0" indent="0" algn="l" defTabSz="889000">
                <a:lnSpc>
                  <a:spcPct val="90000"/>
                </a:lnSpc>
                <a:spcBef>
                  <a:spcPct val="0"/>
                </a:spcBef>
                <a:spcAft>
                  <a:spcPct val="35000"/>
                </a:spcAft>
                <a:buNone/>
              </a:pPr>
              <a:endParaRPr lang="en-US" sz="1200" kern="1200" dirty="0"/>
            </a:p>
          </p:txBody>
        </p:sp>
      </p:grpSp>
    </p:spTree>
    <p:extLst>
      <p:ext uri="{BB962C8B-B14F-4D97-AF65-F5344CB8AC3E}">
        <p14:creationId xmlns:p14="http://schemas.microsoft.com/office/powerpoint/2010/main" val="318445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CEE9-4594-4BAC-907C-716AA57F57B5}"/>
              </a:ext>
            </a:extLst>
          </p:cNvPr>
          <p:cNvSpPr>
            <a:spLocks noGrp="1"/>
          </p:cNvSpPr>
          <p:nvPr>
            <p:ph type="title"/>
          </p:nvPr>
        </p:nvSpPr>
        <p:spPr/>
        <p:txBody>
          <a:bodyPr/>
          <a:lstStyle/>
          <a:p>
            <a:r>
              <a:rPr lang="en-GB" dirty="0"/>
              <a:t>Academic Misconduct Stage 3</a:t>
            </a:r>
          </a:p>
        </p:txBody>
      </p:sp>
      <p:sp>
        <p:nvSpPr>
          <p:cNvPr id="4" name="Rectangle: Rounded Corners 3">
            <a:extLst>
              <a:ext uri="{FF2B5EF4-FFF2-40B4-BE49-F238E27FC236}">
                <a16:creationId xmlns:a16="http://schemas.microsoft.com/office/drawing/2014/main" id="{A402E266-BC9B-40E8-A885-6439072E50BA}"/>
              </a:ext>
            </a:extLst>
          </p:cNvPr>
          <p:cNvSpPr/>
          <p:nvPr/>
        </p:nvSpPr>
        <p:spPr>
          <a:xfrm>
            <a:off x="107504" y="1052736"/>
            <a:ext cx="3978222" cy="5184576"/>
          </a:xfrm>
          <a:prstGeom prst="round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en-US" b="1" dirty="0"/>
              <a:t>Stage 3</a:t>
            </a:r>
          </a:p>
          <a:p>
            <a:pPr lvl="0">
              <a:buNone/>
            </a:pPr>
            <a:r>
              <a:rPr lang="en-US" sz="1200" b="1" dirty="0"/>
              <a:t>What?</a:t>
            </a:r>
          </a:p>
          <a:p>
            <a:pPr indent="-365125"/>
            <a:r>
              <a:rPr lang="en-US" sz="1200" dirty="0"/>
              <a:t>Escalated from Stage 2. This is reserved for the serious breaches or where a student persistently (</a:t>
            </a:r>
            <a:r>
              <a:rPr lang="en-US" sz="1200" dirty="0" err="1"/>
              <a:t>i.e.more</a:t>
            </a:r>
            <a:r>
              <a:rPr lang="en-US" sz="1200" dirty="0"/>
              <a:t> than twice) commits poor academic practice offences. </a:t>
            </a:r>
          </a:p>
          <a:p>
            <a:pPr indent="-365125"/>
            <a:endParaRPr lang="en-US" sz="1200" dirty="0"/>
          </a:p>
          <a:p>
            <a:pPr indent="-365125"/>
            <a:r>
              <a:rPr lang="en-US" sz="1200" b="1" dirty="0"/>
              <a:t>Who? </a:t>
            </a:r>
          </a:p>
          <a:p>
            <a:pPr indent="-365125"/>
            <a:r>
              <a:rPr lang="en-US" sz="1200" dirty="0"/>
              <a:t>Investigated by a University Level Panel (see regs for personnel). Case Presented by the AMO at Stage 2. Robust case referred by School with ALL relevant documents.  </a:t>
            </a:r>
          </a:p>
          <a:p>
            <a:pPr indent="-365125"/>
            <a:endParaRPr lang="en-US" sz="1200" dirty="0"/>
          </a:p>
          <a:p>
            <a:pPr indent="-365125"/>
            <a:r>
              <a:rPr lang="en-US" sz="1200" dirty="0"/>
              <a:t>Subject specialists can also be called upon by the School to help with complex cases, if absolutely necessary. Not part of Panel. </a:t>
            </a:r>
          </a:p>
          <a:p>
            <a:pPr marL="184150" lvl="1" indent="-92075">
              <a:buNone/>
            </a:pPr>
            <a:endParaRPr lang="en-US" sz="1200" dirty="0"/>
          </a:p>
          <a:p>
            <a:pPr indent="-365125"/>
            <a:r>
              <a:rPr lang="en-US" sz="1200" b="1" dirty="0"/>
              <a:t>Meeting </a:t>
            </a:r>
            <a:endParaRPr lang="en-US" sz="1200" dirty="0"/>
          </a:p>
          <a:p>
            <a:pPr indent="-365125"/>
            <a:r>
              <a:rPr lang="en-US" sz="1200" dirty="0"/>
              <a:t>Formal. Mitigation considered if relevant. </a:t>
            </a:r>
          </a:p>
          <a:p>
            <a:pPr marL="184150" lvl="1" indent="-92075">
              <a:buNone/>
            </a:pPr>
            <a:endParaRPr lang="en-US" sz="1200" dirty="0"/>
          </a:p>
          <a:p>
            <a:pPr indent="-365125"/>
            <a:r>
              <a:rPr lang="en-US" sz="1200" b="1" dirty="0"/>
              <a:t>Record</a:t>
            </a:r>
          </a:p>
          <a:p>
            <a:pPr indent="-365125"/>
            <a:r>
              <a:rPr lang="en-US" sz="1200" dirty="0"/>
              <a:t>Detailed notes should be kept of the meeting in case of appeals. </a:t>
            </a:r>
          </a:p>
          <a:p>
            <a:pPr marL="184150" lvl="1" indent="-92075">
              <a:buNone/>
            </a:pPr>
            <a:endParaRPr lang="en-US" sz="1200" dirty="0"/>
          </a:p>
          <a:p>
            <a:pPr indent="-365125"/>
            <a:r>
              <a:rPr lang="en-US" sz="1200" b="1" dirty="0"/>
              <a:t>Decision? </a:t>
            </a:r>
          </a:p>
          <a:p>
            <a:pPr indent="-365125"/>
            <a:r>
              <a:rPr lang="en-US" sz="1200" dirty="0"/>
              <a:t>The panel has discretion to apply a penalty they deem reasonable and suitable/ no case. </a:t>
            </a:r>
          </a:p>
        </p:txBody>
      </p:sp>
      <p:sp>
        <p:nvSpPr>
          <p:cNvPr id="9" name="Arrow: Right 8">
            <a:extLst>
              <a:ext uri="{FF2B5EF4-FFF2-40B4-BE49-F238E27FC236}">
                <a16:creationId xmlns:a16="http://schemas.microsoft.com/office/drawing/2014/main" id="{EFDD3408-86E3-4B97-8493-FEB7A79F5B58}"/>
              </a:ext>
            </a:extLst>
          </p:cNvPr>
          <p:cNvSpPr/>
          <p:nvPr/>
        </p:nvSpPr>
        <p:spPr>
          <a:xfrm>
            <a:off x="3923928" y="3320988"/>
            <a:ext cx="566468" cy="50405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59EBBC1E-8264-45CB-902B-CF42008BBA67}"/>
              </a:ext>
            </a:extLst>
          </p:cNvPr>
          <p:cNvGrpSpPr/>
          <p:nvPr/>
        </p:nvGrpSpPr>
        <p:grpSpPr>
          <a:xfrm>
            <a:off x="4572000" y="1772816"/>
            <a:ext cx="4320480" cy="3312368"/>
            <a:chOff x="6267223" y="233"/>
            <a:chExt cx="2696175" cy="5184107"/>
          </a:xfrm>
        </p:grpSpPr>
        <p:sp>
          <p:nvSpPr>
            <p:cNvPr id="11" name="Rectangle: Rounded Corners 10">
              <a:extLst>
                <a:ext uri="{FF2B5EF4-FFF2-40B4-BE49-F238E27FC236}">
                  <a16:creationId xmlns:a16="http://schemas.microsoft.com/office/drawing/2014/main" id="{F7557519-6B31-49E3-9409-0D439D6374B5}"/>
                </a:ext>
              </a:extLst>
            </p:cNvPr>
            <p:cNvSpPr/>
            <p:nvPr/>
          </p:nvSpPr>
          <p:spPr>
            <a:xfrm>
              <a:off x="6267223" y="233"/>
              <a:ext cx="2696175" cy="5184107"/>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D43A52B9-396E-4DB0-9BF4-7F3C03FFD353}"/>
                </a:ext>
              </a:extLst>
            </p:cNvPr>
            <p:cNvSpPr txBox="1"/>
            <p:nvPr/>
          </p:nvSpPr>
          <p:spPr>
            <a:xfrm>
              <a:off x="6346191" y="79201"/>
              <a:ext cx="2538239" cy="50261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algn="ctr" defTabSz="800100">
                <a:lnSpc>
                  <a:spcPct val="90000"/>
                </a:lnSpc>
                <a:spcBef>
                  <a:spcPct val="0"/>
                </a:spcBef>
                <a:spcAft>
                  <a:spcPct val="35000"/>
                </a:spcAft>
                <a:buNone/>
              </a:pPr>
              <a:r>
                <a:rPr lang="en-US" sz="1800" b="1" kern="1200" dirty="0"/>
                <a:t>Stage 3 Outcomes</a:t>
              </a:r>
            </a:p>
            <a:p>
              <a:pPr lvl="0" algn="l" defTabSz="800100">
                <a:lnSpc>
                  <a:spcPct val="90000"/>
                </a:lnSpc>
                <a:spcBef>
                  <a:spcPct val="0"/>
                </a:spcBef>
                <a:spcAft>
                  <a:spcPct val="35000"/>
                </a:spcAft>
                <a:buNone/>
              </a:pPr>
              <a:r>
                <a:rPr lang="en-GB" sz="1200" kern="1200" dirty="0"/>
                <a:t>1. No case to answer;</a:t>
              </a:r>
            </a:p>
            <a:p>
              <a:pPr lvl="0" algn="l" defTabSz="800100">
                <a:lnSpc>
                  <a:spcPct val="90000"/>
                </a:lnSpc>
                <a:spcBef>
                  <a:spcPct val="0"/>
                </a:spcBef>
                <a:spcAft>
                  <a:spcPct val="35000"/>
                </a:spcAft>
                <a:buNone/>
              </a:pPr>
              <a:r>
                <a:rPr lang="en-GB" sz="1200" kern="1200" dirty="0"/>
                <a:t>2. Upheld and a Stage 1 or 2 penalty applied</a:t>
              </a:r>
            </a:p>
            <a:p>
              <a:pPr marL="182563" lvl="0" indent="-182563" algn="l" defTabSz="800100">
                <a:lnSpc>
                  <a:spcPct val="90000"/>
                </a:lnSpc>
                <a:spcBef>
                  <a:spcPct val="0"/>
                </a:spcBef>
                <a:spcAft>
                  <a:spcPct val="35000"/>
                </a:spcAft>
                <a:buNone/>
              </a:pPr>
              <a:r>
                <a:rPr lang="en-GB" sz="1200" kern="1200" dirty="0"/>
                <a:t>3. Fail the entire module with a full repeat (with attendance) in the next academic session unless you are already on a second full attempt of the module. The subsequent repeat will result in the module being capped at the pass mark AND complete compulsory training and development;</a:t>
              </a:r>
            </a:p>
            <a:p>
              <a:pPr marL="182563" lvl="0" indent="-182563" algn="l" defTabSz="800100">
                <a:lnSpc>
                  <a:spcPct val="90000"/>
                </a:lnSpc>
                <a:spcBef>
                  <a:spcPct val="0"/>
                </a:spcBef>
                <a:spcAft>
                  <a:spcPct val="35000"/>
                </a:spcAft>
                <a:buNone/>
              </a:pPr>
              <a:r>
                <a:rPr lang="en-GB" sz="1200" kern="1200" dirty="0"/>
                <a:t>4. Fail the year in which the offending module(s) occur(s).  This will normally result in you having to withdraw from the course;</a:t>
              </a:r>
            </a:p>
            <a:p>
              <a:pPr lvl="0" algn="l" defTabSz="800100">
                <a:lnSpc>
                  <a:spcPct val="90000"/>
                </a:lnSpc>
                <a:spcBef>
                  <a:spcPct val="0"/>
                </a:spcBef>
                <a:spcAft>
                  <a:spcPct val="35000"/>
                </a:spcAft>
                <a:buNone/>
              </a:pPr>
              <a:r>
                <a:rPr lang="en-GB" sz="1200" kern="1200" dirty="0"/>
                <a:t>5. Withdrawal from the course;</a:t>
              </a:r>
            </a:p>
            <a:p>
              <a:pPr marL="182563" lvl="0" indent="-182563" algn="l" defTabSz="800100">
                <a:lnSpc>
                  <a:spcPct val="90000"/>
                </a:lnSpc>
                <a:spcBef>
                  <a:spcPct val="0"/>
                </a:spcBef>
                <a:spcAft>
                  <a:spcPct val="35000"/>
                </a:spcAft>
                <a:buNone/>
              </a:pPr>
              <a:r>
                <a:rPr lang="en-GB" sz="1200" kern="1200" dirty="0"/>
                <a:t>6. Permanent exclusion from the University. </a:t>
              </a:r>
            </a:p>
            <a:p>
              <a:pPr lvl="0" algn="l" defTabSz="800100">
                <a:lnSpc>
                  <a:spcPct val="90000"/>
                </a:lnSpc>
                <a:spcBef>
                  <a:spcPct val="0"/>
                </a:spcBef>
                <a:spcAft>
                  <a:spcPct val="35000"/>
                </a:spcAft>
                <a:buNone/>
              </a:pPr>
              <a:r>
                <a:rPr lang="en-GB" sz="1200" i="1" kern="1200" dirty="0"/>
                <a:t>Will appear on the transcript</a:t>
              </a:r>
              <a:endParaRPr lang="en-US" sz="1100" i="1" kern="1200" dirty="0"/>
            </a:p>
          </p:txBody>
        </p:sp>
      </p:grpSp>
    </p:spTree>
    <p:extLst>
      <p:ext uri="{BB962C8B-B14F-4D97-AF65-F5344CB8AC3E}">
        <p14:creationId xmlns:p14="http://schemas.microsoft.com/office/powerpoint/2010/main" val="54929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Progression of a Case </a:t>
            </a:r>
          </a:p>
        </p:txBody>
      </p:sp>
      <p:sp>
        <p:nvSpPr>
          <p:cNvPr id="4" name="Rectangle: Rounded Corners 3">
            <a:extLst>
              <a:ext uri="{FF2B5EF4-FFF2-40B4-BE49-F238E27FC236}">
                <a16:creationId xmlns:a16="http://schemas.microsoft.com/office/drawing/2014/main" id="{1FEA44FD-0732-4416-AE8D-16FF808E1422}"/>
              </a:ext>
            </a:extLst>
          </p:cNvPr>
          <p:cNvSpPr/>
          <p:nvPr/>
        </p:nvSpPr>
        <p:spPr>
          <a:xfrm>
            <a:off x="406041" y="1028635"/>
            <a:ext cx="8363272" cy="88819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1. Establish a procedure with your central school team for the escalation, management of paperwork and outcome delivery</a:t>
            </a:r>
          </a:p>
        </p:txBody>
      </p:sp>
      <p:sp>
        <p:nvSpPr>
          <p:cNvPr id="8" name="Rectangle: Rounded Corners 7">
            <a:extLst>
              <a:ext uri="{FF2B5EF4-FFF2-40B4-BE49-F238E27FC236}">
                <a16:creationId xmlns:a16="http://schemas.microsoft.com/office/drawing/2014/main" id="{64C9E266-C64B-4E97-AA79-F8BC2543E327}"/>
              </a:ext>
            </a:extLst>
          </p:cNvPr>
          <p:cNvSpPr/>
          <p:nvPr/>
        </p:nvSpPr>
        <p:spPr>
          <a:xfrm>
            <a:off x="402965" y="2036747"/>
            <a:ext cx="8363272" cy="88819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2. The Stage 1 and Stage 2 meeting summary MUST be completed as fully as possible before the case is escalated</a:t>
            </a:r>
          </a:p>
        </p:txBody>
      </p:sp>
      <p:sp>
        <p:nvSpPr>
          <p:cNvPr id="10" name="Rectangle: Rounded Corners 9">
            <a:extLst>
              <a:ext uri="{FF2B5EF4-FFF2-40B4-BE49-F238E27FC236}">
                <a16:creationId xmlns:a16="http://schemas.microsoft.com/office/drawing/2014/main" id="{F24D11E9-453D-4F0E-ADCE-7B53709DE229}"/>
              </a:ext>
            </a:extLst>
          </p:cNvPr>
          <p:cNvSpPr/>
          <p:nvPr/>
        </p:nvSpPr>
        <p:spPr>
          <a:xfrm>
            <a:off x="390364" y="3044859"/>
            <a:ext cx="8363272" cy="88819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3. All available evidence MUST be included and provided to students before they are met with and should be kept coherently for the case file</a:t>
            </a:r>
          </a:p>
        </p:txBody>
      </p:sp>
      <p:sp>
        <p:nvSpPr>
          <p:cNvPr id="12" name="Rectangle: Rounded Corners 11">
            <a:extLst>
              <a:ext uri="{FF2B5EF4-FFF2-40B4-BE49-F238E27FC236}">
                <a16:creationId xmlns:a16="http://schemas.microsoft.com/office/drawing/2014/main" id="{E3E853F2-D537-46AC-AE12-8AF7B780AC6F}"/>
              </a:ext>
            </a:extLst>
          </p:cNvPr>
          <p:cNvSpPr/>
          <p:nvPr/>
        </p:nvSpPr>
        <p:spPr>
          <a:xfrm>
            <a:off x="390364" y="4052971"/>
            <a:ext cx="8363272" cy="88819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4. Decisions reached MUST be fully documented and an explanation for how and why it was reached kept</a:t>
            </a:r>
          </a:p>
        </p:txBody>
      </p:sp>
      <p:sp>
        <p:nvSpPr>
          <p:cNvPr id="14" name="Rectangle: Rounded Corners 13">
            <a:extLst>
              <a:ext uri="{FF2B5EF4-FFF2-40B4-BE49-F238E27FC236}">
                <a16:creationId xmlns:a16="http://schemas.microsoft.com/office/drawing/2014/main" id="{02CAD5B9-5E00-42A7-8CDC-83F1E0E29BF1}"/>
              </a:ext>
            </a:extLst>
          </p:cNvPr>
          <p:cNvSpPr/>
          <p:nvPr/>
        </p:nvSpPr>
        <p:spPr>
          <a:xfrm>
            <a:off x="390364" y="5061863"/>
            <a:ext cx="8363272" cy="88819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5. Timescales MUST be adhered to at all times, unless any delays are as a result of a student’s request</a:t>
            </a:r>
          </a:p>
        </p:txBody>
      </p:sp>
    </p:spTree>
    <p:extLst>
      <p:ext uri="{BB962C8B-B14F-4D97-AF65-F5344CB8AC3E}">
        <p14:creationId xmlns:p14="http://schemas.microsoft.com/office/powerpoint/2010/main" val="412011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Paperwork &amp; Investigation Expectations</a:t>
            </a:r>
          </a:p>
        </p:txBody>
      </p:sp>
      <p:sp>
        <p:nvSpPr>
          <p:cNvPr id="4" name="Rectangle: Rounded Corners 3">
            <a:extLst>
              <a:ext uri="{FF2B5EF4-FFF2-40B4-BE49-F238E27FC236}">
                <a16:creationId xmlns:a16="http://schemas.microsoft.com/office/drawing/2014/main" id="{1EE52077-AD1A-4862-98C6-A5BC7476667A}"/>
              </a:ext>
            </a:extLst>
          </p:cNvPr>
          <p:cNvSpPr/>
          <p:nvPr/>
        </p:nvSpPr>
        <p:spPr>
          <a:xfrm>
            <a:off x="6604889" y="4061344"/>
            <a:ext cx="2376264" cy="950937"/>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Turnitin interpretation and use of the similarity index </a:t>
            </a:r>
            <a:r>
              <a:rPr lang="en-GB" sz="1400" dirty="0"/>
              <a:t>It’s not all plagiarism</a:t>
            </a:r>
          </a:p>
        </p:txBody>
      </p:sp>
      <p:sp>
        <p:nvSpPr>
          <p:cNvPr id="8" name="Rectangle: Rounded Corners 7">
            <a:extLst>
              <a:ext uri="{FF2B5EF4-FFF2-40B4-BE49-F238E27FC236}">
                <a16:creationId xmlns:a16="http://schemas.microsoft.com/office/drawing/2014/main" id="{E9A9251F-E67D-4492-823A-67BBA044A214}"/>
              </a:ext>
            </a:extLst>
          </p:cNvPr>
          <p:cNvSpPr/>
          <p:nvPr/>
        </p:nvSpPr>
        <p:spPr>
          <a:xfrm>
            <a:off x="3755795" y="1113161"/>
            <a:ext cx="2736304" cy="101809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a:t>Vivas</a:t>
            </a:r>
            <a:r>
              <a:rPr lang="en-GB" sz="1400" b="1" dirty="0"/>
              <a:t> </a:t>
            </a:r>
          </a:p>
          <a:p>
            <a:pPr algn="ctr"/>
            <a:r>
              <a:rPr lang="en-GB" sz="1400" dirty="0"/>
              <a:t>Types of questions to be asked and how to document for contract cheating</a:t>
            </a:r>
          </a:p>
        </p:txBody>
      </p:sp>
      <p:sp>
        <p:nvSpPr>
          <p:cNvPr id="10" name="Rectangle: Rounded Corners 9">
            <a:extLst>
              <a:ext uri="{FF2B5EF4-FFF2-40B4-BE49-F238E27FC236}">
                <a16:creationId xmlns:a16="http://schemas.microsoft.com/office/drawing/2014/main" id="{B8D71616-2F3A-4961-98CB-59ADB708C9B6}"/>
              </a:ext>
            </a:extLst>
          </p:cNvPr>
          <p:cNvSpPr/>
          <p:nvPr/>
        </p:nvSpPr>
        <p:spPr>
          <a:xfrm>
            <a:off x="3939027" y="5115442"/>
            <a:ext cx="2468727" cy="749756"/>
          </a:xfrm>
          <a:prstGeom prst="roundRect">
            <a:avLst/>
          </a:prstGeom>
          <a:solidFill>
            <a:srgbClr val="EBE7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Source Material </a:t>
            </a:r>
          </a:p>
          <a:p>
            <a:pPr algn="ctr"/>
            <a:r>
              <a:rPr lang="en-GB" sz="1400" dirty="0">
                <a:solidFill>
                  <a:schemeClr val="tx1"/>
                </a:solidFill>
              </a:rPr>
              <a:t>Types of sources – make sure a good sample is included. </a:t>
            </a:r>
          </a:p>
        </p:txBody>
      </p:sp>
      <p:sp>
        <p:nvSpPr>
          <p:cNvPr id="12" name="Rectangle: Rounded Corners 11">
            <a:extLst>
              <a:ext uri="{FF2B5EF4-FFF2-40B4-BE49-F238E27FC236}">
                <a16:creationId xmlns:a16="http://schemas.microsoft.com/office/drawing/2014/main" id="{4EFDC172-9DFF-48C4-BC22-73655918BA1F}"/>
              </a:ext>
            </a:extLst>
          </p:cNvPr>
          <p:cNvSpPr/>
          <p:nvPr/>
        </p:nvSpPr>
        <p:spPr>
          <a:xfrm>
            <a:off x="6164409" y="2364009"/>
            <a:ext cx="2232248" cy="115212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Penalty application </a:t>
            </a:r>
            <a:r>
              <a:rPr lang="en-GB" sz="1400" dirty="0"/>
              <a:t>balance of probabilities and intent; explicitly reasoned decision</a:t>
            </a:r>
          </a:p>
        </p:txBody>
      </p:sp>
      <p:sp>
        <p:nvSpPr>
          <p:cNvPr id="14" name="Rectangle: Rounded Corners 13">
            <a:extLst>
              <a:ext uri="{FF2B5EF4-FFF2-40B4-BE49-F238E27FC236}">
                <a16:creationId xmlns:a16="http://schemas.microsoft.com/office/drawing/2014/main" id="{1FCB0CA6-32F0-431F-8051-8D9007E8556C}"/>
              </a:ext>
            </a:extLst>
          </p:cNvPr>
          <p:cNvSpPr/>
          <p:nvPr/>
        </p:nvSpPr>
        <p:spPr>
          <a:xfrm>
            <a:off x="3522361" y="3214582"/>
            <a:ext cx="2370664" cy="101809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Presenting at Stage 3.</a:t>
            </a:r>
          </a:p>
          <a:p>
            <a:pPr algn="ctr"/>
            <a:r>
              <a:rPr lang="en-GB" sz="1400" dirty="0"/>
              <a:t>Do you have a witness and/or expert statements? </a:t>
            </a:r>
          </a:p>
        </p:txBody>
      </p:sp>
      <p:sp>
        <p:nvSpPr>
          <p:cNvPr id="18" name="Rectangle: Rounded Corners 17">
            <a:extLst>
              <a:ext uri="{FF2B5EF4-FFF2-40B4-BE49-F238E27FC236}">
                <a16:creationId xmlns:a16="http://schemas.microsoft.com/office/drawing/2014/main" id="{A93AFE5D-3AB9-46DA-9F55-9416FEAC6197}"/>
              </a:ext>
            </a:extLst>
          </p:cNvPr>
          <p:cNvSpPr/>
          <p:nvPr/>
        </p:nvSpPr>
        <p:spPr>
          <a:xfrm>
            <a:off x="162847" y="1111004"/>
            <a:ext cx="3118763" cy="462225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rPr>
              <a:t>The question of intent. You need to provide as much evidence as possible to support this. </a:t>
            </a:r>
          </a:p>
          <a:p>
            <a:endParaRPr lang="en-GB" sz="1200" b="1" dirty="0">
              <a:solidFill>
                <a:schemeClr val="tx1"/>
              </a:solidFill>
            </a:endParaRPr>
          </a:p>
          <a:p>
            <a:r>
              <a:rPr lang="en-GB" sz="1200" b="1" dirty="0">
                <a:solidFill>
                  <a:schemeClr val="tx1"/>
                </a:solidFill>
              </a:rPr>
              <a:t>This is especially important at Stage 1 &amp; 2 to provide support if escalated. </a:t>
            </a:r>
          </a:p>
          <a:p>
            <a:pPr marL="285750" indent="-285750">
              <a:buFont typeface="Wingdings" panose="05000000000000000000" pitchFamily="2" charset="2"/>
              <a:buChar char="ü"/>
            </a:pPr>
            <a:endParaRPr lang="en-GB" sz="1200" b="1" dirty="0">
              <a:solidFill>
                <a:schemeClr val="tx1"/>
              </a:solidFill>
            </a:endParaRPr>
          </a:p>
          <a:p>
            <a:pPr marL="285750" indent="-285750">
              <a:buFont typeface="Wingdings" panose="05000000000000000000" pitchFamily="2" charset="2"/>
              <a:buChar char="ü"/>
            </a:pPr>
            <a:r>
              <a:rPr lang="en-GB" sz="1200" dirty="0">
                <a:solidFill>
                  <a:schemeClr val="tx1"/>
                </a:solidFill>
              </a:rPr>
              <a:t>Is there evidence on balance that a student intended to deceive?</a:t>
            </a:r>
          </a:p>
          <a:p>
            <a:pPr marL="285750" indent="-285750">
              <a:buFont typeface="Wingdings" panose="05000000000000000000" pitchFamily="2" charset="2"/>
              <a:buChar char="ü"/>
            </a:pPr>
            <a:r>
              <a:rPr lang="en-GB" sz="1200" dirty="0">
                <a:solidFill>
                  <a:schemeClr val="tx1"/>
                </a:solidFill>
              </a:rPr>
              <a:t>Can they answer questions on the topic of their work? Point out some key areas to discuss?</a:t>
            </a:r>
          </a:p>
          <a:p>
            <a:pPr marL="285750" indent="-285750">
              <a:buFont typeface="Wingdings" panose="05000000000000000000" pitchFamily="2" charset="2"/>
              <a:buChar char="ü"/>
            </a:pPr>
            <a:r>
              <a:rPr lang="en-GB" sz="1200" dirty="0">
                <a:solidFill>
                  <a:schemeClr val="tx1"/>
                </a:solidFill>
              </a:rPr>
              <a:t>Can they provide earlier drafts to support their case? If not, why not? Were they sent to supervisor/tutor?</a:t>
            </a:r>
          </a:p>
          <a:p>
            <a:pPr marL="285750" indent="-285750">
              <a:buFont typeface="Wingdings" panose="05000000000000000000" pitchFamily="2" charset="2"/>
              <a:buChar char="ü"/>
            </a:pPr>
            <a:r>
              <a:rPr lang="en-GB" sz="1200" dirty="0">
                <a:solidFill>
                  <a:schemeClr val="tx1"/>
                </a:solidFill>
              </a:rPr>
              <a:t>Did they take notes into an exam?</a:t>
            </a:r>
          </a:p>
          <a:p>
            <a:pPr marL="285750" indent="-285750">
              <a:buFont typeface="Wingdings" panose="05000000000000000000" pitchFamily="2" charset="2"/>
              <a:buChar char="ü"/>
            </a:pPr>
            <a:r>
              <a:rPr lang="en-GB" sz="1200" dirty="0">
                <a:solidFill>
                  <a:schemeClr val="tx1"/>
                </a:solidFill>
              </a:rPr>
              <a:t>Did they falsify data?</a:t>
            </a:r>
          </a:p>
          <a:p>
            <a:pPr marL="285750" indent="-285750">
              <a:buFont typeface="Wingdings" panose="05000000000000000000" pitchFamily="2" charset="2"/>
              <a:buChar char="ü"/>
            </a:pPr>
            <a:r>
              <a:rPr lang="en-GB" sz="1200" dirty="0">
                <a:solidFill>
                  <a:schemeClr val="tx1"/>
                </a:solidFill>
              </a:rPr>
              <a:t>Did they purchase an assessment or part of it?</a:t>
            </a:r>
          </a:p>
          <a:p>
            <a:pPr marL="285750" indent="-285750">
              <a:buFont typeface="Wingdings" panose="05000000000000000000" pitchFamily="2" charset="2"/>
              <a:buChar char="ü"/>
            </a:pPr>
            <a:r>
              <a:rPr lang="en-GB" sz="1200" dirty="0">
                <a:solidFill>
                  <a:schemeClr val="tx1"/>
                </a:solidFill>
              </a:rPr>
              <a:t>Did they collude intentionally?</a:t>
            </a:r>
          </a:p>
          <a:p>
            <a:pPr marL="285750" indent="-285750">
              <a:buFont typeface="Wingdings" panose="05000000000000000000" pitchFamily="2" charset="2"/>
              <a:buChar char="ü"/>
            </a:pPr>
            <a:r>
              <a:rPr lang="en-GB" sz="1200" dirty="0">
                <a:solidFill>
                  <a:schemeClr val="tx1"/>
                </a:solidFill>
              </a:rPr>
              <a:t>Did they impersonate someone or have someone impersonate them?</a:t>
            </a:r>
          </a:p>
          <a:p>
            <a:endParaRPr lang="en-GB" sz="1000" dirty="0">
              <a:solidFill>
                <a:schemeClr val="tx1"/>
              </a:solidFill>
            </a:endParaRPr>
          </a:p>
        </p:txBody>
      </p:sp>
      <p:cxnSp>
        <p:nvCxnSpPr>
          <p:cNvPr id="20" name="Straight Arrow Connector 19">
            <a:extLst>
              <a:ext uri="{FF2B5EF4-FFF2-40B4-BE49-F238E27FC236}">
                <a16:creationId xmlns:a16="http://schemas.microsoft.com/office/drawing/2014/main" id="{33D2E071-0455-47D9-84CC-CE656F25CA37}"/>
              </a:ext>
            </a:extLst>
          </p:cNvPr>
          <p:cNvCxnSpPr/>
          <p:nvPr/>
        </p:nvCxnSpPr>
        <p:spPr>
          <a:xfrm flipV="1">
            <a:off x="2843808" y="1916832"/>
            <a:ext cx="1080120" cy="72008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358BF4-9CEB-4379-AB8D-4E12197DFCCA}"/>
              </a:ext>
            </a:extLst>
          </p:cNvPr>
          <p:cNvCxnSpPr>
            <a:cxnSpLocks/>
          </p:cNvCxnSpPr>
          <p:nvPr/>
        </p:nvCxnSpPr>
        <p:spPr>
          <a:xfrm flipV="1">
            <a:off x="2914882" y="2565707"/>
            <a:ext cx="3385310" cy="431245"/>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CAF997-88A3-47A5-AC68-BC1BF06E11CC}"/>
              </a:ext>
            </a:extLst>
          </p:cNvPr>
          <p:cNvCxnSpPr>
            <a:cxnSpLocks/>
          </p:cNvCxnSpPr>
          <p:nvPr/>
        </p:nvCxnSpPr>
        <p:spPr>
          <a:xfrm>
            <a:off x="3085850" y="4596258"/>
            <a:ext cx="3646390" cy="147255"/>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192D235-6DF5-4213-8F5E-1C7A16FF2D67}"/>
              </a:ext>
            </a:extLst>
          </p:cNvPr>
          <p:cNvCxnSpPr>
            <a:cxnSpLocks/>
          </p:cNvCxnSpPr>
          <p:nvPr/>
        </p:nvCxnSpPr>
        <p:spPr>
          <a:xfrm>
            <a:off x="2914882" y="3171827"/>
            <a:ext cx="715842" cy="409155"/>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444E1FD-414C-4247-82E0-1EBBB02355E5}"/>
              </a:ext>
            </a:extLst>
          </p:cNvPr>
          <p:cNvCxnSpPr>
            <a:cxnSpLocks/>
          </p:cNvCxnSpPr>
          <p:nvPr/>
        </p:nvCxnSpPr>
        <p:spPr>
          <a:xfrm>
            <a:off x="2843808" y="5107099"/>
            <a:ext cx="1368152" cy="20569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33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6491064" cy="634082"/>
          </a:xfrm>
        </p:spPr>
        <p:txBody>
          <a:bodyPr/>
          <a:lstStyle/>
          <a:p>
            <a:r>
              <a:rPr lang="en-GB" dirty="0"/>
              <a:t>Academic Misconduct: Mitigation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9139892"/>
              </p:ext>
            </p:extLst>
          </p:nvPr>
        </p:nvGraphicFramePr>
        <p:xfrm>
          <a:off x="179512" y="908720"/>
          <a:ext cx="8856984"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07758" y="1333634"/>
            <a:ext cx="3461556" cy="1015663"/>
          </a:xfrm>
          <a:prstGeom prst="wedgeRectCallout">
            <a:avLst>
              <a:gd name="adj1" fmla="val 53658"/>
              <a:gd name="adj2" fmla="val 102916"/>
            </a:avLst>
          </a:prstGeom>
          <a:noFill/>
          <a:ln w="19050">
            <a:solidFill>
              <a:schemeClr val="tx1"/>
            </a:solidFill>
          </a:ln>
        </p:spPr>
        <p:txBody>
          <a:bodyPr wrap="square" rtlCol="0">
            <a:spAutoFit/>
          </a:bodyPr>
          <a:lstStyle/>
          <a:p>
            <a:r>
              <a:rPr lang="en-GB" sz="1500" dirty="0"/>
              <a:t>Officers can consider mitigation for lesser penalties where one or more of the following is shown. Tutors should refer mitigation to officers for consideration.</a:t>
            </a:r>
          </a:p>
        </p:txBody>
      </p:sp>
      <p:sp>
        <p:nvSpPr>
          <p:cNvPr id="3" name="TextBox 2"/>
          <p:cNvSpPr txBox="1"/>
          <p:nvPr/>
        </p:nvSpPr>
        <p:spPr>
          <a:xfrm>
            <a:off x="5580112" y="4805535"/>
            <a:ext cx="3384376" cy="1169551"/>
          </a:xfrm>
          <a:prstGeom prst="wedgeRectCallout">
            <a:avLst>
              <a:gd name="adj1" fmla="val -49701"/>
              <a:gd name="adj2" fmla="val -91514"/>
            </a:avLst>
          </a:prstGeom>
          <a:noFill/>
          <a:ln w="19050">
            <a:solidFill>
              <a:schemeClr val="tx1"/>
            </a:solidFill>
          </a:ln>
        </p:spPr>
        <p:txBody>
          <a:bodyPr wrap="square" rtlCol="0">
            <a:spAutoFit/>
          </a:bodyPr>
          <a:lstStyle/>
          <a:p>
            <a:r>
              <a:rPr lang="en-GB" sz="1400" dirty="0"/>
              <a:t>If the student understands what they have done is wrong and has demonstrated (genuine) remorse then this is deemed to be suitable grounds to consider whether the outcome can be mitigated. </a:t>
            </a:r>
            <a:endParaRPr lang="en-GB" sz="1400" b="1" dirty="0"/>
          </a:p>
        </p:txBody>
      </p:sp>
      <p:sp>
        <p:nvSpPr>
          <p:cNvPr id="6" name="TextBox 5"/>
          <p:cNvSpPr txBox="1"/>
          <p:nvPr/>
        </p:nvSpPr>
        <p:spPr>
          <a:xfrm>
            <a:off x="5580112" y="1340768"/>
            <a:ext cx="3384376" cy="1031051"/>
          </a:xfrm>
          <a:prstGeom prst="wedgeRectCallout">
            <a:avLst>
              <a:gd name="adj1" fmla="val -48663"/>
              <a:gd name="adj2" fmla="val 94810"/>
            </a:avLst>
          </a:prstGeom>
          <a:noFill/>
          <a:ln w="19050">
            <a:solidFill>
              <a:schemeClr val="tx1"/>
            </a:solidFill>
          </a:ln>
        </p:spPr>
        <p:txBody>
          <a:bodyPr wrap="square" rtlCol="0">
            <a:spAutoFit/>
          </a:bodyPr>
          <a:lstStyle/>
          <a:p>
            <a:r>
              <a:rPr lang="en-GB" sz="1500" dirty="0"/>
              <a:t>If the student is new to HE then this may contribute to their misconduct so should be considered as mitigating the outcome. </a:t>
            </a:r>
          </a:p>
          <a:p>
            <a:endParaRPr lang="en-GB" sz="1600" dirty="0"/>
          </a:p>
        </p:txBody>
      </p:sp>
      <p:sp>
        <p:nvSpPr>
          <p:cNvPr id="7" name="TextBox 6"/>
          <p:cNvSpPr txBox="1"/>
          <p:nvPr/>
        </p:nvSpPr>
        <p:spPr>
          <a:xfrm>
            <a:off x="246348" y="4805536"/>
            <a:ext cx="3384376" cy="1169551"/>
          </a:xfrm>
          <a:prstGeom prst="wedgeRectCallout">
            <a:avLst>
              <a:gd name="adj1" fmla="val 49186"/>
              <a:gd name="adj2" fmla="val -92618"/>
            </a:avLst>
          </a:prstGeom>
          <a:noFill/>
          <a:ln w="19050">
            <a:solidFill>
              <a:schemeClr val="tx1"/>
            </a:solidFill>
          </a:ln>
        </p:spPr>
        <p:txBody>
          <a:bodyPr wrap="square" rtlCol="0">
            <a:spAutoFit/>
          </a:bodyPr>
          <a:lstStyle/>
          <a:p>
            <a:r>
              <a:rPr lang="en-GB" sz="1400" dirty="0"/>
              <a:t>If evidence is provided it should demonstrate the impact on decision making at the time of the assessment and be from an independent health care professional! </a:t>
            </a:r>
            <a:r>
              <a:rPr lang="en-GB" sz="1400" b="1" dirty="0"/>
              <a:t>Simply having ECs is not enough!</a:t>
            </a:r>
          </a:p>
        </p:txBody>
      </p:sp>
    </p:spTree>
    <p:extLst>
      <p:ext uri="{BB962C8B-B14F-4D97-AF65-F5344CB8AC3E}">
        <p14:creationId xmlns:p14="http://schemas.microsoft.com/office/powerpoint/2010/main" val="400045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Academic Misconduct: Top Tips</a:t>
            </a:r>
          </a:p>
        </p:txBody>
      </p:sp>
      <p:sp>
        <p:nvSpPr>
          <p:cNvPr id="3" name="Rectangle: Rounded Corners 2">
            <a:extLst>
              <a:ext uri="{FF2B5EF4-FFF2-40B4-BE49-F238E27FC236}">
                <a16:creationId xmlns:a16="http://schemas.microsoft.com/office/drawing/2014/main" id="{066B6281-550C-4DAE-9D02-5B78B82551A6}"/>
              </a:ext>
            </a:extLst>
          </p:cNvPr>
          <p:cNvSpPr/>
          <p:nvPr/>
        </p:nvSpPr>
        <p:spPr>
          <a:xfrm>
            <a:off x="107504" y="1436228"/>
            <a:ext cx="3384376" cy="429702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bg1"/>
                </a:solidFill>
              </a:rPr>
              <a:t>The student </a:t>
            </a:r>
            <a:r>
              <a:rPr lang="en-GB" sz="1400" b="1" dirty="0">
                <a:solidFill>
                  <a:schemeClr val="bg1"/>
                </a:solidFill>
              </a:rPr>
              <a:t>does not </a:t>
            </a:r>
            <a:r>
              <a:rPr lang="en-GB" sz="1400" dirty="0">
                <a:solidFill>
                  <a:schemeClr val="bg1"/>
                </a:solidFill>
              </a:rPr>
              <a:t>have the option to accept or refute the allegation for an outcome to be determined. The decision made is final and a penalty can be applied at ANY stage. </a:t>
            </a:r>
          </a:p>
          <a:p>
            <a:endParaRPr lang="en-GB" sz="1400" dirty="0">
              <a:solidFill>
                <a:schemeClr val="bg1"/>
              </a:solidFill>
            </a:endParaRPr>
          </a:p>
          <a:p>
            <a:r>
              <a:rPr lang="en-GB" sz="1400" dirty="0">
                <a:solidFill>
                  <a:schemeClr val="bg1"/>
                </a:solidFill>
              </a:rPr>
              <a:t>As always, the student has the right to appeal if they have grounds.</a:t>
            </a:r>
          </a:p>
          <a:p>
            <a:r>
              <a:rPr lang="en-GB" sz="1400" b="1" dirty="0">
                <a:solidFill>
                  <a:schemeClr val="bg1"/>
                </a:solidFill>
              </a:rPr>
              <a:t> </a:t>
            </a:r>
          </a:p>
          <a:p>
            <a:r>
              <a:rPr lang="en-GB" sz="1400" b="1" dirty="0">
                <a:solidFill>
                  <a:schemeClr val="bg1"/>
                </a:solidFill>
              </a:rPr>
              <a:t>An outcome should be based upon: </a:t>
            </a:r>
          </a:p>
          <a:p>
            <a:pPr marL="285750" indent="-285750">
              <a:buFont typeface="Arial" panose="020B0604020202020204" pitchFamily="34" charset="0"/>
              <a:buChar char="•"/>
            </a:pPr>
            <a:r>
              <a:rPr lang="en-GB" sz="1400" dirty="0">
                <a:solidFill>
                  <a:schemeClr val="bg1"/>
                </a:solidFill>
              </a:rPr>
              <a:t>the evidence available;</a:t>
            </a:r>
          </a:p>
          <a:p>
            <a:pPr marL="285750" indent="-285750">
              <a:buFont typeface="Arial" panose="020B0604020202020204" pitchFamily="34" charset="0"/>
              <a:buChar char="•"/>
            </a:pPr>
            <a:r>
              <a:rPr lang="en-GB" sz="1400" dirty="0">
                <a:solidFill>
                  <a:schemeClr val="bg1"/>
                </a:solidFill>
              </a:rPr>
              <a:t>the academic judgment of the investigator; and </a:t>
            </a:r>
          </a:p>
          <a:p>
            <a:pPr marL="285750" indent="-285750">
              <a:buFont typeface="Arial" panose="020B0604020202020204" pitchFamily="34" charset="0"/>
              <a:buChar char="•"/>
            </a:pPr>
            <a:r>
              <a:rPr lang="en-GB" sz="1400" dirty="0">
                <a:solidFill>
                  <a:schemeClr val="bg1"/>
                </a:solidFill>
              </a:rPr>
              <a:t>a reasonableness approach to the case. </a:t>
            </a:r>
          </a:p>
        </p:txBody>
      </p:sp>
      <p:sp>
        <p:nvSpPr>
          <p:cNvPr id="12" name="Rectangle: Rounded Corners 11">
            <a:extLst>
              <a:ext uri="{FF2B5EF4-FFF2-40B4-BE49-F238E27FC236}">
                <a16:creationId xmlns:a16="http://schemas.microsoft.com/office/drawing/2014/main" id="{EEDCB1B4-49A0-4554-9A17-5991D85A4113}"/>
              </a:ext>
            </a:extLst>
          </p:cNvPr>
          <p:cNvSpPr/>
          <p:nvPr/>
        </p:nvSpPr>
        <p:spPr>
          <a:xfrm>
            <a:off x="3963040" y="1239453"/>
            <a:ext cx="3096342" cy="250688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a:p>
          <a:p>
            <a:r>
              <a:rPr lang="en-GB" sz="1400" dirty="0"/>
              <a:t>Always encourage students to be honest from the beginning of the procedure as it may result in quicker resolution or be considered as </a:t>
            </a:r>
            <a:r>
              <a:rPr lang="en-GB" sz="1400" b="1" dirty="0"/>
              <a:t>mitigation later on, if escalated</a:t>
            </a:r>
            <a:r>
              <a:rPr lang="en-GB" sz="1400" dirty="0"/>
              <a:t>.</a:t>
            </a:r>
          </a:p>
          <a:p>
            <a:endParaRPr lang="en-GB" sz="1400" dirty="0"/>
          </a:p>
          <a:p>
            <a:r>
              <a:rPr lang="en-GB" sz="1400" dirty="0"/>
              <a:t>Should they deny the allegation and it be found against, it could result in a more serious penalty</a:t>
            </a:r>
          </a:p>
          <a:p>
            <a:r>
              <a:rPr lang="en-GB" sz="1400" dirty="0"/>
              <a:t> </a:t>
            </a:r>
          </a:p>
        </p:txBody>
      </p:sp>
      <p:sp>
        <p:nvSpPr>
          <p:cNvPr id="14" name="Rectangle: Rounded Corners 13">
            <a:extLst>
              <a:ext uri="{FF2B5EF4-FFF2-40B4-BE49-F238E27FC236}">
                <a16:creationId xmlns:a16="http://schemas.microsoft.com/office/drawing/2014/main" id="{65DB6CDD-F8D3-4C1F-BF53-4AA088840B96}"/>
              </a:ext>
            </a:extLst>
          </p:cNvPr>
          <p:cNvSpPr/>
          <p:nvPr/>
        </p:nvSpPr>
        <p:spPr>
          <a:xfrm>
            <a:off x="3957682" y="3863242"/>
            <a:ext cx="3072358" cy="149039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a:p>
          <a:p>
            <a:r>
              <a:rPr lang="en-GB" sz="1400" dirty="0"/>
              <a:t>If as part of their mitigation, a student reports that an </a:t>
            </a:r>
            <a:r>
              <a:rPr lang="en-GB" sz="1400" b="1" dirty="0"/>
              <a:t>illness/</a:t>
            </a:r>
            <a:r>
              <a:rPr lang="en-GB" sz="1400" b="1" dirty="0" err="1"/>
              <a:t>Ecs</a:t>
            </a:r>
            <a:r>
              <a:rPr lang="en-GB" sz="1400" b="1" dirty="0"/>
              <a:t> </a:t>
            </a:r>
            <a:r>
              <a:rPr lang="en-GB" sz="1400" dirty="0"/>
              <a:t>impacted on their decision making, formal evidence from a HCP is required to be taken into consideration. </a:t>
            </a:r>
          </a:p>
          <a:p>
            <a:endParaRPr lang="en-GB" sz="1400" dirty="0"/>
          </a:p>
        </p:txBody>
      </p:sp>
      <p:sp>
        <p:nvSpPr>
          <p:cNvPr id="16" name="Rectangle: Rounded Corners 15">
            <a:extLst>
              <a:ext uri="{FF2B5EF4-FFF2-40B4-BE49-F238E27FC236}">
                <a16:creationId xmlns:a16="http://schemas.microsoft.com/office/drawing/2014/main" id="{1944CCC8-F922-4D99-876C-A4E609659F00}"/>
              </a:ext>
            </a:extLst>
          </p:cNvPr>
          <p:cNvSpPr/>
          <p:nvPr/>
        </p:nvSpPr>
        <p:spPr>
          <a:xfrm>
            <a:off x="7218713" y="2314233"/>
            <a:ext cx="1664432" cy="28083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A penalty can be lowered based on the mitigating circumstances of the case e.g. remorse and honesty. This must be documented in the outcome section of the notes. </a:t>
            </a:r>
          </a:p>
        </p:txBody>
      </p:sp>
      <p:grpSp>
        <p:nvGrpSpPr>
          <p:cNvPr id="19" name="Group 18">
            <a:extLst>
              <a:ext uri="{FF2B5EF4-FFF2-40B4-BE49-F238E27FC236}">
                <a16:creationId xmlns:a16="http://schemas.microsoft.com/office/drawing/2014/main" id="{78260D8B-2575-432D-B494-D5225AB7BE51}"/>
              </a:ext>
            </a:extLst>
          </p:cNvPr>
          <p:cNvGrpSpPr/>
          <p:nvPr/>
        </p:nvGrpSpPr>
        <p:grpSpPr>
          <a:xfrm rot="18843254">
            <a:off x="7019788" y="1898788"/>
            <a:ext cx="238519" cy="644062"/>
            <a:chOff x="4032447" y="1968806"/>
            <a:chExt cx="360042" cy="1006019"/>
          </a:xfrm>
        </p:grpSpPr>
        <p:sp>
          <p:nvSpPr>
            <p:cNvPr id="20" name="Arrow: Right 19">
              <a:extLst>
                <a:ext uri="{FF2B5EF4-FFF2-40B4-BE49-F238E27FC236}">
                  <a16:creationId xmlns:a16="http://schemas.microsoft.com/office/drawing/2014/main" id="{C478C13E-5C22-4B2B-B9A0-8BE8ED8F6235}"/>
                </a:ext>
              </a:extLst>
            </p:cNvPr>
            <p:cNvSpPr/>
            <p:nvPr/>
          </p:nvSpPr>
          <p:spPr>
            <a:xfrm rot="5400000">
              <a:off x="3709458" y="2291795"/>
              <a:ext cx="1006019" cy="360042"/>
            </a:xfrm>
            <a:prstGeom prst="rightArrow">
              <a:avLst>
                <a:gd name="adj1" fmla="val 60000"/>
                <a:gd name="adj2" fmla="val 50000"/>
              </a:avLst>
            </a:prstGeom>
            <a:solidFill>
              <a:schemeClr val="accent5"/>
            </a:solidFill>
            <a:ln>
              <a:solidFill>
                <a:schemeClr val="accent5"/>
              </a:solidFill>
            </a:ln>
          </p:spPr>
          <p:style>
            <a:lnRef idx="0">
              <a:scrgbClr r="0" g="0" b="0"/>
            </a:lnRef>
            <a:fillRef idx="1">
              <a:scrgbClr r="0" g="0" b="0"/>
            </a:fillRef>
            <a:effectRef idx="0">
              <a:schemeClr val="accent1">
                <a:shade val="90000"/>
                <a:hueOff val="0"/>
                <a:satOff val="0"/>
                <a:lumOff val="0"/>
                <a:alphaOff val="0"/>
              </a:schemeClr>
            </a:effectRef>
            <a:fontRef idx="minor">
              <a:schemeClr val="lt1"/>
            </a:fontRef>
          </p:style>
        </p:sp>
        <p:sp>
          <p:nvSpPr>
            <p:cNvPr id="21" name="Arrow: Right 4">
              <a:extLst>
                <a:ext uri="{FF2B5EF4-FFF2-40B4-BE49-F238E27FC236}">
                  <a16:creationId xmlns:a16="http://schemas.microsoft.com/office/drawing/2014/main" id="{E721FF45-5B55-423B-A65A-36CFB6955609}"/>
                </a:ext>
              </a:extLst>
            </p:cNvPr>
            <p:cNvSpPr txBox="1"/>
            <p:nvPr/>
          </p:nvSpPr>
          <p:spPr>
            <a:xfrm>
              <a:off x="4104455" y="1968807"/>
              <a:ext cx="216026" cy="8980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p:txBody>
        </p:sp>
      </p:grpSp>
      <p:grpSp>
        <p:nvGrpSpPr>
          <p:cNvPr id="22" name="Group 21">
            <a:extLst>
              <a:ext uri="{FF2B5EF4-FFF2-40B4-BE49-F238E27FC236}">
                <a16:creationId xmlns:a16="http://schemas.microsoft.com/office/drawing/2014/main" id="{3A635140-EC7C-4B1C-9CD5-7659498F066C}"/>
              </a:ext>
            </a:extLst>
          </p:cNvPr>
          <p:cNvGrpSpPr/>
          <p:nvPr/>
        </p:nvGrpSpPr>
        <p:grpSpPr>
          <a:xfrm rot="14777179">
            <a:off x="6910780" y="4286406"/>
            <a:ext cx="238519" cy="644062"/>
            <a:chOff x="4032447" y="1968806"/>
            <a:chExt cx="360042" cy="1006019"/>
          </a:xfrm>
        </p:grpSpPr>
        <p:sp>
          <p:nvSpPr>
            <p:cNvPr id="23" name="Arrow: Right 22">
              <a:extLst>
                <a:ext uri="{FF2B5EF4-FFF2-40B4-BE49-F238E27FC236}">
                  <a16:creationId xmlns:a16="http://schemas.microsoft.com/office/drawing/2014/main" id="{205CEFCB-2427-4EEB-A952-BAE9B4C2B2B4}"/>
                </a:ext>
              </a:extLst>
            </p:cNvPr>
            <p:cNvSpPr/>
            <p:nvPr/>
          </p:nvSpPr>
          <p:spPr>
            <a:xfrm rot="5400000">
              <a:off x="3709458" y="2291795"/>
              <a:ext cx="1006019" cy="360042"/>
            </a:xfrm>
            <a:prstGeom prst="rightArrow">
              <a:avLst>
                <a:gd name="adj1" fmla="val 60000"/>
                <a:gd name="adj2" fmla="val 50000"/>
              </a:avLst>
            </a:prstGeom>
            <a:solidFill>
              <a:schemeClr val="accent5"/>
            </a:solidFill>
            <a:ln>
              <a:solidFill>
                <a:schemeClr val="accent5"/>
              </a:solidFill>
            </a:ln>
          </p:spPr>
          <p:style>
            <a:lnRef idx="0">
              <a:scrgbClr r="0" g="0" b="0"/>
            </a:lnRef>
            <a:fillRef idx="1">
              <a:scrgbClr r="0" g="0" b="0"/>
            </a:fillRef>
            <a:effectRef idx="0">
              <a:schemeClr val="accent1">
                <a:shade val="9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9111621C-4FCD-44E4-907F-5D36E6639AA0}"/>
                </a:ext>
              </a:extLst>
            </p:cNvPr>
            <p:cNvSpPr txBox="1"/>
            <p:nvPr/>
          </p:nvSpPr>
          <p:spPr>
            <a:xfrm>
              <a:off x="4104455" y="1968807"/>
              <a:ext cx="216026" cy="8980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p:txBody>
        </p:sp>
      </p:grpSp>
    </p:spTree>
    <p:extLst>
      <p:ext uri="{BB962C8B-B14F-4D97-AF65-F5344CB8AC3E}">
        <p14:creationId xmlns:p14="http://schemas.microsoft.com/office/powerpoint/2010/main" val="2603225194"/>
      </p:ext>
    </p:extLst>
  </p:cSld>
  <p:clrMapOvr>
    <a:masterClrMapping/>
  </p:clrMapOvr>
</p:sld>
</file>

<file path=ppt/theme/theme1.xml><?xml version="1.0" encoding="utf-8"?>
<a:theme xmlns:a="http://schemas.openxmlformats.org/drawingml/2006/main" name="Blue">
  <a:themeElements>
    <a:clrScheme name="P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nk">
  <a:themeElements>
    <a:clrScheme name="P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range">
  <a:themeElements>
    <a:clrScheme name="P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ed">
  <a:themeElements>
    <a:clrScheme name="P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Green">
  <a:themeElements>
    <a:clrScheme name="P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Pale Blue">
  <a:themeElements>
    <a:clrScheme name="P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urple">
  <a:themeElements>
    <a:clrScheme name="P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Yellow">
  <a:themeElements>
    <a:clrScheme name="P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Award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TotalTime>
  <Words>3024</Words>
  <Application>Microsoft Office PowerPoint</Application>
  <PresentationFormat>On-screen Show (4:3)</PresentationFormat>
  <Paragraphs>284</Paragraphs>
  <Slides>18</Slides>
  <Notes>8</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18</vt:i4>
      </vt:variant>
    </vt:vector>
  </HeadingPairs>
  <TitlesOfParts>
    <vt:vector size="32" baseType="lpstr">
      <vt:lpstr>Arial</vt:lpstr>
      <vt:lpstr>Calibri</vt:lpstr>
      <vt:lpstr>Calibri Light</vt:lpstr>
      <vt:lpstr>Times New Roman</vt:lpstr>
      <vt:lpstr>Wingdings</vt:lpstr>
      <vt:lpstr>Blue</vt:lpstr>
      <vt:lpstr>Pink</vt:lpstr>
      <vt:lpstr>Orange</vt:lpstr>
      <vt:lpstr>Red</vt:lpstr>
      <vt:lpstr>Green</vt:lpstr>
      <vt:lpstr>Pale Blue</vt:lpstr>
      <vt:lpstr>Purple</vt:lpstr>
      <vt:lpstr>Yellow</vt:lpstr>
      <vt:lpstr>Awards</vt:lpstr>
      <vt:lpstr>Academic Misconduct Training</vt:lpstr>
      <vt:lpstr>What to expect from this session? </vt:lpstr>
      <vt:lpstr>Academic Misconduct Stage 1</vt:lpstr>
      <vt:lpstr>Academic Misconduct Stage 2</vt:lpstr>
      <vt:lpstr>Academic Misconduct Stage 3</vt:lpstr>
      <vt:lpstr>The Progression of a Case </vt:lpstr>
      <vt:lpstr>Paperwork &amp; Investigation Expectations</vt:lpstr>
      <vt:lpstr>Academic Misconduct: Mitigation</vt:lpstr>
      <vt:lpstr>Academic Misconduct: Top Tips</vt:lpstr>
      <vt:lpstr>Academic Misconduct Timelines</vt:lpstr>
      <vt:lpstr>PowerPoint Presentation</vt:lpstr>
      <vt:lpstr>Worked Examples</vt:lpstr>
      <vt:lpstr>Example 1: Poor Academic Practice</vt:lpstr>
      <vt:lpstr>Example 2: Collusion</vt:lpstr>
      <vt:lpstr>Example 3: Plagiarism</vt:lpstr>
      <vt:lpstr>Example 4: Exam Cheating</vt:lpstr>
      <vt:lpstr>Example 5: Contract Cheating</vt:lpstr>
      <vt:lpstr>Links and Useful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Misconduct Training</dc:title>
  <dc:creator>Fran Hinewright</dc:creator>
  <cp:lastModifiedBy>Fran Hinewright</cp:lastModifiedBy>
  <cp:revision>54</cp:revision>
  <dcterms:created xsi:type="dcterms:W3CDTF">2020-10-15T17:57:28Z</dcterms:created>
  <dcterms:modified xsi:type="dcterms:W3CDTF">2020-11-24T12:05:07Z</dcterms:modified>
</cp:coreProperties>
</file>