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2"/>
  </p:handoutMasterIdLst>
  <p:sldIdLst>
    <p:sldId id="257" r:id="rId2"/>
    <p:sldId id="258" r:id="rId3"/>
    <p:sldId id="259" r:id="rId4"/>
    <p:sldId id="260" r:id="rId5"/>
    <p:sldId id="261" r:id="rId6"/>
    <p:sldId id="266" r:id="rId7"/>
    <p:sldId id="267" r:id="rId8"/>
    <p:sldId id="268" r:id="rId9"/>
    <p:sldId id="269" r:id="rId10"/>
    <p:sldId id="270" r:id="rId11"/>
    <p:sldId id="262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63" r:id="rId23"/>
    <p:sldId id="281" r:id="rId24"/>
    <p:sldId id="282" r:id="rId25"/>
    <p:sldId id="264" r:id="rId26"/>
    <p:sldId id="286" r:id="rId27"/>
    <p:sldId id="284" r:id="rId28"/>
    <p:sldId id="285" r:id="rId29"/>
    <p:sldId id="287" r:id="rId30"/>
    <p:sldId id="288" r:id="rId31"/>
  </p:sldIdLst>
  <p:sldSz cx="9144000" cy="6858000" type="screen4x3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4965"/>
          </a:xfrm>
          <a:prstGeom prst="rect">
            <a:avLst/>
          </a:prstGeom>
        </p:spPr>
        <p:txBody>
          <a:bodyPr vert="horz" lIns="94320" tIns="47160" rIns="94320" bIns="4716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5" y="0"/>
            <a:ext cx="4434999" cy="354965"/>
          </a:xfrm>
          <a:prstGeom prst="rect">
            <a:avLst/>
          </a:prstGeom>
        </p:spPr>
        <p:txBody>
          <a:bodyPr vert="horz" lIns="94320" tIns="47160" rIns="94320" bIns="47160" rtlCol="0"/>
          <a:lstStyle>
            <a:lvl1pPr algn="r">
              <a:defRPr sz="1200"/>
            </a:lvl1pPr>
          </a:lstStyle>
          <a:p>
            <a:fld id="{B204F2F4-4BE2-4EEA-8B9F-3599CEBBF4FE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3103"/>
            <a:ext cx="4434999" cy="354965"/>
          </a:xfrm>
          <a:prstGeom prst="rect">
            <a:avLst/>
          </a:prstGeom>
        </p:spPr>
        <p:txBody>
          <a:bodyPr vert="horz" lIns="94320" tIns="47160" rIns="94320" bIns="4716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5" y="6743103"/>
            <a:ext cx="4434999" cy="354965"/>
          </a:xfrm>
          <a:prstGeom prst="rect">
            <a:avLst/>
          </a:prstGeom>
        </p:spPr>
        <p:txBody>
          <a:bodyPr vert="horz" lIns="94320" tIns="47160" rIns="94320" bIns="47160" rtlCol="0" anchor="b"/>
          <a:lstStyle>
            <a:lvl1pPr algn="r">
              <a:defRPr sz="1200"/>
            </a:lvl1pPr>
          </a:lstStyle>
          <a:p>
            <a:fld id="{AC101426-3F01-4F6B-A3C0-26789C4A5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160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DD22-E5A0-4737-9EF2-7E2618778AD4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C9F3-035C-4FE0-B6C5-1C512E893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96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DD22-E5A0-4737-9EF2-7E2618778AD4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C9F3-035C-4FE0-B6C5-1C512E893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6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DD22-E5A0-4737-9EF2-7E2618778AD4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C9F3-035C-4FE0-B6C5-1C512E893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26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DD22-E5A0-4737-9EF2-7E2618778AD4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C9F3-035C-4FE0-B6C5-1C512E893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80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DD22-E5A0-4737-9EF2-7E2618778AD4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C9F3-035C-4FE0-B6C5-1C512E893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9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DD22-E5A0-4737-9EF2-7E2618778AD4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C9F3-035C-4FE0-B6C5-1C512E893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64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DD22-E5A0-4737-9EF2-7E2618778AD4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C9F3-035C-4FE0-B6C5-1C512E893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06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DD22-E5A0-4737-9EF2-7E2618778AD4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C9F3-035C-4FE0-B6C5-1C512E893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28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DD22-E5A0-4737-9EF2-7E2618778AD4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C9F3-035C-4FE0-B6C5-1C512E893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37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DD22-E5A0-4737-9EF2-7E2618778AD4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C9F3-035C-4FE0-B6C5-1C512E893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34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DD22-E5A0-4737-9EF2-7E2618778AD4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C9F3-035C-4FE0-B6C5-1C512E893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85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DD22-E5A0-4737-9EF2-7E2618778AD4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2C9F3-035C-4FE0-B6C5-1C512E893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79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Differentiation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2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23528" y="274638"/>
                <a:ext cx="8496944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dirty="0"/>
                  <a:t>The gradient of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/>
                      </a:rPr>
                      <m:t>𝑦</m:t>
                    </m:r>
                    <m:r>
                      <a:rPr lang="en-GB" b="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b="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at the point (1,1)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3528" y="274638"/>
                <a:ext cx="8496944" cy="1143000"/>
              </a:xfrm>
              <a:blipFill rotWithShape="1">
                <a:blip r:embed="rId2"/>
                <a:stretch>
                  <a:fillRect l="-2296" r="-2296" b="-4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28800"/>
            <a:ext cx="336767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244714"/>
              </p:ext>
            </p:extLst>
          </p:nvPr>
        </p:nvGraphicFramePr>
        <p:xfrm>
          <a:off x="395536" y="1772816"/>
          <a:ext cx="4464496" cy="3672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5710"/>
                <a:gridCol w="934570"/>
                <a:gridCol w="751198"/>
                <a:gridCol w="1193018"/>
              </a:tblGrid>
              <a:tr h="734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Co-ordinates of B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BC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AC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Gradient BC/AC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34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(2,4)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3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34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(1.5,2.25)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1.25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0.5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2.5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34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(1.1, 1.21)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0.21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0.1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2.1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34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(1.01, 1.0201)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0.0201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0.01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2.01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74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dirty="0"/>
                  <a:t>The gradient of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/>
                      </a:rPr>
                      <m:t>𝑦</m:t>
                    </m:r>
                    <m:r>
                      <a:rPr lang="en-GB" b="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b="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at any point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667" r="-2741" b="-95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16832"/>
            <a:ext cx="431862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1560" y="1628800"/>
                <a:ext cx="4572000" cy="29033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Calibri"/>
                    <a:cs typeface="Times New Roman"/>
                  </a:rPr>
                  <a:t>The gradient of chord </a:t>
                </a:r>
                <a:r>
                  <a:rPr lang="en-GB" i="1" dirty="0">
                    <a:ea typeface="Calibri"/>
                    <a:cs typeface="Times New Roman"/>
                  </a:rPr>
                  <a:t>AB</a:t>
                </a:r>
                <a:r>
                  <a:rPr lang="en-GB" dirty="0">
                    <a:ea typeface="Calibri"/>
                    <a:cs typeface="Times New Roman"/>
                  </a:rPr>
                  <a:t> =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2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𝛿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</m:oMath>
                  </m:oMathPara>
                </a14:m>
                <a:endParaRPr lang="en-GB" dirty="0"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628800"/>
                <a:ext cx="4572000" cy="2903359"/>
              </a:xfrm>
              <a:prstGeom prst="rect">
                <a:avLst/>
              </a:prstGeom>
              <a:blipFill rotWithShape="1">
                <a:blip r:embed="rId4"/>
                <a:stretch>
                  <a:fillRect l="-1067" t="-2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1560" y="4489515"/>
                <a:ext cx="4572000" cy="21210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Times New Roman"/>
                    <a:cs typeface="Times New Roman"/>
                  </a:rPr>
                  <a:t>Now as </a:t>
                </a:r>
                <a:r>
                  <a:rPr lang="en-GB" i="1" dirty="0">
                    <a:ea typeface="Times New Roman"/>
                    <a:cs typeface="Times New Roman"/>
                  </a:rPr>
                  <a:t>B</a:t>
                </a:r>
                <a:r>
                  <a:rPr lang="en-GB" dirty="0">
                    <a:ea typeface="Times New Roman"/>
                    <a:cs typeface="Times New Roman"/>
                  </a:rPr>
                  <a:t> moves along the line towards </a:t>
                </a:r>
                <a:r>
                  <a:rPr lang="en-GB" i="1" dirty="0">
                    <a:ea typeface="Times New Roman"/>
                    <a:cs typeface="Times New Roman"/>
                  </a:rPr>
                  <a:t>A</a:t>
                </a:r>
                <a:r>
                  <a:rPr lang="en-GB" dirty="0">
                    <a:ea typeface="Times New Roman"/>
                    <a:cs typeface="Times New Roman"/>
                  </a:rPr>
                  <a:t>,  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𝛿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→0</m:t>
                    </m:r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𝛿</m:t>
                        </m:r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𝑦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𝛿</m:t>
                        </m:r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</m:den>
                    </m:f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→2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</m:oMath>
                </a14:m>
                <a:endParaRPr lang="en-GB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Times New Roman"/>
                    <a:cs typeface="Times New Roman"/>
                  </a:rPr>
                  <a:t>So the gradient of the curve at </a:t>
                </a:r>
                <a:r>
                  <a:rPr lang="en-GB" i="1" dirty="0">
                    <a:ea typeface="Times New Roman"/>
                    <a:cs typeface="Times New Roman"/>
                  </a:rPr>
                  <a:t>A</a:t>
                </a:r>
                <a:r>
                  <a:rPr lang="en-GB" dirty="0">
                    <a:ea typeface="Times New Roma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is given by</a:t>
                </a:r>
                <a:endParaRPr lang="en-GB" dirty="0">
                  <a:ea typeface="Calibri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𝑑𝑦</m:t>
                          </m:r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effectLst/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=2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489515"/>
                <a:ext cx="4572000" cy="2121030"/>
              </a:xfrm>
              <a:prstGeom prst="rect">
                <a:avLst/>
              </a:prstGeom>
              <a:blipFill rotWithShape="1">
                <a:blip r:embed="rId5"/>
                <a:stretch>
                  <a:fillRect l="-1067" t="-287" r="-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67544" y="1412776"/>
            <a:ext cx="4608512" cy="51977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51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dirty="0"/>
                  <a:t>The gradient of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/>
                      </a:rPr>
                      <m:t>𝑦</m:t>
                    </m:r>
                    <m:r>
                      <a:rPr lang="en-GB" b="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b="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at any point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667" r="-2741" b="-95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16832"/>
            <a:ext cx="431862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1560" y="1628800"/>
                <a:ext cx="4572000" cy="29033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Calibri"/>
                    <a:cs typeface="Times New Roman"/>
                  </a:rPr>
                  <a:t>The gradient of chord </a:t>
                </a:r>
                <a:r>
                  <a:rPr lang="en-GB" i="1" dirty="0">
                    <a:ea typeface="Calibri"/>
                    <a:cs typeface="Times New Roman"/>
                  </a:rPr>
                  <a:t>AB</a:t>
                </a:r>
                <a:r>
                  <a:rPr lang="en-GB" dirty="0">
                    <a:ea typeface="Calibri"/>
                    <a:cs typeface="Times New Roman"/>
                  </a:rPr>
                  <a:t> =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2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𝛿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</m:oMath>
                  </m:oMathPara>
                </a14:m>
                <a:endParaRPr lang="en-GB" dirty="0"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628800"/>
                <a:ext cx="4572000" cy="2903359"/>
              </a:xfrm>
              <a:prstGeom prst="rect">
                <a:avLst/>
              </a:prstGeom>
              <a:blipFill rotWithShape="1">
                <a:blip r:embed="rId4"/>
                <a:stretch>
                  <a:fillRect l="-1067" t="-2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1560" y="4489515"/>
                <a:ext cx="4572000" cy="21210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Times New Roman"/>
                    <a:cs typeface="Times New Roman"/>
                  </a:rPr>
                  <a:t>Now as </a:t>
                </a:r>
                <a:r>
                  <a:rPr lang="en-GB" i="1" dirty="0">
                    <a:ea typeface="Times New Roman"/>
                    <a:cs typeface="Times New Roman"/>
                  </a:rPr>
                  <a:t>B</a:t>
                </a:r>
                <a:r>
                  <a:rPr lang="en-GB" dirty="0">
                    <a:ea typeface="Times New Roman"/>
                    <a:cs typeface="Times New Roman"/>
                  </a:rPr>
                  <a:t> moves along the line towards </a:t>
                </a:r>
                <a:r>
                  <a:rPr lang="en-GB" i="1" dirty="0">
                    <a:ea typeface="Times New Roman"/>
                    <a:cs typeface="Times New Roman"/>
                  </a:rPr>
                  <a:t>A</a:t>
                </a:r>
                <a:r>
                  <a:rPr lang="en-GB" dirty="0">
                    <a:ea typeface="Times New Roman"/>
                    <a:cs typeface="Times New Roman"/>
                  </a:rPr>
                  <a:t>,  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𝛿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→0</m:t>
                    </m:r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𝛿</m:t>
                        </m:r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𝑦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𝛿</m:t>
                        </m:r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</m:den>
                    </m:f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→2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</m:oMath>
                </a14:m>
                <a:endParaRPr lang="en-GB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Times New Roman"/>
                    <a:cs typeface="Times New Roman"/>
                  </a:rPr>
                  <a:t>So the gradient of the curve at </a:t>
                </a:r>
                <a:r>
                  <a:rPr lang="en-GB" i="1" dirty="0">
                    <a:ea typeface="Times New Roman"/>
                    <a:cs typeface="Times New Roman"/>
                  </a:rPr>
                  <a:t>A</a:t>
                </a:r>
                <a:r>
                  <a:rPr lang="en-GB" dirty="0">
                    <a:ea typeface="Times New Roma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is given by</a:t>
                </a:r>
                <a:endParaRPr lang="en-GB" dirty="0">
                  <a:ea typeface="Calibri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𝑑𝑦</m:t>
                          </m:r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effectLst/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=2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489515"/>
                <a:ext cx="4572000" cy="2121030"/>
              </a:xfrm>
              <a:prstGeom prst="rect">
                <a:avLst/>
              </a:prstGeom>
              <a:blipFill rotWithShape="1">
                <a:blip r:embed="rId5"/>
                <a:stretch>
                  <a:fillRect l="-1067" t="-287" r="-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67544" y="2132856"/>
            <a:ext cx="4608512" cy="44776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98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dirty="0"/>
                  <a:t>The gradient of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/>
                      </a:rPr>
                      <m:t>𝑦</m:t>
                    </m:r>
                    <m:r>
                      <a:rPr lang="en-GB" b="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b="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at any point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667" r="-2741" b="-95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16832"/>
            <a:ext cx="431862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1560" y="1628800"/>
                <a:ext cx="4572000" cy="29033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Calibri"/>
                    <a:cs typeface="Times New Roman"/>
                  </a:rPr>
                  <a:t>The gradient of chord </a:t>
                </a:r>
                <a:r>
                  <a:rPr lang="en-GB" i="1" dirty="0">
                    <a:ea typeface="Calibri"/>
                    <a:cs typeface="Times New Roman"/>
                  </a:rPr>
                  <a:t>AB</a:t>
                </a:r>
                <a:r>
                  <a:rPr lang="en-GB" dirty="0">
                    <a:ea typeface="Calibri"/>
                    <a:cs typeface="Times New Roman"/>
                  </a:rPr>
                  <a:t> =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2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𝛿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</m:oMath>
                  </m:oMathPara>
                </a14:m>
                <a:endParaRPr lang="en-GB" dirty="0"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628800"/>
                <a:ext cx="4572000" cy="2903359"/>
              </a:xfrm>
              <a:prstGeom prst="rect">
                <a:avLst/>
              </a:prstGeom>
              <a:blipFill rotWithShape="1">
                <a:blip r:embed="rId4"/>
                <a:stretch>
                  <a:fillRect l="-1067" t="-2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1560" y="4489515"/>
                <a:ext cx="4572000" cy="21210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Times New Roman"/>
                    <a:cs typeface="Times New Roman"/>
                  </a:rPr>
                  <a:t>Now as </a:t>
                </a:r>
                <a:r>
                  <a:rPr lang="en-GB" i="1" dirty="0">
                    <a:ea typeface="Times New Roman"/>
                    <a:cs typeface="Times New Roman"/>
                  </a:rPr>
                  <a:t>B</a:t>
                </a:r>
                <a:r>
                  <a:rPr lang="en-GB" dirty="0">
                    <a:ea typeface="Times New Roman"/>
                    <a:cs typeface="Times New Roman"/>
                  </a:rPr>
                  <a:t> moves along the line towards </a:t>
                </a:r>
                <a:r>
                  <a:rPr lang="en-GB" i="1" dirty="0">
                    <a:ea typeface="Times New Roman"/>
                    <a:cs typeface="Times New Roman"/>
                  </a:rPr>
                  <a:t>A</a:t>
                </a:r>
                <a:r>
                  <a:rPr lang="en-GB" dirty="0">
                    <a:ea typeface="Times New Roman"/>
                    <a:cs typeface="Times New Roman"/>
                  </a:rPr>
                  <a:t>,  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𝛿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→0</m:t>
                    </m:r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𝛿</m:t>
                        </m:r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𝑦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𝛿</m:t>
                        </m:r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</m:den>
                    </m:f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→2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</m:oMath>
                </a14:m>
                <a:endParaRPr lang="en-GB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Times New Roman"/>
                    <a:cs typeface="Times New Roman"/>
                  </a:rPr>
                  <a:t>So the gradient of the curve at </a:t>
                </a:r>
                <a:r>
                  <a:rPr lang="en-GB" i="1" dirty="0">
                    <a:ea typeface="Times New Roman"/>
                    <a:cs typeface="Times New Roman"/>
                  </a:rPr>
                  <a:t>A</a:t>
                </a:r>
                <a:r>
                  <a:rPr lang="en-GB" dirty="0">
                    <a:ea typeface="Times New Roma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is given by</a:t>
                </a:r>
                <a:endParaRPr lang="en-GB" dirty="0">
                  <a:ea typeface="Calibri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𝑑𝑦</m:t>
                          </m:r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effectLst/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=2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489515"/>
                <a:ext cx="4572000" cy="2121030"/>
              </a:xfrm>
              <a:prstGeom prst="rect">
                <a:avLst/>
              </a:prstGeom>
              <a:blipFill rotWithShape="1">
                <a:blip r:embed="rId5"/>
                <a:stretch>
                  <a:fillRect l="-1067" t="-287" r="-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67544" y="2852936"/>
            <a:ext cx="4608512" cy="37576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9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dirty="0"/>
                  <a:t>The gradient of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/>
                      </a:rPr>
                      <m:t>𝑦</m:t>
                    </m:r>
                    <m:r>
                      <a:rPr lang="en-GB" b="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b="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at any point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667" r="-2741" b="-95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16832"/>
            <a:ext cx="431862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1560" y="1628800"/>
                <a:ext cx="4572000" cy="29033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Calibri"/>
                    <a:cs typeface="Times New Roman"/>
                  </a:rPr>
                  <a:t>The gradient of chord </a:t>
                </a:r>
                <a:r>
                  <a:rPr lang="en-GB" i="1" dirty="0">
                    <a:ea typeface="Calibri"/>
                    <a:cs typeface="Times New Roman"/>
                  </a:rPr>
                  <a:t>AB</a:t>
                </a:r>
                <a:r>
                  <a:rPr lang="en-GB" dirty="0">
                    <a:ea typeface="Calibri"/>
                    <a:cs typeface="Times New Roman"/>
                  </a:rPr>
                  <a:t> =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2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𝛿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</m:oMath>
                  </m:oMathPara>
                </a14:m>
                <a:endParaRPr lang="en-GB" dirty="0"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628800"/>
                <a:ext cx="4572000" cy="2903359"/>
              </a:xfrm>
              <a:prstGeom prst="rect">
                <a:avLst/>
              </a:prstGeom>
              <a:blipFill rotWithShape="1">
                <a:blip r:embed="rId4"/>
                <a:stretch>
                  <a:fillRect l="-1067" t="-2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1560" y="4489515"/>
                <a:ext cx="4572000" cy="21210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Times New Roman"/>
                    <a:cs typeface="Times New Roman"/>
                  </a:rPr>
                  <a:t>Now as </a:t>
                </a:r>
                <a:r>
                  <a:rPr lang="en-GB" i="1" dirty="0">
                    <a:ea typeface="Times New Roman"/>
                    <a:cs typeface="Times New Roman"/>
                  </a:rPr>
                  <a:t>B</a:t>
                </a:r>
                <a:r>
                  <a:rPr lang="en-GB" dirty="0">
                    <a:ea typeface="Times New Roman"/>
                    <a:cs typeface="Times New Roman"/>
                  </a:rPr>
                  <a:t> moves along the line towards </a:t>
                </a:r>
                <a:r>
                  <a:rPr lang="en-GB" i="1" dirty="0">
                    <a:ea typeface="Times New Roman"/>
                    <a:cs typeface="Times New Roman"/>
                  </a:rPr>
                  <a:t>A</a:t>
                </a:r>
                <a:r>
                  <a:rPr lang="en-GB" dirty="0">
                    <a:ea typeface="Times New Roman"/>
                    <a:cs typeface="Times New Roman"/>
                  </a:rPr>
                  <a:t>,  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𝛿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→0</m:t>
                    </m:r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𝛿</m:t>
                        </m:r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𝑦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𝛿</m:t>
                        </m:r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</m:den>
                    </m:f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→2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</m:oMath>
                </a14:m>
                <a:endParaRPr lang="en-GB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Times New Roman"/>
                    <a:cs typeface="Times New Roman"/>
                  </a:rPr>
                  <a:t>So the gradient of the curve at </a:t>
                </a:r>
                <a:r>
                  <a:rPr lang="en-GB" i="1" dirty="0">
                    <a:ea typeface="Times New Roman"/>
                    <a:cs typeface="Times New Roman"/>
                  </a:rPr>
                  <a:t>A</a:t>
                </a:r>
                <a:r>
                  <a:rPr lang="en-GB" dirty="0">
                    <a:ea typeface="Times New Roma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is given by</a:t>
                </a:r>
                <a:endParaRPr lang="en-GB" dirty="0">
                  <a:ea typeface="Calibri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𝑑𝑦</m:t>
                          </m:r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effectLst/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=2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489515"/>
                <a:ext cx="4572000" cy="2121030"/>
              </a:xfrm>
              <a:prstGeom prst="rect">
                <a:avLst/>
              </a:prstGeom>
              <a:blipFill rotWithShape="1">
                <a:blip r:embed="rId5"/>
                <a:stretch>
                  <a:fillRect l="-1067" t="-287" r="-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67544" y="3429000"/>
            <a:ext cx="4608512" cy="31815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20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dirty="0"/>
                  <a:t>The gradient of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/>
                      </a:rPr>
                      <m:t>𝑦</m:t>
                    </m:r>
                    <m:r>
                      <a:rPr lang="en-GB" b="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b="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at any point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667" r="-2741" b="-95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16832"/>
            <a:ext cx="431862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1560" y="1628800"/>
                <a:ext cx="4572000" cy="29033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Calibri"/>
                    <a:cs typeface="Times New Roman"/>
                  </a:rPr>
                  <a:t>The gradient of chord </a:t>
                </a:r>
                <a:r>
                  <a:rPr lang="en-GB" i="1" dirty="0">
                    <a:ea typeface="Calibri"/>
                    <a:cs typeface="Times New Roman"/>
                  </a:rPr>
                  <a:t>AB</a:t>
                </a:r>
                <a:r>
                  <a:rPr lang="en-GB" dirty="0">
                    <a:ea typeface="Calibri"/>
                    <a:cs typeface="Times New Roman"/>
                  </a:rPr>
                  <a:t> =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2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𝛿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</m:oMath>
                  </m:oMathPara>
                </a14:m>
                <a:endParaRPr lang="en-GB" dirty="0"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628800"/>
                <a:ext cx="4572000" cy="2903359"/>
              </a:xfrm>
              <a:prstGeom prst="rect">
                <a:avLst/>
              </a:prstGeom>
              <a:blipFill rotWithShape="1">
                <a:blip r:embed="rId4"/>
                <a:stretch>
                  <a:fillRect l="-1067" t="-2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1560" y="4489515"/>
                <a:ext cx="4572000" cy="21210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Times New Roman"/>
                    <a:cs typeface="Times New Roman"/>
                  </a:rPr>
                  <a:t>Now as </a:t>
                </a:r>
                <a:r>
                  <a:rPr lang="en-GB" i="1" dirty="0">
                    <a:ea typeface="Times New Roman"/>
                    <a:cs typeface="Times New Roman"/>
                  </a:rPr>
                  <a:t>B</a:t>
                </a:r>
                <a:r>
                  <a:rPr lang="en-GB" dirty="0">
                    <a:ea typeface="Times New Roman"/>
                    <a:cs typeface="Times New Roman"/>
                  </a:rPr>
                  <a:t> moves along the line towards </a:t>
                </a:r>
                <a:r>
                  <a:rPr lang="en-GB" i="1" dirty="0">
                    <a:ea typeface="Times New Roman"/>
                    <a:cs typeface="Times New Roman"/>
                  </a:rPr>
                  <a:t>A</a:t>
                </a:r>
                <a:r>
                  <a:rPr lang="en-GB" dirty="0">
                    <a:ea typeface="Times New Roman"/>
                    <a:cs typeface="Times New Roman"/>
                  </a:rPr>
                  <a:t>,  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𝛿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→0</m:t>
                    </m:r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𝛿</m:t>
                        </m:r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𝑦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𝛿</m:t>
                        </m:r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</m:den>
                    </m:f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→2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</m:oMath>
                </a14:m>
                <a:endParaRPr lang="en-GB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Times New Roman"/>
                    <a:cs typeface="Times New Roman"/>
                  </a:rPr>
                  <a:t>So the gradient of the curve at </a:t>
                </a:r>
                <a:r>
                  <a:rPr lang="en-GB" i="1" dirty="0">
                    <a:ea typeface="Times New Roman"/>
                    <a:cs typeface="Times New Roman"/>
                  </a:rPr>
                  <a:t>A</a:t>
                </a:r>
                <a:r>
                  <a:rPr lang="en-GB" dirty="0">
                    <a:ea typeface="Times New Roma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is given by</a:t>
                </a:r>
                <a:endParaRPr lang="en-GB" dirty="0">
                  <a:ea typeface="Calibri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𝑑𝑦</m:t>
                          </m:r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effectLst/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=2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489515"/>
                <a:ext cx="4572000" cy="2121030"/>
              </a:xfrm>
              <a:prstGeom prst="rect">
                <a:avLst/>
              </a:prstGeom>
              <a:blipFill rotWithShape="1">
                <a:blip r:embed="rId5"/>
                <a:stretch>
                  <a:fillRect l="-1067" t="-287" r="-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79452" y="4104836"/>
            <a:ext cx="4608512" cy="24614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48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dirty="0"/>
                  <a:t>The gradient of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/>
                      </a:rPr>
                      <m:t>𝑦</m:t>
                    </m:r>
                    <m:r>
                      <a:rPr lang="en-GB" b="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b="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at any point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667" r="-2741" b="-95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16832"/>
            <a:ext cx="431862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1560" y="1628800"/>
                <a:ext cx="4572000" cy="29033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Calibri"/>
                    <a:cs typeface="Times New Roman"/>
                  </a:rPr>
                  <a:t>The gradient of chord </a:t>
                </a:r>
                <a:r>
                  <a:rPr lang="en-GB" i="1" dirty="0">
                    <a:ea typeface="Calibri"/>
                    <a:cs typeface="Times New Roman"/>
                  </a:rPr>
                  <a:t>AB</a:t>
                </a:r>
                <a:r>
                  <a:rPr lang="en-GB" dirty="0">
                    <a:ea typeface="Calibri"/>
                    <a:cs typeface="Times New Roman"/>
                  </a:rPr>
                  <a:t> =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2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𝛿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</m:oMath>
                  </m:oMathPara>
                </a14:m>
                <a:endParaRPr lang="en-GB" dirty="0"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628800"/>
                <a:ext cx="4572000" cy="2903359"/>
              </a:xfrm>
              <a:prstGeom prst="rect">
                <a:avLst/>
              </a:prstGeom>
              <a:blipFill rotWithShape="1">
                <a:blip r:embed="rId4"/>
                <a:stretch>
                  <a:fillRect l="-1067" t="-2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1560" y="4489515"/>
                <a:ext cx="4572000" cy="21210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Times New Roman"/>
                    <a:cs typeface="Times New Roman"/>
                  </a:rPr>
                  <a:t>Now as </a:t>
                </a:r>
                <a:r>
                  <a:rPr lang="en-GB" i="1" dirty="0">
                    <a:ea typeface="Times New Roman"/>
                    <a:cs typeface="Times New Roman"/>
                  </a:rPr>
                  <a:t>B</a:t>
                </a:r>
                <a:r>
                  <a:rPr lang="en-GB" dirty="0">
                    <a:ea typeface="Times New Roman"/>
                    <a:cs typeface="Times New Roman"/>
                  </a:rPr>
                  <a:t> moves along the line towards </a:t>
                </a:r>
                <a:r>
                  <a:rPr lang="en-GB" i="1" dirty="0">
                    <a:ea typeface="Times New Roman"/>
                    <a:cs typeface="Times New Roman"/>
                  </a:rPr>
                  <a:t>A</a:t>
                </a:r>
                <a:r>
                  <a:rPr lang="en-GB" dirty="0">
                    <a:ea typeface="Times New Roman"/>
                    <a:cs typeface="Times New Roman"/>
                  </a:rPr>
                  <a:t>,  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𝛿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→0</m:t>
                    </m:r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𝛿</m:t>
                        </m:r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𝑦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𝛿</m:t>
                        </m:r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</m:den>
                    </m:f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→2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</m:oMath>
                </a14:m>
                <a:endParaRPr lang="en-GB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Times New Roman"/>
                    <a:cs typeface="Times New Roman"/>
                  </a:rPr>
                  <a:t>So the gradient of the curve at </a:t>
                </a:r>
                <a:r>
                  <a:rPr lang="en-GB" i="1" dirty="0">
                    <a:ea typeface="Times New Roman"/>
                    <a:cs typeface="Times New Roman"/>
                  </a:rPr>
                  <a:t>A</a:t>
                </a:r>
                <a:r>
                  <a:rPr lang="en-GB" dirty="0">
                    <a:ea typeface="Times New Roma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is given by</a:t>
                </a:r>
                <a:endParaRPr lang="en-GB" dirty="0">
                  <a:ea typeface="Calibri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𝑑𝑦</m:t>
                          </m:r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effectLst/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=2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489515"/>
                <a:ext cx="4572000" cy="2121030"/>
              </a:xfrm>
              <a:prstGeom prst="rect">
                <a:avLst/>
              </a:prstGeom>
              <a:blipFill rotWithShape="1">
                <a:blip r:embed="rId5"/>
                <a:stretch>
                  <a:fillRect l="-1067" t="-287" r="-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79452" y="4489516"/>
            <a:ext cx="4608512" cy="20767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50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dirty="0"/>
                  <a:t>The gradient of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/>
                      </a:rPr>
                      <m:t>𝑦</m:t>
                    </m:r>
                    <m:r>
                      <a:rPr lang="en-GB" b="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b="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at any point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667" r="-2741" b="-95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16832"/>
            <a:ext cx="431862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1560" y="1628800"/>
                <a:ext cx="4572000" cy="29033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Calibri"/>
                    <a:cs typeface="Times New Roman"/>
                  </a:rPr>
                  <a:t>The gradient of chord </a:t>
                </a:r>
                <a:r>
                  <a:rPr lang="en-GB" i="1" dirty="0">
                    <a:ea typeface="Calibri"/>
                    <a:cs typeface="Times New Roman"/>
                  </a:rPr>
                  <a:t>AB</a:t>
                </a:r>
                <a:r>
                  <a:rPr lang="en-GB" dirty="0">
                    <a:ea typeface="Calibri"/>
                    <a:cs typeface="Times New Roman"/>
                  </a:rPr>
                  <a:t> =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2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𝛿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</m:oMath>
                  </m:oMathPara>
                </a14:m>
                <a:endParaRPr lang="en-GB" dirty="0"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628800"/>
                <a:ext cx="4572000" cy="2903359"/>
              </a:xfrm>
              <a:prstGeom prst="rect">
                <a:avLst/>
              </a:prstGeom>
              <a:blipFill rotWithShape="1">
                <a:blip r:embed="rId4"/>
                <a:stretch>
                  <a:fillRect l="-1067" t="-2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1560" y="4489515"/>
                <a:ext cx="4572000" cy="21210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Times New Roman"/>
                    <a:cs typeface="Times New Roman"/>
                  </a:rPr>
                  <a:t>Now as </a:t>
                </a:r>
                <a:r>
                  <a:rPr lang="en-GB" i="1" dirty="0">
                    <a:ea typeface="Times New Roman"/>
                    <a:cs typeface="Times New Roman"/>
                  </a:rPr>
                  <a:t>B</a:t>
                </a:r>
                <a:r>
                  <a:rPr lang="en-GB" dirty="0">
                    <a:ea typeface="Times New Roman"/>
                    <a:cs typeface="Times New Roman"/>
                  </a:rPr>
                  <a:t> moves along the line towards </a:t>
                </a:r>
                <a:r>
                  <a:rPr lang="en-GB" i="1" dirty="0">
                    <a:ea typeface="Times New Roman"/>
                    <a:cs typeface="Times New Roman"/>
                  </a:rPr>
                  <a:t>A</a:t>
                </a:r>
                <a:r>
                  <a:rPr lang="en-GB" dirty="0">
                    <a:ea typeface="Times New Roman"/>
                    <a:cs typeface="Times New Roman"/>
                  </a:rPr>
                  <a:t>,  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𝛿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→0</m:t>
                    </m:r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𝛿</m:t>
                        </m:r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𝑦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𝛿</m:t>
                        </m:r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</m:den>
                    </m:f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→2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</m:oMath>
                </a14:m>
                <a:endParaRPr lang="en-GB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Times New Roman"/>
                    <a:cs typeface="Times New Roman"/>
                  </a:rPr>
                  <a:t>So the gradient of the curve at </a:t>
                </a:r>
                <a:r>
                  <a:rPr lang="en-GB" i="1" dirty="0">
                    <a:ea typeface="Times New Roman"/>
                    <a:cs typeface="Times New Roman"/>
                  </a:rPr>
                  <a:t>A</a:t>
                </a:r>
                <a:r>
                  <a:rPr lang="en-GB" dirty="0">
                    <a:ea typeface="Times New Roma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is given by</a:t>
                </a:r>
                <a:endParaRPr lang="en-GB" dirty="0">
                  <a:ea typeface="Calibri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𝑑𝑦</m:t>
                          </m:r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effectLst/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=2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489515"/>
                <a:ext cx="4572000" cy="2121030"/>
              </a:xfrm>
              <a:prstGeom prst="rect">
                <a:avLst/>
              </a:prstGeom>
              <a:blipFill rotWithShape="1">
                <a:blip r:embed="rId5"/>
                <a:stretch>
                  <a:fillRect l="-1067" t="-287" r="-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79452" y="4869160"/>
            <a:ext cx="4608512" cy="16971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2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dirty="0"/>
                  <a:t>The gradient of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/>
                      </a:rPr>
                      <m:t>𝑦</m:t>
                    </m:r>
                    <m:r>
                      <a:rPr lang="en-GB" b="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b="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at any point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667" r="-2741" b="-95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16832"/>
            <a:ext cx="431862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1560" y="1628800"/>
                <a:ext cx="4572000" cy="29033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Calibri"/>
                    <a:cs typeface="Times New Roman"/>
                  </a:rPr>
                  <a:t>The gradient of chord </a:t>
                </a:r>
                <a:r>
                  <a:rPr lang="en-GB" i="1" dirty="0">
                    <a:ea typeface="Calibri"/>
                    <a:cs typeface="Times New Roman"/>
                  </a:rPr>
                  <a:t>AB</a:t>
                </a:r>
                <a:r>
                  <a:rPr lang="en-GB" dirty="0">
                    <a:ea typeface="Calibri"/>
                    <a:cs typeface="Times New Roman"/>
                  </a:rPr>
                  <a:t> =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2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𝛿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</m:oMath>
                  </m:oMathPara>
                </a14:m>
                <a:endParaRPr lang="en-GB" dirty="0"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628800"/>
                <a:ext cx="4572000" cy="2903359"/>
              </a:xfrm>
              <a:prstGeom prst="rect">
                <a:avLst/>
              </a:prstGeom>
              <a:blipFill rotWithShape="1">
                <a:blip r:embed="rId4"/>
                <a:stretch>
                  <a:fillRect l="-1067" t="-2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1560" y="4489515"/>
                <a:ext cx="4572000" cy="21210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Times New Roman"/>
                    <a:cs typeface="Times New Roman"/>
                  </a:rPr>
                  <a:t>Now as </a:t>
                </a:r>
                <a:r>
                  <a:rPr lang="en-GB" i="1" dirty="0">
                    <a:ea typeface="Times New Roman"/>
                    <a:cs typeface="Times New Roman"/>
                  </a:rPr>
                  <a:t>B</a:t>
                </a:r>
                <a:r>
                  <a:rPr lang="en-GB" dirty="0">
                    <a:ea typeface="Times New Roman"/>
                    <a:cs typeface="Times New Roman"/>
                  </a:rPr>
                  <a:t> moves along the line towards </a:t>
                </a:r>
                <a:r>
                  <a:rPr lang="en-GB" i="1" dirty="0">
                    <a:ea typeface="Times New Roman"/>
                    <a:cs typeface="Times New Roman"/>
                  </a:rPr>
                  <a:t>A</a:t>
                </a:r>
                <a:r>
                  <a:rPr lang="en-GB" dirty="0">
                    <a:ea typeface="Times New Roman"/>
                    <a:cs typeface="Times New Roman"/>
                  </a:rPr>
                  <a:t>,  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𝛿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→0</m:t>
                    </m:r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𝛿</m:t>
                        </m:r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𝑦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𝛿</m:t>
                        </m:r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</m:den>
                    </m:f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→2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</m:oMath>
                </a14:m>
                <a:endParaRPr lang="en-GB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Times New Roman"/>
                    <a:cs typeface="Times New Roman"/>
                  </a:rPr>
                  <a:t>So the gradient of the curve at </a:t>
                </a:r>
                <a:r>
                  <a:rPr lang="en-GB" i="1" dirty="0">
                    <a:ea typeface="Times New Roman"/>
                    <a:cs typeface="Times New Roman"/>
                  </a:rPr>
                  <a:t>A</a:t>
                </a:r>
                <a:r>
                  <a:rPr lang="en-GB" dirty="0">
                    <a:ea typeface="Times New Roma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is given by</a:t>
                </a:r>
                <a:endParaRPr lang="en-GB" dirty="0">
                  <a:ea typeface="Calibri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𝑑𝑦</m:t>
                          </m:r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effectLst/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=2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489515"/>
                <a:ext cx="4572000" cy="2121030"/>
              </a:xfrm>
              <a:prstGeom prst="rect">
                <a:avLst/>
              </a:prstGeom>
              <a:blipFill rotWithShape="1">
                <a:blip r:embed="rId5"/>
                <a:stretch>
                  <a:fillRect l="-1067" t="-287" r="-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79452" y="5373216"/>
            <a:ext cx="4608512" cy="11930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dirty="0"/>
                  <a:t>The gradient of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/>
                      </a:rPr>
                      <m:t>𝑦</m:t>
                    </m:r>
                    <m:r>
                      <a:rPr lang="en-GB" b="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b="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at any point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667" r="-2741" b="-95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16832"/>
            <a:ext cx="431862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1560" y="1628800"/>
                <a:ext cx="4572000" cy="29033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Calibri"/>
                    <a:cs typeface="Times New Roman"/>
                  </a:rPr>
                  <a:t>The gradient of chord </a:t>
                </a:r>
                <a:r>
                  <a:rPr lang="en-GB" i="1" dirty="0">
                    <a:ea typeface="Calibri"/>
                    <a:cs typeface="Times New Roman"/>
                  </a:rPr>
                  <a:t>AB</a:t>
                </a:r>
                <a:r>
                  <a:rPr lang="en-GB" dirty="0">
                    <a:ea typeface="Calibri"/>
                    <a:cs typeface="Times New Roman"/>
                  </a:rPr>
                  <a:t> =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2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𝛿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</m:oMath>
                  </m:oMathPara>
                </a14:m>
                <a:endParaRPr lang="en-GB" dirty="0"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628800"/>
                <a:ext cx="4572000" cy="2903359"/>
              </a:xfrm>
              <a:prstGeom prst="rect">
                <a:avLst/>
              </a:prstGeom>
              <a:blipFill rotWithShape="1">
                <a:blip r:embed="rId4"/>
                <a:stretch>
                  <a:fillRect l="-1067" t="-2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1560" y="4489515"/>
                <a:ext cx="4572000" cy="21210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Times New Roman"/>
                    <a:cs typeface="Times New Roman"/>
                  </a:rPr>
                  <a:t>Now as </a:t>
                </a:r>
                <a:r>
                  <a:rPr lang="en-GB" i="1" dirty="0">
                    <a:ea typeface="Times New Roman"/>
                    <a:cs typeface="Times New Roman"/>
                  </a:rPr>
                  <a:t>B</a:t>
                </a:r>
                <a:r>
                  <a:rPr lang="en-GB" dirty="0">
                    <a:ea typeface="Times New Roman"/>
                    <a:cs typeface="Times New Roman"/>
                  </a:rPr>
                  <a:t> moves along the line towards </a:t>
                </a:r>
                <a:r>
                  <a:rPr lang="en-GB" i="1" dirty="0">
                    <a:ea typeface="Times New Roman"/>
                    <a:cs typeface="Times New Roman"/>
                  </a:rPr>
                  <a:t>A</a:t>
                </a:r>
                <a:r>
                  <a:rPr lang="en-GB" dirty="0">
                    <a:ea typeface="Times New Roman"/>
                    <a:cs typeface="Times New Roman"/>
                  </a:rPr>
                  <a:t>,  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𝛿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→0</m:t>
                    </m:r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𝛿</m:t>
                        </m:r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𝑦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𝛿</m:t>
                        </m:r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</m:den>
                    </m:f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→2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</m:oMath>
                </a14:m>
                <a:endParaRPr lang="en-GB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Times New Roman"/>
                    <a:cs typeface="Times New Roman"/>
                  </a:rPr>
                  <a:t>So the gradient of the curve at </a:t>
                </a:r>
                <a:r>
                  <a:rPr lang="en-GB" i="1" dirty="0">
                    <a:ea typeface="Times New Roman"/>
                    <a:cs typeface="Times New Roman"/>
                  </a:rPr>
                  <a:t>A</a:t>
                </a:r>
                <a:r>
                  <a:rPr lang="en-GB" dirty="0">
                    <a:ea typeface="Times New Roma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is given by</a:t>
                </a:r>
                <a:endParaRPr lang="en-GB" dirty="0">
                  <a:ea typeface="Calibri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𝑑𝑦</m:t>
                          </m:r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effectLst/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=2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489515"/>
                <a:ext cx="4572000" cy="2121030"/>
              </a:xfrm>
              <a:prstGeom prst="rect">
                <a:avLst/>
              </a:prstGeom>
              <a:blipFill rotWithShape="1">
                <a:blip r:embed="rId5"/>
                <a:stretch>
                  <a:fillRect l="-1067" t="-287" r="-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557508" y="5993524"/>
            <a:ext cx="2704196" cy="6170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3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Calculus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Calculus is the study of how things change and in particular the rate, or speed, at which they change</a:t>
            </a:r>
            <a:r>
              <a:rPr lang="en-GB" dirty="0"/>
              <a:t>. It enables us to mathematically model many and various different situations which then enables us to understand what is happening as things change and to predict behaviour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6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dirty="0"/>
                  <a:t>The gradient of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/>
                      </a:rPr>
                      <m:t>𝑦</m:t>
                    </m:r>
                    <m:r>
                      <a:rPr lang="en-GB" b="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b="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at any point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667" r="-2741" b="-95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16832"/>
            <a:ext cx="431862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1560" y="1628800"/>
                <a:ext cx="4572000" cy="29033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Calibri"/>
                    <a:cs typeface="Times New Roman"/>
                  </a:rPr>
                  <a:t>The gradient of chord </a:t>
                </a:r>
                <a:r>
                  <a:rPr lang="en-GB" i="1" dirty="0">
                    <a:ea typeface="Calibri"/>
                    <a:cs typeface="Times New Roman"/>
                  </a:rPr>
                  <a:t>AB</a:t>
                </a:r>
                <a:r>
                  <a:rPr lang="en-GB" dirty="0">
                    <a:ea typeface="Calibri"/>
                    <a:cs typeface="Times New Roman"/>
                  </a:rPr>
                  <a:t> =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2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𝛿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</m:oMath>
                  </m:oMathPara>
                </a14:m>
                <a:endParaRPr lang="en-GB" dirty="0"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628800"/>
                <a:ext cx="4572000" cy="2903359"/>
              </a:xfrm>
              <a:prstGeom prst="rect">
                <a:avLst/>
              </a:prstGeom>
              <a:blipFill rotWithShape="1">
                <a:blip r:embed="rId4"/>
                <a:stretch>
                  <a:fillRect l="-1067" t="-2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1560" y="4489515"/>
                <a:ext cx="4572000" cy="21210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Times New Roman"/>
                    <a:cs typeface="Times New Roman"/>
                  </a:rPr>
                  <a:t>Now as </a:t>
                </a:r>
                <a:r>
                  <a:rPr lang="en-GB" i="1" dirty="0">
                    <a:ea typeface="Times New Roman"/>
                    <a:cs typeface="Times New Roman"/>
                  </a:rPr>
                  <a:t>B</a:t>
                </a:r>
                <a:r>
                  <a:rPr lang="en-GB" dirty="0">
                    <a:ea typeface="Times New Roman"/>
                    <a:cs typeface="Times New Roman"/>
                  </a:rPr>
                  <a:t> moves along the line towards </a:t>
                </a:r>
                <a:r>
                  <a:rPr lang="en-GB" i="1" dirty="0">
                    <a:ea typeface="Times New Roman"/>
                    <a:cs typeface="Times New Roman"/>
                  </a:rPr>
                  <a:t>A</a:t>
                </a:r>
                <a:r>
                  <a:rPr lang="en-GB" dirty="0">
                    <a:ea typeface="Times New Roman"/>
                    <a:cs typeface="Times New Roman"/>
                  </a:rPr>
                  <a:t>,  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𝛿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→0</m:t>
                    </m:r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𝛿</m:t>
                        </m:r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𝑦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𝛿</m:t>
                        </m:r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</m:den>
                    </m:f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→2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</m:oMath>
                </a14:m>
                <a:endParaRPr lang="en-GB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Times New Roman"/>
                    <a:cs typeface="Times New Roman"/>
                  </a:rPr>
                  <a:t>So the gradient of the curve at </a:t>
                </a:r>
                <a:r>
                  <a:rPr lang="en-GB" i="1" dirty="0">
                    <a:ea typeface="Times New Roman"/>
                    <a:cs typeface="Times New Roman"/>
                  </a:rPr>
                  <a:t>A</a:t>
                </a:r>
                <a:r>
                  <a:rPr lang="en-GB" dirty="0">
                    <a:ea typeface="Times New Roma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is given by</a:t>
                </a:r>
                <a:endParaRPr lang="en-GB" dirty="0">
                  <a:ea typeface="Calibri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𝑑𝑦</m:t>
                          </m:r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effectLst/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=2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489515"/>
                <a:ext cx="4572000" cy="2121030"/>
              </a:xfrm>
              <a:prstGeom prst="rect">
                <a:avLst/>
              </a:prstGeom>
              <a:blipFill rotWithShape="1">
                <a:blip r:embed="rId5"/>
                <a:stretch>
                  <a:fillRect l="-1067" t="-287" r="-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562156" y="5993524"/>
            <a:ext cx="1625808" cy="6170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43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dirty="0"/>
                  <a:t>The gradient of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/>
                      </a:rPr>
                      <m:t>𝑦</m:t>
                    </m:r>
                    <m:r>
                      <a:rPr lang="en-GB" b="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b="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at any point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667" r="-2741" b="-95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16832"/>
            <a:ext cx="431862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1560" y="1628800"/>
                <a:ext cx="4572000" cy="29033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Calibri"/>
                    <a:cs typeface="Times New Roman"/>
                  </a:rPr>
                  <a:t>The gradient of chord </a:t>
                </a:r>
                <a:r>
                  <a:rPr lang="en-GB" i="1" dirty="0">
                    <a:ea typeface="Calibri"/>
                    <a:cs typeface="Times New Roman"/>
                  </a:rPr>
                  <a:t>AB</a:t>
                </a:r>
                <a:r>
                  <a:rPr lang="en-GB" dirty="0">
                    <a:ea typeface="Calibri"/>
                    <a:cs typeface="Times New Roman"/>
                  </a:rPr>
                  <a:t> =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𝛿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2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𝛿</m:t>
                      </m:r>
                      <m:r>
                        <a:rPr lang="en-GB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</m:oMath>
                  </m:oMathPara>
                </a14:m>
                <a:endParaRPr lang="en-GB" dirty="0"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628800"/>
                <a:ext cx="4572000" cy="2903359"/>
              </a:xfrm>
              <a:prstGeom prst="rect">
                <a:avLst/>
              </a:prstGeom>
              <a:blipFill rotWithShape="1">
                <a:blip r:embed="rId4"/>
                <a:stretch>
                  <a:fillRect l="-1067" t="-2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1560" y="4489515"/>
                <a:ext cx="4572000" cy="21210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Times New Roman"/>
                    <a:cs typeface="Times New Roman"/>
                  </a:rPr>
                  <a:t>Now as </a:t>
                </a:r>
                <a:r>
                  <a:rPr lang="en-GB" i="1" dirty="0">
                    <a:ea typeface="Times New Roman"/>
                    <a:cs typeface="Times New Roman"/>
                  </a:rPr>
                  <a:t>B</a:t>
                </a:r>
                <a:r>
                  <a:rPr lang="en-GB" dirty="0">
                    <a:ea typeface="Times New Roman"/>
                    <a:cs typeface="Times New Roman"/>
                  </a:rPr>
                  <a:t> moves along the line towards </a:t>
                </a:r>
                <a:r>
                  <a:rPr lang="en-GB" i="1" dirty="0">
                    <a:ea typeface="Times New Roman"/>
                    <a:cs typeface="Times New Roman"/>
                  </a:rPr>
                  <a:t>A</a:t>
                </a:r>
                <a:r>
                  <a:rPr lang="en-GB" dirty="0">
                    <a:ea typeface="Times New Roman"/>
                    <a:cs typeface="Times New Roman"/>
                  </a:rPr>
                  <a:t>,  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𝛿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→0</m:t>
                    </m:r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𝛿</m:t>
                        </m:r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𝑦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𝛿</m:t>
                        </m:r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</m:den>
                    </m:f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→2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</m:oMath>
                </a14:m>
                <a:endParaRPr lang="en-GB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Times New Roman"/>
                    <a:cs typeface="Times New Roman"/>
                  </a:rPr>
                  <a:t>So the gradient of the curve at </a:t>
                </a:r>
                <a:r>
                  <a:rPr lang="en-GB" i="1" dirty="0">
                    <a:ea typeface="Times New Roman"/>
                    <a:cs typeface="Times New Roman"/>
                  </a:rPr>
                  <a:t>A</a:t>
                </a:r>
                <a:r>
                  <a:rPr lang="en-GB" dirty="0">
                    <a:ea typeface="Times New Roma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is given by</a:t>
                </a:r>
                <a:endParaRPr lang="en-GB" dirty="0">
                  <a:ea typeface="Calibri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𝑑𝑦</m:t>
                          </m:r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effectLst/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=2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489515"/>
                <a:ext cx="4572000" cy="2121030"/>
              </a:xfrm>
              <a:prstGeom prst="rect">
                <a:avLst/>
              </a:prstGeom>
              <a:blipFill rotWithShape="1">
                <a:blip r:embed="rId5"/>
                <a:stretch>
                  <a:fillRect l="-1067" t="-287" r="-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02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dirty="0"/>
                  <a:t>The gradient of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/>
                      </a:rPr>
                      <m:t>𝑦</m:t>
                    </m:r>
                    <m:r>
                      <a:rPr lang="en-GB" b="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b="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at any point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667" r="-2741" b="-95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16832"/>
            <a:ext cx="431862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2891" y="1466175"/>
                <a:ext cx="4572000" cy="21210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Times New Roman"/>
                    <a:cs typeface="Times New Roman"/>
                  </a:rPr>
                  <a:t>Now as </a:t>
                </a:r>
                <a:r>
                  <a:rPr lang="en-GB" i="1" dirty="0">
                    <a:ea typeface="Times New Roman"/>
                    <a:cs typeface="Times New Roman"/>
                  </a:rPr>
                  <a:t>B</a:t>
                </a:r>
                <a:r>
                  <a:rPr lang="en-GB" dirty="0">
                    <a:ea typeface="Times New Roman"/>
                    <a:cs typeface="Times New Roman"/>
                  </a:rPr>
                  <a:t> moves along the line towards </a:t>
                </a:r>
                <a:r>
                  <a:rPr lang="en-GB" i="1" dirty="0">
                    <a:ea typeface="Times New Roman"/>
                    <a:cs typeface="Times New Roman"/>
                  </a:rPr>
                  <a:t>A</a:t>
                </a:r>
                <a:r>
                  <a:rPr lang="en-GB" dirty="0">
                    <a:ea typeface="Times New Roman"/>
                    <a:cs typeface="Times New Roman"/>
                  </a:rPr>
                  <a:t>,  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𝛿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→0</m:t>
                    </m:r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𝛿</m:t>
                        </m:r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𝑦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𝛿</m:t>
                        </m:r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</m:den>
                    </m:f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→2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</m:oMath>
                </a14:m>
                <a:endParaRPr lang="en-GB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Times New Roman"/>
                    <a:cs typeface="Times New Roman"/>
                  </a:rPr>
                  <a:t>So the gradient of the curve at </a:t>
                </a:r>
                <a:r>
                  <a:rPr lang="en-GB" i="1" dirty="0">
                    <a:ea typeface="Times New Roman"/>
                    <a:cs typeface="Times New Roman"/>
                  </a:rPr>
                  <a:t>A</a:t>
                </a:r>
                <a:r>
                  <a:rPr lang="en-GB" dirty="0">
                    <a:ea typeface="Times New Roma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is given by</a:t>
                </a:r>
                <a:endParaRPr lang="en-GB" dirty="0">
                  <a:ea typeface="Calibri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𝑑𝑦</m:t>
                          </m:r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effectLst/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=2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91" y="1466175"/>
                <a:ext cx="4572000" cy="2121030"/>
              </a:xfrm>
              <a:prstGeom prst="rect">
                <a:avLst/>
              </a:prstGeom>
              <a:blipFill rotWithShape="1">
                <a:blip r:embed="rId4"/>
                <a:stretch>
                  <a:fillRect l="-1200" t="-288" r="-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11560" y="3885348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GB" dirty="0">
                    <a:ea typeface="Times New Roman"/>
                    <a:cs typeface="Times New Roman"/>
                  </a:rPr>
                  <a:t>We say that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2</m:t>
                    </m:r>
                    <m:r>
                      <a:rPr lang="en-GB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is the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effectLst/>
                            <a:latin typeface="Cambria Math"/>
                            <a:ea typeface="Times New Roman"/>
                          </a:rPr>
                        </m:ctrlPr>
                      </m:sSupPr>
                      <m:e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885348"/>
                <a:ext cx="4572000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067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17639" y="4725117"/>
                <a:ext cx="4572000" cy="181062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Times New Roman"/>
                    <a:cs typeface="Times New Roman"/>
                  </a:rPr>
                  <a:t>We can use this to find the gradient at any point on the curve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𝑦</m:t>
                    </m:r>
                    <m:r>
                      <a:rPr lang="en-GB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en-GB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2</m:t>
                        </m:r>
                      </m:sup>
                    </m:sSup>
                  </m:oMath>
                </a14:m>
                <a:endParaRPr lang="en-GB" dirty="0">
                  <a:ea typeface="Calibri"/>
                  <a:cs typeface="Times New Roman"/>
                </a:endParaRPr>
              </a:p>
              <a:p>
                <a:r>
                  <a:rPr lang="en-GB" dirty="0">
                    <a:ea typeface="Times New Roman"/>
                    <a:cs typeface="Times New Roman"/>
                  </a:rPr>
                  <a:t>For example, when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r>
                      <a:rPr lang="en-GB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=1</m:t>
                    </m:r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, the gradient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Times New Roman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𝑑𝑥</m:t>
                        </m:r>
                      </m:den>
                    </m:f>
                    <m:r>
                      <a:rPr lang="en-GB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=2</m:t>
                    </m:r>
                    <m:d>
                      <m:dPr>
                        <m:ctrlPr>
                          <a:rPr lang="en-GB" i="1">
                            <a:effectLst/>
                            <a:latin typeface="Cambria Math"/>
                            <a:ea typeface="Times New Roman"/>
                          </a:rPr>
                        </m:ctrlPr>
                      </m:dPr>
                      <m:e>
                        <m:r>
                          <a:rPr lang="en-GB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e>
                    </m:d>
                    <m:r>
                      <a:rPr lang="en-GB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=2</m:t>
                    </m:r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which is the value we found before.</a:t>
                </a:r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9" y="4725117"/>
                <a:ext cx="4572000" cy="1810624"/>
              </a:xfrm>
              <a:prstGeom prst="rect">
                <a:avLst/>
              </a:prstGeom>
              <a:blipFill rotWithShape="1">
                <a:blip r:embed="rId6"/>
                <a:stretch>
                  <a:fillRect l="-1067" t="-337" b="-4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67544" y="3789040"/>
            <a:ext cx="4608512" cy="28215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4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dirty="0"/>
                  <a:t>The gradient of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/>
                      </a:rPr>
                      <m:t>𝑦</m:t>
                    </m:r>
                    <m:r>
                      <a:rPr lang="en-GB" b="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b="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at any point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667" r="-2741" b="-95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16832"/>
            <a:ext cx="431862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2891" y="1466175"/>
                <a:ext cx="4572000" cy="21210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Times New Roman"/>
                    <a:cs typeface="Times New Roman"/>
                  </a:rPr>
                  <a:t>Now as </a:t>
                </a:r>
                <a:r>
                  <a:rPr lang="en-GB" i="1" dirty="0">
                    <a:ea typeface="Times New Roman"/>
                    <a:cs typeface="Times New Roman"/>
                  </a:rPr>
                  <a:t>B</a:t>
                </a:r>
                <a:r>
                  <a:rPr lang="en-GB" dirty="0">
                    <a:ea typeface="Times New Roman"/>
                    <a:cs typeface="Times New Roman"/>
                  </a:rPr>
                  <a:t> moves along the line towards </a:t>
                </a:r>
                <a:r>
                  <a:rPr lang="en-GB" i="1" dirty="0">
                    <a:ea typeface="Times New Roman"/>
                    <a:cs typeface="Times New Roman"/>
                  </a:rPr>
                  <a:t>A</a:t>
                </a:r>
                <a:r>
                  <a:rPr lang="en-GB" dirty="0">
                    <a:ea typeface="Times New Roman"/>
                    <a:cs typeface="Times New Roman"/>
                  </a:rPr>
                  <a:t>,  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𝛿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→0</m:t>
                    </m:r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𝛿</m:t>
                        </m:r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𝑦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𝛿</m:t>
                        </m:r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</m:den>
                    </m:f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→2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</m:oMath>
                </a14:m>
                <a:endParaRPr lang="en-GB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Times New Roman"/>
                    <a:cs typeface="Times New Roman"/>
                  </a:rPr>
                  <a:t>So the gradient of the curve at </a:t>
                </a:r>
                <a:r>
                  <a:rPr lang="en-GB" i="1" dirty="0">
                    <a:ea typeface="Times New Roman"/>
                    <a:cs typeface="Times New Roman"/>
                  </a:rPr>
                  <a:t>A</a:t>
                </a:r>
                <a:r>
                  <a:rPr lang="en-GB" dirty="0">
                    <a:ea typeface="Times New Roma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is given by</a:t>
                </a:r>
                <a:endParaRPr lang="en-GB" dirty="0">
                  <a:ea typeface="Calibri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𝑑𝑦</m:t>
                          </m:r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effectLst/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=2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91" y="1466175"/>
                <a:ext cx="4572000" cy="2121030"/>
              </a:xfrm>
              <a:prstGeom prst="rect">
                <a:avLst/>
              </a:prstGeom>
              <a:blipFill rotWithShape="1">
                <a:blip r:embed="rId4"/>
                <a:stretch>
                  <a:fillRect l="-1200" t="-288" r="-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11560" y="3885348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GB" dirty="0">
                    <a:ea typeface="Times New Roman"/>
                    <a:cs typeface="Times New Roman"/>
                  </a:rPr>
                  <a:t>We say that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2</m:t>
                    </m:r>
                    <m:r>
                      <a:rPr lang="en-GB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is the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effectLst/>
                            <a:latin typeface="Cambria Math"/>
                            <a:ea typeface="Times New Roman"/>
                          </a:rPr>
                        </m:ctrlPr>
                      </m:sSupPr>
                      <m:e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885348"/>
                <a:ext cx="4572000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067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17639" y="4725117"/>
                <a:ext cx="4572000" cy="181062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Times New Roman"/>
                    <a:cs typeface="Times New Roman"/>
                  </a:rPr>
                  <a:t>We can use this to find the gradient at any point on the curve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𝑦</m:t>
                    </m:r>
                    <m:r>
                      <a:rPr lang="en-GB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en-GB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2</m:t>
                        </m:r>
                      </m:sup>
                    </m:sSup>
                  </m:oMath>
                </a14:m>
                <a:endParaRPr lang="en-GB" dirty="0">
                  <a:ea typeface="Calibri"/>
                  <a:cs typeface="Times New Roman"/>
                </a:endParaRPr>
              </a:p>
              <a:p>
                <a:r>
                  <a:rPr lang="en-GB" dirty="0">
                    <a:ea typeface="Times New Roman"/>
                    <a:cs typeface="Times New Roman"/>
                  </a:rPr>
                  <a:t>For example, when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r>
                      <a:rPr lang="en-GB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=1</m:t>
                    </m:r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, the gradient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Times New Roman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𝑑𝑥</m:t>
                        </m:r>
                      </m:den>
                    </m:f>
                    <m:r>
                      <a:rPr lang="en-GB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=2</m:t>
                    </m:r>
                    <m:d>
                      <m:dPr>
                        <m:ctrlPr>
                          <a:rPr lang="en-GB" i="1">
                            <a:effectLst/>
                            <a:latin typeface="Cambria Math"/>
                            <a:ea typeface="Times New Roman"/>
                          </a:rPr>
                        </m:ctrlPr>
                      </m:dPr>
                      <m:e>
                        <m:r>
                          <a:rPr lang="en-GB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e>
                    </m:d>
                    <m:r>
                      <a:rPr lang="en-GB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=2</m:t>
                    </m:r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which is the value we found before.</a:t>
                </a:r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9" y="4725117"/>
                <a:ext cx="4572000" cy="1810624"/>
              </a:xfrm>
              <a:prstGeom prst="rect">
                <a:avLst/>
              </a:prstGeom>
              <a:blipFill rotWithShape="1">
                <a:blip r:embed="rId6"/>
                <a:stretch>
                  <a:fillRect l="-1067" t="-337" b="-4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67544" y="4531680"/>
            <a:ext cx="4608512" cy="20788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6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GB" dirty="0"/>
                  <a:t>The gradient of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/>
                      </a:rPr>
                      <m:t>𝑦</m:t>
                    </m:r>
                    <m:r>
                      <a:rPr lang="en-GB" b="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b="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at any point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667" r="-2741" b="-95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16832"/>
            <a:ext cx="431862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2891" y="1466175"/>
                <a:ext cx="4572000" cy="21210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Times New Roman"/>
                    <a:cs typeface="Times New Roman"/>
                  </a:rPr>
                  <a:t>Now as </a:t>
                </a:r>
                <a:r>
                  <a:rPr lang="en-GB" i="1" dirty="0">
                    <a:ea typeface="Times New Roman"/>
                    <a:cs typeface="Times New Roman"/>
                  </a:rPr>
                  <a:t>B</a:t>
                </a:r>
                <a:r>
                  <a:rPr lang="en-GB" dirty="0">
                    <a:ea typeface="Times New Roman"/>
                    <a:cs typeface="Times New Roman"/>
                  </a:rPr>
                  <a:t> moves along the line towards </a:t>
                </a:r>
                <a:r>
                  <a:rPr lang="en-GB" i="1" dirty="0">
                    <a:ea typeface="Times New Roman"/>
                    <a:cs typeface="Times New Roman"/>
                  </a:rPr>
                  <a:t>A</a:t>
                </a:r>
                <a:r>
                  <a:rPr lang="en-GB" dirty="0">
                    <a:ea typeface="Times New Roman"/>
                    <a:cs typeface="Times New Roman"/>
                  </a:rPr>
                  <a:t>,  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𝛿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→0</m:t>
                    </m:r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𝛿</m:t>
                        </m:r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𝑦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𝛿</m:t>
                        </m:r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</m:den>
                    </m:f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→2</m:t>
                    </m:r>
                    <m:r>
                      <a:rPr lang="en-GB" i="1"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</m:oMath>
                </a14:m>
                <a:endParaRPr lang="en-GB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Times New Roman"/>
                    <a:cs typeface="Times New Roman"/>
                  </a:rPr>
                  <a:t>So the gradient of the curve at </a:t>
                </a:r>
                <a:r>
                  <a:rPr lang="en-GB" i="1" dirty="0">
                    <a:ea typeface="Times New Roman"/>
                    <a:cs typeface="Times New Roman"/>
                  </a:rPr>
                  <a:t>A</a:t>
                </a:r>
                <a:r>
                  <a:rPr lang="en-GB" dirty="0">
                    <a:ea typeface="Times New Roma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is given by</a:t>
                </a:r>
                <a:endParaRPr lang="en-GB" dirty="0">
                  <a:ea typeface="Calibri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𝑑𝑦</m:t>
                          </m:r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𝑑𝑥</m:t>
                          </m:r>
                        </m:den>
                      </m:f>
                      <m:r>
                        <a:rPr lang="en-GB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effectLst/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𝛿</m:t>
                              </m:r>
                              <m:r>
                                <a:rPr lang="en-GB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=2</m:t>
                          </m:r>
                          <m:r>
                            <a:rPr lang="en-GB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91" y="1466175"/>
                <a:ext cx="4572000" cy="2121030"/>
              </a:xfrm>
              <a:prstGeom prst="rect">
                <a:avLst/>
              </a:prstGeom>
              <a:blipFill rotWithShape="1">
                <a:blip r:embed="rId4"/>
                <a:stretch>
                  <a:fillRect l="-1200" t="-288" r="-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11560" y="3885348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GB" dirty="0">
                    <a:ea typeface="Times New Roman"/>
                    <a:cs typeface="Times New Roman"/>
                  </a:rPr>
                  <a:t>We say that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2</m:t>
                    </m:r>
                    <m:r>
                      <a:rPr lang="en-GB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is the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effectLst/>
                            <a:latin typeface="Cambria Math"/>
                            <a:ea typeface="Times New Roman"/>
                          </a:rPr>
                        </m:ctrlPr>
                      </m:sSupPr>
                      <m:e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885348"/>
                <a:ext cx="4572000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067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17639" y="4725117"/>
                <a:ext cx="4572000" cy="181062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ea typeface="Times New Roman"/>
                    <a:cs typeface="Times New Roman"/>
                  </a:rPr>
                  <a:t>We can use this to find the gradient at any point on the curve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𝑦</m:t>
                    </m:r>
                    <m:r>
                      <a:rPr lang="en-GB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en-GB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2</m:t>
                        </m:r>
                      </m:sup>
                    </m:sSup>
                  </m:oMath>
                </a14:m>
                <a:endParaRPr lang="en-GB" dirty="0">
                  <a:ea typeface="Calibri"/>
                  <a:cs typeface="Times New Roman"/>
                </a:endParaRPr>
              </a:p>
              <a:p>
                <a:r>
                  <a:rPr lang="en-GB" dirty="0">
                    <a:ea typeface="Times New Roman"/>
                    <a:cs typeface="Times New Roman"/>
                  </a:rPr>
                  <a:t>For example, when </a:t>
                </a:r>
                <a14:m>
                  <m:oMath xmlns:m="http://schemas.openxmlformats.org/officeDocument/2006/math">
                    <m:r>
                      <a:rPr lang="en-GB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r>
                      <a:rPr lang="en-GB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=1</m:t>
                    </m:r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, the gradient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/>
                            <a:ea typeface="Times New Roman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𝑑𝑥</m:t>
                        </m:r>
                      </m:den>
                    </m:f>
                    <m:r>
                      <a:rPr lang="en-GB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=2</m:t>
                    </m:r>
                    <m:d>
                      <m:dPr>
                        <m:ctrlPr>
                          <a:rPr lang="en-GB" i="1">
                            <a:effectLst/>
                            <a:latin typeface="Cambria Math"/>
                            <a:ea typeface="Times New Roman"/>
                          </a:rPr>
                        </m:ctrlPr>
                      </m:dPr>
                      <m:e>
                        <m:r>
                          <a:rPr lang="en-GB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e>
                    </m:d>
                    <m:r>
                      <a:rPr lang="en-GB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=2</m:t>
                    </m:r>
                  </m:oMath>
                </a14:m>
                <a:r>
                  <a:rPr lang="en-GB" dirty="0">
                    <a:ea typeface="Times New Roman"/>
                    <a:cs typeface="Times New Roman"/>
                  </a:rPr>
                  <a:t> which is the value we found before.</a:t>
                </a:r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9" y="4725117"/>
                <a:ext cx="4572000" cy="1810624"/>
              </a:xfrm>
              <a:prstGeom prst="rect">
                <a:avLst/>
              </a:prstGeom>
              <a:blipFill rotWithShape="1">
                <a:blip r:embed="rId6"/>
                <a:stretch>
                  <a:fillRect l="-1067" t="-337" b="-4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37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𝑦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GB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GB" i="1">
                        <a:latin typeface="Cambria Math"/>
                      </a:rPr>
                      <m:t>=2</m:t>
                    </m:r>
                    <m:r>
                      <a:rPr lang="en-GB" i="1">
                        <a:latin typeface="Cambria Math"/>
                      </a:rPr>
                      <m:t>𝑥</m:t>
                    </m:r>
                  </m:oMath>
                </a14:m>
                <a:endParaRPr lang="en-GB" dirty="0" smtClean="0"/>
              </a:p>
              <a:p>
                <a:pPr marL="0" indent="0" algn="r">
                  <a:buNone/>
                </a:pPr>
                <a:r>
                  <a:rPr lang="en-GB" dirty="0" smtClean="0"/>
                  <a:t>Leibnitz’s notation</a:t>
                </a:r>
                <a:br>
                  <a:rPr lang="en-GB" dirty="0" smtClean="0"/>
                </a:b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/>
                      </a:rPr>
                      <m:t>=2</m:t>
                    </m:r>
                    <m:r>
                      <a:rPr lang="en-GB" i="1">
                        <a:latin typeface="Cambria Math"/>
                      </a:rPr>
                      <m:t>𝑥</m:t>
                    </m:r>
                  </m:oMath>
                </a14:m>
                <a:endParaRPr lang="en-GB" dirty="0" smtClean="0"/>
              </a:p>
              <a:p>
                <a:pPr marL="0" indent="0" algn="r">
                  <a:buNone/>
                </a:pPr>
                <a:r>
                  <a:rPr lang="en-GB" dirty="0" smtClean="0"/>
                  <a:t>Lagrange’s </a:t>
                </a:r>
                <a:r>
                  <a:rPr lang="en-GB" dirty="0"/>
                  <a:t>notation </a:t>
                </a:r>
                <a:r>
                  <a:rPr lang="en-GB" dirty="0" smtClean="0"/>
                  <a:t>or </a:t>
                </a:r>
                <a:r>
                  <a:rPr lang="en-GB" dirty="0"/>
                  <a:t>functional notation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0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Result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471338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dirty="0" smtClean="0"/>
                  <a:t>In general if</a:t>
                </a:r>
                <a:endParaRPr lang="en-GB" baseline="-250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𝑦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b="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dirty="0" smtClean="0"/>
                  <a:t>then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GB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𝑎𝑛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Two useful results:</a:t>
                </a:r>
              </a:p>
              <a:p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𝑦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𝑘𝑥</m:t>
                    </m:r>
                  </m:oMath>
                </a14:m>
                <a:r>
                  <a:rPr lang="en-GB" dirty="0" smtClean="0"/>
                  <a:t>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GB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𝑘</m:t>
                    </m:r>
                  </m:oMath>
                </a14:m>
                <a:endParaRPr lang="en-GB" b="0" dirty="0" smtClean="0"/>
              </a:p>
              <a:p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𝑘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GB" dirty="0" smtClean="0"/>
                  <a:t>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GB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/>
                      </a:rPr>
                      <m:t>=0</m:t>
                    </m:r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4713387"/>
              </a:xfrm>
              <a:blipFill rotWithShape="1">
                <a:blip r:embed="rId2"/>
                <a:stretch>
                  <a:fillRect l="-1852" t="-2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206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514350" lvl="0" indent="-514350">
                  <a:buFont typeface="+mj-lt"/>
                  <a:buAutoNum type="arabicPeriod"/>
                </a:pP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𝑦</m:t>
                    </m:r>
                    <m:r>
                      <a:rPr lang="en-GB" i="1">
                        <a:latin typeface="Cambria Math"/>
                      </a:rPr>
                      <m:t>=4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endParaRPr lang="en-GB" i="1" dirty="0" smtClean="0"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GB" i="1" dirty="0"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𝑦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i="1">
                            <a:latin typeface="Cambria Math"/>
                          </a:rPr>
                          <m:t>5</m:t>
                        </m:r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3017" t="-1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𝑦</m:t>
                    </m:r>
                    <m:r>
                      <a:rPr lang="en-GB" i="1">
                        <a:latin typeface="Cambria Math"/>
                      </a:rPr>
                      <m:t>=7</m:t>
                    </m:r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rabicPeriod" startAt="3"/>
                </a:pPr>
                <a:endParaRPr lang="en-GB" i="1" dirty="0" smtClean="0"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endParaRPr lang="en-GB" i="1" dirty="0"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𝑦</m:t>
                    </m:r>
                    <m:r>
                      <a:rPr lang="en-GB" i="1">
                        <a:latin typeface="Cambria Math"/>
                      </a:rPr>
                      <m:t>=3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/>
                      </a:rPr>
                      <m:t>+2</m:t>
                    </m:r>
                    <m:r>
                      <a:rPr lang="en-GB" i="1">
                        <a:latin typeface="Cambria Math"/>
                      </a:rPr>
                      <m:t>𝑥</m:t>
                    </m:r>
                    <m:r>
                      <a:rPr lang="en-GB" i="1">
                        <a:latin typeface="Cambria Math"/>
                      </a:rPr>
                      <m:t>−1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3172" t="-1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39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514350" lvl="0" indent="-514350">
                  <a:buFont typeface="+mj-lt"/>
                  <a:buAutoNum type="arabicPeriod" startAt="5"/>
                </a:pP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𝑦</m:t>
                    </m:r>
                    <m:r>
                      <a:rPr lang="en-GB" i="1">
                        <a:latin typeface="Cambria Math"/>
                      </a:rPr>
                      <m:t>=3</m:t>
                    </m:r>
                    <m:rad>
                      <m:radPr>
                        <m:degHide m:val="on"/>
                        <m:ctrlPr>
                          <a:rPr lang="en-GB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GB" i="1">
                            <a:latin typeface="Cambria Math"/>
                          </a:rPr>
                          <m:t>𝑥</m:t>
                        </m:r>
                      </m:e>
                    </m:rad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rabicPeriod" startAt="5"/>
                </a:pPr>
                <a:endParaRPr lang="en-GB" i="1" dirty="0" smtClean="0"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 startAt="5"/>
                </a:pPr>
                <a:endParaRPr lang="en-GB" i="1" dirty="0">
                  <a:latin typeface="Cambria Math"/>
                </a:endParaRPr>
              </a:p>
              <a:p>
                <a:pPr marL="514350" indent="-514350">
                  <a:buFont typeface="+mj-lt"/>
                  <a:buAutoNum type="arabicPeriod" startAt="5"/>
                </a:pPr>
                <a:endParaRPr lang="en-GB" i="1" dirty="0" smtClean="0"/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𝑦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GB" i="1">
                            <a:latin typeface="Cambria Math"/>
                          </a:rPr>
                          <m:t>3</m:t>
                        </m:r>
                        <m:rad>
                          <m:radPr>
                            <m:ctrlPr>
                              <a:rPr lang="en-GB" i="1">
                                <a:latin typeface="Cambria Math"/>
                              </a:rPr>
                            </m:ctrlPr>
                          </m:radPr>
                          <m:deg>
                            <m:r>
                              <a:rPr lang="en-GB" i="1">
                                <a:latin typeface="Cambria Math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3017" t="-1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63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Successive Differentiation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/>
          </a:bodyPr>
          <a:lstStyle/>
          <a:p>
            <a:r>
              <a:rPr lang="en-GB" dirty="0"/>
              <a:t>If a function is differentiated twice we find the second derivative, and so on</a:t>
            </a:r>
            <a:r>
              <a:rPr lang="en-GB" dirty="0" smtClean="0"/>
              <a:t>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185016"/>
                  </p:ext>
                </p:extLst>
              </p:nvPr>
            </p:nvGraphicFramePr>
            <p:xfrm>
              <a:off x="539552" y="2348880"/>
              <a:ext cx="7848873" cy="4213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16291"/>
                    <a:gridCol w="2616291"/>
                    <a:gridCol w="2616291"/>
                  </a:tblGrid>
                  <a:tr h="7560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Leibnitz Notation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Lagrange’s or Functional Notation</a:t>
                          </a:r>
                          <a:endParaRPr lang="en-GB" sz="2400" dirty="0"/>
                        </a:p>
                      </a:txBody>
                      <a:tcPr/>
                    </a:tc>
                  </a:tr>
                  <a:tr h="756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Original Function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756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/>
                                      </a:rPr>
                                      <m:t>𝑑𝑦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latin typeface="Cambria Math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The 1</a:t>
                          </a:r>
                          <a:r>
                            <a:rPr lang="en-GB" baseline="30000" dirty="0" smtClean="0"/>
                            <a:t>st</a:t>
                          </a:r>
                          <a:r>
                            <a:rPr lang="en-GB" dirty="0" smtClean="0"/>
                            <a:t> Derivative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756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latin typeface="Cambria Math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The 2</a:t>
                          </a:r>
                          <a:r>
                            <a:rPr lang="en-GB" baseline="30000" dirty="0" smtClean="0"/>
                            <a:t>nd</a:t>
                          </a:r>
                          <a:r>
                            <a:rPr lang="en-GB" dirty="0" smtClean="0"/>
                            <a:t> Derivative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756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GB" i="1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latin typeface="Cambria Math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The 3</a:t>
                          </a:r>
                          <a:r>
                            <a:rPr lang="en-GB" baseline="30000" dirty="0" smtClean="0"/>
                            <a:t>rd</a:t>
                          </a:r>
                          <a:r>
                            <a:rPr lang="en-GB" dirty="0" smtClean="0"/>
                            <a:t> Derivative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/>
                                      </a:rPr>
                                      <m:t>′</m:t>
                                    </m:r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′′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087759"/>
                  </p:ext>
                </p:extLst>
              </p:nvPr>
            </p:nvGraphicFramePr>
            <p:xfrm>
              <a:off x="539552" y="2348880"/>
              <a:ext cx="7848873" cy="4213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16291"/>
                    <a:gridCol w="2616291"/>
                    <a:gridCol w="2616291"/>
                  </a:tblGrid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Leibnitz Notation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 smtClean="0"/>
                            <a:t>Lagrange’s or Functional Notation</a:t>
                          </a:r>
                          <a:endParaRPr lang="en-GB" sz="2400" dirty="0"/>
                        </a:p>
                      </a:txBody>
                      <a:tcPr/>
                    </a:tc>
                  </a:tr>
                  <a:tr h="7560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33" t="-163710" r="-200233" b="-3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Original Function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233" t="-163710" r="-233" b="-300806"/>
                          </a:stretch>
                        </a:blipFill>
                      </a:tcPr>
                    </a:tc>
                  </a:tr>
                  <a:tr h="7560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33" t="-263710" r="-200233" b="-2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The 1</a:t>
                          </a:r>
                          <a:r>
                            <a:rPr lang="en-GB" baseline="30000" dirty="0" smtClean="0"/>
                            <a:t>st</a:t>
                          </a:r>
                          <a:r>
                            <a:rPr lang="en-GB" dirty="0" smtClean="0"/>
                            <a:t> Derivative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233" t="-263710" r="-233" b="-200806"/>
                          </a:stretch>
                        </a:blipFill>
                      </a:tcPr>
                    </a:tc>
                  </a:tr>
                  <a:tr h="7560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33" t="-363710" r="-200233" b="-1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The 2</a:t>
                          </a:r>
                          <a:r>
                            <a:rPr lang="en-GB" baseline="30000" dirty="0" smtClean="0"/>
                            <a:t>nd</a:t>
                          </a:r>
                          <a:r>
                            <a:rPr lang="en-GB" dirty="0" smtClean="0"/>
                            <a:t> Derivative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233" t="-363710" r="-233" b="-100806"/>
                          </a:stretch>
                        </a:blipFill>
                      </a:tcPr>
                    </a:tc>
                  </a:tr>
                  <a:tr h="7560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33" t="-463710" r="-200233" b="-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The 3</a:t>
                          </a:r>
                          <a:r>
                            <a:rPr lang="en-GB" baseline="30000" dirty="0" smtClean="0"/>
                            <a:t>rd</a:t>
                          </a:r>
                          <a:r>
                            <a:rPr lang="en-GB" dirty="0" smtClean="0"/>
                            <a:t> Derivative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233" t="-463710" r="-233" b="-80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2675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Calculus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There are two branches of calculus: differential calculus (or differentiation) and integral calculus (or integration).</a:t>
            </a:r>
          </a:p>
          <a:p>
            <a:r>
              <a:rPr lang="en-GB" dirty="0"/>
              <a:t>There are many applications of differential calculus in engineering and science including modelling velocities and accelerations, flow rates and finding maximum and minimum values.</a:t>
            </a:r>
          </a:p>
        </p:txBody>
      </p:sp>
    </p:spTree>
    <p:extLst>
      <p:ext uri="{BB962C8B-B14F-4D97-AF65-F5344CB8AC3E}">
        <p14:creationId xmlns:p14="http://schemas.microsoft.com/office/powerpoint/2010/main" val="57165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Velocity </a:t>
                </a:r>
                <a:r>
                  <a:rPr lang="en-GB" dirty="0"/>
                  <a:t>is the rate of change of displacement with respect to time and acceleration is the rate of change of velocity with respect to time.</a:t>
                </a:r>
              </a:p>
              <a:p>
                <a:pPr marL="0" indent="0">
                  <a:buNone/>
                </a:pPr>
                <a:r>
                  <a:rPr lang="en-GB" dirty="0"/>
                  <a:t>So if displacement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𝑠</m:t>
                    </m:r>
                  </m:oMath>
                </a14:m>
                <a:r>
                  <a:rPr lang="en-GB" dirty="0"/>
                  <a:t> is a function of time</a:t>
                </a:r>
              </a:p>
              <a:p>
                <a:pPr marL="0" indent="0">
                  <a:buNone/>
                </a:pPr>
                <a:r>
                  <a:rPr lang="en-GB" dirty="0"/>
                  <a:t>then velocity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𝑣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i="1">
                            <a:latin typeface="Cambria Math"/>
                          </a:rPr>
                          <m:t>𝑑𝑠</m:t>
                        </m:r>
                      </m:num>
                      <m:den>
                        <m:r>
                          <a:rPr lang="en-GB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GB" i="1">
                        <a:latin typeface="Cambria Math"/>
                      </a:rPr>
                      <m:t>⇔</m:t>
                    </m:r>
                    <m:r>
                      <a:rPr lang="en-GB" i="1">
                        <a:latin typeface="Cambria Math"/>
                      </a:rPr>
                      <m:t>𝑠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GB" i="1">
                            <a:latin typeface="Cambria Math"/>
                          </a:rPr>
                          <m:t>𝑣</m:t>
                        </m:r>
                      </m:e>
                    </m:nary>
                    <m:r>
                      <a:rPr lang="en-GB" i="1">
                        <a:latin typeface="Cambria Math"/>
                      </a:rPr>
                      <m:t>𝑑𝑡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and acceleration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𝑎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i="1">
                            <a:latin typeface="Cambria Math"/>
                          </a:rPr>
                          <m:t>𝑑𝑣</m:t>
                        </m:r>
                      </m:num>
                      <m:den>
                        <m:r>
                          <a:rPr lang="en-GB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GB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GB" i="1">
                            <a:latin typeface="Cambria Math"/>
                          </a:rPr>
                          <m:t>𝑠</m:t>
                        </m:r>
                      </m:num>
                      <m:den>
                        <m:r>
                          <a:rPr lang="en-GB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i="1">
                        <a:latin typeface="Cambria Math"/>
                      </a:rPr>
                      <m:t>⇔</m:t>
                    </m:r>
                    <m:r>
                      <a:rPr lang="en-GB" i="1">
                        <a:latin typeface="Cambria Math"/>
                      </a:rPr>
                      <m:t>𝑣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GB" i="1">
                            <a:latin typeface="Cambria Math"/>
                          </a:rPr>
                          <m:t>𝑎</m:t>
                        </m:r>
                      </m:e>
                    </m:nary>
                    <m:r>
                      <a:rPr lang="en-GB" i="1">
                        <a:latin typeface="Cambria Math"/>
                      </a:rPr>
                      <m:t>𝑑𝑡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1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609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Finding the gradient of a curve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8"/>
          <a:stretch/>
        </p:blipFill>
        <p:spPr bwMode="auto">
          <a:xfrm>
            <a:off x="2221284" y="1170226"/>
            <a:ext cx="4701432" cy="4517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11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23528" y="274638"/>
                <a:ext cx="8496944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dirty="0"/>
                  <a:t>The gradient of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/>
                      </a:rPr>
                      <m:t>𝑦</m:t>
                    </m:r>
                    <m:r>
                      <a:rPr lang="en-GB" b="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b="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at the point (1,1)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3528" y="274638"/>
                <a:ext cx="8496944" cy="1143000"/>
              </a:xfrm>
              <a:blipFill rotWithShape="1">
                <a:blip r:embed="rId2"/>
                <a:stretch>
                  <a:fillRect l="-2296" r="-2296" b="-4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28800"/>
            <a:ext cx="336767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283092"/>
              </p:ext>
            </p:extLst>
          </p:nvPr>
        </p:nvGraphicFramePr>
        <p:xfrm>
          <a:off x="395536" y="1772816"/>
          <a:ext cx="4392488" cy="3672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5710"/>
                <a:gridCol w="842884"/>
                <a:gridCol w="842884"/>
                <a:gridCol w="1121010"/>
              </a:tblGrid>
              <a:tr h="734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Co-ordinates of B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BC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AC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Gradient BC/AC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4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(2,4)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3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4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(1.5,2.25)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1.25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0.5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2.5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4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(1.1, 1.21)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0.21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0.1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2.1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4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(1.01, 1.0201)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0.0201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0.01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2.01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1520" y="1628800"/>
            <a:ext cx="4680520" cy="46085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6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23528" y="274638"/>
                <a:ext cx="8496944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dirty="0"/>
                  <a:t>The gradient of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/>
                      </a:rPr>
                      <m:t>𝑦</m:t>
                    </m:r>
                    <m:r>
                      <a:rPr lang="en-GB" b="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b="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at the point (1,1)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3528" y="274638"/>
                <a:ext cx="8496944" cy="1143000"/>
              </a:xfrm>
              <a:blipFill rotWithShape="1">
                <a:blip r:embed="rId2"/>
                <a:stretch>
                  <a:fillRect l="-2296" r="-2296" b="-4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28800"/>
            <a:ext cx="336767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019277"/>
              </p:ext>
            </p:extLst>
          </p:nvPr>
        </p:nvGraphicFramePr>
        <p:xfrm>
          <a:off x="395536" y="1772816"/>
          <a:ext cx="4464496" cy="3672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5710"/>
                <a:gridCol w="934570"/>
                <a:gridCol w="751198"/>
                <a:gridCol w="1193018"/>
              </a:tblGrid>
              <a:tr h="734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Co-ordinates of B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BC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AC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Gradient BC/AC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34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(2,4)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3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34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(1.5,2.25)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1.25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0.5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2.5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34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(1.1, 1.21)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0.21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0.1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2.1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34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(1.01, 1.0201)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0.0201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0.01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2.01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1520" y="2520660"/>
            <a:ext cx="4680520" cy="36724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81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23528" y="274638"/>
                <a:ext cx="8496944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dirty="0"/>
                  <a:t>The gradient of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/>
                      </a:rPr>
                      <m:t>𝑦</m:t>
                    </m:r>
                    <m:r>
                      <a:rPr lang="en-GB" b="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b="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at the point (1,1)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3528" y="274638"/>
                <a:ext cx="8496944" cy="1143000"/>
              </a:xfrm>
              <a:blipFill rotWithShape="1">
                <a:blip r:embed="rId2"/>
                <a:stretch>
                  <a:fillRect l="-2296" r="-2296" b="-4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28800"/>
            <a:ext cx="336767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137791"/>
              </p:ext>
            </p:extLst>
          </p:nvPr>
        </p:nvGraphicFramePr>
        <p:xfrm>
          <a:off x="395536" y="1772816"/>
          <a:ext cx="4464496" cy="3672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5710"/>
                <a:gridCol w="934570"/>
                <a:gridCol w="751198"/>
                <a:gridCol w="1193018"/>
              </a:tblGrid>
              <a:tr h="734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Co-ordinates of B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BC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AC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Gradient BC/AC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34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(2,4)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3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34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(1.5,2.25)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1.25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0.5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2.5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34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(1.1, 1.21)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0.21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0.1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2.1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34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(1.01, 1.0201)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0.0201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0.01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2.01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1520" y="3240740"/>
            <a:ext cx="4680520" cy="29080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5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23528" y="274638"/>
                <a:ext cx="8496944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dirty="0"/>
                  <a:t>The gradient of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/>
                      </a:rPr>
                      <m:t>𝑦</m:t>
                    </m:r>
                    <m:r>
                      <a:rPr lang="en-GB" b="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b="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at the point (1,1)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3528" y="274638"/>
                <a:ext cx="8496944" cy="1143000"/>
              </a:xfrm>
              <a:blipFill rotWithShape="1">
                <a:blip r:embed="rId2"/>
                <a:stretch>
                  <a:fillRect l="-2296" r="-2296" b="-4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28800"/>
            <a:ext cx="336767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109724"/>
              </p:ext>
            </p:extLst>
          </p:nvPr>
        </p:nvGraphicFramePr>
        <p:xfrm>
          <a:off x="395536" y="1772816"/>
          <a:ext cx="4464496" cy="3672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5710"/>
                <a:gridCol w="934570"/>
                <a:gridCol w="751198"/>
                <a:gridCol w="1193018"/>
              </a:tblGrid>
              <a:tr h="734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Co-ordinates of B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BC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AC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Gradient BC/AC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34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(2,4)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3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34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(1.5,2.25)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1.25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0.5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2.5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34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(1.1, 1.21)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0.21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0.1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2.1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34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(1.01, 1.0201)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0.0201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0.01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2.01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1520" y="3977300"/>
            <a:ext cx="4680520" cy="2215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40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23528" y="274638"/>
                <a:ext cx="8496944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dirty="0"/>
                  <a:t>The gradient of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/>
                      </a:rPr>
                      <m:t>𝑦</m:t>
                    </m:r>
                    <m:r>
                      <a:rPr lang="en-GB" b="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b="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at the point (1,1)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3528" y="274638"/>
                <a:ext cx="8496944" cy="1143000"/>
              </a:xfrm>
              <a:blipFill rotWithShape="1">
                <a:blip r:embed="rId2"/>
                <a:stretch>
                  <a:fillRect l="-2296" r="-2296" b="-4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28800"/>
            <a:ext cx="336767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188182"/>
              </p:ext>
            </p:extLst>
          </p:nvPr>
        </p:nvGraphicFramePr>
        <p:xfrm>
          <a:off x="395536" y="1772816"/>
          <a:ext cx="4464496" cy="3672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5710"/>
                <a:gridCol w="934570"/>
                <a:gridCol w="751198"/>
                <a:gridCol w="1193018"/>
              </a:tblGrid>
              <a:tr h="734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Co-ordinates of B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BC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AC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Gradient BC/AC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34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(2,4)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3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34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(1.5,2.25)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1.25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0.5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2.5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34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(1.1, 1.21)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0.21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0.1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2.1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34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(1.01, 1.0201)</a:t>
                      </a:r>
                      <a:endParaRPr lang="en-GB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0.0201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0.01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2.01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1520" y="4725144"/>
            <a:ext cx="4680520" cy="14679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49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2133</Words>
  <Application>Microsoft Office PowerPoint</Application>
  <PresentationFormat>On-screen Show (4:3)</PresentationFormat>
  <Paragraphs>269</Paragraphs>
  <Slides>30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Differentiation</vt:lpstr>
      <vt:lpstr>Calculus</vt:lpstr>
      <vt:lpstr>Calculus</vt:lpstr>
      <vt:lpstr>Finding the gradient of a curve</vt:lpstr>
      <vt:lpstr>The gradient of y=x^2 at the point (1,1)</vt:lpstr>
      <vt:lpstr>The gradient of y=x^2 at the point (1,1)</vt:lpstr>
      <vt:lpstr>The gradient of y=x^2 at the point (1,1)</vt:lpstr>
      <vt:lpstr>The gradient of y=x^2 at the point (1,1)</vt:lpstr>
      <vt:lpstr>The gradient of y=x^2 at the point (1,1)</vt:lpstr>
      <vt:lpstr>The gradient of y=x^2 at the point (1,1)</vt:lpstr>
      <vt:lpstr>The gradient of y=x^2 at any point</vt:lpstr>
      <vt:lpstr>The gradient of y=x^2 at any point</vt:lpstr>
      <vt:lpstr>The gradient of y=x^2 at any point</vt:lpstr>
      <vt:lpstr>The gradient of y=x^2 at any point</vt:lpstr>
      <vt:lpstr>The gradient of y=x^2 at any point</vt:lpstr>
      <vt:lpstr>The gradient of y=x^2 at any point</vt:lpstr>
      <vt:lpstr>The gradient of y=x^2 at any point</vt:lpstr>
      <vt:lpstr>The gradient of y=x^2 at any point</vt:lpstr>
      <vt:lpstr>The gradient of y=x^2 at any point</vt:lpstr>
      <vt:lpstr>The gradient of y=x^2 at any point</vt:lpstr>
      <vt:lpstr>The gradient of y=x^2 at any point</vt:lpstr>
      <vt:lpstr>The gradient of y=x^2 at any point</vt:lpstr>
      <vt:lpstr>The gradient of y=x^2 at any point</vt:lpstr>
      <vt:lpstr>The gradient of y=x^2 at any point</vt:lpstr>
      <vt:lpstr>Notation</vt:lpstr>
      <vt:lpstr>General Result</vt:lpstr>
      <vt:lpstr>Examples</vt:lpstr>
      <vt:lpstr>Examples</vt:lpstr>
      <vt:lpstr>Successive Differentiation</vt:lpstr>
      <vt:lpstr>Applications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Differentiation</dc:title>
  <dc:creator>Trevor Shotter</dc:creator>
  <cp:lastModifiedBy>Trevor Shotter</cp:lastModifiedBy>
  <cp:revision>17</cp:revision>
  <cp:lastPrinted>2017-05-02T06:34:37Z</cp:lastPrinted>
  <dcterms:created xsi:type="dcterms:W3CDTF">2014-10-13T15:38:08Z</dcterms:created>
  <dcterms:modified xsi:type="dcterms:W3CDTF">2017-05-02T06:35:57Z</dcterms:modified>
</cp:coreProperties>
</file>