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tags/tag3.xml" ContentType="application/vnd.openxmlformats-officedocument.presentationml.tags+xml"/>
  <Override PartName="/ppt/notesSlides/notesSlide5.xml" ContentType="application/vnd.openxmlformats-officedocument.presentationml.notesSlide+xml"/>
  <Override PartName="/ppt/tags/tag4.xml" ContentType="application/vnd.openxmlformats-officedocument.presentationml.tags+xml"/>
  <Override PartName="/ppt/notesSlides/notesSlide6.xml" ContentType="application/vnd.openxmlformats-officedocument.presentationml.notesSlide+xml"/>
  <Override PartName="/ppt/tags/tag5.xml" ContentType="application/vnd.openxmlformats-officedocument.presentationml.tags+xml"/>
  <Override PartName="/ppt/notesSlides/notesSlide7.xml" ContentType="application/vnd.openxmlformats-officedocument.presentationml.notesSlide+xml"/>
  <Override PartName="/ppt/tags/tag6.xml" ContentType="application/vnd.openxmlformats-officedocument.presentationml.tags+xml"/>
  <Override PartName="/ppt/notesSlides/notesSlide8.xml" ContentType="application/vnd.openxmlformats-officedocument.presentationml.notesSlide+xml"/>
  <Override PartName="/ppt/tags/tag7.xml" ContentType="application/vnd.openxmlformats-officedocument.presentationml.tags+xml"/>
  <Override PartName="/ppt/notesSlides/notesSlide9.xml" ContentType="application/vnd.openxmlformats-officedocument.presentationml.notesSlide+xml"/>
  <Override PartName="/ppt/tags/tag8.xml" ContentType="application/vnd.openxmlformats-officedocument.presentationml.tags+xml"/>
  <Override PartName="/ppt/notesSlides/notesSlide10.xml" ContentType="application/vnd.openxmlformats-officedocument.presentationml.notesSlide+xml"/>
  <Override PartName="/ppt/tags/tag9.xml" ContentType="application/vnd.openxmlformats-officedocument.presentationml.tags+xml"/>
  <Override PartName="/ppt/notesSlides/notesSlide11.xml" ContentType="application/vnd.openxmlformats-officedocument.presentationml.notesSlide+xml"/>
  <Override PartName="/ppt/tags/tag10.xml" ContentType="application/vnd.openxmlformats-officedocument.presentationml.tags+xml"/>
  <Override PartName="/ppt/notesSlides/notesSlide12.xml" ContentType="application/vnd.openxmlformats-officedocument.presentationml.notesSlide+xml"/>
  <Override PartName="/ppt/tags/tag11.xml" ContentType="application/vnd.openxmlformats-officedocument.presentationml.tags+xml"/>
  <Override PartName="/ppt/notesSlides/notesSlide13.xml" ContentType="application/vnd.openxmlformats-officedocument.presentationml.notesSlide+xml"/>
  <Override PartName="/ppt/tags/tag12.xml" ContentType="application/vnd.openxmlformats-officedocument.presentationml.tags+xml"/>
  <Override PartName="/ppt/notesSlides/notesSlide14.xml" ContentType="application/vnd.openxmlformats-officedocument.presentationml.notesSlide+xml"/>
  <Override PartName="/ppt/tags/tag13.xml" ContentType="application/vnd.openxmlformats-officedocument.presentationml.tags+xml"/>
  <Override PartName="/ppt/notesSlides/notesSlide15.xml" ContentType="application/vnd.openxmlformats-officedocument.presentationml.notesSlide+xml"/>
  <Override PartName="/ppt/tags/tag14.xml" ContentType="application/vnd.openxmlformats-officedocument.presentationml.tags+xml"/>
  <Override PartName="/ppt/notesSlides/notesSlide16.xml" ContentType="application/vnd.openxmlformats-officedocument.presentationml.notesSlide+xml"/>
  <Override PartName="/ppt/tags/tag15.xml" ContentType="application/vnd.openxmlformats-officedocument.presentationml.tags+xml"/>
  <Override PartName="/ppt/notesSlides/notesSlide17.xml" ContentType="application/vnd.openxmlformats-officedocument.presentationml.notesSlide+xml"/>
  <Override PartName="/ppt/tags/tag16.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17.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ags/tag18.xml" ContentType="application/vnd.openxmlformats-officedocument.presentationml.tag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tags/tag19.xml" ContentType="application/vnd.openxmlformats-officedocument.presentationml.tags+xml"/>
  <Override PartName="/ppt/notesSlides/notesSlide25.xml" ContentType="application/vnd.openxmlformats-officedocument.presentationml.notesSlide+xml"/>
  <Override PartName="/ppt/tags/tag20.xml" ContentType="application/vnd.openxmlformats-officedocument.presentationml.tags+xml"/>
  <Override PartName="/ppt/notesSlides/notesSlide26.xml" ContentType="application/vnd.openxmlformats-officedocument.presentationml.notesSlide+xml"/>
  <Override PartName="/ppt/tags/tag21.xml" ContentType="application/vnd.openxmlformats-officedocument.presentationml.tags+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tags/tag22.xml" ContentType="application/vnd.openxmlformats-officedocument.presentationml.tags+xml"/>
  <Override PartName="/ppt/notesSlides/notesSlide31.xml" ContentType="application/vnd.openxmlformats-officedocument.presentationml.notesSlide+xml"/>
  <Override PartName="/ppt/tags/tag23.xml" ContentType="application/vnd.openxmlformats-officedocument.presentationml.tags+xml"/>
  <Override PartName="/ppt/notesSlides/notesSlide32.xml" ContentType="application/vnd.openxmlformats-officedocument.presentationml.notesSlide+xml"/>
  <Override PartName="/ppt/tags/tag24.xml" ContentType="application/vnd.openxmlformats-officedocument.presentationml.tags+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tags/tag25.xml" ContentType="application/vnd.openxmlformats-officedocument.presentationml.tags+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59"/>
  </p:notesMasterIdLst>
  <p:sldIdLst>
    <p:sldId id="256" r:id="rId6"/>
    <p:sldId id="371" r:id="rId7"/>
    <p:sldId id="280" r:id="rId8"/>
    <p:sldId id="372" r:id="rId9"/>
    <p:sldId id="421" r:id="rId10"/>
    <p:sldId id="373" r:id="rId11"/>
    <p:sldId id="374" r:id="rId12"/>
    <p:sldId id="459" r:id="rId13"/>
    <p:sldId id="376" r:id="rId14"/>
    <p:sldId id="377" r:id="rId15"/>
    <p:sldId id="388" r:id="rId16"/>
    <p:sldId id="389" r:id="rId17"/>
    <p:sldId id="390" r:id="rId18"/>
    <p:sldId id="435" r:id="rId19"/>
    <p:sldId id="419" r:id="rId20"/>
    <p:sldId id="422" r:id="rId21"/>
    <p:sldId id="423" r:id="rId22"/>
    <p:sldId id="424" r:id="rId23"/>
    <p:sldId id="393" r:id="rId24"/>
    <p:sldId id="420" r:id="rId25"/>
    <p:sldId id="458" r:id="rId26"/>
    <p:sldId id="391" r:id="rId27"/>
    <p:sldId id="395" r:id="rId28"/>
    <p:sldId id="396" r:id="rId29"/>
    <p:sldId id="378" r:id="rId30"/>
    <p:sldId id="399" r:id="rId31"/>
    <p:sldId id="426" r:id="rId32"/>
    <p:sldId id="427" r:id="rId33"/>
    <p:sldId id="428" r:id="rId34"/>
    <p:sldId id="437" r:id="rId35"/>
    <p:sldId id="430" r:id="rId36"/>
    <p:sldId id="431" r:id="rId37"/>
    <p:sldId id="447" r:id="rId38"/>
    <p:sldId id="446" r:id="rId39"/>
    <p:sldId id="448" r:id="rId40"/>
    <p:sldId id="439" r:id="rId41"/>
    <p:sldId id="434" r:id="rId42"/>
    <p:sldId id="438" r:id="rId43"/>
    <p:sldId id="408" r:id="rId44"/>
    <p:sldId id="442" r:id="rId45"/>
    <p:sldId id="443" r:id="rId46"/>
    <p:sldId id="440" r:id="rId47"/>
    <p:sldId id="444" r:id="rId48"/>
    <p:sldId id="441" r:id="rId49"/>
    <p:sldId id="414" r:id="rId50"/>
    <p:sldId id="416" r:id="rId51"/>
    <p:sldId id="449" r:id="rId52"/>
    <p:sldId id="454" r:id="rId53"/>
    <p:sldId id="455" r:id="rId54"/>
    <p:sldId id="451" r:id="rId55"/>
    <p:sldId id="415" r:id="rId56"/>
    <p:sldId id="418" r:id="rId57"/>
    <p:sldId id="387" r:id="rId58"/>
  </p:sldIdLst>
  <p:sldSz cx="12187238" cy="6859588"/>
  <p:notesSz cx="6858000" cy="9144000"/>
  <p:custDataLst>
    <p:tags r:id="rId60"/>
  </p:custDataLst>
  <p:defaultTextStyle>
    <a:defPPr>
      <a:defRPr lang="fr-F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1">
          <p15:clr>
            <a:srgbClr val="A4A3A4"/>
          </p15:clr>
        </p15:guide>
        <p15:guide id="2" orient="horz" pos="816">
          <p15:clr>
            <a:srgbClr val="A4A3A4"/>
          </p15:clr>
        </p15:guide>
        <p15:guide id="3"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EE2F2"/>
    <a:srgbClr val="006600"/>
    <a:srgbClr val="66FF99"/>
    <a:srgbClr val="D7EEF8"/>
    <a:srgbClr val="B9C4CA"/>
    <a:srgbClr val="E8F1F9"/>
    <a:srgbClr val="90989E"/>
    <a:srgbClr val="646464"/>
    <a:srgbClr val="002A0A"/>
    <a:srgbClr val="00205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006" autoAdjust="0"/>
    <p:restoredTop sz="93963" autoAdjust="0"/>
  </p:normalViewPr>
  <p:slideViewPr>
    <p:cSldViewPr showGuides="1">
      <p:cViewPr varScale="1">
        <p:scale>
          <a:sx n="61" d="100"/>
          <a:sy n="61" d="100"/>
        </p:scale>
        <p:origin x="892" y="60"/>
      </p:cViewPr>
      <p:guideLst>
        <p:guide orient="horz" pos="2161"/>
        <p:guide orient="horz" pos="816"/>
        <p:guide pos="38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61"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tags" Target="tags/tag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tableStyles" Target="tableStyles.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455DCD0-7240-44E2-8D14-F46B59AD0E3C}" type="doc">
      <dgm:prSet loTypeId="urn:microsoft.com/office/officeart/2005/8/layout/pyramid2" loCatId="pyramid" qsTypeId="urn:microsoft.com/office/officeart/2005/8/quickstyle/simple1" qsCatId="simple" csTypeId="urn:microsoft.com/office/officeart/2005/8/colors/accent1_2" csCatId="accent1" phldr="1"/>
      <dgm:spPr/>
    </dgm:pt>
    <dgm:pt modelId="{C99228EB-8980-4309-A37B-5E120A486661}">
      <dgm:prSet phldrT="[Text]" custT="1"/>
      <dgm:spPr/>
      <dgm:t>
        <a:bodyPr/>
        <a:lstStyle/>
        <a:p>
          <a:r>
            <a:rPr lang="en-US" sz="2800" dirty="0" smtClean="0"/>
            <a:t>Power modes on STM32MP1</a:t>
          </a:r>
          <a:endParaRPr lang="en-US" sz="2800" dirty="0"/>
        </a:p>
      </dgm:t>
    </dgm:pt>
    <dgm:pt modelId="{4AF1B087-2146-4DEC-A03A-27E645C552C1}" type="parTrans" cxnId="{6D4E1BB4-0F36-4646-B259-FC660B3C6DF0}">
      <dgm:prSet/>
      <dgm:spPr/>
      <dgm:t>
        <a:bodyPr/>
        <a:lstStyle/>
        <a:p>
          <a:endParaRPr lang="en-US"/>
        </a:p>
      </dgm:t>
    </dgm:pt>
    <dgm:pt modelId="{2FF92B77-5E49-4CC1-B82A-098F8582C937}" type="sibTrans" cxnId="{6D4E1BB4-0F36-4646-B259-FC660B3C6DF0}">
      <dgm:prSet/>
      <dgm:spPr/>
      <dgm:t>
        <a:bodyPr/>
        <a:lstStyle/>
        <a:p>
          <a:endParaRPr lang="en-US"/>
        </a:p>
      </dgm:t>
    </dgm:pt>
    <dgm:pt modelId="{082DACB7-C375-4E76-BFD0-552EE1F4E3AB}">
      <dgm:prSet phldrT="[Text]" custT="1"/>
      <dgm:spPr/>
      <dgm:t>
        <a:bodyPr/>
        <a:lstStyle/>
        <a:p>
          <a:r>
            <a:rPr lang="en-US" sz="2800" dirty="0" smtClean="0"/>
            <a:t>Power mode control </a:t>
          </a:r>
        </a:p>
        <a:p>
          <a:r>
            <a:rPr lang="en-US" sz="2000" dirty="0" smtClean="0"/>
            <a:t>(STM32MPU </a:t>
          </a:r>
          <a:r>
            <a:rPr lang="en-US" sz="2000" dirty="0" err="1" smtClean="0"/>
            <a:t>OpenSTLinux</a:t>
          </a:r>
          <a:r>
            <a:rPr lang="en-US" sz="2000" dirty="0" smtClean="0"/>
            <a:t> distribution, STM32Cube HAL)</a:t>
          </a:r>
          <a:endParaRPr lang="en-US" sz="2000" dirty="0"/>
        </a:p>
      </dgm:t>
    </dgm:pt>
    <dgm:pt modelId="{EB4ECA3B-DEAE-4E18-8BF0-640AB6AB4E64}" type="parTrans" cxnId="{AD7C8834-0415-4FC0-A0FF-08501985D111}">
      <dgm:prSet/>
      <dgm:spPr/>
      <dgm:t>
        <a:bodyPr/>
        <a:lstStyle/>
        <a:p>
          <a:endParaRPr lang="en-US"/>
        </a:p>
      </dgm:t>
    </dgm:pt>
    <dgm:pt modelId="{E4F4AB96-B4C4-4F10-8C64-38CE4857C3E1}" type="sibTrans" cxnId="{AD7C8834-0415-4FC0-A0FF-08501985D111}">
      <dgm:prSet/>
      <dgm:spPr/>
      <dgm:t>
        <a:bodyPr/>
        <a:lstStyle/>
        <a:p>
          <a:endParaRPr lang="en-US"/>
        </a:p>
      </dgm:t>
    </dgm:pt>
    <dgm:pt modelId="{894CFE21-416B-4F47-AAE6-4186596B5298}">
      <dgm:prSet phldrT="[Text]" custT="1"/>
      <dgm:spPr/>
      <dgm:t>
        <a:bodyPr/>
        <a:lstStyle/>
        <a:p>
          <a:r>
            <a:rPr lang="en-US" sz="2800" dirty="0" smtClean="0"/>
            <a:t>Power consumption measurements</a:t>
          </a:r>
          <a:endParaRPr lang="en-US" sz="3100" dirty="0" smtClean="0"/>
        </a:p>
      </dgm:t>
    </dgm:pt>
    <dgm:pt modelId="{495436CF-0547-4BF5-8360-05FA903659C4}" type="parTrans" cxnId="{8454A70A-0DBB-4A1A-A3F0-AC8E32B8715B}">
      <dgm:prSet/>
      <dgm:spPr/>
      <dgm:t>
        <a:bodyPr/>
        <a:lstStyle/>
        <a:p>
          <a:endParaRPr lang="en-US"/>
        </a:p>
      </dgm:t>
    </dgm:pt>
    <dgm:pt modelId="{048C8F4F-3A99-4CF4-BB98-1B617E557D3D}" type="sibTrans" cxnId="{8454A70A-0DBB-4A1A-A3F0-AC8E32B8715B}">
      <dgm:prSet/>
      <dgm:spPr/>
      <dgm:t>
        <a:bodyPr/>
        <a:lstStyle/>
        <a:p>
          <a:endParaRPr lang="en-US"/>
        </a:p>
      </dgm:t>
    </dgm:pt>
    <dgm:pt modelId="{71E59086-6360-4ABA-BE8E-32CB44DAA1E6}" type="pres">
      <dgm:prSet presAssocID="{0455DCD0-7240-44E2-8D14-F46B59AD0E3C}" presName="compositeShape" presStyleCnt="0">
        <dgm:presLayoutVars>
          <dgm:dir/>
          <dgm:resizeHandles/>
        </dgm:presLayoutVars>
      </dgm:prSet>
      <dgm:spPr/>
    </dgm:pt>
    <dgm:pt modelId="{2971B902-ED40-479B-A1F8-599228D66C7D}" type="pres">
      <dgm:prSet presAssocID="{0455DCD0-7240-44E2-8D14-F46B59AD0E3C}" presName="pyramid" presStyleLbl="node1" presStyleIdx="0" presStyleCnt="1" custAng="10800000"/>
      <dgm:spPr/>
    </dgm:pt>
    <dgm:pt modelId="{3DFFF49D-00D5-4843-A954-4C40E4692C2B}" type="pres">
      <dgm:prSet presAssocID="{0455DCD0-7240-44E2-8D14-F46B59AD0E3C}" presName="theList" presStyleCnt="0"/>
      <dgm:spPr/>
    </dgm:pt>
    <dgm:pt modelId="{8CC10EB8-844A-4440-ADA3-B09157AC99FB}" type="pres">
      <dgm:prSet presAssocID="{C99228EB-8980-4309-A37B-5E120A486661}" presName="aNode" presStyleLbl="fgAcc1" presStyleIdx="0" presStyleCnt="3" custScaleX="232372">
        <dgm:presLayoutVars>
          <dgm:bulletEnabled val="1"/>
        </dgm:presLayoutVars>
      </dgm:prSet>
      <dgm:spPr/>
      <dgm:t>
        <a:bodyPr/>
        <a:lstStyle/>
        <a:p>
          <a:endParaRPr lang="en-US"/>
        </a:p>
      </dgm:t>
    </dgm:pt>
    <dgm:pt modelId="{0FBF6BB1-972D-4917-8E17-AADA1F70C01F}" type="pres">
      <dgm:prSet presAssocID="{C99228EB-8980-4309-A37B-5E120A486661}" presName="aSpace" presStyleCnt="0"/>
      <dgm:spPr/>
    </dgm:pt>
    <dgm:pt modelId="{31AE91F9-5F12-48DD-A4A4-05C20939E23E}" type="pres">
      <dgm:prSet presAssocID="{082DACB7-C375-4E76-BFD0-552EE1F4E3AB}" presName="aNode" presStyleLbl="fgAcc1" presStyleIdx="1" presStyleCnt="3" custScaleX="218725">
        <dgm:presLayoutVars>
          <dgm:bulletEnabled val="1"/>
        </dgm:presLayoutVars>
      </dgm:prSet>
      <dgm:spPr/>
      <dgm:t>
        <a:bodyPr/>
        <a:lstStyle/>
        <a:p>
          <a:endParaRPr lang="en-US"/>
        </a:p>
      </dgm:t>
    </dgm:pt>
    <dgm:pt modelId="{0F7FC07F-A4F1-46B2-A00F-BDCB94C7A439}" type="pres">
      <dgm:prSet presAssocID="{082DACB7-C375-4E76-BFD0-552EE1F4E3AB}" presName="aSpace" presStyleCnt="0"/>
      <dgm:spPr/>
    </dgm:pt>
    <dgm:pt modelId="{968405B6-33B9-47E6-A0B0-3FA2F05D7C42}" type="pres">
      <dgm:prSet presAssocID="{894CFE21-416B-4F47-AAE6-4186596B5298}" presName="aNode" presStyleLbl="fgAcc1" presStyleIdx="2" presStyleCnt="3" custScaleX="151428">
        <dgm:presLayoutVars>
          <dgm:bulletEnabled val="1"/>
        </dgm:presLayoutVars>
      </dgm:prSet>
      <dgm:spPr/>
      <dgm:t>
        <a:bodyPr/>
        <a:lstStyle/>
        <a:p>
          <a:endParaRPr lang="en-US"/>
        </a:p>
      </dgm:t>
    </dgm:pt>
    <dgm:pt modelId="{397F816C-3773-4B1E-A284-AE86C2396EFF}" type="pres">
      <dgm:prSet presAssocID="{894CFE21-416B-4F47-AAE6-4186596B5298}" presName="aSpace" presStyleCnt="0"/>
      <dgm:spPr/>
    </dgm:pt>
  </dgm:ptLst>
  <dgm:cxnLst>
    <dgm:cxn modelId="{AD7C8834-0415-4FC0-A0FF-08501985D111}" srcId="{0455DCD0-7240-44E2-8D14-F46B59AD0E3C}" destId="{082DACB7-C375-4E76-BFD0-552EE1F4E3AB}" srcOrd="1" destOrd="0" parTransId="{EB4ECA3B-DEAE-4E18-8BF0-640AB6AB4E64}" sibTransId="{E4F4AB96-B4C4-4F10-8C64-38CE4857C3E1}"/>
    <dgm:cxn modelId="{13665FA0-A665-40B3-9F1A-5A12C9148F74}" type="presOf" srcId="{894CFE21-416B-4F47-AAE6-4186596B5298}" destId="{968405B6-33B9-47E6-A0B0-3FA2F05D7C42}" srcOrd="0" destOrd="0" presId="urn:microsoft.com/office/officeart/2005/8/layout/pyramid2"/>
    <dgm:cxn modelId="{E271EB77-8A9C-40AB-9A3A-90CA3979AB7D}" type="presOf" srcId="{C99228EB-8980-4309-A37B-5E120A486661}" destId="{8CC10EB8-844A-4440-ADA3-B09157AC99FB}" srcOrd="0" destOrd="0" presId="urn:microsoft.com/office/officeart/2005/8/layout/pyramid2"/>
    <dgm:cxn modelId="{78B5C661-7936-4560-B913-D9111EC9FD1D}" type="presOf" srcId="{082DACB7-C375-4E76-BFD0-552EE1F4E3AB}" destId="{31AE91F9-5F12-48DD-A4A4-05C20939E23E}" srcOrd="0" destOrd="0" presId="urn:microsoft.com/office/officeart/2005/8/layout/pyramid2"/>
    <dgm:cxn modelId="{8454A70A-0DBB-4A1A-A3F0-AC8E32B8715B}" srcId="{0455DCD0-7240-44E2-8D14-F46B59AD0E3C}" destId="{894CFE21-416B-4F47-AAE6-4186596B5298}" srcOrd="2" destOrd="0" parTransId="{495436CF-0547-4BF5-8360-05FA903659C4}" sibTransId="{048C8F4F-3A99-4CF4-BB98-1B617E557D3D}"/>
    <dgm:cxn modelId="{66826AF6-022B-4007-B0C8-6892678625C4}" type="presOf" srcId="{0455DCD0-7240-44E2-8D14-F46B59AD0E3C}" destId="{71E59086-6360-4ABA-BE8E-32CB44DAA1E6}" srcOrd="0" destOrd="0" presId="urn:microsoft.com/office/officeart/2005/8/layout/pyramid2"/>
    <dgm:cxn modelId="{6D4E1BB4-0F36-4646-B259-FC660B3C6DF0}" srcId="{0455DCD0-7240-44E2-8D14-F46B59AD0E3C}" destId="{C99228EB-8980-4309-A37B-5E120A486661}" srcOrd="0" destOrd="0" parTransId="{4AF1B087-2146-4DEC-A03A-27E645C552C1}" sibTransId="{2FF92B77-5E49-4CC1-B82A-098F8582C937}"/>
    <dgm:cxn modelId="{4274219F-45C3-479D-8D14-C565D3801D4A}" type="presParOf" srcId="{71E59086-6360-4ABA-BE8E-32CB44DAA1E6}" destId="{2971B902-ED40-479B-A1F8-599228D66C7D}" srcOrd="0" destOrd="0" presId="urn:microsoft.com/office/officeart/2005/8/layout/pyramid2"/>
    <dgm:cxn modelId="{F7C8AE04-D39F-459F-9797-9AD9CFA2FDD0}" type="presParOf" srcId="{71E59086-6360-4ABA-BE8E-32CB44DAA1E6}" destId="{3DFFF49D-00D5-4843-A954-4C40E4692C2B}" srcOrd="1" destOrd="0" presId="urn:microsoft.com/office/officeart/2005/8/layout/pyramid2"/>
    <dgm:cxn modelId="{F60DFAC0-37FF-4BB5-8798-3097E4CCE8EB}" type="presParOf" srcId="{3DFFF49D-00D5-4843-A954-4C40E4692C2B}" destId="{8CC10EB8-844A-4440-ADA3-B09157AC99FB}" srcOrd="0" destOrd="0" presId="urn:microsoft.com/office/officeart/2005/8/layout/pyramid2"/>
    <dgm:cxn modelId="{BABBB4C3-CC53-452B-8EA2-407E67D7C9D2}" type="presParOf" srcId="{3DFFF49D-00D5-4843-A954-4C40E4692C2B}" destId="{0FBF6BB1-972D-4917-8E17-AADA1F70C01F}" srcOrd="1" destOrd="0" presId="urn:microsoft.com/office/officeart/2005/8/layout/pyramid2"/>
    <dgm:cxn modelId="{20CC31DA-9FC3-4D8F-AAEE-DB9E07ADF78A}" type="presParOf" srcId="{3DFFF49D-00D5-4843-A954-4C40E4692C2B}" destId="{31AE91F9-5F12-48DD-A4A4-05C20939E23E}" srcOrd="2" destOrd="0" presId="urn:microsoft.com/office/officeart/2005/8/layout/pyramid2"/>
    <dgm:cxn modelId="{3B4AEEC9-410A-4128-9870-51984A410435}" type="presParOf" srcId="{3DFFF49D-00D5-4843-A954-4C40E4692C2B}" destId="{0F7FC07F-A4F1-46B2-A00F-BDCB94C7A439}" srcOrd="3" destOrd="0" presId="urn:microsoft.com/office/officeart/2005/8/layout/pyramid2"/>
    <dgm:cxn modelId="{7534A5A8-9CAB-400A-9BCE-77F1B5D10D53}" type="presParOf" srcId="{3DFFF49D-00D5-4843-A954-4C40E4692C2B}" destId="{968405B6-33B9-47E6-A0B0-3FA2F05D7C42}" srcOrd="4" destOrd="0" presId="urn:microsoft.com/office/officeart/2005/8/layout/pyramid2"/>
    <dgm:cxn modelId="{D03DA3AA-9100-43C1-AC01-F16186BA0833}" type="presParOf" srcId="{3DFFF49D-00D5-4843-A954-4C40E4692C2B}" destId="{397F816C-3773-4B1E-A284-AE86C2396EFF}" srcOrd="5"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71B902-ED40-479B-A1F8-599228D66C7D}">
      <dsp:nvSpPr>
        <dsp:cNvPr id="0" name=""/>
        <dsp:cNvSpPr/>
      </dsp:nvSpPr>
      <dsp:spPr>
        <a:xfrm rot="10800000">
          <a:off x="1291261" y="0"/>
          <a:ext cx="4980534" cy="4980534"/>
        </a:xfrm>
        <a:prstGeom prst="triangl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CC10EB8-844A-4440-ADA3-B09157AC99FB}">
      <dsp:nvSpPr>
        <dsp:cNvPr id="0" name=""/>
        <dsp:cNvSpPr/>
      </dsp:nvSpPr>
      <dsp:spPr>
        <a:xfrm>
          <a:off x="1638857" y="500728"/>
          <a:ext cx="7522689" cy="1178986"/>
        </a:xfrm>
        <a:prstGeom prst="round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kern="1200" dirty="0" smtClean="0"/>
            <a:t>Power modes on STM32MP1</a:t>
          </a:r>
          <a:endParaRPr lang="en-US" sz="2800" kern="1200" dirty="0"/>
        </a:p>
      </dsp:txBody>
      <dsp:txXfrm>
        <a:off x="1696410" y="558281"/>
        <a:ext cx="7407583" cy="1063880"/>
      </dsp:txXfrm>
    </dsp:sp>
    <dsp:sp modelId="{31AE91F9-5F12-48DD-A4A4-05C20939E23E}">
      <dsp:nvSpPr>
        <dsp:cNvPr id="0" name=""/>
        <dsp:cNvSpPr/>
      </dsp:nvSpPr>
      <dsp:spPr>
        <a:xfrm>
          <a:off x="1859758" y="1827087"/>
          <a:ext cx="7080888" cy="1178986"/>
        </a:xfrm>
        <a:prstGeom prst="round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kern="1200" dirty="0" smtClean="0"/>
            <a:t>Power mode control </a:t>
          </a:r>
        </a:p>
        <a:p>
          <a:pPr lvl="0" algn="ctr" defTabSz="1244600">
            <a:lnSpc>
              <a:spcPct val="90000"/>
            </a:lnSpc>
            <a:spcBef>
              <a:spcPct val="0"/>
            </a:spcBef>
            <a:spcAft>
              <a:spcPct val="35000"/>
            </a:spcAft>
          </a:pPr>
          <a:r>
            <a:rPr lang="en-US" sz="2000" kern="1200" dirty="0" smtClean="0"/>
            <a:t>(STM32MPU </a:t>
          </a:r>
          <a:r>
            <a:rPr lang="en-US" sz="2000" kern="1200" dirty="0" err="1" smtClean="0"/>
            <a:t>OpenSTLinux</a:t>
          </a:r>
          <a:r>
            <a:rPr lang="en-US" sz="2000" kern="1200" dirty="0" smtClean="0"/>
            <a:t> distribution, STM32Cube HAL)</a:t>
          </a:r>
          <a:endParaRPr lang="en-US" sz="2000" kern="1200" dirty="0"/>
        </a:p>
      </dsp:txBody>
      <dsp:txXfrm>
        <a:off x="1917311" y="1884640"/>
        <a:ext cx="6965782" cy="1063880"/>
      </dsp:txXfrm>
    </dsp:sp>
    <dsp:sp modelId="{968405B6-33B9-47E6-A0B0-3FA2F05D7C42}">
      <dsp:nvSpPr>
        <dsp:cNvPr id="0" name=""/>
        <dsp:cNvSpPr/>
      </dsp:nvSpPr>
      <dsp:spPr>
        <a:xfrm>
          <a:off x="2949077" y="3153447"/>
          <a:ext cx="4902250" cy="1178986"/>
        </a:xfrm>
        <a:prstGeom prst="round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kern="1200" dirty="0" smtClean="0"/>
            <a:t>Power consumption measurements</a:t>
          </a:r>
          <a:endParaRPr lang="en-US" sz="3100" kern="1200" dirty="0" smtClean="0"/>
        </a:p>
      </dsp:txBody>
      <dsp:txXfrm>
        <a:off x="3006630" y="3211000"/>
        <a:ext cx="4787144" cy="1063880"/>
      </dsp:txXfrm>
    </dsp:sp>
  </dsp:spTree>
</dsp:drawing>
</file>

<file path=ppt/diagrams/layout1.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CADC714-B8C8-41CC-8B32-1E23D8396FA6}" type="datetimeFigureOut">
              <a:rPr lang="fr-FR" smtClean="0"/>
              <a:t>20/02/2019</a:t>
            </a:fld>
            <a:endParaRPr lang="fr-FR"/>
          </a:p>
        </p:txBody>
      </p:sp>
      <p:sp>
        <p:nvSpPr>
          <p:cNvPr id="4" name="Espace réservé de l'image des diapositives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D440946-B3FE-4062-9BAE-4125F5E6CB49}" type="slidenum">
              <a:rPr lang="fr-FR" smtClean="0"/>
              <a:t>‹#›</a:t>
            </a:fld>
            <a:endParaRPr lang="fr-FR"/>
          </a:p>
        </p:txBody>
      </p:sp>
    </p:spTree>
    <p:extLst>
      <p:ext uri="{BB962C8B-B14F-4D97-AF65-F5344CB8AC3E}">
        <p14:creationId xmlns:p14="http://schemas.microsoft.com/office/powerpoint/2010/main" val="905264168"/>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noProof="0" dirty="0"/>
          </a:p>
        </p:txBody>
      </p:sp>
      <p:sp>
        <p:nvSpPr>
          <p:cNvPr id="4" name="Slide Number Placeholder 3"/>
          <p:cNvSpPr>
            <a:spLocks noGrp="1"/>
          </p:cNvSpPr>
          <p:nvPr>
            <p:ph type="sldNum" sz="quarter" idx="10"/>
          </p:nvPr>
        </p:nvSpPr>
        <p:spPr/>
        <p:txBody>
          <a:bodyPr/>
          <a:lstStyle/>
          <a:p>
            <a:fld id="{DD440946-B3FE-4062-9BAE-4125F5E6CB49}" type="slidenum">
              <a:rPr lang="fr-FR" smtClean="0"/>
              <a:t>1</a:t>
            </a:fld>
            <a:endParaRPr lang="fr-FR"/>
          </a:p>
        </p:txBody>
      </p:sp>
    </p:spTree>
    <p:extLst>
      <p:ext uri="{BB962C8B-B14F-4D97-AF65-F5344CB8AC3E}">
        <p14:creationId xmlns:p14="http://schemas.microsoft.com/office/powerpoint/2010/main" val="15501998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In Stop mode, the sub-system clocks are off since all PLL are Off and </a:t>
            </a:r>
            <a:r>
              <a:rPr lang="en-US" baseline="0" dirty="0" err="1" smtClean="0"/>
              <a:t>hsi_ck</a:t>
            </a:r>
            <a:r>
              <a:rPr lang="en-US" baseline="0" dirty="0" smtClean="0"/>
              <a:t>, </a:t>
            </a:r>
            <a:r>
              <a:rPr lang="en-US" baseline="0" dirty="0" err="1" smtClean="0"/>
              <a:t>hse_ck</a:t>
            </a:r>
            <a:r>
              <a:rPr lang="en-US" baseline="0" dirty="0" smtClean="0"/>
              <a:t>, </a:t>
            </a:r>
            <a:r>
              <a:rPr lang="en-US" baseline="0" dirty="0" err="1" smtClean="0"/>
              <a:t>csi_ck</a:t>
            </a:r>
            <a:r>
              <a:rPr lang="en-US" baseline="0" dirty="0" smtClean="0"/>
              <a:t> are gated. However kernel clocks (</a:t>
            </a:r>
            <a:r>
              <a:rPr lang="en-US" baseline="0" dirty="0" err="1" smtClean="0"/>
              <a:t>hsi_ker_ck</a:t>
            </a:r>
            <a:r>
              <a:rPr lang="en-US" baseline="0" dirty="0" smtClean="0"/>
              <a:t>, </a:t>
            </a:r>
            <a:r>
              <a:rPr lang="en-US" baseline="0" dirty="0" err="1" smtClean="0"/>
              <a:t>hse_ker_ck</a:t>
            </a:r>
            <a:r>
              <a:rPr lang="en-US" baseline="0" dirty="0" smtClean="0"/>
              <a:t>, </a:t>
            </a:r>
            <a:r>
              <a:rPr lang="en-US" baseline="0" dirty="0" err="1" smtClean="0"/>
              <a:t>csi_ker_ck</a:t>
            </a:r>
            <a:r>
              <a:rPr lang="en-US" baseline="0" dirty="0" smtClean="0"/>
              <a:t>) can be kept active according to some peripheral needs (U(S)ART, I2C, SPI).</a:t>
            </a:r>
          </a:p>
        </p:txBody>
      </p:sp>
      <p:sp>
        <p:nvSpPr>
          <p:cNvPr id="4" name="Slide Number Placeholder 3"/>
          <p:cNvSpPr>
            <a:spLocks noGrp="1"/>
          </p:cNvSpPr>
          <p:nvPr>
            <p:ph type="sldNum" sz="quarter" idx="10"/>
          </p:nvPr>
        </p:nvSpPr>
        <p:spPr/>
        <p:txBody>
          <a:bodyPr/>
          <a:lstStyle/>
          <a:p>
            <a:fld id="{DD440946-B3FE-4062-9BAE-4125F5E6CB49}" type="slidenum">
              <a:rPr lang="fr-FR" smtClean="0"/>
              <a:t>17</a:t>
            </a:fld>
            <a:endParaRPr lang="fr-FR"/>
          </a:p>
        </p:txBody>
      </p:sp>
    </p:spTree>
    <p:extLst>
      <p:ext uri="{BB962C8B-B14F-4D97-AF65-F5344CB8AC3E}">
        <p14:creationId xmlns:p14="http://schemas.microsoft.com/office/powerpoint/2010/main" val="521695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DD440946-B3FE-4062-9BAE-4125F5E6CB49}" type="slidenum">
              <a:rPr lang="fr-FR" smtClean="0"/>
              <a:t>18</a:t>
            </a:fld>
            <a:endParaRPr lang="fr-FR"/>
          </a:p>
        </p:txBody>
      </p:sp>
    </p:spTree>
    <p:extLst>
      <p:ext uri="{BB962C8B-B14F-4D97-AF65-F5344CB8AC3E}">
        <p14:creationId xmlns:p14="http://schemas.microsoft.com/office/powerpoint/2010/main" val="14471146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DD440946-B3FE-4062-9BAE-4125F5E6CB49}" type="slidenum">
              <a:rPr lang="fr-FR" smtClean="0"/>
              <a:t>19</a:t>
            </a:fld>
            <a:endParaRPr lang="fr-FR"/>
          </a:p>
        </p:txBody>
      </p:sp>
    </p:spTree>
    <p:extLst>
      <p:ext uri="{BB962C8B-B14F-4D97-AF65-F5344CB8AC3E}">
        <p14:creationId xmlns:p14="http://schemas.microsoft.com/office/powerpoint/2010/main" val="35820023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DD440946-B3FE-4062-9BAE-4125F5E6CB49}" type="slidenum">
              <a:rPr lang="fr-FR" smtClean="0"/>
              <a:t>20</a:t>
            </a:fld>
            <a:endParaRPr lang="fr-FR"/>
          </a:p>
        </p:txBody>
      </p:sp>
    </p:spTree>
    <p:extLst>
      <p:ext uri="{BB962C8B-B14F-4D97-AF65-F5344CB8AC3E}">
        <p14:creationId xmlns:p14="http://schemas.microsoft.com/office/powerpoint/2010/main" val="30616966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DD440946-B3FE-4062-9BAE-4125F5E6CB49}" type="slidenum">
              <a:rPr lang="fr-FR" smtClean="0"/>
              <a:t>21</a:t>
            </a:fld>
            <a:endParaRPr lang="fr-FR"/>
          </a:p>
        </p:txBody>
      </p:sp>
    </p:spTree>
    <p:extLst>
      <p:ext uri="{BB962C8B-B14F-4D97-AF65-F5344CB8AC3E}">
        <p14:creationId xmlns:p14="http://schemas.microsoft.com/office/powerpoint/2010/main" val="10565194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600" b="0" i="0" u="none" strike="noStrike" kern="1200" baseline="0" dirty="0" smtClean="0">
              <a:solidFill>
                <a:schemeClr val="tx1"/>
              </a:solidFill>
              <a:latin typeface="+mn-lt"/>
              <a:ea typeface="+mn-ea"/>
              <a:cs typeface="+mn-cs"/>
            </a:endParaRPr>
          </a:p>
          <a:p>
            <a:endParaRPr lang="en-US" sz="1600" b="0" i="0" u="none" strike="noStrike" kern="1200" baseline="0" dirty="0" smtClean="0">
              <a:solidFill>
                <a:schemeClr val="tx1"/>
              </a:solidFill>
              <a:latin typeface="+mn-lt"/>
              <a:ea typeface="+mn-ea"/>
              <a:cs typeface="+mn-cs"/>
            </a:endParaRPr>
          </a:p>
          <a:p>
            <a:endParaRPr lang="en-US" baseline="0" dirty="0" smtClean="0"/>
          </a:p>
        </p:txBody>
      </p:sp>
      <p:sp>
        <p:nvSpPr>
          <p:cNvPr id="4" name="Slide Number Placeholder 3"/>
          <p:cNvSpPr>
            <a:spLocks noGrp="1"/>
          </p:cNvSpPr>
          <p:nvPr>
            <p:ph type="sldNum" sz="quarter" idx="10"/>
          </p:nvPr>
        </p:nvSpPr>
        <p:spPr/>
        <p:txBody>
          <a:bodyPr/>
          <a:lstStyle/>
          <a:p>
            <a:fld id="{DD440946-B3FE-4062-9BAE-4125F5E6CB49}" type="slidenum">
              <a:rPr lang="fr-FR" smtClean="0"/>
              <a:t>22</a:t>
            </a:fld>
            <a:endParaRPr lang="fr-FR"/>
          </a:p>
        </p:txBody>
      </p:sp>
    </p:spTree>
    <p:extLst>
      <p:ext uri="{BB962C8B-B14F-4D97-AF65-F5344CB8AC3E}">
        <p14:creationId xmlns:p14="http://schemas.microsoft.com/office/powerpoint/2010/main" val="41380563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DD440946-B3FE-4062-9BAE-4125F5E6CB49}" type="slidenum">
              <a:rPr lang="fr-FR" smtClean="0"/>
              <a:t>23</a:t>
            </a:fld>
            <a:endParaRPr lang="fr-FR"/>
          </a:p>
        </p:txBody>
      </p:sp>
    </p:spTree>
    <p:extLst>
      <p:ext uri="{BB962C8B-B14F-4D97-AF65-F5344CB8AC3E}">
        <p14:creationId xmlns:p14="http://schemas.microsoft.com/office/powerpoint/2010/main" val="38328945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DD440946-B3FE-4062-9BAE-4125F5E6CB49}" type="slidenum">
              <a:rPr lang="fr-FR" smtClean="0"/>
              <a:t>24</a:t>
            </a:fld>
            <a:endParaRPr lang="fr-FR"/>
          </a:p>
        </p:txBody>
      </p:sp>
    </p:spTree>
    <p:extLst>
      <p:ext uri="{BB962C8B-B14F-4D97-AF65-F5344CB8AC3E}">
        <p14:creationId xmlns:p14="http://schemas.microsoft.com/office/powerpoint/2010/main" val="36215945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DD440946-B3FE-4062-9BAE-4125F5E6CB49}" type="slidenum">
              <a:rPr lang="fr-FR" smtClean="0"/>
              <a:t>26</a:t>
            </a:fld>
            <a:endParaRPr lang="fr-FR"/>
          </a:p>
        </p:txBody>
      </p:sp>
    </p:spTree>
    <p:extLst>
      <p:ext uri="{BB962C8B-B14F-4D97-AF65-F5344CB8AC3E}">
        <p14:creationId xmlns:p14="http://schemas.microsoft.com/office/powerpoint/2010/main" val="28020350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dirty="0" smtClean="0"/>
              <a:t>From Linux standpoint, if no M4 firmware running, no firmware</a:t>
            </a:r>
            <a:r>
              <a:rPr lang="en-US" baseline="0" dirty="0" smtClean="0"/>
              <a:t> in</a:t>
            </a:r>
            <a:r>
              <a:rPr lang="en-US" dirty="0" smtClean="0"/>
              <a:t> /lib/firmware will prevent the </a:t>
            </a:r>
            <a:r>
              <a:rPr lang="en-US" dirty="0" err="1" smtClean="0"/>
              <a:t>remoteproc</a:t>
            </a:r>
            <a:r>
              <a:rPr lang="en-US" dirty="0" smtClean="0"/>
              <a:t> to be started. </a:t>
            </a:r>
          </a:p>
          <a:p>
            <a:pPr marL="0" marR="0" lvl="0" indent="0" algn="l" defTabSz="1218987" rtl="0" eaLnBrk="1" fontAlgn="auto" latinLnBrk="0" hangingPunct="1">
              <a:lnSpc>
                <a:spcPct val="100000"/>
              </a:lnSpc>
              <a:spcBef>
                <a:spcPts val="0"/>
              </a:spcBef>
              <a:spcAft>
                <a:spcPts val="0"/>
              </a:spcAft>
              <a:buClrTx/>
              <a:buSzTx/>
              <a:buFontTx/>
              <a:buNone/>
              <a:tabLst/>
              <a:defRPr/>
            </a:pPr>
            <a:r>
              <a:rPr lang="en-US" dirty="0" smtClean="0"/>
              <a:t>In that case, the MCU will stay in HOLD_BOOT and will be considered as being in </a:t>
            </a:r>
            <a:r>
              <a:rPr lang="en-US" dirty="0" err="1" smtClean="0"/>
              <a:t>CStop</a:t>
            </a:r>
            <a:r>
              <a:rPr lang="en-US" dirty="0" smtClean="0"/>
              <a:t> mode</a:t>
            </a:r>
          </a:p>
          <a:p>
            <a:endParaRPr lang="en-US" dirty="0"/>
          </a:p>
        </p:txBody>
      </p:sp>
      <p:sp>
        <p:nvSpPr>
          <p:cNvPr id="4" name="Slide Number Placeholder 3"/>
          <p:cNvSpPr>
            <a:spLocks noGrp="1"/>
          </p:cNvSpPr>
          <p:nvPr>
            <p:ph type="sldNum" sz="quarter" idx="10"/>
          </p:nvPr>
        </p:nvSpPr>
        <p:spPr/>
        <p:txBody>
          <a:bodyPr/>
          <a:lstStyle/>
          <a:p>
            <a:fld id="{DD440946-B3FE-4062-9BAE-4125F5E6CB49}" type="slidenum">
              <a:rPr lang="fr-FR" smtClean="0"/>
              <a:t>28</a:t>
            </a:fld>
            <a:endParaRPr lang="fr-FR"/>
          </a:p>
        </p:txBody>
      </p:sp>
    </p:spTree>
    <p:extLst>
      <p:ext uri="{BB962C8B-B14F-4D97-AF65-F5344CB8AC3E}">
        <p14:creationId xmlns:p14="http://schemas.microsoft.com/office/powerpoint/2010/main" val="6177247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440946-B3FE-4062-9BAE-4125F5E6CB49}" type="slidenum">
              <a:rPr lang="fr-FR" smtClean="0"/>
              <a:t>2</a:t>
            </a:fld>
            <a:endParaRPr lang="fr-FR"/>
          </a:p>
        </p:txBody>
      </p:sp>
    </p:spTree>
    <p:extLst>
      <p:ext uri="{BB962C8B-B14F-4D97-AF65-F5344CB8AC3E}">
        <p14:creationId xmlns:p14="http://schemas.microsoft.com/office/powerpoint/2010/main" val="8552843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DD440946-B3FE-4062-9BAE-4125F5E6CB49}" type="slidenum">
              <a:rPr lang="fr-FR" smtClean="0"/>
              <a:t>30</a:t>
            </a:fld>
            <a:endParaRPr lang="fr-FR"/>
          </a:p>
        </p:txBody>
      </p:sp>
    </p:spTree>
    <p:extLst>
      <p:ext uri="{BB962C8B-B14F-4D97-AF65-F5344CB8AC3E}">
        <p14:creationId xmlns:p14="http://schemas.microsoft.com/office/powerpoint/2010/main" val="29381229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The I2C wake-up source is only used to enter the targeted low power mode</a:t>
            </a:r>
            <a:r>
              <a:rPr lang="en-US" baseline="0" dirty="0" smtClean="0"/>
              <a:t> (LP-Stop instead of Standby) but in this lab we use another wake-up source to wake-up the system (the “Wake up button” interrupt on STPMIC1x)</a:t>
            </a:r>
            <a:endParaRPr lang="en-US" dirty="0"/>
          </a:p>
        </p:txBody>
      </p:sp>
      <p:sp>
        <p:nvSpPr>
          <p:cNvPr id="4" name="Slide Number Placeholder 3"/>
          <p:cNvSpPr>
            <a:spLocks noGrp="1"/>
          </p:cNvSpPr>
          <p:nvPr>
            <p:ph type="sldNum" sz="quarter" idx="10"/>
          </p:nvPr>
        </p:nvSpPr>
        <p:spPr/>
        <p:txBody>
          <a:bodyPr/>
          <a:lstStyle/>
          <a:p>
            <a:fld id="{DD440946-B3FE-4062-9BAE-4125F5E6CB49}" type="slidenum">
              <a:rPr lang="fr-FR" smtClean="0"/>
              <a:t>31</a:t>
            </a:fld>
            <a:endParaRPr lang="fr-FR"/>
          </a:p>
        </p:txBody>
      </p:sp>
    </p:spTree>
    <p:extLst>
      <p:ext uri="{BB962C8B-B14F-4D97-AF65-F5344CB8AC3E}">
        <p14:creationId xmlns:p14="http://schemas.microsoft.com/office/powerpoint/2010/main" val="9246655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DD440946-B3FE-4062-9BAE-4125F5E6CB49}" type="slidenum">
              <a:rPr lang="fr-FR" smtClean="0"/>
              <a:t>33</a:t>
            </a:fld>
            <a:endParaRPr lang="fr-FR"/>
          </a:p>
        </p:txBody>
      </p:sp>
    </p:spTree>
    <p:extLst>
      <p:ext uri="{BB962C8B-B14F-4D97-AF65-F5344CB8AC3E}">
        <p14:creationId xmlns:p14="http://schemas.microsoft.com/office/powerpoint/2010/main" val="38840306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LPLV-Stop mode cannot be reached on the current STM32MPU </a:t>
            </a:r>
            <a:r>
              <a:rPr lang="en-US" dirty="0" err="1" smtClean="0"/>
              <a:t>OpenSTLinux</a:t>
            </a:r>
            <a:r>
              <a:rPr lang="en-US" dirty="0" smtClean="0"/>
              <a:t> Distributions Starter package since GPIO wakeup for LPLV-Stop has not been implemented</a:t>
            </a:r>
            <a:r>
              <a:rPr lang="en-US" baseline="0" dirty="0" smtClean="0"/>
              <a:t> in the current configuration.</a:t>
            </a:r>
            <a:endParaRPr lang="en-US" dirty="0" smtClean="0"/>
          </a:p>
          <a:p>
            <a:r>
              <a:rPr lang="en-US" dirty="0" smtClean="0"/>
              <a:t>However it is possible to update the device tree and</a:t>
            </a:r>
            <a:r>
              <a:rPr lang="en-US" baseline="0" dirty="0" smtClean="0"/>
              <a:t> recompile using attached patch.</a:t>
            </a:r>
            <a:endParaRPr lang="en-US" dirty="0"/>
          </a:p>
        </p:txBody>
      </p:sp>
      <p:sp>
        <p:nvSpPr>
          <p:cNvPr id="4" name="Slide Number Placeholder 3"/>
          <p:cNvSpPr>
            <a:spLocks noGrp="1"/>
          </p:cNvSpPr>
          <p:nvPr>
            <p:ph type="sldNum" sz="quarter" idx="10"/>
          </p:nvPr>
        </p:nvSpPr>
        <p:spPr/>
        <p:txBody>
          <a:bodyPr/>
          <a:lstStyle/>
          <a:p>
            <a:fld id="{DD440946-B3FE-4062-9BAE-4125F5E6CB49}" type="slidenum">
              <a:rPr lang="fr-FR" smtClean="0"/>
              <a:t>34</a:t>
            </a:fld>
            <a:endParaRPr lang="fr-FR"/>
          </a:p>
        </p:txBody>
      </p:sp>
    </p:spTree>
    <p:extLst>
      <p:ext uri="{BB962C8B-B14F-4D97-AF65-F5344CB8AC3E}">
        <p14:creationId xmlns:p14="http://schemas.microsoft.com/office/powerpoint/2010/main" val="29719114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Once option ‘2’ selected to boot in ‘stm32mp157c-ev1-a7-examples-sdcard’ mode, you can see in the Linux window a message stating: </a:t>
            </a:r>
          </a:p>
          <a:p>
            <a:r>
              <a:rPr lang="en-US" dirty="0" smtClean="0"/>
              <a:t>Select the boot mode</a:t>
            </a:r>
          </a:p>
          <a:p>
            <a:r>
              <a:rPr lang="en-US" dirty="0" smtClean="0"/>
              <a:t>1:      stm32mp157c-ev1-sdcard</a:t>
            </a:r>
          </a:p>
          <a:p>
            <a:r>
              <a:rPr lang="en-US" dirty="0" smtClean="0"/>
              <a:t>2:      stm32mp157c-ev1-a7-examples-sdcard</a:t>
            </a:r>
          </a:p>
          <a:p>
            <a:r>
              <a:rPr lang="en-US" dirty="0" smtClean="0"/>
              <a:t>3:      stm32mp157c-ev1-m4-examples-sdcard</a:t>
            </a:r>
          </a:p>
          <a:p>
            <a:r>
              <a:rPr lang="en-US" dirty="0" smtClean="0"/>
              <a:t>Enter choice: 2</a:t>
            </a:r>
          </a:p>
          <a:p>
            <a:r>
              <a:rPr lang="en-US" dirty="0" smtClean="0"/>
              <a:t>2:      stm32mp157c-ev1-a7-examples-sdcard</a:t>
            </a:r>
          </a:p>
          <a:p>
            <a:r>
              <a:rPr lang="en-US" dirty="0" smtClean="0"/>
              <a:t>Retrieving file: /</a:t>
            </a:r>
            <a:r>
              <a:rPr lang="en-US" dirty="0" err="1" smtClean="0"/>
              <a:t>uImage</a:t>
            </a:r>
            <a:endParaRPr lang="en-US" dirty="0" smtClean="0"/>
          </a:p>
          <a:p>
            <a:r>
              <a:rPr lang="en-US" dirty="0" smtClean="0"/>
              <a:t>…</a:t>
            </a:r>
          </a:p>
          <a:p>
            <a:r>
              <a:rPr lang="en-US" dirty="0" smtClean="0"/>
              <a:t>Retrieving file: /stm32mp157c-ev1-a7-examples.dtb“</a:t>
            </a:r>
            <a:endParaRPr lang="en-US" dirty="0"/>
          </a:p>
        </p:txBody>
      </p:sp>
      <p:sp>
        <p:nvSpPr>
          <p:cNvPr id="4" name="Slide Number Placeholder 3"/>
          <p:cNvSpPr>
            <a:spLocks noGrp="1"/>
          </p:cNvSpPr>
          <p:nvPr>
            <p:ph type="sldNum" sz="quarter" idx="10"/>
          </p:nvPr>
        </p:nvSpPr>
        <p:spPr/>
        <p:txBody>
          <a:bodyPr/>
          <a:lstStyle/>
          <a:p>
            <a:fld id="{DD440946-B3FE-4062-9BAE-4125F5E6CB49}" type="slidenum">
              <a:rPr lang="fr-FR" smtClean="0"/>
              <a:t>35</a:t>
            </a:fld>
            <a:endParaRPr lang="fr-FR"/>
          </a:p>
        </p:txBody>
      </p:sp>
    </p:spTree>
    <p:extLst>
      <p:ext uri="{BB962C8B-B14F-4D97-AF65-F5344CB8AC3E}">
        <p14:creationId xmlns:p14="http://schemas.microsoft.com/office/powerpoint/2010/main" val="20449391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DD440946-B3FE-4062-9BAE-4125F5E6CB49}" type="slidenum">
              <a:rPr lang="fr-FR" smtClean="0"/>
              <a:t>36</a:t>
            </a:fld>
            <a:endParaRPr lang="fr-FR"/>
          </a:p>
        </p:txBody>
      </p:sp>
    </p:spTree>
    <p:extLst>
      <p:ext uri="{BB962C8B-B14F-4D97-AF65-F5344CB8AC3E}">
        <p14:creationId xmlns:p14="http://schemas.microsoft.com/office/powerpoint/2010/main" val="3779362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Tx/>
              <a:buChar char="-"/>
            </a:pPr>
            <a:endParaRPr lang="en-US" baseline="0" dirty="0" smtClean="0"/>
          </a:p>
        </p:txBody>
      </p:sp>
      <p:sp>
        <p:nvSpPr>
          <p:cNvPr id="4" name="Slide Number Placeholder 3"/>
          <p:cNvSpPr>
            <a:spLocks noGrp="1"/>
          </p:cNvSpPr>
          <p:nvPr>
            <p:ph type="sldNum" sz="quarter" idx="10"/>
          </p:nvPr>
        </p:nvSpPr>
        <p:spPr/>
        <p:txBody>
          <a:bodyPr/>
          <a:lstStyle/>
          <a:p>
            <a:fld id="{DD440946-B3FE-4062-9BAE-4125F5E6CB49}" type="slidenum">
              <a:rPr lang="fr-FR" smtClean="0"/>
              <a:t>37</a:t>
            </a:fld>
            <a:endParaRPr lang="fr-FR"/>
          </a:p>
        </p:txBody>
      </p:sp>
    </p:spTree>
    <p:extLst>
      <p:ext uri="{BB962C8B-B14F-4D97-AF65-F5344CB8AC3E}">
        <p14:creationId xmlns:p14="http://schemas.microsoft.com/office/powerpoint/2010/main" val="135703056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DD440946-B3FE-4062-9BAE-4125F5E6CB49}" type="slidenum">
              <a:rPr lang="fr-FR" smtClean="0"/>
              <a:t>38</a:t>
            </a:fld>
            <a:endParaRPr lang="fr-FR"/>
          </a:p>
        </p:txBody>
      </p:sp>
    </p:spTree>
    <p:extLst>
      <p:ext uri="{BB962C8B-B14F-4D97-AF65-F5344CB8AC3E}">
        <p14:creationId xmlns:p14="http://schemas.microsoft.com/office/powerpoint/2010/main" val="213671367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fr-FR" dirty="0" err="1" smtClean="0"/>
              <a:t>Entering</a:t>
            </a:r>
            <a:r>
              <a:rPr lang="fr-FR" dirty="0" smtClean="0"/>
              <a:t> VBAT mode (VDD Off) </a:t>
            </a:r>
            <a:r>
              <a:rPr lang="fr-FR" dirty="0" err="1" smtClean="0"/>
              <a:t>would</a:t>
            </a:r>
            <a:r>
              <a:rPr lang="fr-FR" dirty="0" smtClean="0"/>
              <a:t> </a:t>
            </a:r>
            <a:r>
              <a:rPr lang="fr-FR" dirty="0" err="1" smtClean="0"/>
              <a:t>be</a:t>
            </a:r>
            <a:r>
              <a:rPr lang="fr-FR" dirty="0" smtClean="0"/>
              <a:t> possible by </a:t>
            </a:r>
            <a:r>
              <a:rPr lang="fr-FR" dirty="0" err="1" smtClean="0"/>
              <a:t>recompiling</a:t>
            </a:r>
            <a:r>
              <a:rPr lang="fr-FR" dirty="0" smtClean="0"/>
              <a:t> the </a:t>
            </a:r>
            <a:r>
              <a:rPr lang="fr-FR" dirty="0" err="1" smtClean="0"/>
              <a:t>secure</a:t>
            </a:r>
            <a:r>
              <a:rPr lang="fr-FR" dirty="0" smtClean="0"/>
              <a:t> monitor.</a:t>
            </a:r>
          </a:p>
          <a:p>
            <a:endParaRPr lang="en-US" dirty="0"/>
          </a:p>
        </p:txBody>
      </p:sp>
      <p:sp>
        <p:nvSpPr>
          <p:cNvPr id="4" name="Slide Number Placeholder 3"/>
          <p:cNvSpPr>
            <a:spLocks noGrp="1"/>
          </p:cNvSpPr>
          <p:nvPr>
            <p:ph type="sldNum" sz="quarter" idx="10"/>
          </p:nvPr>
        </p:nvSpPr>
        <p:spPr/>
        <p:txBody>
          <a:bodyPr/>
          <a:lstStyle/>
          <a:p>
            <a:fld id="{DD440946-B3FE-4062-9BAE-4125F5E6CB49}" type="slidenum">
              <a:rPr lang="fr-FR" smtClean="0"/>
              <a:t>39</a:t>
            </a:fld>
            <a:endParaRPr lang="fr-FR"/>
          </a:p>
        </p:txBody>
      </p:sp>
    </p:spTree>
    <p:extLst>
      <p:ext uri="{BB962C8B-B14F-4D97-AF65-F5344CB8AC3E}">
        <p14:creationId xmlns:p14="http://schemas.microsoft.com/office/powerpoint/2010/main" val="17980467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440946-B3FE-4062-9BAE-4125F5E6CB49}" type="slidenum">
              <a:rPr lang="fr-FR" smtClean="0"/>
              <a:t>40</a:t>
            </a:fld>
            <a:endParaRPr lang="fr-FR"/>
          </a:p>
        </p:txBody>
      </p:sp>
    </p:spTree>
    <p:extLst>
      <p:ext uri="{BB962C8B-B14F-4D97-AF65-F5344CB8AC3E}">
        <p14:creationId xmlns:p14="http://schemas.microsoft.com/office/powerpoint/2010/main" val="35075772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440946-B3FE-4062-9BAE-4125F5E6CB49}" type="slidenum">
              <a:rPr lang="fr-FR" smtClean="0"/>
              <a:t>6</a:t>
            </a:fld>
            <a:endParaRPr lang="fr-FR"/>
          </a:p>
        </p:txBody>
      </p:sp>
    </p:spTree>
    <p:extLst>
      <p:ext uri="{BB962C8B-B14F-4D97-AF65-F5344CB8AC3E}">
        <p14:creationId xmlns:p14="http://schemas.microsoft.com/office/powerpoint/2010/main" val="194282692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440946-B3FE-4062-9BAE-4125F5E6CB49}" type="slidenum">
              <a:rPr lang="fr-FR" smtClean="0"/>
              <a:t>41</a:t>
            </a:fld>
            <a:endParaRPr lang="fr-FR"/>
          </a:p>
        </p:txBody>
      </p:sp>
    </p:spTree>
    <p:extLst>
      <p:ext uri="{BB962C8B-B14F-4D97-AF65-F5344CB8AC3E}">
        <p14:creationId xmlns:p14="http://schemas.microsoft.com/office/powerpoint/2010/main" val="398660267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DD440946-B3FE-4062-9BAE-4125F5E6CB49}" type="slidenum">
              <a:rPr lang="fr-FR" smtClean="0"/>
              <a:t>42</a:t>
            </a:fld>
            <a:endParaRPr lang="fr-FR"/>
          </a:p>
        </p:txBody>
      </p:sp>
    </p:spTree>
    <p:extLst>
      <p:ext uri="{BB962C8B-B14F-4D97-AF65-F5344CB8AC3E}">
        <p14:creationId xmlns:p14="http://schemas.microsoft.com/office/powerpoint/2010/main" val="277026731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Tx/>
              <a:buChar char="-"/>
            </a:pPr>
            <a:endParaRPr lang="en-US" baseline="0" dirty="0" smtClean="0"/>
          </a:p>
        </p:txBody>
      </p:sp>
      <p:sp>
        <p:nvSpPr>
          <p:cNvPr id="4" name="Slide Number Placeholder 3"/>
          <p:cNvSpPr>
            <a:spLocks noGrp="1"/>
          </p:cNvSpPr>
          <p:nvPr>
            <p:ph type="sldNum" sz="quarter" idx="10"/>
          </p:nvPr>
        </p:nvSpPr>
        <p:spPr/>
        <p:txBody>
          <a:bodyPr/>
          <a:lstStyle/>
          <a:p>
            <a:fld id="{DD440946-B3FE-4062-9BAE-4125F5E6CB49}" type="slidenum">
              <a:rPr lang="fr-FR" smtClean="0"/>
              <a:t>43</a:t>
            </a:fld>
            <a:endParaRPr lang="fr-FR"/>
          </a:p>
        </p:txBody>
      </p:sp>
    </p:spTree>
    <p:extLst>
      <p:ext uri="{BB962C8B-B14F-4D97-AF65-F5344CB8AC3E}">
        <p14:creationId xmlns:p14="http://schemas.microsoft.com/office/powerpoint/2010/main" val="298532741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DD440946-B3FE-4062-9BAE-4125F5E6CB49}" type="slidenum">
              <a:rPr lang="fr-FR" smtClean="0"/>
              <a:t>44</a:t>
            </a:fld>
            <a:endParaRPr lang="fr-FR"/>
          </a:p>
        </p:txBody>
      </p:sp>
    </p:spTree>
    <p:extLst>
      <p:ext uri="{BB962C8B-B14F-4D97-AF65-F5344CB8AC3E}">
        <p14:creationId xmlns:p14="http://schemas.microsoft.com/office/powerpoint/2010/main" val="245895716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sz="1600" dirty="0" smtClean="0"/>
              <a:t>You can refer to Wiki to know more on </a:t>
            </a:r>
            <a:r>
              <a:rPr lang="en-US" sz="1600" dirty="0" err="1" smtClean="0"/>
              <a:t>OpenAMP</a:t>
            </a:r>
            <a:r>
              <a:rPr lang="en-US" sz="1600" dirty="0" smtClean="0"/>
              <a:t> and Linux Remote Processor framework.</a:t>
            </a:r>
          </a:p>
          <a:p>
            <a:endParaRPr lang="en-US" dirty="0"/>
          </a:p>
        </p:txBody>
      </p:sp>
      <p:sp>
        <p:nvSpPr>
          <p:cNvPr id="4" name="Slide Number Placeholder 3"/>
          <p:cNvSpPr>
            <a:spLocks noGrp="1"/>
          </p:cNvSpPr>
          <p:nvPr>
            <p:ph type="sldNum" sz="quarter" idx="10"/>
          </p:nvPr>
        </p:nvSpPr>
        <p:spPr/>
        <p:txBody>
          <a:bodyPr/>
          <a:lstStyle/>
          <a:p>
            <a:fld id="{DD440946-B3FE-4062-9BAE-4125F5E6CB49}" type="slidenum">
              <a:rPr lang="fr-FR" smtClean="0"/>
              <a:t>47</a:t>
            </a:fld>
            <a:endParaRPr lang="fr-FR"/>
          </a:p>
        </p:txBody>
      </p:sp>
    </p:spTree>
    <p:extLst>
      <p:ext uri="{BB962C8B-B14F-4D97-AF65-F5344CB8AC3E}">
        <p14:creationId xmlns:p14="http://schemas.microsoft.com/office/powerpoint/2010/main" val="60383567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440946-B3FE-4062-9BAE-4125F5E6CB49}" type="slidenum">
              <a:rPr lang="fr-FR" smtClean="0"/>
              <a:t>48</a:t>
            </a:fld>
            <a:endParaRPr lang="fr-FR"/>
          </a:p>
        </p:txBody>
      </p:sp>
    </p:spTree>
    <p:extLst>
      <p:ext uri="{BB962C8B-B14F-4D97-AF65-F5344CB8AC3E}">
        <p14:creationId xmlns:p14="http://schemas.microsoft.com/office/powerpoint/2010/main" val="59317089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endParaRPr lang="en-US" sz="1600" dirty="0" smtClean="0"/>
          </a:p>
        </p:txBody>
      </p:sp>
      <p:sp>
        <p:nvSpPr>
          <p:cNvPr id="4" name="Slide Number Placeholder 3"/>
          <p:cNvSpPr>
            <a:spLocks noGrp="1"/>
          </p:cNvSpPr>
          <p:nvPr>
            <p:ph type="sldNum" sz="quarter" idx="10"/>
          </p:nvPr>
        </p:nvSpPr>
        <p:spPr/>
        <p:txBody>
          <a:bodyPr/>
          <a:lstStyle/>
          <a:p>
            <a:fld id="{DD440946-B3FE-4062-9BAE-4125F5E6CB49}" type="slidenum">
              <a:rPr lang="fr-FR" smtClean="0"/>
              <a:t>49</a:t>
            </a:fld>
            <a:endParaRPr lang="fr-FR"/>
          </a:p>
        </p:txBody>
      </p:sp>
    </p:spTree>
    <p:extLst>
      <p:ext uri="{BB962C8B-B14F-4D97-AF65-F5344CB8AC3E}">
        <p14:creationId xmlns:p14="http://schemas.microsoft.com/office/powerpoint/2010/main" val="14990846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440946-B3FE-4062-9BAE-4125F5E6CB49}" type="slidenum">
              <a:rPr lang="fr-FR" smtClean="0"/>
              <a:t>50</a:t>
            </a:fld>
            <a:endParaRPr lang="fr-FR"/>
          </a:p>
        </p:txBody>
      </p:sp>
    </p:spTree>
    <p:extLst>
      <p:ext uri="{BB962C8B-B14F-4D97-AF65-F5344CB8AC3E}">
        <p14:creationId xmlns:p14="http://schemas.microsoft.com/office/powerpoint/2010/main" val="267098409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Tx/>
              <a:buChar char="-"/>
            </a:pPr>
            <a:r>
              <a:rPr lang="en-US" baseline="0" dirty="0" smtClean="0"/>
              <a:t>Yes</a:t>
            </a:r>
          </a:p>
          <a:p>
            <a:pPr marL="285750" indent="-285750">
              <a:buFontTx/>
              <a:buChar char="-"/>
            </a:pPr>
            <a:r>
              <a:rPr lang="en-US" baseline="0" dirty="0" smtClean="0"/>
              <a:t>Depends on A7 state.. </a:t>
            </a:r>
            <a:r>
              <a:rPr lang="en-US" baseline="0" dirty="0" err="1" smtClean="0"/>
              <a:t>CStop</a:t>
            </a:r>
            <a:r>
              <a:rPr lang="en-US" baseline="0" dirty="0" smtClean="0"/>
              <a:t> on M4, Run, Stop or Standby at system level</a:t>
            </a:r>
          </a:p>
          <a:p>
            <a:pPr marL="285750" indent="-285750">
              <a:buFontTx/>
              <a:buChar char="-"/>
            </a:pPr>
            <a:r>
              <a:rPr lang="en-US" baseline="0" dirty="0" smtClean="0"/>
              <a:t>Depends on A7 state.. </a:t>
            </a:r>
            <a:r>
              <a:rPr lang="en-US" baseline="0" dirty="0" err="1" smtClean="0"/>
              <a:t>CStop</a:t>
            </a:r>
            <a:r>
              <a:rPr lang="en-US" baseline="0" dirty="0" smtClean="0"/>
              <a:t> on M4, Run or Stop at system level</a:t>
            </a:r>
          </a:p>
        </p:txBody>
      </p:sp>
      <p:sp>
        <p:nvSpPr>
          <p:cNvPr id="4" name="Slide Number Placeholder 3"/>
          <p:cNvSpPr>
            <a:spLocks noGrp="1"/>
          </p:cNvSpPr>
          <p:nvPr>
            <p:ph type="sldNum" sz="quarter" idx="10"/>
          </p:nvPr>
        </p:nvSpPr>
        <p:spPr/>
        <p:txBody>
          <a:bodyPr/>
          <a:lstStyle/>
          <a:p>
            <a:fld id="{DD440946-B3FE-4062-9BAE-4125F5E6CB49}" type="slidenum">
              <a:rPr lang="fr-FR" smtClean="0"/>
              <a:t>52</a:t>
            </a:fld>
            <a:endParaRPr lang="fr-FR"/>
          </a:p>
        </p:txBody>
      </p:sp>
    </p:spTree>
    <p:extLst>
      <p:ext uri="{BB962C8B-B14F-4D97-AF65-F5344CB8AC3E}">
        <p14:creationId xmlns:p14="http://schemas.microsoft.com/office/powerpoint/2010/main" val="2893941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Using an external power regulator with STM32MP1 Series is a key difference in power architecture (vs. having an integrated power regulator in STM32 MCUs). </a:t>
            </a:r>
          </a:p>
          <a:p>
            <a:r>
              <a:rPr lang="en-US" baseline="0" dirty="0" smtClean="0"/>
              <a:t>This can be a ST STPMIC1x device or some discrete components.</a:t>
            </a:r>
          </a:p>
          <a:p>
            <a:r>
              <a:rPr lang="en-US" baseline="0" dirty="0" smtClean="0"/>
              <a:t>The available power modes at system level are based on the respective power modes on each sub-systems (MPU, MCU)</a:t>
            </a:r>
          </a:p>
          <a:p>
            <a:r>
              <a:rPr lang="en-US" baseline="0" dirty="0" smtClean="0"/>
              <a:t>The device include a V</a:t>
            </a:r>
            <a:r>
              <a:rPr lang="en-US" baseline="-25000" dirty="0" smtClean="0"/>
              <a:t>SW</a:t>
            </a:r>
            <a:r>
              <a:rPr lang="en-US" baseline="0" dirty="0" smtClean="0"/>
              <a:t> backup domain. This power domain has its own integrated regulators (retention regulator &amp; backup regulator) when powered by V</a:t>
            </a:r>
            <a:r>
              <a:rPr lang="en-US" baseline="-25000" dirty="0" smtClean="0"/>
              <a:t>BAT</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DD440946-B3FE-4062-9BAE-4125F5E6CB49}" type="slidenum">
              <a:rPr lang="fr-FR" smtClean="0"/>
              <a:t>11</a:t>
            </a:fld>
            <a:endParaRPr lang="fr-FR"/>
          </a:p>
        </p:txBody>
      </p:sp>
    </p:spTree>
    <p:extLst>
      <p:ext uri="{BB962C8B-B14F-4D97-AF65-F5344CB8AC3E}">
        <p14:creationId xmlns:p14="http://schemas.microsoft.com/office/powerpoint/2010/main" val="15755051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latin typeface="Arial" panose="020B0604020202020204" pitchFamily="34" charset="0"/>
                <a:cs typeface="Arial" panose="020B0604020202020204" pitchFamily="34" charset="0"/>
              </a:rPr>
              <a:t>V</a:t>
            </a:r>
            <a:r>
              <a:rPr lang="en-US" baseline="-25000" dirty="0" smtClean="0">
                <a:latin typeface="Arial" panose="020B0604020202020204" pitchFamily="34" charset="0"/>
                <a:cs typeface="Arial" panose="020B0604020202020204" pitchFamily="34" charset="0"/>
              </a:rPr>
              <a:t>DDCORE</a:t>
            </a:r>
            <a:r>
              <a:rPr lang="en-US" baseline="0" dirty="0" smtClean="0">
                <a:latin typeface="Arial" panose="020B0604020202020204" pitchFamily="34" charset="0"/>
                <a:cs typeface="Arial" panose="020B0604020202020204" pitchFamily="34" charset="0"/>
              </a:rPr>
              <a:t> is the main supply whose value is directly affected by the power modes.</a:t>
            </a:r>
          </a:p>
          <a:p>
            <a:r>
              <a:rPr lang="en-US" baseline="0" dirty="0" smtClean="0">
                <a:latin typeface="Arial" panose="020B0604020202020204" pitchFamily="34" charset="0"/>
                <a:cs typeface="Arial" panose="020B0604020202020204" pitchFamily="34" charset="0"/>
              </a:rPr>
              <a:t>V</a:t>
            </a:r>
            <a:r>
              <a:rPr lang="en-US" baseline="-25000" dirty="0" smtClean="0">
                <a:latin typeface="Arial" panose="020B0604020202020204" pitchFamily="34" charset="0"/>
                <a:cs typeface="Arial" panose="020B0604020202020204" pitchFamily="34" charset="0"/>
              </a:rPr>
              <a:t>DD</a:t>
            </a:r>
            <a:r>
              <a:rPr lang="en-US" baseline="0" dirty="0" smtClean="0">
                <a:latin typeface="Arial" panose="020B0604020202020204" pitchFamily="34" charset="0"/>
                <a:cs typeface="Arial" panose="020B0604020202020204" pitchFamily="34" charset="0"/>
              </a:rPr>
              <a:t> can also been switched off and replaced by an optional V</a:t>
            </a:r>
            <a:r>
              <a:rPr lang="en-US" baseline="-25000" dirty="0" smtClean="0">
                <a:latin typeface="Arial" panose="020B0604020202020204" pitchFamily="34" charset="0"/>
                <a:cs typeface="Arial" panose="020B0604020202020204" pitchFamily="34" charset="0"/>
              </a:rPr>
              <a:t>BAT</a:t>
            </a:r>
            <a:r>
              <a:rPr lang="en-US" baseline="0" dirty="0" smtClean="0">
                <a:latin typeface="Arial" panose="020B0604020202020204" pitchFamily="34" charset="0"/>
                <a:cs typeface="Arial" panose="020B0604020202020204" pitchFamily="34" charset="0"/>
              </a:rPr>
              <a:t> supply (VBAT power mode)</a:t>
            </a:r>
          </a:p>
          <a:p>
            <a:r>
              <a:rPr lang="en-US" baseline="0" dirty="0" smtClean="0">
                <a:latin typeface="Arial" panose="020B0604020202020204" pitchFamily="34" charset="0"/>
                <a:cs typeface="Arial" panose="020B0604020202020204" pitchFamily="34" charset="0"/>
              </a:rPr>
              <a:t>Analog and interfaces (DSI, USB, DDR) have some dedicated power supplies.</a:t>
            </a:r>
          </a:p>
        </p:txBody>
      </p:sp>
      <p:sp>
        <p:nvSpPr>
          <p:cNvPr id="4" name="Slide Number Placeholder 3"/>
          <p:cNvSpPr>
            <a:spLocks noGrp="1"/>
          </p:cNvSpPr>
          <p:nvPr>
            <p:ph type="sldNum" sz="quarter" idx="10"/>
          </p:nvPr>
        </p:nvSpPr>
        <p:spPr/>
        <p:txBody>
          <a:bodyPr/>
          <a:lstStyle/>
          <a:p>
            <a:fld id="{DD440946-B3FE-4062-9BAE-4125F5E6CB49}" type="slidenum">
              <a:rPr lang="fr-FR" smtClean="0"/>
              <a:t>12</a:t>
            </a:fld>
            <a:endParaRPr lang="fr-FR"/>
          </a:p>
        </p:txBody>
      </p:sp>
    </p:spTree>
    <p:extLst>
      <p:ext uri="{BB962C8B-B14F-4D97-AF65-F5344CB8AC3E}">
        <p14:creationId xmlns:p14="http://schemas.microsoft.com/office/powerpoint/2010/main" val="18110915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In order to be in Standby mode (have the V</a:t>
            </a:r>
            <a:r>
              <a:rPr lang="en-US" baseline="-25000" dirty="0" smtClean="0"/>
              <a:t>DDCORE </a:t>
            </a:r>
            <a:r>
              <a:rPr lang="en-US" baseline="0" dirty="0" smtClean="0"/>
              <a:t>switched off), both sub-systems must be allowed to shut off the  V</a:t>
            </a:r>
            <a:r>
              <a:rPr lang="en-US" baseline="-25000" dirty="0" smtClean="0"/>
              <a:t>DDCORE </a:t>
            </a:r>
            <a:r>
              <a:rPr lang="en-US" baseline="0" dirty="0" smtClean="0"/>
              <a:t> supply. So MPU should be in </a:t>
            </a:r>
            <a:r>
              <a:rPr lang="en-US" baseline="0" dirty="0" err="1" smtClean="0"/>
              <a:t>CStandby</a:t>
            </a:r>
            <a:r>
              <a:rPr lang="en-US" baseline="0" dirty="0" smtClean="0"/>
              <a:t> mode or </a:t>
            </a:r>
            <a:r>
              <a:rPr lang="en-US" baseline="0" dirty="0" err="1" smtClean="0"/>
              <a:t>CStop</a:t>
            </a:r>
            <a:r>
              <a:rPr lang="en-US" baseline="0" dirty="0" smtClean="0"/>
              <a:t> mode with MPU PDDS=1 and CSTBYDIS=1, and the MCU in </a:t>
            </a:r>
            <a:r>
              <a:rPr lang="en-US" baseline="0" dirty="0" err="1" smtClean="0"/>
              <a:t>CStop</a:t>
            </a:r>
            <a:r>
              <a:rPr lang="en-US" baseline="0" dirty="0" smtClean="0"/>
              <a:t> with PDDS bit =1 (allowing system to go to Standby and switch off  V</a:t>
            </a:r>
            <a:r>
              <a:rPr lang="en-US" baseline="-25000" dirty="0" smtClean="0"/>
              <a:t>DDCORE</a:t>
            </a:r>
            <a:r>
              <a:rPr lang="en-US" baseline="0" dirty="0" smtClean="0"/>
              <a:t>).</a:t>
            </a:r>
          </a:p>
          <a:p>
            <a:pPr marL="0" marR="0" lvl="0" indent="0" algn="l" defTabSz="1218987" rtl="0" eaLnBrk="1" fontAlgn="auto" latinLnBrk="0" hangingPunct="1">
              <a:lnSpc>
                <a:spcPct val="100000"/>
              </a:lnSpc>
              <a:spcBef>
                <a:spcPts val="0"/>
              </a:spcBef>
              <a:spcAft>
                <a:spcPts val="0"/>
              </a:spcAft>
              <a:buClrTx/>
              <a:buSzTx/>
              <a:buFontTx/>
              <a:buNone/>
              <a:tabLst/>
              <a:defRPr/>
            </a:pPr>
            <a:r>
              <a:rPr lang="en-US" baseline="0" dirty="0" smtClean="0"/>
              <a:t>Note that MPU </a:t>
            </a:r>
            <a:r>
              <a:rPr lang="en-US" baseline="0" dirty="0" err="1" smtClean="0"/>
              <a:t>CStandby</a:t>
            </a:r>
            <a:r>
              <a:rPr lang="en-US" baseline="0" dirty="0" smtClean="0"/>
              <a:t> is not supported in the </a:t>
            </a:r>
            <a:r>
              <a:rPr lang="fr-FR" sz="1600" kern="1200" dirty="0" smtClean="0">
                <a:solidFill>
                  <a:schemeClr val="tx1"/>
                </a:solidFill>
                <a:effectLst/>
                <a:latin typeface="+mn-lt"/>
                <a:ea typeface="+mn-ea"/>
                <a:cs typeface="+mn-cs"/>
              </a:rPr>
              <a:t>STM32MPU </a:t>
            </a:r>
            <a:r>
              <a:rPr lang="fr-FR" sz="1600" kern="1200" dirty="0" err="1" smtClean="0">
                <a:solidFill>
                  <a:schemeClr val="tx1"/>
                </a:solidFill>
                <a:effectLst/>
                <a:latin typeface="+mn-lt"/>
                <a:ea typeface="+mn-ea"/>
                <a:cs typeface="+mn-cs"/>
              </a:rPr>
              <a:t>OpenSTLinux</a:t>
            </a:r>
            <a:r>
              <a:rPr lang="fr-FR" sz="1600" kern="1200" dirty="0" smtClean="0">
                <a:solidFill>
                  <a:schemeClr val="tx1"/>
                </a:solidFill>
                <a:effectLst/>
                <a:latin typeface="+mn-lt"/>
                <a:ea typeface="+mn-ea"/>
                <a:cs typeface="+mn-cs"/>
              </a:rPr>
              <a:t> Distributions</a:t>
            </a:r>
            <a:r>
              <a:rPr lang="en-US" sz="1600" kern="1200" baseline="0" dirty="0" smtClean="0">
                <a:solidFill>
                  <a:schemeClr val="tx1"/>
                </a:solidFill>
                <a:effectLst/>
                <a:latin typeface="+mn-lt"/>
                <a:ea typeface="+mn-ea"/>
                <a:cs typeface="+mn-cs"/>
              </a:rPr>
              <a:t> </a:t>
            </a:r>
            <a:r>
              <a:rPr lang="en-US" baseline="0" dirty="0" smtClean="0"/>
              <a:t>because it may cause some configuration issue at wakeup time with MCU since boot peripherals are not accessible on ST boards after </a:t>
            </a:r>
            <a:r>
              <a:rPr lang="en-US" baseline="0" dirty="0" err="1" smtClean="0"/>
              <a:t>CStandby</a:t>
            </a:r>
            <a:r>
              <a:rPr lang="en-US" baseline="0" dirty="0" smtClean="0"/>
              <a:t> due to wiring choices  (</a:t>
            </a:r>
            <a:r>
              <a:rPr lang="en-US" baseline="0" dirty="0" err="1" smtClean="0"/>
              <a:t>cf</a:t>
            </a:r>
            <a:r>
              <a:rPr lang="en-US" baseline="0" dirty="0" smtClean="0"/>
              <a:t> AN5109 for more details)</a:t>
            </a:r>
          </a:p>
          <a:p>
            <a:r>
              <a:rPr lang="en-US" baseline="0" dirty="0" smtClean="0"/>
              <a:t>There are several system Stop modes which are detailed in next slide.</a:t>
            </a:r>
          </a:p>
        </p:txBody>
      </p:sp>
      <p:sp>
        <p:nvSpPr>
          <p:cNvPr id="4" name="Slide Number Placeholder 3"/>
          <p:cNvSpPr>
            <a:spLocks noGrp="1"/>
          </p:cNvSpPr>
          <p:nvPr>
            <p:ph type="sldNum" sz="quarter" idx="10"/>
          </p:nvPr>
        </p:nvSpPr>
        <p:spPr/>
        <p:txBody>
          <a:bodyPr/>
          <a:lstStyle/>
          <a:p>
            <a:fld id="{DD440946-B3FE-4062-9BAE-4125F5E6CB49}" type="slidenum">
              <a:rPr lang="fr-FR" smtClean="0"/>
              <a:t>13</a:t>
            </a:fld>
            <a:endParaRPr lang="fr-FR"/>
          </a:p>
        </p:txBody>
      </p:sp>
    </p:spTree>
    <p:extLst>
      <p:ext uri="{BB962C8B-B14F-4D97-AF65-F5344CB8AC3E}">
        <p14:creationId xmlns:p14="http://schemas.microsoft.com/office/powerpoint/2010/main" val="6124451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 power consumption reduction for the various mode is achieved through the following means:</a:t>
            </a:r>
          </a:p>
          <a:p>
            <a:pPr marL="285750" indent="-285750">
              <a:buFontTx/>
              <a:buChar char="-"/>
            </a:pPr>
            <a:r>
              <a:rPr lang="en-US" baseline="0" dirty="0" smtClean="0"/>
              <a:t>Un-clocking the CPUs and the sub systems</a:t>
            </a:r>
          </a:p>
          <a:p>
            <a:pPr marL="285750" indent="-285750">
              <a:buFontTx/>
              <a:buChar char="-"/>
            </a:pPr>
            <a:r>
              <a:rPr lang="en-US" baseline="0" dirty="0" smtClean="0"/>
              <a:t>Switching off some system power supplies by controlling the external regulator via PWR_LP/PWR_ON control pins (only PWR_ON is needed when using STPMIC1x)</a:t>
            </a:r>
          </a:p>
          <a:p>
            <a:pPr marL="285750" indent="-285750">
              <a:buFontTx/>
              <a:buChar char="-"/>
            </a:pPr>
            <a:r>
              <a:rPr lang="en-US" baseline="0" dirty="0" smtClean="0"/>
              <a:t>Reducing the V</a:t>
            </a:r>
            <a:r>
              <a:rPr lang="en-US" strike="noStrike" baseline="-25000" dirty="0" smtClean="0"/>
              <a:t>DDCORE</a:t>
            </a:r>
            <a:r>
              <a:rPr lang="en-US" baseline="0" dirty="0" smtClean="0"/>
              <a:t> voltage</a:t>
            </a:r>
          </a:p>
          <a:p>
            <a:pPr marL="285750" indent="-285750">
              <a:buFontTx/>
              <a:buChar char="-"/>
            </a:pPr>
            <a:endParaRPr lang="en-US" baseline="0" dirty="0" smtClean="0"/>
          </a:p>
          <a:p>
            <a:pPr marL="0" indent="0">
              <a:buFontTx/>
              <a:buNone/>
            </a:pPr>
            <a:r>
              <a:rPr lang="en-US" baseline="0" dirty="0" smtClean="0"/>
              <a:t>The available wakeup sources depends on the system power mode (see wakeup source depending on system operating mode in the STM32MP1 reference manual). The deeper low power mode, the less number of wakeup sources. </a:t>
            </a:r>
          </a:p>
        </p:txBody>
      </p:sp>
      <p:sp>
        <p:nvSpPr>
          <p:cNvPr id="4" name="Slide Number Placeholder 3"/>
          <p:cNvSpPr>
            <a:spLocks noGrp="1"/>
          </p:cNvSpPr>
          <p:nvPr>
            <p:ph type="sldNum" sz="quarter" idx="10"/>
          </p:nvPr>
        </p:nvSpPr>
        <p:spPr/>
        <p:txBody>
          <a:bodyPr/>
          <a:lstStyle/>
          <a:p>
            <a:fld id="{DD440946-B3FE-4062-9BAE-4125F5E6CB49}" type="slidenum">
              <a:rPr lang="fr-FR" smtClean="0"/>
              <a:t>14</a:t>
            </a:fld>
            <a:endParaRPr lang="fr-FR"/>
          </a:p>
        </p:txBody>
      </p:sp>
    </p:spTree>
    <p:extLst>
      <p:ext uri="{BB962C8B-B14F-4D97-AF65-F5344CB8AC3E}">
        <p14:creationId xmlns:p14="http://schemas.microsoft.com/office/powerpoint/2010/main" val="22352719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baseline="0" dirty="0" smtClean="0"/>
          </a:p>
        </p:txBody>
      </p:sp>
      <p:sp>
        <p:nvSpPr>
          <p:cNvPr id="4" name="Slide Number Placeholder 3"/>
          <p:cNvSpPr>
            <a:spLocks noGrp="1"/>
          </p:cNvSpPr>
          <p:nvPr>
            <p:ph type="sldNum" sz="quarter" idx="10"/>
          </p:nvPr>
        </p:nvSpPr>
        <p:spPr/>
        <p:txBody>
          <a:bodyPr/>
          <a:lstStyle/>
          <a:p>
            <a:fld id="{DD440946-B3FE-4062-9BAE-4125F5E6CB49}" type="slidenum">
              <a:rPr lang="fr-FR" smtClean="0"/>
              <a:t>15</a:t>
            </a:fld>
            <a:endParaRPr lang="fr-FR"/>
          </a:p>
        </p:txBody>
      </p:sp>
    </p:spTree>
    <p:extLst>
      <p:ext uri="{BB962C8B-B14F-4D97-AF65-F5344CB8AC3E}">
        <p14:creationId xmlns:p14="http://schemas.microsoft.com/office/powerpoint/2010/main" val="22865615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DD440946-B3FE-4062-9BAE-4125F5E6CB49}" type="slidenum">
              <a:rPr lang="fr-FR" smtClean="0"/>
              <a:t>16</a:t>
            </a:fld>
            <a:endParaRPr lang="fr-FR"/>
          </a:p>
        </p:txBody>
      </p:sp>
    </p:spTree>
    <p:extLst>
      <p:ext uri="{BB962C8B-B14F-4D97-AF65-F5344CB8AC3E}">
        <p14:creationId xmlns:p14="http://schemas.microsoft.com/office/powerpoint/2010/main" val="391370152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pic>
        <p:nvPicPr>
          <p:cNvPr id="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912699" y="-155930"/>
            <a:ext cx="9269190" cy="7555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re 1"/>
          <p:cNvSpPr>
            <a:spLocks noGrp="1"/>
          </p:cNvSpPr>
          <p:nvPr>
            <p:ph type="ctrTitle" hasCustomPrompt="1"/>
          </p:nvPr>
        </p:nvSpPr>
        <p:spPr>
          <a:xfrm>
            <a:off x="934680" y="1687947"/>
            <a:ext cx="10359152" cy="1470366"/>
          </a:xfrm>
        </p:spPr>
        <p:txBody>
          <a:bodyPr anchor="b"/>
          <a:lstStyle>
            <a:lvl1pPr algn="l">
              <a:defRPr/>
            </a:lvl1pPr>
          </a:lstStyle>
          <a:p>
            <a:r>
              <a:rPr lang="en-US" noProof="0" dirty="0" smtClean="0"/>
              <a:t>Click to edit Master title style</a:t>
            </a:r>
            <a:endParaRPr lang="en-US" noProof="0" dirty="0"/>
          </a:p>
        </p:txBody>
      </p:sp>
      <p:sp>
        <p:nvSpPr>
          <p:cNvPr id="3" name="Sous-titre 2"/>
          <p:cNvSpPr>
            <a:spLocks noGrp="1"/>
          </p:cNvSpPr>
          <p:nvPr>
            <p:ph type="subTitle" idx="1" hasCustomPrompt="1"/>
          </p:nvPr>
        </p:nvSpPr>
        <p:spPr>
          <a:xfrm>
            <a:off x="934680" y="3403284"/>
            <a:ext cx="8531067" cy="1753006"/>
          </a:xfrm>
        </p:spPr>
        <p:txBody>
          <a:bodyPr>
            <a:normAutofit/>
          </a:bodyPr>
          <a:lstStyle>
            <a:lvl1pPr marL="0" indent="0" algn="l">
              <a:buNone/>
              <a:defRPr sz="1900" baseline="0">
                <a:solidFill>
                  <a:schemeClr val="accent4"/>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noProof="0" dirty="0" smtClean="0"/>
              <a:t>Click to edit Master subtitle style</a:t>
            </a:r>
            <a:endParaRPr lang="en-US" noProof="0" dirty="0"/>
          </a:p>
        </p:txBody>
      </p:sp>
      <p:pic>
        <p:nvPicPr>
          <p:cNvPr id="7" name="Picture 4" descr="D:\Le sel en +\Realisations\TBWA\120117 Microelectronics\ST_Bloc marque_Qi_H.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911068" y="5640082"/>
            <a:ext cx="3262725" cy="10548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527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wo contents">
    <p:spTree>
      <p:nvGrpSpPr>
        <p:cNvPr id="1" name=""/>
        <p:cNvGrpSpPr/>
        <p:nvPr/>
      </p:nvGrpSpPr>
      <p:grpSpPr>
        <a:xfrm>
          <a:off x="0" y="0"/>
          <a:ext cx="0" cy="0"/>
          <a:chOff x="0" y="0"/>
          <a:chExt cx="0" cy="0"/>
        </a:xfrm>
      </p:grpSpPr>
      <p:sp>
        <p:nvSpPr>
          <p:cNvPr id="2" name="Titre 1"/>
          <p:cNvSpPr>
            <a:spLocks noGrp="1"/>
          </p:cNvSpPr>
          <p:nvPr>
            <p:ph type="title" hasCustomPrompt="1"/>
          </p:nvPr>
        </p:nvSpPr>
        <p:spPr/>
        <p:txBody>
          <a:bodyPr/>
          <a:lstStyle>
            <a:lvl1pPr>
              <a:defRPr baseline="0"/>
            </a:lvl1pPr>
          </a:lstStyle>
          <a:p>
            <a:r>
              <a:rPr lang="en-US" noProof="0" smtClean="0"/>
              <a:t>Click to edit Master title style</a:t>
            </a:r>
            <a:endParaRPr lang="en-US" noProof="0"/>
          </a:p>
        </p:txBody>
      </p:sp>
      <p:sp>
        <p:nvSpPr>
          <p:cNvPr id="3" name="Espace réservé du contenu 2"/>
          <p:cNvSpPr>
            <a:spLocks noGrp="1"/>
          </p:cNvSpPr>
          <p:nvPr>
            <p:ph sz="half" idx="1" hasCustomPrompt="1"/>
          </p:nvPr>
        </p:nvSpPr>
        <p:spPr>
          <a:xfrm>
            <a:off x="609363" y="1288448"/>
            <a:ext cx="5382697" cy="1476691"/>
          </a:xfrm>
        </p:spPr>
        <p:txBody>
          <a:bodyPr>
            <a:spAutoFit/>
          </a:bodyPr>
          <a:lstStyle>
            <a:lvl1pPr>
              <a:lnSpc>
                <a:spcPct val="100000"/>
              </a:lnSpc>
              <a:spcBef>
                <a:spcPts val="2688"/>
              </a:spcBef>
              <a:defRPr sz="2700"/>
            </a:lvl1pPr>
            <a:lvl2pPr>
              <a:lnSpc>
                <a:spcPct val="100000"/>
              </a:lnSpc>
              <a:defRPr sz="2400"/>
            </a:lvl2pPr>
            <a:lvl3pPr>
              <a:lnSpc>
                <a:spcPct val="100000"/>
              </a:lnSpc>
              <a:defRPr sz="2100"/>
            </a:lvl3pPr>
            <a:lvl4pPr>
              <a:defRPr sz="2700"/>
            </a:lvl4pPr>
            <a:lvl5pPr>
              <a:defRPr sz="2700"/>
            </a:lvl5pPr>
            <a:lvl6pPr>
              <a:defRPr sz="2700"/>
            </a:lvl6pPr>
            <a:lvl7pPr>
              <a:defRPr sz="2700"/>
            </a:lvl7pPr>
            <a:lvl8pPr>
              <a:defRPr sz="2700"/>
            </a:lvl8pPr>
            <a:lvl9pPr>
              <a:defRPr sz="2700"/>
            </a:lvl9pPr>
          </a:lstStyle>
          <a:p>
            <a:pPr lvl="0"/>
            <a:r>
              <a:rPr lang="en-US" noProof="0" smtClean="0"/>
              <a:t>Click to edit Master text sytles</a:t>
            </a:r>
          </a:p>
          <a:p>
            <a:pPr lvl="1"/>
            <a:r>
              <a:rPr lang="en-US" noProof="0" smtClean="0"/>
              <a:t>Second level</a:t>
            </a:r>
          </a:p>
          <a:p>
            <a:pPr lvl="2"/>
            <a:r>
              <a:rPr lang="en-US" noProof="0" smtClean="0"/>
              <a:t>Third level</a:t>
            </a:r>
          </a:p>
        </p:txBody>
      </p:sp>
      <p:sp>
        <p:nvSpPr>
          <p:cNvPr id="7" name="Espace réservé du numéro de diapositive 6"/>
          <p:cNvSpPr>
            <a:spLocks noGrp="1"/>
          </p:cNvSpPr>
          <p:nvPr>
            <p:ph type="sldNum" sz="quarter" idx="12"/>
          </p:nvPr>
        </p:nvSpPr>
        <p:spPr/>
        <p:txBody>
          <a:bodyPr/>
          <a:lstStyle/>
          <a:p>
            <a:fld id="{5B31B9E4-8E4D-4C86-BFD7-412B282B373B}" type="slidenum">
              <a:rPr lang="fr-FR" smtClean="0">
                <a:solidFill>
                  <a:prstClr val="white"/>
                </a:solidFill>
              </a:rPr>
              <a:pPr/>
              <a:t>‹#›</a:t>
            </a:fld>
            <a:endParaRPr lang="fr-FR">
              <a:solidFill>
                <a:prstClr val="white"/>
              </a:solidFill>
            </a:endParaRPr>
          </a:p>
        </p:txBody>
      </p:sp>
      <p:sp>
        <p:nvSpPr>
          <p:cNvPr id="10" name="Espace réservé du contenu 2"/>
          <p:cNvSpPr>
            <a:spLocks noGrp="1"/>
          </p:cNvSpPr>
          <p:nvPr>
            <p:ph sz="half" idx="14" hasCustomPrompt="1"/>
          </p:nvPr>
        </p:nvSpPr>
        <p:spPr>
          <a:xfrm>
            <a:off x="6181394" y="1288448"/>
            <a:ext cx="5382697" cy="1476691"/>
          </a:xfrm>
        </p:spPr>
        <p:txBody>
          <a:bodyPr>
            <a:spAutoFit/>
          </a:bodyPr>
          <a:lstStyle>
            <a:lvl1pPr>
              <a:lnSpc>
                <a:spcPct val="100000"/>
              </a:lnSpc>
              <a:spcBef>
                <a:spcPts val="2688"/>
              </a:spcBef>
              <a:defRPr sz="2700"/>
            </a:lvl1pPr>
            <a:lvl2pPr>
              <a:lnSpc>
                <a:spcPct val="100000"/>
              </a:lnSpc>
              <a:defRPr sz="2400"/>
            </a:lvl2pPr>
            <a:lvl3pPr>
              <a:lnSpc>
                <a:spcPct val="100000"/>
              </a:lnSpc>
              <a:defRPr sz="2100"/>
            </a:lvl3pPr>
            <a:lvl4pPr>
              <a:defRPr sz="2700"/>
            </a:lvl4pPr>
            <a:lvl5pPr>
              <a:defRPr sz="2700"/>
            </a:lvl5pPr>
            <a:lvl6pPr>
              <a:defRPr sz="2700"/>
            </a:lvl6pPr>
            <a:lvl7pPr>
              <a:defRPr sz="2700"/>
            </a:lvl7pPr>
            <a:lvl8pPr>
              <a:defRPr sz="2700"/>
            </a:lvl8pPr>
            <a:lvl9pPr>
              <a:defRPr sz="2700"/>
            </a:lvl9pPr>
          </a:lstStyle>
          <a:p>
            <a:pPr lvl="0"/>
            <a:r>
              <a:rPr lang="en-US" noProof="0" smtClean="0"/>
              <a:t>Click to edit Master text sytles</a:t>
            </a:r>
          </a:p>
          <a:p>
            <a:pPr lvl="1"/>
            <a:r>
              <a:rPr lang="en-US" noProof="0" smtClean="0"/>
              <a:t>Second level</a:t>
            </a:r>
          </a:p>
          <a:p>
            <a:pPr lvl="2"/>
            <a:r>
              <a:rPr lang="en-US" noProof="0" smtClean="0"/>
              <a:t>Third level</a:t>
            </a:r>
          </a:p>
        </p:txBody>
      </p:sp>
    </p:spTree>
    <p:extLst>
      <p:ext uri="{BB962C8B-B14F-4D97-AF65-F5344CB8AC3E}">
        <p14:creationId xmlns:p14="http://schemas.microsoft.com/office/powerpoint/2010/main" val="308515518"/>
      </p:ext>
    </p:extLst>
  </p:cSld>
  <p:clrMapOvr>
    <a:masterClrMapping/>
  </p:clrMapOvr>
  <p:transition spd="slow">
    <p:wipe dir="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s">
    <p:spTree>
      <p:nvGrpSpPr>
        <p:cNvPr id="1" name=""/>
        <p:cNvGrpSpPr/>
        <p:nvPr/>
      </p:nvGrpSpPr>
      <p:grpSpPr>
        <a:xfrm>
          <a:off x="0" y="0"/>
          <a:ext cx="0" cy="0"/>
          <a:chOff x="0" y="0"/>
          <a:chExt cx="0" cy="0"/>
        </a:xfrm>
      </p:grpSpPr>
      <p:sp>
        <p:nvSpPr>
          <p:cNvPr id="2" name="Titre 1"/>
          <p:cNvSpPr>
            <a:spLocks noGrp="1"/>
          </p:cNvSpPr>
          <p:nvPr>
            <p:ph type="title" hasCustomPrompt="1"/>
          </p:nvPr>
        </p:nvSpPr>
        <p:spPr/>
        <p:txBody>
          <a:bodyPr/>
          <a:lstStyle/>
          <a:p>
            <a:r>
              <a:rPr lang="en-US" noProof="0" dirty="0" smtClean="0"/>
              <a:t>Click to edit Master title style</a:t>
            </a:r>
            <a:endParaRPr lang="en-US" noProof="0" dirty="0"/>
          </a:p>
        </p:txBody>
      </p:sp>
      <p:sp>
        <p:nvSpPr>
          <p:cNvPr id="3" name="Espace réservé du contenu 2"/>
          <p:cNvSpPr>
            <a:spLocks noGrp="1"/>
          </p:cNvSpPr>
          <p:nvPr>
            <p:ph idx="1" hasCustomPrompt="1"/>
          </p:nvPr>
        </p:nvSpPr>
        <p:spPr>
          <a:xfrm>
            <a:off x="609362" y="1277793"/>
            <a:ext cx="10968514" cy="1652117"/>
          </a:xfrm>
        </p:spPr>
        <p:txBody>
          <a:bodyPr>
            <a:spAutoFit/>
          </a:bodyPr>
          <a:lstStyle>
            <a:lvl1pPr>
              <a:lnSpc>
                <a:spcPct val="100000"/>
              </a:lnSpc>
              <a:spcBef>
                <a:spcPts val="2400"/>
              </a:spcBef>
              <a:defRPr baseline="0"/>
            </a:lvl1pPr>
            <a:lvl2pPr>
              <a:lnSpc>
                <a:spcPct val="100000"/>
              </a:lnSpc>
              <a:defRPr/>
            </a:lvl2pPr>
            <a:lvl3pPr>
              <a:lnSpc>
                <a:spcPct val="100000"/>
              </a:lnSpc>
              <a:defRPr/>
            </a:lvl3pPr>
            <a:lvl4pPr>
              <a:lnSpc>
                <a:spcPct val="100000"/>
              </a:lnSpc>
              <a:defRPr/>
            </a:lvl4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p:txBody>
      </p:sp>
      <p:sp>
        <p:nvSpPr>
          <p:cNvPr id="6" name="Espace réservé du numéro de diapositive 5"/>
          <p:cNvSpPr>
            <a:spLocks noGrp="1"/>
          </p:cNvSpPr>
          <p:nvPr>
            <p:ph type="sldNum" sz="quarter" idx="12"/>
          </p:nvPr>
        </p:nvSpPr>
        <p:spPr/>
        <p:txBody>
          <a:bodyPr/>
          <a:lstStyle>
            <a:lvl1pPr>
              <a:defRPr b="0"/>
            </a:lvl1pPr>
          </a:lstStyle>
          <a:p>
            <a:fld id="{5B31B9E4-8E4D-4C86-BFD7-412B282B373B}" type="slidenum">
              <a:rPr lang="fr-FR" smtClean="0"/>
              <a:pPr/>
              <a:t>‹#›</a:t>
            </a:fld>
            <a:endParaRPr lang="fr-FR" dirty="0"/>
          </a:p>
        </p:txBody>
      </p:sp>
      <p:sp>
        <p:nvSpPr>
          <p:cNvPr id="9" name="Espace réservé du pied de page 4"/>
          <p:cNvSpPr>
            <a:spLocks noGrp="1"/>
          </p:cNvSpPr>
          <p:nvPr>
            <p:ph type="ftr" sz="quarter" idx="3"/>
          </p:nvPr>
        </p:nvSpPr>
        <p:spPr>
          <a:xfrm>
            <a:off x="1421845" y="6524697"/>
            <a:ext cx="4551002" cy="169277"/>
          </a:xfrm>
          <a:prstGeom prst="rect">
            <a:avLst/>
          </a:prstGeom>
        </p:spPr>
        <p:txBody>
          <a:bodyPr vert="horz" wrap="square" lIns="0" tIns="0" rIns="0" bIns="0" rtlCol="0" anchor="ctr">
            <a:spAutoFit/>
          </a:bodyPr>
          <a:lstStyle>
            <a:lvl1pPr algn="r">
              <a:defRPr sz="1100">
                <a:solidFill>
                  <a:schemeClr val="tx1">
                    <a:tint val="75000"/>
                  </a:schemeClr>
                </a:solidFill>
                <a:latin typeface="Arial" pitchFamily="34" charset="0"/>
                <a:cs typeface="Arial" pitchFamily="34" charset="0"/>
              </a:defRPr>
            </a:lvl1pPr>
          </a:lstStyle>
          <a:p>
            <a:r>
              <a:rPr lang="en-US" noProof="0" smtClean="0"/>
              <a:t>Presentation Title</a:t>
            </a:r>
            <a:endParaRPr lang="en-US" noProof="0"/>
          </a:p>
        </p:txBody>
      </p:sp>
      <p:sp>
        <p:nvSpPr>
          <p:cNvPr id="10" name="Espace réservé de la date 3"/>
          <p:cNvSpPr>
            <a:spLocks noGrp="1"/>
          </p:cNvSpPr>
          <p:nvPr>
            <p:ph type="dt" sz="half" idx="2"/>
          </p:nvPr>
        </p:nvSpPr>
        <p:spPr>
          <a:xfrm>
            <a:off x="6124530" y="6524697"/>
            <a:ext cx="705321" cy="169277"/>
          </a:xfrm>
          <a:prstGeom prst="rect">
            <a:avLst/>
          </a:prstGeom>
        </p:spPr>
        <p:txBody>
          <a:bodyPr vert="horz" wrap="none" lIns="0" tIns="0" rIns="0" bIns="0" rtlCol="0" anchor="ctr">
            <a:spAutoFit/>
          </a:bodyPr>
          <a:lstStyle>
            <a:lvl1pPr algn="l">
              <a:defRPr lang="fr-FR" sz="1100" smtClean="0">
                <a:solidFill>
                  <a:schemeClr val="tx1">
                    <a:tint val="75000"/>
                  </a:schemeClr>
                </a:solidFill>
                <a:latin typeface="Arial" pitchFamily="34" charset="0"/>
                <a:cs typeface="Arial" pitchFamily="34" charset="0"/>
              </a:defRPr>
            </a:lvl1pPr>
          </a:lstStyle>
          <a:p>
            <a:fld id="{97C1BCAF-80A6-4211-AF49-13864F134AF4}" type="datetime1">
              <a:rPr lang="fr-FR" smtClean="0"/>
              <a:t>20/02/2019</a:t>
            </a:fld>
            <a:endParaRPr lang="fr-FR"/>
          </a:p>
        </p:txBody>
      </p:sp>
    </p:spTree>
    <p:extLst>
      <p:ext uri="{BB962C8B-B14F-4D97-AF65-F5344CB8AC3E}">
        <p14:creationId xmlns:p14="http://schemas.microsoft.com/office/powerpoint/2010/main" val="2578274968"/>
      </p:ext>
    </p:extLst>
  </p:cSld>
  <p:clrMapOvr>
    <a:masterClrMapping/>
  </p:clrMapOvr>
  <p:transition spd="slow">
    <p:wipe dir="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Section title">
    <p:spTree>
      <p:nvGrpSpPr>
        <p:cNvPr id="1" name=""/>
        <p:cNvGrpSpPr/>
        <p:nvPr/>
      </p:nvGrpSpPr>
      <p:grpSpPr>
        <a:xfrm>
          <a:off x="0" y="0"/>
          <a:ext cx="0" cy="0"/>
          <a:chOff x="0" y="0"/>
          <a:chExt cx="0" cy="0"/>
        </a:xfrm>
      </p:grpSpPr>
      <p:pic>
        <p:nvPicPr>
          <p:cNvPr id="1027" name="Picture 3"/>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2639939" y="7811"/>
            <a:ext cx="15739599" cy="93385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re 1"/>
          <p:cNvSpPr>
            <a:spLocks noGrp="1"/>
          </p:cNvSpPr>
          <p:nvPr>
            <p:ph type="title" hasCustomPrompt="1"/>
          </p:nvPr>
        </p:nvSpPr>
        <p:spPr>
          <a:xfrm>
            <a:off x="890560" y="4756325"/>
            <a:ext cx="10359152" cy="1362390"/>
          </a:xfrm>
        </p:spPr>
        <p:txBody>
          <a:bodyPr anchor="t">
            <a:normAutofit/>
          </a:bodyPr>
          <a:lstStyle>
            <a:lvl1pPr algn="l">
              <a:defRPr sz="4800" b="0" cap="none"/>
            </a:lvl1pPr>
          </a:lstStyle>
          <a:p>
            <a:r>
              <a:rPr lang="en-US" noProof="0" dirty="0" smtClean="0"/>
              <a:t>Click to edit Master title style</a:t>
            </a:r>
            <a:endParaRPr lang="en-US" noProof="0" dirty="0"/>
          </a:p>
        </p:txBody>
      </p:sp>
      <p:sp>
        <p:nvSpPr>
          <p:cNvPr id="8" name="Espace réservé du pied de page 4"/>
          <p:cNvSpPr>
            <a:spLocks noGrp="1"/>
          </p:cNvSpPr>
          <p:nvPr>
            <p:ph type="ftr" sz="quarter" idx="3"/>
          </p:nvPr>
        </p:nvSpPr>
        <p:spPr>
          <a:xfrm>
            <a:off x="1421845" y="6524697"/>
            <a:ext cx="4551002" cy="169277"/>
          </a:xfrm>
          <a:prstGeom prst="rect">
            <a:avLst/>
          </a:prstGeom>
        </p:spPr>
        <p:txBody>
          <a:bodyPr vert="horz" wrap="square" lIns="0" tIns="0" rIns="0" bIns="0" rtlCol="0" anchor="ctr">
            <a:spAutoFit/>
          </a:bodyPr>
          <a:lstStyle>
            <a:lvl1pPr algn="r">
              <a:defRPr sz="1100">
                <a:solidFill>
                  <a:schemeClr val="tx1">
                    <a:tint val="75000"/>
                  </a:schemeClr>
                </a:solidFill>
                <a:latin typeface="Arial" pitchFamily="34" charset="0"/>
                <a:cs typeface="Arial" pitchFamily="34" charset="0"/>
              </a:defRPr>
            </a:lvl1pPr>
          </a:lstStyle>
          <a:p>
            <a:r>
              <a:rPr lang="en-US" noProof="0" smtClean="0"/>
              <a:t>Presentation Title</a:t>
            </a:r>
            <a:endParaRPr lang="en-US" noProof="0"/>
          </a:p>
        </p:txBody>
      </p:sp>
      <p:sp>
        <p:nvSpPr>
          <p:cNvPr id="9" name="Espace réservé de la date 3"/>
          <p:cNvSpPr>
            <a:spLocks noGrp="1"/>
          </p:cNvSpPr>
          <p:nvPr>
            <p:ph type="dt" sz="half" idx="2"/>
          </p:nvPr>
        </p:nvSpPr>
        <p:spPr>
          <a:xfrm>
            <a:off x="6124530" y="6524697"/>
            <a:ext cx="705321" cy="169277"/>
          </a:xfrm>
          <a:prstGeom prst="rect">
            <a:avLst/>
          </a:prstGeom>
        </p:spPr>
        <p:txBody>
          <a:bodyPr vert="horz" wrap="none" lIns="0" tIns="0" rIns="0" bIns="0" rtlCol="0" anchor="ctr">
            <a:spAutoFit/>
          </a:bodyPr>
          <a:lstStyle>
            <a:lvl1pPr algn="l">
              <a:defRPr lang="fr-FR" sz="1100" smtClean="0">
                <a:solidFill>
                  <a:schemeClr val="tx1">
                    <a:tint val="75000"/>
                  </a:schemeClr>
                </a:solidFill>
                <a:latin typeface="Arial" pitchFamily="34" charset="0"/>
                <a:cs typeface="Arial" pitchFamily="34" charset="0"/>
              </a:defRPr>
            </a:lvl1pPr>
          </a:lstStyle>
          <a:p>
            <a:fld id="{0EF7455F-A596-4B37-9775-8D124FA84067}" type="datetime1">
              <a:rPr lang="fr-FR" smtClean="0"/>
              <a:t>20/02/2019</a:t>
            </a:fld>
            <a:endParaRPr lang="fr-FR"/>
          </a:p>
        </p:txBody>
      </p:sp>
    </p:spTree>
    <p:extLst>
      <p:ext uri="{BB962C8B-B14F-4D97-AF65-F5344CB8AC3E}">
        <p14:creationId xmlns:p14="http://schemas.microsoft.com/office/powerpoint/2010/main" val="291590755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 name="Title 1"/>
          <p:cNvSpPr>
            <a:spLocks noGrp="1"/>
          </p:cNvSpPr>
          <p:nvPr>
            <p:ph type="title"/>
          </p:nvPr>
        </p:nvSpPr>
        <p:spPr>
          <a:xfrm>
            <a:off x="609362" y="121948"/>
            <a:ext cx="10762781" cy="975794"/>
          </a:xfrm>
        </p:spPr>
        <p:txBody>
          <a:bodyPr anchor="b"/>
          <a:lstStyle/>
          <a:p>
            <a:r>
              <a:rPr lang="en-US" smtClean="0"/>
              <a:t>Click to edit Master title style</a:t>
            </a:r>
            <a:endParaRPr lang="en-US" dirty="0"/>
          </a:p>
        </p:txBody>
      </p:sp>
      <p:sp>
        <p:nvSpPr>
          <p:cNvPr id="3" name="Slide Number Placeholder 2"/>
          <p:cNvSpPr>
            <a:spLocks noGrp="1"/>
          </p:cNvSpPr>
          <p:nvPr>
            <p:ph type="sldNum" sz="quarter" idx="10"/>
          </p:nvPr>
        </p:nvSpPr>
        <p:spPr/>
        <p:txBody>
          <a:bodyPr/>
          <a:lstStyle/>
          <a:p>
            <a:fld id="{5B31B9E4-8E4D-4C86-BFD7-412B282B373B}" type="slidenum">
              <a:rPr lang="fr-FR" smtClean="0"/>
              <a:pPr/>
              <a:t>‹#›</a:t>
            </a:fld>
            <a:endParaRPr lang="fr-FR"/>
          </a:p>
        </p:txBody>
      </p:sp>
      <p:sp>
        <p:nvSpPr>
          <p:cNvPr id="8" name="Espace réservé du contenu 2"/>
          <p:cNvSpPr>
            <a:spLocks noGrp="1"/>
          </p:cNvSpPr>
          <p:nvPr>
            <p:ph idx="1" hasCustomPrompt="1"/>
          </p:nvPr>
        </p:nvSpPr>
        <p:spPr>
          <a:xfrm>
            <a:off x="609362" y="1549077"/>
            <a:ext cx="10968514" cy="1652117"/>
          </a:xfrm>
        </p:spPr>
        <p:txBody>
          <a:bodyPr>
            <a:spAutoFit/>
          </a:bodyPr>
          <a:lstStyle>
            <a:lvl1pPr>
              <a:lnSpc>
                <a:spcPct val="100000"/>
              </a:lnSpc>
              <a:spcBef>
                <a:spcPts val="2400"/>
              </a:spcBef>
              <a:defRPr baseline="0"/>
            </a:lvl1pPr>
            <a:lvl2pPr>
              <a:lnSpc>
                <a:spcPct val="100000"/>
              </a:lnSpc>
              <a:defRPr/>
            </a:lvl2pPr>
            <a:lvl3pPr>
              <a:lnSpc>
                <a:spcPct val="100000"/>
              </a:lnSpc>
              <a:defRPr/>
            </a:lvl3pPr>
            <a:lvl4pPr>
              <a:lnSpc>
                <a:spcPct val="100000"/>
              </a:lnSpc>
              <a:defRPr/>
            </a:lvl4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p:txBody>
      </p:sp>
      <p:sp>
        <p:nvSpPr>
          <p:cNvPr id="12" name="Text Placeholder 11"/>
          <p:cNvSpPr>
            <a:spLocks noGrp="1"/>
          </p:cNvSpPr>
          <p:nvPr>
            <p:ph type="body" sz="quarter" idx="13" hasCustomPrompt="1"/>
          </p:nvPr>
        </p:nvSpPr>
        <p:spPr>
          <a:xfrm>
            <a:off x="609362" y="1092453"/>
            <a:ext cx="10765394" cy="406494"/>
          </a:xfrm>
        </p:spPr>
        <p:txBody>
          <a:bodyPr>
            <a:noAutofit/>
          </a:bodyPr>
          <a:lstStyle>
            <a:lvl1pPr marL="0" indent="0" algn="r">
              <a:spcBef>
                <a:spcPts val="0"/>
              </a:spcBef>
              <a:buNone/>
              <a:defRPr sz="3000" baseline="0"/>
            </a:lvl1pPr>
          </a:lstStyle>
          <a:p>
            <a:pPr lvl="0"/>
            <a:r>
              <a:rPr lang="en-US" dirty="0" smtClean="0"/>
              <a:t>Click to edit Master subtitle</a:t>
            </a:r>
            <a:endParaRPr lang="en-US" dirty="0"/>
          </a:p>
        </p:txBody>
      </p:sp>
      <p:sp>
        <p:nvSpPr>
          <p:cNvPr id="9" name="Espace réservé du pied de page 4"/>
          <p:cNvSpPr>
            <a:spLocks noGrp="1"/>
          </p:cNvSpPr>
          <p:nvPr>
            <p:ph type="ftr" sz="quarter" idx="3"/>
          </p:nvPr>
        </p:nvSpPr>
        <p:spPr>
          <a:xfrm>
            <a:off x="1421845" y="6524697"/>
            <a:ext cx="4551002" cy="169277"/>
          </a:xfrm>
          <a:prstGeom prst="rect">
            <a:avLst/>
          </a:prstGeom>
        </p:spPr>
        <p:txBody>
          <a:bodyPr vert="horz" wrap="square" lIns="0" tIns="0" rIns="0" bIns="0" rtlCol="0" anchor="ctr">
            <a:spAutoFit/>
          </a:bodyPr>
          <a:lstStyle>
            <a:lvl1pPr algn="r">
              <a:defRPr sz="1100">
                <a:solidFill>
                  <a:schemeClr val="tx1">
                    <a:tint val="75000"/>
                  </a:schemeClr>
                </a:solidFill>
                <a:latin typeface="Arial" pitchFamily="34" charset="0"/>
                <a:cs typeface="Arial" pitchFamily="34" charset="0"/>
              </a:defRPr>
            </a:lvl1pPr>
          </a:lstStyle>
          <a:p>
            <a:r>
              <a:rPr lang="en-US" noProof="0" smtClean="0"/>
              <a:t>Presentation Title</a:t>
            </a:r>
            <a:endParaRPr lang="en-US" noProof="0"/>
          </a:p>
        </p:txBody>
      </p:sp>
      <p:sp>
        <p:nvSpPr>
          <p:cNvPr id="10" name="Espace réservé de la date 3"/>
          <p:cNvSpPr>
            <a:spLocks noGrp="1"/>
          </p:cNvSpPr>
          <p:nvPr>
            <p:ph type="dt" sz="half" idx="2"/>
          </p:nvPr>
        </p:nvSpPr>
        <p:spPr>
          <a:xfrm>
            <a:off x="6124530" y="6524697"/>
            <a:ext cx="705321" cy="169277"/>
          </a:xfrm>
          <a:prstGeom prst="rect">
            <a:avLst/>
          </a:prstGeom>
        </p:spPr>
        <p:txBody>
          <a:bodyPr vert="horz" wrap="none" lIns="0" tIns="0" rIns="0" bIns="0" rtlCol="0" anchor="ctr">
            <a:spAutoFit/>
          </a:bodyPr>
          <a:lstStyle>
            <a:lvl1pPr algn="l">
              <a:defRPr lang="fr-FR" sz="1100" smtClean="0">
                <a:solidFill>
                  <a:schemeClr val="tx1">
                    <a:tint val="75000"/>
                  </a:schemeClr>
                </a:solidFill>
                <a:latin typeface="Arial" pitchFamily="34" charset="0"/>
                <a:cs typeface="Arial" pitchFamily="34" charset="0"/>
              </a:defRPr>
            </a:lvl1pPr>
          </a:lstStyle>
          <a:p>
            <a:fld id="{B5418D6B-9A89-4AB5-A5BE-F63E166ED8B1}" type="datetime1">
              <a:rPr lang="fr-FR" smtClean="0"/>
              <a:t>20/02/2019</a:t>
            </a:fld>
            <a:endParaRPr lang="fr-FR"/>
          </a:p>
        </p:txBody>
      </p:sp>
    </p:spTree>
    <p:extLst>
      <p:ext uri="{BB962C8B-B14F-4D97-AF65-F5344CB8AC3E}">
        <p14:creationId xmlns:p14="http://schemas.microsoft.com/office/powerpoint/2010/main" val="53260156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s">
    <p:spTree>
      <p:nvGrpSpPr>
        <p:cNvPr id="1" name=""/>
        <p:cNvGrpSpPr/>
        <p:nvPr/>
      </p:nvGrpSpPr>
      <p:grpSpPr>
        <a:xfrm>
          <a:off x="0" y="0"/>
          <a:ext cx="0" cy="0"/>
          <a:chOff x="0" y="0"/>
          <a:chExt cx="0" cy="0"/>
        </a:xfrm>
      </p:grpSpPr>
      <p:sp>
        <p:nvSpPr>
          <p:cNvPr id="2" name="Titre 1"/>
          <p:cNvSpPr>
            <a:spLocks noGrp="1"/>
          </p:cNvSpPr>
          <p:nvPr>
            <p:ph type="title" hasCustomPrompt="1"/>
          </p:nvPr>
        </p:nvSpPr>
        <p:spPr/>
        <p:txBody>
          <a:bodyPr/>
          <a:lstStyle>
            <a:lvl1pPr>
              <a:defRPr baseline="0"/>
            </a:lvl1pPr>
          </a:lstStyle>
          <a:p>
            <a:r>
              <a:rPr lang="en-US" noProof="0" smtClean="0"/>
              <a:t>Click to edit Master title style</a:t>
            </a:r>
            <a:endParaRPr lang="en-US" noProof="0"/>
          </a:p>
        </p:txBody>
      </p:sp>
      <p:sp>
        <p:nvSpPr>
          <p:cNvPr id="3" name="Espace réservé du contenu 2"/>
          <p:cNvSpPr>
            <a:spLocks noGrp="1"/>
          </p:cNvSpPr>
          <p:nvPr>
            <p:ph sz="half" idx="1" hasCustomPrompt="1"/>
          </p:nvPr>
        </p:nvSpPr>
        <p:spPr>
          <a:xfrm>
            <a:off x="609362" y="1288447"/>
            <a:ext cx="5382697" cy="1313158"/>
          </a:xfrm>
        </p:spPr>
        <p:txBody>
          <a:bodyPr>
            <a:spAutoFit/>
          </a:bodyPr>
          <a:lstStyle>
            <a:lvl1pPr>
              <a:lnSpc>
                <a:spcPct val="100000"/>
              </a:lnSpc>
              <a:spcBef>
                <a:spcPts val="2400"/>
              </a:spcBef>
              <a:defRPr sz="2600"/>
            </a:lvl1pPr>
            <a:lvl2pPr>
              <a:lnSpc>
                <a:spcPct val="100000"/>
              </a:lnSpc>
              <a:defRPr sz="2000"/>
            </a:lvl2pPr>
            <a:lvl3pPr>
              <a:lnSpc>
                <a:spcPct val="100000"/>
              </a:lnSpc>
              <a:defRPr sz="1800"/>
            </a:lvl3pPr>
            <a:lvl4pPr>
              <a:defRPr sz="2400"/>
            </a:lvl4pPr>
            <a:lvl5pPr>
              <a:defRPr sz="2400"/>
            </a:lvl5pPr>
            <a:lvl6pPr>
              <a:defRPr sz="2400"/>
            </a:lvl6pPr>
            <a:lvl7pPr>
              <a:defRPr sz="2400"/>
            </a:lvl7pPr>
            <a:lvl8pPr>
              <a:defRPr sz="2400"/>
            </a:lvl8pPr>
            <a:lvl9pPr>
              <a:defRPr sz="2400"/>
            </a:lvl9pPr>
          </a:lstStyle>
          <a:p>
            <a:pPr lvl="0"/>
            <a:r>
              <a:rPr lang="en-US" noProof="0" dirty="0" smtClean="0"/>
              <a:t>Click to edit Master text </a:t>
            </a:r>
            <a:r>
              <a:rPr lang="en-US" noProof="0" dirty="0" err="1" smtClean="0"/>
              <a:t>sytles</a:t>
            </a:r>
            <a:endParaRPr lang="en-US" noProof="0" dirty="0" smtClean="0"/>
          </a:p>
          <a:p>
            <a:pPr lvl="1"/>
            <a:r>
              <a:rPr lang="en-US" noProof="0" dirty="0" smtClean="0"/>
              <a:t>Second level</a:t>
            </a:r>
          </a:p>
          <a:p>
            <a:pPr lvl="2"/>
            <a:r>
              <a:rPr lang="en-US" noProof="0" dirty="0" smtClean="0"/>
              <a:t>Third level</a:t>
            </a:r>
          </a:p>
        </p:txBody>
      </p:sp>
      <p:sp>
        <p:nvSpPr>
          <p:cNvPr id="7" name="Espace réservé du numéro de diapositive 6"/>
          <p:cNvSpPr>
            <a:spLocks noGrp="1"/>
          </p:cNvSpPr>
          <p:nvPr>
            <p:ph type="sldNum" sz="quarter" idx="12"/>
          </p:nvPr>
        </p:nvSpPr>
        <p:spPr/>
        <p:txBody>
          <a:bodyPr/>
          <a:lstStyle/>
          <a:p>
            <a:fld id="{5B31B9E4-8E4D-4C86-BFD7-412B282B373B}" type="slidenum">
              <a:rPr lang="fr-FR" smtClean="0"/>
              <a:t>‹#›</a:t>
            </a:fld>
            <a:endParaRPr lang="fr-FR"/>
          </a:p>
        </p:txBody>
      </p:sp>
      <p:sp>
        <p:nvSpPr>
          <p:cNvPr id="10" name="Espace réservé du contenu 2"/>
          <p:cNvSpPr>
            <a:spLocks noGrp="1"/>
          </p:cNvSpPr>
          <p:nvPr>
            <p:ph sz="half" idx="14" hasCustomPrompt="1"/>
          </p:nvPr>
        </p:nvSpPr>
        <p:spPr>
          <a:xfrm>
            <a:off x="6181393" y="1288447"/>
            <a:ext cx="5382697" cy="1343935"/>
          </a:xfrm>
        </p:spPr>
        <p:txBody>
          <a:bodyPr>
            <a:spAutoFit/>
          </a:bodyPr>
          <a:lstStyle>
            <a:lvl1pPr>
              <a:lnSpc>
                <a:spcPct val="100000"/>
              </a:lnSpc>
              <a:spcBef>
                <a:spcPts val="2400"/>
              </a:spcBef>
              <a:defRPr sz="2600"/>
            </a:lvl1pPr>
            <a:lvl2pPr>
              <a:lnSpc>
                <a:spcPct val="100000"/>
              </a:lnSpc>
              <a:defRPr sz="2000"/>
            </a:lvl2pPr>
            <a:lvl3pPr>
              <a:lnSpc>
                <a:spcPct val="100000"/>
              </a:lnSpc>
              <a:defRPr sz="1800"/>
            </a:lvl3pPr>
            <a:lvl4pPr>
              <a:defRPr sz="2400"/>
            </a:lvl4pPr>
            <a:lvl5pPr>
              <a:defRPr sz="2400"/>
            </a:lvl5pPr>
            <a:lvl6pPr>
              <a:defRPr sz="2400"/>
            </a:lvl6pPr>
            <a:lvl7pPr>
              <a:defRPr sz="2400"/>
            </a:lvl7pPr>
            <a:lvl8pPr>
              <a:defRPr sz="2400"/>
            </a:lvl8pPr>
            <a:lvl9pPr>
              <a:defRPr sz="2400"/>
            </a:lvl9pPr>
          </a:lstStyle>
          <a:p>
            <a:pPr lvl="0"/>
            <a:r>
              <a:rPr lang="en-US" noProof="0" dirty="0" smtClean="0"/>
              <a:t>Click to edit Master text </a:t>
            </a:r>
            <a:r>
              <a:rPr lang="en-US" noProof="0" dirty="0" err="1" smtClean="0"/>
              <a:t>sytles</a:t>
            </a:r>
            <a:endParaRPr lang="en-US" noProof="0" dirty="0" smtClean="0"/>
          </a:p>
          <a:p>
            <a:pPr lvl="1"/>
            <a:r>
              <a:rPr lang="en-US" noProof="0" dirty="0" smtClean="0"/>
              <a:t>Second level</a:t>
            </a:r>
          </a:p>
          <a:p>
            <a:pPr lvl="2"/>
            <a:r>
              <a:rPr lang="en-US" noProof="0" dirty="0" smtClean="0"/>
              <a:t>Third level</a:t>
            </a:r>
          </a:p>
        </p:txBody>
      </p:sp>
      <p:sp>
        <p:nvSpPr>
          <p:cNvPr id="11" name="Espace réservé du pied de page 4"/>
          <p:cNvSpPr>
            <a:spLocks noGrp="1"/>
          </p:cNvSpPr>
          <p:nvPr>
            <p:ph type="ftr" sz="quarter" idx="3"/>
          </p:nvPr>
        </p:nvSpPr>
        <p:spPr>
          <a:xfrm>
            <a:off x="1421845" y="6524697"/>
            <a:ext cx="4551002" cy="169277"/>
          </a:xfrm>
          <a:prstGeom prst="rect">
            <a:avLst/>
          </a:prstGeom>
        </p:spPr>
        <p:txBody>
          <a:bodyPr vert="horz" wrap="square" lIns="0" tIns="0" rIns="0" bIns="0" rtlCol="0" anchor="ctr">
            <a:spAutoFit/>
          </a:bodyPr>
          <a:lstStyle>
            <a:lvl1pPr algn="r">
              <a:defRPr sz="1100">
                <a:solidFill>
                  <a:schemeClr val="tx1">
                    <a:tint val="75000"/>
                  </a:schemeClr>
                </a:solidFill>
                <a:latin typeface="Arial" pitchFamily="34" charset="0"/>
                <a:cs typeface="Arial" pitchFamily="34" charset="0"/>
              </a:defRPr>
            </a:lvl1pPr>
          </a:lstStyle>
          <a:p>
            <a:r>
              <a:rPr lang="en-US" noProof="0" smtClean="0"/>
              <a:t>Presentation Title</a:t>
            </a:r>
            <a:endParaRPr lang="en-US" noProof="0"/>
          </a:p>
        </p:txBody>
      </p:sp>
      <p:sp>
        <p:nvSpPr>
          <p:cNvPr id="12" name="Espace réservé de la date 3"/>
          <p:cNvSpPr>
            <a:spLocks noGrp="1"/>
          </p:cNvSpPr>
          <p:nvPr>
            <p:ph type="dt" sz="half" idx="2"/>
          </p:nvPr>
        </p:nvSpPr>
        <p:spPr>
          <a:xfrm>
            <a:off x="6124530" y="6524697"/>
            <a:ext cx="705321" cy="169277"/>
          </a:xfrm>
          <a:prstGeom prst="rect">
            <a:avLst/>
          </a:prstGeom>
        </p:spPr>
        <p:txBody>
          <a:bodyPr vert="horz" wrap="none" lIns="0" tIns="0" rIns="0" bIns="0" rtlCol="0" anchor="ctr">
            <a:spAutoFit/>
          </a:bodyPr>
          <a:lstStyle>
            <a:lvl1pPr algn="l">
              <a:defRPr lang="fr-FR" sz="1100" smtClean="0">
                <a:solidFill>
                  <a:schemeClr val="tx1">
                    <a:tint val="75000"/>
                  </a:schemeClr>
                </a:solidFill>
                <a:latin typeface="Arial" pitchFamily="34" charset="0"/>
                <a:cs typeface="Arial" pitchFamily="34" charset="0"/>
              </a:defRPr>
            </a:lvl1pPr>
          </a:lstStyle>
          <a:p>
            <a:fld id="{4A737017-1253-4AFD-A3B1-DEC71202F948}" type="datetime1">
              <a:rPr lang="fr-FR" smtClean="0"/>
              <a:t>20/02/2019</a:t>
            </a:fld>
            <a:endParaRPr lang="fr-FR"/>
          </a:p>
        </p:txBody>
      </p:sp>
    </p:spTree>
    <p:extLst>
      <p:ext uri="{BB962C8B-B14F-4D97-AF65-F5344CB8AC3E}">
        <p14:creationId xmlns:p14="http://schemas.microsoft.com/office/powerpoint/2010/main" val="3876699190"/>
      </p:ext>
    </p:extLst>
  </p:cSld>
  <p:clrMapOvr>
    <a:masterClrMapping/>
  </p:clrMapOvr>
  <p:transition spd="slow">
    <p:wipe dir="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re 1"/>
          <p:cNvSpPr>
            <a:spLocks noGrp="1"/>
          </p:cNvSpPr>
          <p:nvPr>
            <p:ph type="title" hasCustomPrompt="1"/>
          </p:nvPr>
        </p:nvSpPr>
        <p:spPr/>
        <p:txBody>
          <a:bodyPr/>
          <a:lstStyle>
            <a:lvl1pPr>
              <a:defRPr baseline="0"/>
            </a:lvl1pPr>
          </a:lstStyle>
          <a:p>
            <a:r>
              <a:rPr lang="en-US" noProof="0" dirty="0" smtClean="0"/>
              <a:t>Click to edit Master title style</a:t>
            </a:r>
            <a:endParaRPr lang="en-US" noProof="0" dirty="0"/>
          </a:p>
        </p:txBody>
      </p:sp>
      <p:sp>
        <p:nvSpPr>
          <p:cNvPr id="5" name="Espace réservé du numéro de diapositive 4"/>
          <p:cNvSpPr>
            <a:spLocks noGrp="1"/>
          </p:cNvSpPr>
          <p:nvPr>
            <p:ph type="sldNum" sz="quarter" idx="12"/>
          </p:nvPr>
        </p:nvSpPr>
        <p:spPr/>
        <p:txBody>
          <a:bodyPr/>
          <a:lstStyle/>
          <a:p>
            <a:fld id="{5B31B9E4-8E4D-4C86-BFD7-412B282B373B}" type="slidenum">
              <a:rPr lang="fr-FR" smtClean="0"/>
              <a:t>‹#›</a:t>
            </a:fld>
            <a:endParaRPr lang="fr-FR"/>
          </a:p>
        </p:txBody>
      </p:sp>
      <p:sp>
        <p:nvSpPr>
          <p:cNvPr id="8" name="Espace réservé du pied de page 4"/>
          <p:cNvSpPr>
            <a:spLocks noGrp="1"/>
          </p:cNvSpPr>
          <p:nvPr>
            <p:ph type="ftr" sz="quarter" idx="3"/>
          </p:nvPr>
        </p:nvSpPr>
        <p:spPr>
          <a:xfrm>
            <a:off x="1421845" y="6524697"/>
            <a:ext cx="4551002" cy="169277"/>
          </a:xfrm>
          <a:prstGeom prst="rect">
            <a:avLst/>
          </a:prstGeom>
        </p:spPr>
        <p:txBody>
          <a:bodyPr vert="horz" wrap="square" lIns="0" tIns="0" rIns="0" bIns="0" rtlCol="0" anchor="ctr">
            <a:spAutoFit/>
          </a:bodyPr>
          <a:lstStyle>
            <a:lvl1pPr algn="r">
              <a:defRPr sz="1100">
                <a:solidFill>
                  <a:schemeClr val="tx1">
                    <a:tint val="75000"/>
                  </a:schemeClr>
                </a:solidFill>
                <a:latin typeface="Arial" pitchFamily="34" charset="0"/>
                <a:cs typeface="Arial" pitchFamily="34" charset="0"/>
              </a:defRPr>
            </a:lvl1pPr>
          </a:lstStyle>
          <a:p>
            <a:r>
              <a:rPr lang="en-US" noProof="0" smtClean="0"/>
              <a:t>Presentation Title</a:t>
            </a:r>
            <a:endParaRPr lang="en-US" noProof="0"/>
          </a:p>
        </p:txBody>
      </p:sp>
      <p:sp>
        <p:nvSpPr>
          <p:cNvPr id="9" name="Espace réservé de la date 3"/>
          <p:cNvSpPr>
            <a:spLocks noGrp="1"/>
          </p:cNvSpPr>
          <p:nvPr>
            <p:ph type="dt" sz="half" idx="2"/>
          </p:nvPr>
        </p:nvSpPr>
        <p:spPr>
          <a:xfrm>
            <a:off x="6124530" y="6524697"/>
            <a:ext cx="705321" cy="169277"/>
          </a:xfrm>
          <a:prstGeom prst="rect">
            <a:avLst/>
          </a:prstGeom>
        </p:spPr>
        <p:txBody>
          <a:bodyPr vert="horz" wrap="none" lIns="0" tIns="0" rIns="0" bIns="0" rtlCol="0" anchor="ctr">
            <a:spAutoFit/>
          </a:bodyPr>
          <a:lstStyle>
            <a:lvl1pPr algn="l">
              <a:defRPr lang="fr-FR" sz="1100" smtClean="0">
                <a:solidFill>
                  <a:schemeClr val="tx1">
                    <a:tint val="75000"/>
                  </a:schemeClr>
                </a:solidFill>
                <a:latin typeface="Arial" pitchFamily="34" charset="0"/>
                <a:cs typeface="Arial" pitchFamily="34" charset="0"/>
              </a:defRPr>
            </a:lvl1pPr>
          </a:lstStyle>
          <a:p>
            <a:fld id="{95510C41-FA5A-4035-B187-18D30FC42DCB}" type="datetime1">
              <a:rPr lang="fr-FR" smtClean="0"/>
              <a:t>20/02/2019</a:t>
            </a:fld>
            <a:endParaRPr lang="fr-FR"/>
          </a:p>
        </p:txBody>
      </p:sp>
    </p:spTree>
    <p:extLst>
      <p:ext uri="{BB962C8B-B14F-4D97-AF65-F5344CB8AC3E}">
        <p14:creationId xmlns:p14="http://schemas.microsoft.com/office/powerpoint/2010/main" val="1104769617"/>
      </p:ext>
    </p:extLst>
  </p:cSld>
  <p:clrMapOvr>
    <a:masterClrMapping/>
  </p:clrMapOvr>
  <p:transition spd="slow">
    <p:wipe dir="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pty">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5B31B9E4-8E4D-4C86-BFD7-412B282B373B}" type="slidenum">
              <a:rPr lang="fr-FR" smtClean="0"/>
              <a:t>‹#›</a:t>
            </a:fld>
            <a:endParaRPr lang="fr-FR"/>
          </a:p>
        </p:txBody>
      </p:sp>
      <p:sp>
        <p:nvSpPr>
          <p:cNvPr id="7" name="Espace réservé du pied de page 4"/>
          <p:cNvSpPr>
            <a:spLocks noGrp="1"/>
          </p:cNvSpPr>
          <p:nvPr>
            <p:ph type="ftr" sz="quarter" idx="3"/>
          </p:nvPr>
        </p:nvSpPr>
        <p:spPr>
          <a:xfrm>
            <a:off x="1421845" y="6524697"/>
            <a:ext cx="4551002" cy="169277"/>
          </a:xfrm>
          <a:prstGeom prst="rect">
            <a:avLst/>
          </a:prstGeom>
        </p:spPr>
        <p:txBody>
          <a:bodyPr vert="horz" wrap="square" lIns="0" tIns="0" rIns="0" bIns="0" rtlCol="0" anchor="ctr">
            <a:spAutoFit/>
          </a:bodyPr>
          <a:lstStyle>
            <a:lvl1pPr algn="r">
              <a:defRPr sz="1100">
                <a:solidFill>
                  <a:schemeClr val="tx1">
                    <a:tint val="75000"/>
                  </a:schemeClr>
                </a:solidFill>
                <a:latin typeface="Arial" pitchFamily="34" charset="0"/>
                <a:cs typeface="Arial" pitchFamily="34" charset="0"/>
              </a:defRPr>
            </a:lvl1pPr>
          </a:lstStyle>
          <a:p>
            <a:r>
              <a:rPr lang="en-US" noProof="0" smtClean="0"/>
              <a:t>Presentation Title</a:t>
            </a:r>
            <a:endParaRPr lang="en-US" noProof="0"/>
          </a:p>
        </p:txBody>
      </p:sp>
      <p:sp>
        <p:nvSpPr>
          <p:cNvPr id="8" name="Espace réservé de la date 3"/>
          <p:cNvSpPr>
            <a:spLocks noGrp="1"/>
          </p:cNvSpPr>
          <p:nvPr>
            <p:ph type="dt" sz="half" idx="2"/>
          </p:nvPr>
        </p:nvSpPr>
        <p:spPr>
          <a:xfrm>
            <a:off x="6124530" y="6524697"/>
            <a:ext cx="705321" cy="169277"/>
          </a:xfrm>
          <a:prstGeom prst="rect">
            <a:avLst/>
          </a:prstGeom>
        </p:spPr>
        <p:txBody>
          <a:bodyPr vert="horz" wrap="none" lIns="0" tIns="0" rIns="0" bIns="0" rtlCol="0" anchor="ctr">
            <a:spAutoFit/>
          </a:bodyPr>
          <a:lstStyle>
            <a:lvl1pPr algn="l">
              <a:defRPr lang="fr-FR" sz="1100" smtClean="0">
                <a:solidFill>
                  <a:schemeClr val="tx1">
                    <a:tint val="75000"/>
                  </a:schemeClr>
                </a:solidFill>
                <a:latin typeface="Arial" pitchFamily="34" charset="0"/>
                <a:cs typeface="Arial" pitchFamily="34" charset="0"/>
              </a:defRPr>
            </a:lvl1pPr>
          </a:lstStyle>
          <a:p>
            <a:fld id="{D56D75EE-EB6A-4EFA-AB42-679A4BB1215A}" type="datetime1">
              <a:rPr lang="fr-FR" smtClean="0"/>
              <a:t>20/02/2019</a:t>
            </a:fld>
            <a:endParaRPr lang="fr-FR"/>
          </a:p>
        </p:txBody>
      </p:sp>
    </p:spTree>
    <p:extLst>
      <p:ext uri="{BB962C8B-B14F-4D97-AF65-F5344CB8AC3E}">
        <p14:creationId xmlns:p14="http://schemas.microsoft.com/office/powerpoint/2010/main" val="1250098650"/>
      </p:ext>
    </p:extLst>
  </p:cSld>
  <p:clrMapOvr>
    <a:masterClrMapping/>
  </p:clrMapOvr>
  <p:transition spd="slow">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Section title">
    <p:spTree>
      <p:nvGrpSpPr>
        <p:cNvPr id="1" name=""/>
        <p:cNvGrpSpPr/>
        <p:nvPr/>
      </p:nvGrpSpPr>
      <p:grpSpPr>
        <a:xfrm>
          <a:off x="0" y="0"/>
          <a:ext cx="0" cy="0"/>
          <a:chOff x="0" y="0"/>
          <a:chExt cx="0" cy="0"/>
        </a:xfrm>
      </p:grpSpPr>
      <p:pic>
        <p:nvPicPr>
          <p:cNvPr id="1027" name="Picture 3"/>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2639939" y="7811"/>
            <a:ext cx="15739599" cy="93385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re 1"/>
          <p:cNvSpPr>
            <a:spLocks noGrp="1"/>
          </p:cNvSpPr>
          <p:nvPr>
            <p:ph type="title" hasCustomPrompt="1"/>
          </p:nvPr>
        </p:nvSpPr>
        <p:spPr>
          <a:xfrm>
            <a:off x="890560" y="4756326"/>
            <a:ext cx="10359152" cy="1362390"/>
          </a:xfrm>
        </p:spPr>
        <p:txBody>
          <a:bodyPr anchor="t">
            <a:normAutofit/>
          </a:bodyPr>
          <a:lstStyle>
            <a:lvl1pPr algn="l">
              <a:defRPr sz="4800" b="0" cap="none"/>
            </a:lvl1pPr>
          </a:lstStyle>
          <a:p>
            <a:r>
              <a:rPr lang="en-US" noProof="0" dirty="0" smtClean="0"/>
              <a:t>Click to edit Master title style</a:t>
            </a:r>
            <a:endParaRPr lang="en-US" noProof="0" dirty="0"/>
          </a:p>
        </p:txBody>
      </p:sp>
    </p:spTree>
    <p:extLst>
      <p:ext uri="{BB962C8B-B14F-4D97-AF65-F5344CB8AC3E}">
        <p14:creationId xmlns:p14="http://schemas.microsoft.com/office/powerpoint/2010/main" val="381238856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and subtitle">
    <p:spTree>
      <p:nvGrpSpPr>
        <p:cNvPr id="1" name=""/>
        <p:cNvGrpSpPr/>
        <p:nvPr/>
      </p:nvGrpSpPr>
      <p:grpSpPr>
        <a:xfrm>
          <a:off x="0" y="0"/>
          <a:ext cx="0" cy="0"/>
          <a:chOff x="0" y="0"/>
          <a:chExt cx="0" cy="0"/>
        </a:xfrm>
      </p:grpSpPr>
      <p:sp>
        <p:nvSpPr>
          <p:cNvPr id="2" name="Title 1"/>
          <p:cNvSpPr>
            <a:spLocks noGrp="1"/>
          </p:cNvSpPr>
          <p:nvPr>
            <p:ph type="title"/>
          </p:nvPr>
        </p:nvSpPr>
        <p:spPr>
          <a:xfrm>
            <a:off x="609362" y="121948"/>
            <a:ext cx="10762781" cy="975794"/>
          </a:xfrm>
        </p:spPr>
        <p:txBody>
          <a:bodyPr anchor="b"/>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fld id="{5B31B9E4-8E4D-4C86-BFD7-412B282B373B}" type="slidenum">
              <a:rPr lang="fr-FR" smtClean="0">
                <a:solidFill>
                  <a:prstClr val="white"/>
                </a:solidFill>
              </a:rPr>
              <a:pPr/>
              <a:t>‹#›</a:t>
            </a:fld>
            <a:endParaRPr lang="fr-FR">
              <a:solidFill>
                <a:prstClr val="white"/>
              </a:solidFill>
            </a:endParaRPr>
          </a:p>
        </p:txBody>
      </p:sp>
      <p:sp>
        <p:nvSpPr>
          <p:cNvPr id="8" name="Espace réservé du contenu 2"/>
          <p:cNvSpPr>
            <a:spLocks noGrp="1"/>
          </p:cNvSpPr>
          <p:nvPr>
            <p:ph idx="1" hasCustomPrompt="1"/>
          </p:nvPr>
        </p:nvSpPr>
        <p:spPr>
          <a:xfrm>
            <a:off x="609362" y="1498948"/>
            <a:ext cx="10968514" cy="1851153"/>
          </a:xfrm>
        </p:spPr>
        <p:txBody>
          <a:bodyPr>
            <a:spAutoFit/>
          </a:bodyPr>
          <a:lstStyle>
            <a:lvl1pPr>
              <a:lnSpc>
                <a:spcPct val="100000"/>
              </a:lnSpc>
              <a:spcBef>
                <a:spcPts val="2688"/>
              </a:spcBef>
              <a:defRPr baseline="0"/>
            </a:lvl1pPr>
            <a:lvl2pPr>
              <a:lnSpc>
                <a:spcPct val="100000"/>
              </a:lnSpc>
              <a:defRPr/>
            </a:lvl2pPr>
            <a:lvl3pPr>
              <a:lnSpc>
                <a:spcPct val="100000"/>
              </a:lnSpc>
              <a:defRPr/>
            </a:lvl3pPr>
            <a:lvl4pPr>
              <a:lnSpc>
                <a:spcPct val="100000"/>
              </a:lnSpc>
              <a:defRPr/>
            </a:lvl4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p:txBody>
      </p:sp>
      <p:sp>
        <p:nvSpPr>
          <p:cNvPr id="12" name="Text Placeholder 11"/>
          <p:cNvSpPr>
            <a:spLocks noGrp="1"/>
          </p:cNvSpPr>
          <p:nvPr>
            <p:ph type="body" sz="quarter" idx="13" hasCustomPrompt="1"/>
          </p:nvPr>
        </p:nvSpPr>
        <p:spPr>
          <a:xfrm>
            <a:off x="609362" y="1092453"/>
            <a:ext cx="10765394" cy="406494"/>
          </a:xfrm>
        </p:spPr>
        <p:txBody>
          <a:bodyPr/>
          <a:lstStyle>
            <a:lvl1pPr marL="0" indent="0" algn="r">
              <a:buNone/>
              <a:defRPr baseline="0"/>
            </a:lvl1pPr>
          </a:lstStyle>
          <a:p>
            <a:pPr lvl="0"/>
            <a:r>
              <a:rPr lang="en-US" dirty="0" smtClean="0"/>
              <a:t>Click to edit Master subtitle</a:t>
            </a:r>
            <a:endParaRPr lang="en-US" dirty="0"/>
          </a:p>
        </p:txBody>
      </p:sp>
    </p:spTree>
    <p:extLst>
      <p:ext uri="{BB962C8B-B14F-4D97-AF65-F5344CB8AC3E}">
        <p14:creationId xmlns:p14="http://schemas.microsoft.com/office/powerpoint/2010/main" val="204027241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609362" y="116659"/>
            <a:ext cx="10762781" cy="1143265"/>
          </a:xfrm>
          <a:prstGeom prst="rect">
            <a:avLst/>
          </a:prstGeom>
        </p:spPr>
        <p:txBody>
          <a:bodyPr vert="horz" lIns="121899" tIns="60949" rIns="121899" bIns="60949" rtlCol="0" anchor="ctr">
            <a:normAutofit/>
          </a:bodyPr>
          <a:lstStyle/>
          <a:p>
            <a:r>
              <a:rPr lang="en-US" noProof="0" smtClean="0"/>
              <a:t>Click to edit Master title style</a:t>
            </a:r>
            <a:endParaRPr lang="en-US" noProof="0" dirty="0"/>
          </a:p>
        </p:txBody>
      </p:sp>
      <p:sp>
        <p:nvSpPr>
          <p:cNvPr id="3" name="Espace réservé du texte 2"/>
          <p:cNvSpPr>
            <a:spLocks noGrp="1"/>
          </p:cNvSpPr>
          <p:nvPr>
            <p:ph type="body" idx="1"/>
          </p:nvPr>
        </p:nvSpPr>
        <p:spPr>
          <a:xfrm>
            <a:off x="609362" y="1288449"/>
            <a:ext cx="10968514" cy="4527011"/>
          </a:xfrm>
          <a:prstGeom prst="rect">
            <a:avLst/>
          </a:prstGeom>
        </p:spPr>
        <p:txBody>
          <a:bodyPr vert="horz" lIns="121899" tIns="60949" rIns="121899" bIns="60949"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p:txBody>
      </p:sp>
      <p:sp>
        <p:nvSpPr>
          <p:cNvPr id="6" name="Espace réservé du numéro de diapositive 5"/>
          <p:cNvSpPr>
            <a:spLocks noGrp="1"/>
          </p:cNvSpPr>
          <p:nvPr>
            <p:ph type="sldNum" sz="quarter" idx="4"/>
          </p:nvPr>
        </p:nvSpPr>
        <p:spPr>
          <a:xfrm>
            <a:off x="11485837" y="678786"/>
            <a:ext cx="726375" cy="198046"/>
          </a:xfrm>
          <a:prstGeom prst="rect">
            <a:avLst/>
          </a:prstGeom>
          <a:solidFill>
            <a:schemeClr val="accent2"/>
          </a:solidFill>
        </p:spPr>
        <p:txBody>
          <a:bodyPr vert="horz" wrap="none" lIns="121899" tIns="60949" rIns="121899" bIns="60949" rtlCol="0" anchor="ctr"/>
          <a:lstStyle>
            <a:lvl1pPr algn="r">
              <a:defRPr sz="1600">
                <a:solidFill>
                  <a:schemeClr val="bg1"/>
                </a:solidFill>
                <a:latin typeface="Arial" pitchFamily="34" charset="0"/>
                <a:cs typeface="Arial" pitchFamily="34" charset="0"/>
              </a:defRPr>
            </a:lvl1pPr>
          </a:lstStyle>
          <a:p>
            <a:fld id="{5B31B9E4-8E4D-4C86-BFD7-412B282B373B}" type="slidenum">
              <a:rPr lang="fr-FR" smtClean="0"/>
              <a:pPr/>
              <a:t>‹#›</a:t>
            </a:fld>
            <a:endParaRPr lang="fr-FR"/>
          </a:p>
        </p:txBody>
      </p:sp>
      <p:sp>
        <p:nvSpPr>
          <p:cNvPr id="8" name="Espace réservé du pied de page 4"/>
          <p:cNvSpPr>
            <a:spLocks noGrp="1"/>
          </p:cNvSpPr>
          <p:nvPr>
            <p:ph type="ftr" sz="quarter" idx="3"/>
          </p:nvPr>
        </p:nvSpPr>
        <p:spPr>
          <a:xfrm>
            <a:off x="1421845" y="6524697"/>
            <a:ext cx="4551002" cy="169277"/>
          </a:xfrm>
          <a:prstGeom prst="rect">
            <a:avLst/>
          </a:prstGeom>
        </p:spPr>
        <p:txBody>
          <a:bodyPr vert="horz" wrap="square" lIns="0" tIns="0" rIns="0" bIns="0" rtlCol="0" anchor="ctr">
            <a:spAutoFit/>
          </a:bodyPr>
          <a:lstStyle>
            <a:lvl1pPr algn="r">
              <a:defRPr sz="1100">
                <a:solidFill>
                  <a:schemeClr val="tx1">
                    <a:tint val="75000"/>
                  </a:schemeClr>
                </a:solidFill>
                <a:latin typeface="Arial" pitchFamily="34" charset="0"/>
                <a:cs typeface="Arial" pitchFamily="34" charset="0"/>
              </a:defRPr>
            </a:lvl1pPr>
          </a:lstStyle>
          <a:p>
            <a:r>
              <a:rPr lang="en-US" noProof="0" smtClean="0"/>
              <a:t>Presentation Title</a:t>
            </a:r>
            <a:endParaRPr lang="en-US" noProof="0"/>
          </a:p>
        </p:txBody>
      </p:sp>
      <p:sp>
        <p:nvSpPr>
          <p:cNvPr id="10" name="Espace réservé de la date 3"/>
          <p:cNvSpPr>
            <a:spLocks noGrp="1"/>
          </p:cNvSpPr>
          <p:nvPr>
            <p:ph type="dt" sz="half" idx="2"/>
          </p:nvPr>
        </p:nvSpPr>
        <p:spPr>
          <a:xfrm>
            <a:off x="6124530" y="6524697"/>
            <a:ext cx="705321" cy="169277"/>
          </a:xfrm>
          <a:prstGeom prst="rect">
            <a:avLst/>
          </a:prstGeom>
        </p:spPr>
        <p:txBody>
          <a:bodyPr vert="horz" wrap="none" lIns="0" tIns="0" rIns="0" bIns="0" rtlCol="0" anchor="ctr">
            <a:spAutoFit/>
          </a:bodyPr>
          <a:lstStyle>
            <a:lvl1pPr algn="l">
              <a:defRPr lang="fr-FR" sz="1100" smtClean="0">
                <a:solidFill>
                  <a:schemeClr val="tx1">
                    <a:tint val="75000"/>
                  </a:schemeClr>
                </a:solidFill>
                <a:latin typeface="Arial" pitchFamily="34" charset="0"/>
                <a:cs typeface="Arial" pitchFamily="34" charset="0"/>
              </a:defRPr>
            </a:lvl1pPr>
          </a:lstStyle>
          <a:p>
            <a:fld id="{BF9EEBEC-395B-4C33-81CF-C2FD99F4CDC9}" type="datetime1">
              <a:rPr lang="fr-FR" smtClean="0"/>
              <a:t>20/02/2019</a:t>
            </a:fld>
            <a:endParaRPr lang="fr-FR"/>
          </a:p>
        </p:txBody>
      </p:sp>
      <p:pic>
        <p:nvPicPr>
          <p:cNvPr id="9" name="Picture 3" descr="D:\Le sel en +\Realisations\TBWA\120117 Microelectronics\ST_Bloc marque_Qi_V.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301376" y="6070193"/>
            <a:ext cx="889170" cy="6534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0489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8" r:id="rId3"/>
    <p:sldLayoutId id="2147483659" r:id="rId4"/>
    <p:sldLayoutId id="2147483652" r:id="rId5"/>
    <p:sldLayoutId id="2147483654" r:id="rId6"/>
    <p:sldLayoutId id="2147483655" r:id="rId7"/>
    <p:sldLayoutId id="2147483663" r:id="rId8"/>
    <p:sldLayoutId id="2147483664" r:id="rId9"/>
    <p:sldLayoutId id="2147483665" r:id="rId10"/>
  </p:sldLayoutIdLst>
  <p:timing>
    <p:tnLst>
      <p:par>
        <p:cTn id="1" dur="indefinite" restart="never" nodeType="tmRoot"/>
      </p:par>
    </p:tnLst>
  </p:timing>
  <p:hf hdr="0" ftr="0" dt="0"/>
  <p:txStyles>
    <p:titleStyle>
      <a:lvl1pPr algn="r" defTabSz="1218987" rtl="0" eaLnBrk="1" latinLnBrk="0" hangingPunct="1">
        <a:spcBef>
          <a:spcPct val="0"/>
        </a:spcBef>
        <a:buNone/>
        <a:defRPr sz="4800" kern="1200">
          <a:solidFill>
            <a:schemeClr val="accent1"/>
          </a:solidFill>
          <a:latin typeface="Arial" pitchFamily="34" charset="0"/>
          <a:ea typeface="+mj-ea"/>
          <a:cs typeface="Arial" pitchFamily="34" charset="0"/>
        </a:defRPr>
      </a:lvl1pPr>
    </p:titleStyle>
    <p:bodyStyle>
      <a:lvl1pPr marL="237025" indent="-237025" algn="l" defTabSz="1218987" rtl="0" eaLnBrk="1" latinLnBrk="0" hangingPunct="1">
        <a:lnSpc>
          <a:spcPct val="100000"/>
        </a:lnSpc>
        <a:spcBef>
          <a:spcPts val="2400"/>
        </a:spcBef>
        <a:spcAft>
          <a:spcPts val="800"/>
        </a:spcAft>
        <a:buClr>
          <a:schemeClr val="accent1"/>
        </a:buClr>
        <a:buFont typeface="Arial" pitchFamily="34" charset="0"/>
        <a:buChar char="•"/>
        <a:defRPr sz="2600" kern="1200">
          <a:solidFill>
            <a:schemeClr val="accent4"/>
          </a:solidFill>
          <a:latin typeface="Arial" pitchFamily="34" charset="0"/>
          <a:ea typeface="+mn-ea"/>
          <a:cs typeface="Arial" pitchFamily="34" charset="0"/>
        </a:defRPr>
      </a:lvl1pPr>
      <a:lvl2pPr marL="711076" indent="-237025" algn="l" defTabSz="1218987" rtl="0" eaLnBrk="1" latinLnBrk="0" hangingPunct="1">
        <a:lnSpc>
          <a:spcPct val="90000"/>
        </a:lnSpc>
        <a:spcBef>
          <a:spcPts val="0"/>
        </a:spcBef>
        <a:spcAft>
          <a:spcPts val="800"/>
        </a:spcAft>
        <a:buClr>
          <a:schemeClr val="accent4">
            <a:lumMod val="90000"/>
            <a:lumOff val="10000"/>
          </a:schemeClr>
        </a:buClr>
        <a:buFont typeface="Arial" pitchFamily="34" charset="0"/>
        <a:buChar char="•"/>
        <a:defRPr sz="2000" kern="1200">
          <a:solidFill>
            <a:schemeClr val="accent4">
              <a:lumMod val="90000"/>
              <a:lumOff val="10000"/>
            </a:schemeClr>
          </a:solidFill>
          <a:latin typeface="Arial" pitchFamily="34" charset="0"/>
          <a:ea typeface="+mn-ea"/>
          <a:cs typeface="Arial" pitchFamily="34" charset="0"/>
        </a:defRPr>
      </a:lvl2pPr>
      <a:lvl3pPr marL="1202056" indent="-237025" algn="l" defTabSz="1218987" rtl="0" eaLnBrk="1" latinLnBrk="0" hangingPunct="1">
        <a:lnSpc>
          <a:spcPct val="90000"/>
        </a:lnSpc>
        <a:spcBef>
          <a:spcPts val="0"/>
        </a:spcBef>
        <a:spcAft>
          <a:spcPts val="400"/>
        </a:spcAft>
        <a:buFont typeface="Arial" pitchFamily="34" charset="0"/>
        <a:buChar char="•"/>
        <a:defRPr sz="1800" kern="1200" baseline="0">
          <a:solidFill>
            <a:schemeClr val="accent3">
              <a:lumMod val="50000"/>
            </a:schemeClr>
          </a:solidFill>
          <a:latin typeface="Arial" pitchFamily="34" charset="0"/>
          <a:ea typeface="+mn-ea"/>
          <a:cs typeface="Arial" pitchFamily="34" charset="0"/>
        </a:defRPr>
      </a:lvl3pPr>
      <a:lvl4pPr marL="2035877" indent="-207397" algn="l" defTabSz="1218987" rtl="0" eaLnBrk="1" latinLnBrk="0" hangingPunct="1">
        <a:lnSpc>
          <a:spcPct val="90000"/>
        </a:lnSpc>
        <a:spcBef>
          <a:spcPts val="0"/>
        </a:spcBef>
        <a:spcAft>
          <a:spcPts val="400"/>
        </a:spcAft>
        <a:buFont typeface="Arial" pitchFamily="34" charset="0"/>
        <a:buChar char="•"/>
        <a:defRPr sz="1600" kern="1200" baseline="0">
          <a:solidFill>
            <a:schemeClr val="accent3">
              <a:lumMod val="75000"/>
            </a:schemeClr>
          </a:solidFill>
          <a:latin typeface="Arial" pitchFamily="34" charset="0"/>
          <a:ea typeface="+mn-ea"/>
          <a:cs typeface="Arial" pitchFamily="34" charset="0"/>
        </a:defRPr>
      </a:lvl4pPr>
      <a:lvl5pPr marL="2742720" indent="-304747" algn="l" defTabSz="1218987" rtl="0" eaLnBrk="1" latinLnBrk="0" hangingPunct="1">
        <a:spcBef>
          <a:spcPct val="20000"/>
        </a:spcBef>
        <a:buFont typeface="Arial" pitchFamily="34" charset="0"/>
        <a:buChar char="»"/>
        <a:defRPr sz="2700" kern="1200">
          <a:solidFill>
            <a:schemeClr val="tx1"/>
          </a:solidFill>
          <a:latin typeface="Arial" pitchFamily="34" charset="0"/>
          <a:ea typeface="+mn-ea"/>
          <a:cs typeface="Arial" pitchFamily="34" charset="0"/>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fr-F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wiki.st.com/stm32mpu/index.php/Main_Page"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1.xml"/><Relationship Id="rId5" Type="http://schemas.openxmlformats.org/officeDocument/2006/relationships/image" Target="../media/image10.png"/><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5.xml"/><Relationship Id="rId4" Type="http://schemas.openxmlformats.org/officeDocument/2006/relationships/image" Target="../media/image11.jpe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4.wmf"/><Relationship Id="rId4" Type="http://schemas.openxmlformats.org/officeDocument/2006/relationships/oleObject" Target="../embeddings/oleObject1.bin"/></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4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4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4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en-US" dirty="0" smtClean="0"/>
              <a:t>STM32MP1 hands on</a:t>
            </a:r>
            <a:endParaRPr lang="en-US" dirty="0"/>
          </a:p>
        </p:txBody>
      </p:sp>
      <p:sp>
        <p:nvSpPr>
          <p:cNvPr id="3" name="Sous-titre 2"/>
          <p:cNvSpPr>
            <a:spLocks noGrp="1"/>
          </p:cNvSpPr>
          <p:nvPr>
            <p:ph type="subTitle" idx="1"/>
          </p:nvPr>
        </p:nvSpPr>
        <p:spPr/>
        <p:txBody>
          <a:bodyPr>
            <a:normAutofit/>
          </a:bodyPr>
          <a:lstStyle/>
          <a:p>
            <a:r>
              <a:rPr lang="fr-FR" sz="2800" dirty="0" smtClean="0">
                <a:solidFill>
                  <a:srgbClr val="002052"/>
                </a:solidFill>
              </a:rPr>
              <a:t>System Power Modes</a:t>
            </a:r>
          </a:p>
          <a:p>
            <a:r>
              <a:rPr lang="fr-FR" sz="2800" dirty="0" err="1">
                <a:solidFill>
                  <a:srgbClr val="C00000"/>
                </a:solidFill>
              </a:rPr>
              <a:t>r</a:t>
            </a:r>
            <a:r>
              <a:rPr lang="fr-FR" sz="2800" dirty="0" err="1" smtClean="0">
                <a:solidFill>
                  <a:srgbClr val="C00000"/>
                </a:solidFill>
              </a:rPr>
              <a:t>ev</a:t>
            </a:r>
            <a:r>
              <a:rPr lang="fr-FR" sz="2800" dirty="0" smtClean="0">
                <a:solidFill>
                  <a:srgbClr val="C00000"/>
                </a:solidFill>
              </a:rPr>
              <a:t> 0.1</a:t>
            </a:r>
            <a:endParaRPr lang="fr-FR" sz="2800" dirty="0">
              <a:solidFill>
                <a:srgbClr val="C00000"/>
              </a:solidFill>
            </a:endParaRPr>
          </a:p>
          <a:p>
            <a:endParaRPr lang="en-US" sz="2000" dirty="0"/>
          </a:p>
        </p:txBody>
      </p:sp>
    </p:spTree>
    <p:extLst>
      <p:ext uri="{BB962C8B-B14F-4D97-AF65-F5344CB8AC3E}">
        <p14:creationId xmlns:p14="http://schemas.microsoft.com/office/powerpoint/2010/main" val="35501963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Theoretical </a:t>
            </a:r>
            <a:r>
              <a:rPr lang="en-US" dirty="0" smtClean="0"/>
              <a:t>school </a:t>
            </a:r>
            <a:endParaRPr lang="en-US" dirty="0"/>
          </a:p>
        </p:txBody>
      </p:sp>
      <p:sp>
        <p:nvSpPr>
          <p:cNvPr id="3" name="Content Placeholder 2"/>
          <p:cNvSpPr>
            <a:spLocks noGrp="1"/>
          </p:cNvSpPr>
          <p:nvPr>
            <p:ph idx="1"/>
          </p:nvPr>
        </p:nvSpPr>
        <p:spPr>
          <a:xfrm>
            <a:off x="609362" y="1277793"/>
            <a:ext cx="10968514" cy="4575589"/>
          </a:xfrm>
        </p:spPr>
        <p:txBody>
          <a:bodyPr/>
          <a:lstStyle/>
          <a:p>
            <a:r>
              <a:rPr lang="en-US" dirty="0"/>
              <a:t>AN5109: </a:t>
            </a:r>
            <a:r>
              <a:rPr lang="en-US" dirty="0" smtClean="0"/>
              <a:t>STM32MP1 </a:t>
            </a:r>
            <a:r>
              <a:rPr lang="en-US" dirty="0"/>
              <a:t>series Using Low power </a:t>
            </a:r>
            <a:r>
              <a:rPr lang="en-US" dirty="0" smtClean="0"/>
              <a:t>modes</a:t>
            </a:r>
          </a:p>
          <a:p>
            <a:pPr lvl="0"/>
            <a:r>
              <a:rPr lang="en-US" dirty="0" smtClean="0"/>
              <a:t>RM0436: Reference </a:t>
            </a:r>
            <a:r>
              <a:rPr lang="en-US" dirty="0"/>
              <a:t>Manual </a:t>
            </a:r>
            <a:r>
              <a:rPr lang="en-US" dirty="0" smtClean="0"/>
              <a:t>(PWR </a:t>
            </a:r>
            <a:r>
              <a:rPr lang="en-US" dirty="0"/>
              <a:t>and RCC </a:t>
            </a:r>
            <a:r>
              <a:rPr lang="en-US" dirty="0" smtClean="0"/>
              <a:t>sections)</a:t>
            </a:r>
            <a:endParaRPr lang="en-US" dirty="0"/>
          </a:p>
          <a:p>
            <a:pPr lvl="0"/>
            <a:r>
              <a:rPr lang="en-US" dirty="0"/>
              <a:t>UM2535: Evaluation board User Manual </a:t>
            </a:r>
          </a:p>
          <a:p>
            <a:pPr lvl="0"/>
            <a:r>
              <a:rPr lang="en-US" dirty="0" smtClean="0"/>
              <a:t>STPMIC1x datasheet</a:t>
            </a:r>
          </a:p>
          <a:p>
            <a:pPr lvl="0"/>
            <a:r>
              <a:rPr lang="en-US" dirty="0" smtClean="0"/>
              <a:t>STM32 </a:t>
            </a:r>
            <a:r>
              <a:rPr lang="en-US" dirty="0"/>
              <a:t>MP1 Wiki </a:t>
            </a:r>
            <a:r>
              <a:rPr lang="en-US" dirty="0" smtClean="0"/>
              <a:t>: </a:t>
            </a:r>
            <a:r>
              <a:rPr lang="en-US" sz="2000" u="sng" dirty="0">
                <a:hlinkClick r:id="rId2"/>
              </a:rPr>
              <a:t>http://wiki.st.com/stm32mpu/index.php/Main_Page</a:t>
            </a:r>
            <a:endParaRPr lang="en-US" sz="1400" dirty="0" smtClean="0"/>
          </a:p>
          <a:p>
            <a:pPr lvl="0"/>
            <a:endParaRPr lang="en-US" dirty="0"/>
          </a:p>
        </p:txBody>
      </p:sp>
      <p:sp>
        <p:nvSpPr>
          <p:cNvPr id="4" name="Slide Number Placeholder 3"/>
          <p:cNvSpPr>
            <a:spLocks noGrp="1"/>
          </p:cNvSpPr>
          <p:nvPr>
            <p:ph type="sldNum" sz="quarter" idx="12"/>
          </p:nvPr>
        </p:nvSpPr>
        <p:spPr/>
        <p:txBody>
          <a:bodyPr/>
          <a:lstStyle/>
          <a:p>
            <a:fld id="{5B31B9E4-8E4D-4C86-BFD7-412B282B373B}" type="slidenum">
              <a:rPr lang="fr-FR" smtClean="0"/>
              <a:pPr/>
              <a:t>10</a:t>
            </a:fld>
            <a:endParaRPr lang="fr-FR" dirty="0"/>
          </a:p>
        </p:txBody>
      </p:sp>
    </p:spTree>
    <p:extLst>
      <p:ext uri="{BB962C8B-B14F-4D97-AF65-F5344CB8AC3E}">
        <p14:creationId xmlns:p14="http://schemas.microsoft.com/office/powerpoint/2010/main" val="2140881836"/>
      </p:ext>
    </p:extLst>
  </p:cSld>
  <p:clrMapOvr>
    <a:masterClrMapping/>
  </p:clrMapOvr>
  <p:transition spd="slow">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en-US" dirty="0" smtClean="0">
                <a:solidFill>
                  <a:srgbClr val="6CB2E6"/>
                </a:solidFill>
              </a:rPr>
              <a:t>Power Architecture – </a:t>
            </a:r>
            <a:r>
              <a:rPr lang="en-US" sz="4000" dirty="0" smtClean="0">
                <a:solidFill>
                  <a:srgbClr val="6CB2E6"/>
                </a:solidFill>
              </a:rPr>
              <a:t>on our evaluation board </a:t>
            </a:r>
            <a:endParaRPr lang="en-US" dirty="0">
              <a:solidFill>
                <a:srgbClr val="6CB2E6"/>
              </a:solidFill>
            </a:endParaRPr>
          </a:p>
        </p:txBody>
      </p:sp>
      <p:sp>
        <p:nvSpPr>
          <p:cNvPr id="4" name="Espace réservé du numéro de diapositive 3"/>
          <p:cNvSpPr>
            <a:spLocks noGrp="1"/>
          </p:cNvSpPr>
          <p:nvPr>
            <p:ph type="sldNum" sz="quarter" idx="12"/>
          </p:nvPr>
        </p:nvSpPr>
        <p:spPr>
          <a:solidFill>
            <a:srgbClr val="B7007C"/>
          </a:solidFill>
        </p:spPr>
        <p:txBody>
          <a:bodyPr/>
          <a:lstStyle/>
          <a:p>
            <a:fld id="{5B31B9E4-8E4D-4C86-BFD7-412B282B373B}" type="slidenum">
              <a:rPr lang="fr-FR" smtClean="0"/>
              <a:pPr/>
              <a:t>11</a:t>
            </a:fld>
            <a:endParaRPr lang="fr-FR" dirty="0"/>
          </a:p>
        </p:txBody>
      </p:sp>
      <p:sp>
        <p:nvSpPr>
          <p:cNvPr id="12" name="Espace réservé du contenu 2"/>
          <p:cNvSpPr>
            <a:spLocks noGrp="1"/>
          </p:cNvSpPr>
          <p:nvPr>
            <p:ph sz="half" idx="1"/>
          </p:nvPr>
        </p:nvSpPr>
        <p:spPr>
          <a:xfrm>
            <a:off x="1098064" y="1071296"/>
            <a:ext cx="11089174" cy="841234"/>
          </a:xfrm>
        </p:spPr>
        <p:txBody>
          <a:bodyPr/>
          <a:lstStyle/>
          <a:p>
            <a:pPr lvl="1">
              <a:buClr>
                <a:srgbClr val="6CB2E6"/>
              </a:buClr>
            </a:pPr>
            <a:r>
              <a:rPr lang="en-US" dirty="0" smtClean="0">
                <a:solidFill>
                  <a:srgbClr val="002052"/>
                </a:solidFill>
              </a:rPr>
              <a:t>Using </a:t>
            </a:r>
            <a:r>
              <a:rPr lang="en-US" b="1" dirty="0">
                <a:solidFill>
                  <a:srgbClr val="002052"/>
                </a:solidFill>
              </a:rPr>
              <a:t>E</a:t>
            </a:r>
            <a:r>
              <a:rPr lang="en-US" b="1" dirty="0" smtClean="0">
                <a:solidFill>
                  <a:srgbClr val="002052"/>
                </a:solidFill>
              </a:rPr>
              <a:t>xternal </a:t>
            </a:r>
            <a:r>
              <a:rPr lang="en-US" b="1" dirty="0">
                <a:solidFill>
                  <a:srgbClr val="002052"/>
                </a:solidFill>
              </a:rPr>
              <a:t>P</a:t>
            </a:r>
            <a:r>
              <a:rPr lang="en-US" b="1" dirty="0" smtClean="0">
                <a:solidFill>
                  <a:srgbClr val="002052"/>
                </a:solidFill>
              </a:rPr>
              <a:t>ower Regulator </a:t>
            </a:r>
            <a:r>
              <a:rPr lang="en-US" dirty="0" smtClean="0">
                <a:solidFill>
                  <a:srgbClr val="002052"/>
                </a:solidFill>
              </a:rPr>
              <a:t>(STPMIC1x)</a:t>
            </a:r>
          </a:p>
          <a:p>
            <a:pPr lvl="1">
              <a:buClr>
                <a:srgbClr val="6CB2E6"/>
              </a:buClr>
            </a:pPr>
            <a:r>
              <a:rPr lang="en-US" dirty="0">
                <a:solidFill>
                  <a:srgbClr val="002052"/>
                </a:solidFill>
              </a:rPr>
              <a:t>S</a:t>
            </a:r>
            <a:r>
              <a:rPr lang="en-US" dirty="0" smtClean="0">
                <a:solidFill>
                  <a:srgbClr val="002052"/>
                </a:solidFill>
              </a:rPr>
              <a:t>ystem power modes are set by PWR manager based on MPU and MCU power modes</a:t>
            </a:r>
          </a:p>
        </p:txBody>
      </p:sp>
      <p:sp>
        <p:nvSpPr>
          <p:cNvPr id="14" name="Rectangle 5"/>
          <p:cNvSpPr>
            <a:spLocks noChangeArrowheads="1"/>
          </p:cNvSpPr>
          <p:nvPr/>
        </p:nvSpPr>
        <p:spPr bwMode="auto">
          <a:xfrm>
            <a:off x="7980363" y="4684604"/>
            <a:ext cx="2130425" cy="763588"/>
          </a:xfrm>
          <a:prstGeom prst="rect">
            <a:avLst/>
          </a:prstGeom>
          <a:solidFill>
            <a:srgbClr val="39A9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Rectangle 6"/>
          <p:cNvSpPr>
            <a:spLocks noChangeArrowheads="1"/>
          </p:cNvSpPr>
          <p:nvPr/>
        </p:nvSpPr>
        <p:spPr bwMode="auto">
          <a:xfrm>
            <a:off x="8469295" y="4885290"/>
            <a:ext cx="115256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FFFFFF"/>
                </a:solidFill>
                <a:effectLst/>
                <a:latin typeface="Arial" panose="020B0604020202020204" pitchFamily="34" charset="0"/>
              </a:rPr>
              <a:t>Cortex-M4</a:t>
            </a:r>
          </a:p>
          <a:p>
            <a:pPr marL="0" marR="0" lvl="0" indent="0" algn="ctr" defTabSz="914400" rtl="0" eaLnBrk="0" fontAlgn="base" latinLnBrk="0" hangingPunct="0">
              <a:lnSpc>
                <a:spcPct val="100000"/>
              </a:lnSpc>
              <a:spcBef>
                <a:spcPct val="0"/>
              </a:spcBef>
              <a:spcAft>
                <a:spcPct val="0"/>
              </a:spcAft>
              <a:buClrTx/>
              <a:buSzTx/>
              <a:buFontTx/>
              <a:buNone/>
              <a:tabLst/>
            </a:pPr>
            <a:r>
              <a:rPr lang="en-US" altLang="en-US" sz="1400" dirty="0" smtClean="0">
                <a:solidFill>
                  <a:srgbClr val="FFFFFF"/>
                </a:solidFill>
              </a:rPr>
              <a:t>(co-processor)</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4" name="Rectangle 16"/>
          <p:cNvSpPr>
            <a:spLocks noChangeArrowheads="1"/>
          </p:cNvSpPr>
          <p:nvPr/>
        </p:nvSpPr>
        <p:spPr bwMode="auto">
          <a:xfrm>
            <a:off x="3594101" y="2822575"/>
            <a:ext cx="93345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FFFFFF"/>
                </a:solidFill>
                <a:effectLst/>
                <a:latin typeface="Arial" panose="020B0604020202020204" pitchFamily="34" charset="0"/>
              </a:rPr>
              <a:t>Shared by A</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5" name="Rectangle 17"/>
          <p:cNvSpPr>
            <a:spLocks noChangeArrowheads="1"/>
          </p:cNvSpPr>
          <p:nvPr/>
        </p:nvSpPr>
        <p:spPr bwMode="auto">
          <a:xfrm>
            <a:off x="4414838" y="2822575"/>
            <a:ext cx="157163"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FFFFFF"/>
                </a:solidFill>
                <a:effectLst/>
                <a:latin typeface="Arial" panose="020B0604020202020204" pitchFamily="34" charset="0"/>
              </a:rPr>
              <a:t>7</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6" name="Rectangle 18"/>
          <p:cNvSpPr>
            <a:spLocks noChangeArrowheads="1"/>
          </p:cNvSpPr>
          <p:nvPr/>
        </p:nvSpPr>
        <p:spPr bwMode="auto">
          <a:xfrm>
            <a:off x="4505326" y="2822575"/>
            <a:ext cx="214313"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FFFFFF"/>
                </a:solidFill>
                <a:effectLst/>
                <a:latin typeface="Arial" panose="020B0604020202020204" pitchFamily="34" charset="0"/>
              </a:rPr>
              <a:t>S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7" name="Rectangle 19"/>
          <p:cNvSpPr>
            <a:spLocks noChangeArrowheads="1"/>
          </p:cNvSpPr>
          <p:nvPr/>
        </p:nvSpPr>
        <p:spPr bwMode="auto">
          <a:xfrm>
            <a:off x="3617913" y="3001963"/>
            <a:ext cx="214313"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FFFFFF"/>
                </a:solidFill>
                <a:effectLst/>
                <a:latin typeface="Arial" panose="020B0604020202020204" pitchFamily="34" charset="0"/>
              </a:rPr>
              <a:t>&amp;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8" name="Rectangle 20"/>
          <p:cNvSpPr>
            <a:spLocks noChangeArrowheads="1"/>
          </p:cNvSpPr>
          <p:nvPr/>
        </p:nvSpPr>
        <p:spPr bwMode="auto">
          <a:xfrm>
            <a:off x="3751263" y="3001963"/>
            <a:ext cx="168275"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FFFFFF"/>
                </a:solidFill>
                <a:effectLst/>
                <a:latin typeface="Arial" panose="020B0604020202020204" pitchFamily="34" charset="0"/>
              </a:rPr>
              <a:t>A</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9" name="Rectangle 21"/>
          <p:cNvSpPr>
            <a:spLocks noChangeArrowheads="1"/>
          </p:cNvSpPr>
          <p:nvPr/>
        </p:nvSpPr>
        <p:spPr bwMode="auto">
          <a:xfrm>
            <a:off x="3852863" y="3001963"/>
            <a:ext cx="157163"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FFFFFF"/>
                </a:solidFill>
                <a:effectLst/>
                <a:latin typeface="Arial" panose="020B0604020202020204" pitchFamily="34" charset="0"/>
              </a:rPr>
              <a:t>7</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0" name="Rectangle 22"/>
          <p:cNvSpPr>
            <a:spLocks noChangeArrowheads="1"/>
          </p:cNvSpPr>
          <p:nvPr/>
        </p:nvSpPr>
        <p:spPr bwMode="auto">
          <a:xfrm>
            <a:off x="3932238" y="3001963"/>
            <a:ext cx="325438"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FFFFFF"/>
                </a:solidFill>
                <a:effectLst/>
                <a:latin typeface="Arial" panose="020B0604020202020204" pitchFamily="34" charset="0"/>
              </a:rPr>
              <a:t>NS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1" name="Rectangle 23"/>
          <p:cNvSpPr>
            <a:spLocks noChangeArrowheads="1"/>
          </p:cNvSpPr>
          <p:nvPr/>
        </p:nvSpPr>
        <p:spPr bwMode="auto">
          <a:xfrm>
            <a:off x="4179888" y="3001963"/>
            <a:ext cx="214313"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FFFFFF"/>
                </a:solidFill>
                <a:effectLst/>
                <a:latin typeface="Arial" panose="020B0604020202020204" pitchFamily="34" charset="0"/>
              </a:rPr>
              <a:t>&amp;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2" name="Rectangle 24"/>
          <p:cNvSpPr>
            <a:spLocks noChangeArrowheads="1"/>
          </p:cNvSpPr>
          <p:nvPr/>
        </p:nvSpPr>
        <p:spPr bwMode="auto">
          <a:xfrm>
            <a:off x="4325938" y="3001963"/>
            <a:ext cx="1905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FFFFFF"/>
                </a:solidFill>
                <a:effectLst/>
                <a:latin typeface="Arial" panose="020B0604020202020204" pitchFamily="34" charset="0"/>
              </a:rPr>
              <a:t>M</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3" name="Rectangle 25"/>
          <p:cNvSpPr>
            <a:spLocks noChangeArrowheads="1"/>
          </p:cNvSpPr>
          <p:nvPr/>
        </p:nvSpPr>
        <p:spPr bwMode="auto">
          <a:xfrm>
            <a:off x="4449763" y="3001963"/>
            <a:ext cx="157163"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FFFFFF"/>
                </a:solidFill>
                <a:effectLst/>
                <a:latin typeface="Arial" panose="020B0604020202020204" pitchFamily="34" charset="0"/>
              </a:rPr>
              <a:t>4</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4" name="Rectangle 26"/>
          <p:cNvSpPr>
            <a:spLocks noChangeArrowheads="1"/>
          </p:cNvSpPr>
          <p:nvPr/>
        </p:nvSpPr>
        <p:spPr bwMode="auto">
          <a:xfrm>
            <a:off x="4822826" y="2349675"/>
            <a:ext cx="5527675" cy="3406548"/>
          </a:xfrm>
          <a:prstGeom prst="rect">
            <a:avLst/>
          </a:prstGeom>
          <a:noFill/>
          <a:ln w="34925" cap="rnd">
            <a:solidFill>
              <a:srgbClr val="00205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Rectangle 27"/>
          <p:cNvSpPr>
            <a:spLocks noChangeArrowheads="1"/>
          </p:cNvSpPr>
          <p:nvPr/>
        </p:nvSpPr>
        <p:spPr bwMode="auto">
          <a:xfrm>
            <a:off x="9153959" y="2475943"/>
            <a:ext cx="113492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000000"/>
                </a:solidFill>
                <a:effectLst/>
                <a:latin typeface="Arial" panose="020B0604020202020204" pitchFamily="34" charset="0"/>
              </a:rPr>
              <a:t>STM32MP15x</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9" name="Rectangle 31"/>
          <p:cNvSpPr>
            <a:spLocks noChangeArrowheads="1"/>
          </p:cNvSpPr>
          <p:nvPr/>
        </p:nvSpPr>
        <p:spPr bwMode="auto">
          <a:xfrm>
            <a:off x="1452564" y="2654300"/>
            <a:ext cx="1877672" cy="2890729"/>
          </a:xfrm>
          <a:prstGeom prst="rect">
            <a:avLst/>
          </a:prstGeom>
          <a:noFill/>
          <a:ln w="34925" cap="rnd">
            <a:solidFill>
              <a:srgbClr val="00205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 name="Rectangle 32"/>
          <p:cNvSpPr>
            <a:spLocks noChangeArrowheads="1"/>
          </p:cNvSpPr>
          <p:nvPr/>
        </p:nvSpPr>
        <p:spPr bwMode="auto">
          <a:xfrm>
            <a:off x="1452857" y="3250595"/>
            <a:ext cx="1801518"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smtClean="0">
                <a:ln>
                  <a:noFill/>
                </a:ln>
                <a:solidFill>
                  <a:srgbClr val="000000"/>
                </a:solidFill>
                <a:effectLst/>
                <a:latin typeface="Arial" panose="020B0604020202020204" pitchFamily="34" charset="0"/>
              </a:rPr>
              <a:t>STPMIC1x</a:t>
            </a:r>
          </a:p>
          <a:p>
            <a:pPr marL="0" marR="0" lvl="0" indent="0" algn="ctr" defTabSz="914400" rtl="0" eaLnBrk="0" fontAlgn="base" latinLnBrk="0" hangingPunct="0">
              <a:lnSpc>
                <a:spcPct val="100000"/>
              </a:lnSpc>
              <a:spcBef>
                <a:spcPct val="0"/>
              </a:spcBef>
              <a:spcAft>
                <a:spcPct val="0"/>
              </a:spcAft>
              <a:buClrTx/>
              <a:buSzTx/>
              <a:buFontTx/>
              <a:buNone/>
              <a:tabLst/>
            </a:pPr>
            <a:endParaRPr lang="en-US" altLang="en-US" sz="1400" b="1" dirty="0">
              <a:solidFill>
                <a:srgbClr val="000000"/>
              </a:solidFill>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smtClean="0">
                <a:ln>
                  <a:noFill/>
                </a:ln>
                <a:solidFill>
                  <a:srgbClr val="000000"/>
                </a:solidFill>
                <a:effectLst/>
                <a:latin typeface="Arial" panose="020B0604020202020204" pitchFamily="34" charset="0"/>
              </a:rPr>
              <a:t>External </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smtClean="0">
                <a:ln>
                  <a:noFill/>
                </a:ln>
                <a:solidFill>
                  <a:srgbClr val="000000"/>
                </a:solidFill>
                <a:effectLst/>
                <a:latin typeface="Arial" panose="020B0604020202020204" pitchFamily="34" charset="0"/>
              </a:rPr>
              <a:t>Power Regulator</a:t>
            </a:r>
          </a:p>
        </p:txBody>
      </p:sp>
      <p:sp>
        <p:nvSpPr>
          <p:cNvPr id="1029" name="Rectangle 41"/>
          <p:cNvSpPr>
            <a:spLocks noChangeArrowheads="1"/>
          </p:cNvSpPr>
          <p:nvPr/>
        </p:nvSpPr>
        <p:spPr bwMode="auto">
          <a:xfrm>
            <a:off x="3597472" y="3604807"/>
            <a:ext cx="825547"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000000"/>
                </a:solidFill>
                <a:effectLst/>
                <a:latin typeface="Arial" panose="020B0604020202020204" pitchFamily="34" charset="0"/>
              </a:rPr>
              <a:t>PWR_ON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000000"/>
                </a:solidFill>
                <a:effectLst/>
                <a:latin typeface="Arial" panose="020B0604020202020204" pitchFamily="34" charset="0"/>
              </a:rPr>
              <a:t>control pin</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030" name="Rectangle 42"/>
          <p:cNvSpPr>
            <a:spLocks noChangeArrowheads="1"/>
          </p:cNvSpPr>
          <p:nvPr/>
        </p:nvSpPr>
        <p:spPr bwMode="auto">
          <a:xfrm>
            <a:off x="3607415" y="4816288"/>
            <a:ext cx="68768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000000"/>
                </a:solidFill>
                <a:effectLst/>
                <a:latin typeface="Arial" panose="020B0604020202020204" pitchFamily="34" charset="0"/>
              </a:rPr>
              <a:t>Supplies</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031" name="Rectangle 43"/>
          <p:cNvSpPr>
            <a:spLocks noChangeArrowheads="1"/>
          </p:cNvSpPr>
          <p:nvPr/>
        </p:nvSpPr>
        <p:spPr bwMode="auto">
          <a:xfrm>
            <a:off x="4838829" y="5995079"/>
            <a:ext cx="2118886" cy="502632"/>
          </a:xfrm>
          <a:prstGeom prst="rect">
            <a:avLst/>
          </a:prstGeom>
          <a:noFill/>
          <a:ln w="34925" cap="rnd">
            <a:solidFill>
              <a:srgbClr val="00205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2" name="Rectangle 44"/>
          <p:cNvSpPr>
            <a:spLocks noChangeArrowheads="1"/>
          </p:cNvSpPr>
          <p:nvPr/>
        </p:nvSpPr>
        <p:spPr bwMode="auto">
          <a:xfrm>
            <a:off x="4908684" y="6121217"/>
            <a:ext cx="196207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000000"/>
                </a:solidFill>
                <a:effectLst/>
                <a:latin typeface="Arial" panose="020B0604020202020204" pitchFamily="34" charset="0"/>
              </a:rPr>
              <a:t>External DDR3 2x16bits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038" name="Freeform 50"/>
          <p:cNvSpPr>
            <a:spLocks/>
          </p:cNvSpPr>
          <p:nvPr/>
        </p:nvSpPr>
        <p:spPr bwMode="auto">
          <a:xfrm>
            <a:off x="3340101" y="4986151"/>
            <a:ext cx="1482725" cy="423863"/>
          </a:xfrm>
          <a:custGeom>
            <a:avLst/>
            <a:gdLst>
              <a:gd name="T0" fmla="*/ 0 w 934"/>
              <a:gd name="T1" fmla="*/ 53 h 267"/>
              <a:gd name="T2" fmla="*/ 800 w 934"/>
              <a:gd name="T3" fmla="*/ 53 h 267"/>
              <a:gd name="T4" fmla="*/ 800 w 934"/>
              <a:gd name="T5" fmla="*/ 0 h 267"/>
              <a:gd name="T6" fmla="*/ 934 w 934"/>
              <a:gd name="T7" fmla="*/ 133 h 267"/>
              <a:gd name="T8" fmla="*/ 800 w 934"/>
              <a:gd name="T9" fmla="*/ 267 h 267"/>
              <a:gd name="T10" fmla="*/ 800 w 934"/>
              <a:gd name="T11" fmla="*/ 214 h 267"/>
              <a:gd name="T12" fmla="*/ 0 w 934"/>
              <a:gd name="T13" fmla="*/ 214 h 267"/>
            </a:gdLst>
            <a:ahLst/>
            <a:cxnLst>
              <a:cxn ang="0">
                <a:pos x="T0" y="T1"/>
              </a:cxn>
              <a:cxn ang="0">
                <a:pos x="T2" y="T3"/>
              </a:cxn>
              <a:cxn ang="0">
                <a:pos x="T4" y="T5"/>
              </a:cxn>
              <a:cxn ang="0">
                <a:pos x="T6" y="T7"/>
              </a:cxn>
              <a:cxn ang="0">
                <a:pos x="T8" y="T9"/>
              </a:cxn>
              <a:cxn ang="0">
                <a:pos x="T10" y="T11"/>
              </a:cxn>
              <a:cxn ang="0">
                <a:pos x="T12" y="T13"/>
              </a:cxn>
            </a:cxnLst>
            <a:rect l="0" t="0" r="r" b="b"/>
            <a:pathLst>
              <a:path w="934" h="267">
                <a:moveTo>
                  <a:pt x="0" y="53"/>
                </a:moveTo>
                <a:lnTo>
                  <a:pt x="800" y="53"/>
                </a:lnTo>
                <a:lnTo>
                  <a:pt x="800" y="0"/>
                </a:lnTo>
                <a:lnTo>
                  <a:pt x="934" y="133"/>
                </a:lnTo>
                <a:lnTo>
                  <a:pt x="800" y="267"/>
                </a:lnTo>
                <a:lnTo>
                  <a:pt x="800" y="214"/>
                </a:lnTo>
                <a:lnTo>
                  <a:pt x="0" y="214"/>
                </a:lnTo>
              </a:path>
            </a:pathLst>
          </a:custGeom>
          <a:solidFill>
            <a:schemeClr val="bg1">
              <a:lumMod val="85000"/>
            </a:schemeClr>
          </a:solidFill>
          <a:ln w="1905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1" name="Freeform 52"/>
          <p:cNvSpPr>
            <a:spLocks/>
          </p:cNvSpPr>
          <p:nvPr/>
        </p:nvSpPr>
        <p:spPr bwMode="auto">
          <a:xfrm>
            <a:off x="3898901" y="5325896"/>
            <a:ext cx="927100" cy="1010406"/>
          </a:xfrm>
          <a:custGeom>
            <a:avLst/>
            <a:gdLst>
              <a:gd name="T0" fmla="*/ 97 w 584"/>
              <a:gd name="T1" fmla="*/ 0 h 750"/>
              <a:gd name="T2" fmla="*/ 97 w 584"/>
              <a:gd name="T3" fmla="*/ 621 h 750"/>
              <a:gd name="T4" fmla="*/ 504 w 584"/>
              <a:gd name="T5" fmla="*/ 621 h 750"/>
              <a:gd name="T6" fmla="*/ 504 w 584"/>
              <a:gd name="T7" fmla="*/ 589 h 750"/>
              <a:gd name="T8" fmla="*/ 584 w 584"/>
              <a:gd name="T9" fmla="*/ 669 h 750"/>
              <a:gd name="T10" fmla="*/ 504 w 584"/>
              <a:gd name="T11" fmla="*/ 750 h 750"/>
              <a:gd name="T12" fmla="*/ 504 w 584"/>
              <a:gd name="T13" fmla="*/ 718 h 750"/>
              <a:gd name="T14" fmla="*/ 0 w 584"/>
              <a:gd name="T15" fmla="*/ 718 h 750"/>
              <a:gd name="T16" fmla="*/ 0 w 584"/>
              <a:gd name="T17" fmla="*/ 0 h 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4" h="750">
                <a:moveTo>
                  <a:pt x="97" y="0"/>
                </a:moveTo>
                <a:lnTo>
                  <a:pt x="97" y="621"/>
                </a:lnTo>
                <a:lnTo>
                  <a:pt x="504" y="621"/>
                </a:lnTo>
                <a:lnTo>
                  <a:pt x="504" y="589"/>
                </a:lnTo>
                <a:lnTo>
                  <a:pt x="584" y="669"/>
                </a:lnTo>
                <a:lnTo>
                  <a:pt x="504" y="750"/>
                </a:lnTo>
                <a:lnTo>
                  <a:pt x="504" y="718"/>
                </a:lnTo>
                <a:lnTo>
                  <a:pt x="0" y="718"/>
                </a:lnTo>
                <a:lnTo>
                  <a:pt x="0" y="0"/>
                </a:lnTo>
              </a:path>
            </a:pathLst>
          </a:custGeom>
          <a:solidFill>
            <a:schemeClr val="bg1">
              <a:lumMod val="85000"/>
            </a:schemeClr>
          </a:solidFill>
          <a:ln w="1905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4" name="Rectangle 55"/>
          <p:cNvSpPr>
            <a:spLocks noChangeArrowheads="1"/>
          </p:cNvSpPr>
          <p:nvPr/>
        </p:nvSpPr>
        <p:spPr bwMode="auto">
          <a:xfrm>
            <a:off x="5081588" y="4568717"/>
            <a:ext cx="2130425" cy="763588"/>
          </a:xfrm>
          <a:prstGeom prst="rect">
            <a:avLst/>
          </a:prstGeom>
          <a:solidFill>
            <a:srgbClr val="00206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5" name="Rectangle 56"/>
          <p:cNvSpPr>
            <a:spLocks noChangeArrowheads="1"/>
          </p:cNvSpPr>
          <p:nvPr/>
        </p:nvSpPr>
        <p:spPr bwMode="auto">
          <a:xfrm>
            <a:off x="5081588" y="4568717"/>
            <a:ext cx="2130425" cy="763588"/>
          </a:xfrm>
          <a:prstGeom prst="rect">
            <a:avLst/>
          </a:prstGeom>
          <a:noFill/>
          <a:ln w="0"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6" name="Rectangle 57"/>
          <p:cNvSpPr>
            <a:spLocks noChangeArrowheads="1"/>
          </p:cNvSpPr>
          <p:nvPr/>
        </p:nvSpPr>
        <p:spPr bwMode="auto">
          <a:xfrm>
            <a:off x="5165726" y="4779854"/>
            <a:ext cx="2132013" cy="765175"/>
          </a:xfrm>
          <a:prstGeom prst="rect">
            <a:avLst/>
          </a:prstGeom>
          <a:solidFill>
            <a:srgbClr val="00206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7" name="Rectangle 58"/>
          <p:cNvSpPr>
            <a:spLocks noChangeArrowheads="1"/>
          </p:cNvSpPr>
          <p:nvPr/>
        </p:nvSpPr>
        <p:spPr bwMode="auto">
          <a:xfrm>
            <a:off x="5165726" y="4779854"/>
            <a:ext cx="2132013" cy="765175"/>
          </a:xfrm>
          <a:prstGeom prst="rect">
            <a:avLst/>
          </a:prstGeom>
          <a:noFill/>
          <a:ln w="0"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51" name="Rectangle 62"/>
          <p:cNvSpPr>
            <a:spLocks noChangeArrowheads="1"/>
          </p:cNvSpPr>
          <p:nvPr/>
        </p:nvSpPr>
        <p:spPr bwMode="auto">
          <a:xfrm>
            <a:off x="5483226" y="4946542"/>
            <a:ext cx="1354282"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FFFFFF"/>
                </a:solidFill>
                <a:effectLst/>
                <a:latin typeface="Arial" panose="020B0604020202020204" pitchFamily="34" charset="0"/>
              </a:rPr>
              <a:t>Dual Cortex – A7</a:t>
            </a:r>
          </a:p>
          <a:p>
            <a:pPr marL="0" marR="0" lvl="0" indent="0" algn="ctr" defTabSz="914400" rtl="0" eaLnBrk="0" fontAlgn="base" latinLnBrk="0" hangingPunct="0">
              <a:lnSpc>
                <a:spcPct val="100000"/>
              </a:lnSpc>
              <a:spcBef>
                <a:spcPct val="0"/>
              </a:spcBef>
              <a:spcAft>
                <a:spcPct val="0"/>
              </a:spcAft>
              <a:buClrTx/>
              <a:buSzTx/>
              <a:buFontTx/>
              <a:buNone/>
              <a:tabLst/>
            </a:pPr>
            <a:r>
              <a:rPr lang="en-US" altLang="en-US" sz="1400" dirty="0" smtClean="0">
                <a:solidFill>
                  <a:srgbClr val="FFFFFF"/>
                </a:solidFill>
              </a:rPr>
              <a:t>(master)</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055" name="Rectangle 66"/>
          <p:cNvSpPr>
            <a:spLocks noChangeArrowheads="1"/>
          </p:cNvSpPr>
          <p:nvPr/>
        </p:nvSpPr>
        <p:spPr bwMode="auto">
          <a:xfrm>
            <a:off x="4826001" y="3007677"/>
            <a:ext cx="5373116" cy="1177249"/>
          </a:xfrm>
          <a:prstGeom prst="rect">
            <a:avLst/>
          </a:prstGeom>
          <a:noFill/>
          <a:ln w="34925" cap="rnd">
            <a:solidFill>
              <a:srgbClr val="00205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60" name="Rectangle 73"/>
          <p:cNvSpPr>
            <a:spLocks noChangeArrowheads="1"/>
          </p:cNvSpPr>
          <p:nvPr/>
        </p:nvSpPr>
        <p:spPr bwMode="auto">
          <a:xfrm>
            <a:off x="8218016" y="4372532"/>
            <a:ext cx="1574800"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000000"/>
                </a:solidFill>
                <a:effectLst/>
                <a:latin typeface="Arial" panose="020B0604020202020204" pitchFamily="34" charset="0"/>
              </a:rPr>
              <a:t>MCU power state</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061" name="Rectangle 74"/>
          <p:cNvSpPr>
            <a:spLocks noChangeArrowheads="1"/>
          </p:cNvSpPr>
          <p:nvPr/>
        </p:nvSpPr>
        <p:spPr bwMode="auto">
          <a:xfrm>
            <a:off x="5693885" y="4284494"/>
            <a:ext cx="1562100"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000000"/>
                </a:solidFill>
                <a:effectLst/>
                <a:latin typeface="Arial" panose="020B0604020202020204" pitchFamily="34" charset="0"/>
              </a:rPr>
              <a:t>MPU power state</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062" name="Rectangle 75"/>
          <p:cNvSpPr>
            <a:spLocks noChangeArrowheads="1"/>
          </p:cNvSpPr>
          <p:nvPr/>
        </p:nvSpPr>
        <p:spPr bwMode="auto">
          <a:xfrm>
            <a:off x="4906496" y="3481348"/>
            <a:ext cx="1349375"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000000"/>
                </a:solidFill>
                <a:effectLst/>
                <a:latin typeface="Arial" panose="020B0604020202020204" pitchFamily="34" charset="0"/>
              </a:rPr>
              <a:t>PWR manager</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063" name="Rectangle 76"/>
          <p:cNvSpPr>
            <a:spLocks noChangeArrowheads="1"/>
          </p:cNvSpPr>
          <p:nvPr/>
        </p:nvSpPr>
        <p:spPr bwMode="auto">
          <a:xfrm>
            <a:off x="4946651" y="2484689"/>
            <a:ext cx="1382713"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000000"/>
                </a:solidFill>
                <a:effectLst/>
                <a:latin typeface="Arial" panose="020B0604020202020204" pitchFamily="34" charset="0"/>
              </a:rPr>
              <a:t>Clock manager</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06" name="Rectangle 66"/>
          <p:cNvSpPr>
            <a:spLocks noChangeArrowheads="1"/>
          </p:cNvSpPr>
          <p:nvPr/>
        </p:nvSpPr>
        <p:spPr bwMode="auto">
          <a:xfrm>
            <a:off x="6202365" y="3115302"/>
            <a:ext cx="3881626" cy="989567"/>
          </a:xfrm>
          <a:prstGeom prst="rect">
            <a:avLst/>
          </a:prstGeom>
          <a:noFill/>
          <a:ln w="19050" cap="rnd">
            <a:solidFill>
              <a:srgbClr val="00205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r>
              <a:rPr lang="en-US" sz="1400" b="1" dirty="0" smtClean="0">
                <a:latin typeface="Arial" panose="020B0604020202020204" pitchFamily="34" charset="0"/>
                <a:cs typeface="Arial" panose="020B0604020202020204" pitchFamily="34" charset="0"/>
              </a:rPr>
              <a:t>V</a:t>
            </a:r>
            <a:r>
              <a:rPr lang="en-US" sz="1400" b="1" baseline="-25000" dirty="0" smtClean="0">
                <a:latin typeface="Arial" panose="020B0604020202020204" pitchFamily="34" charset="0"/>
                <a:cs typeface="Arial" panose="020B0604020202020204" pitchFamily="34" charset="0"/>
              </a:rPr>
              <a:t>SW</a:t>
            </a:r>
            <a:r>
              <a:rPr lang="en-US" sz="1400" b="1" dirty="0" smtClean="0">
                <a:latin typeface="Arial" panose="020B0604020202020204" pitchFamily="34" charset="0"/>
                <a:cs typeface="Arial" panose="020B0604020202020204" pitchFamily="34" charset="0"/>
              </a:rPr>
              <a:t> domain </a:t>
            </a:r>
            <a:r>
              <a:rPr lang="en-US" sz="1400" dirty="0" smtClean="0">
                <a:latin typeface="Arial" panose="020B0604020202020204" pitchFamily="34" charset="0"/>
                <a:cs typeface="Arial" panose="020B0604020202020204" pitchFamily="34" charset="0"/>
              </a:rPr>
              <a:t>(*)</a:t>
            </a:r>
          </a:p>
          <a:p>
            <a:r>
              <a:rPr lang="en-US" sz="1400" dirty="0">
                <a:latin typeface="Arial" panose="020B0604020202020204" pitchFamily="34" charset="0"/>
                <a:cs typeface="Arial" panose="020B0604020202020204" pitchFamily="34" charset="0"/>
              </a:rPr>
              <a:t> </a:t>
            </a:r>
            <a:r>
              <a:rPr lang="en-US" sz="1400" dirty="0" smtClean="0">
                <a:latin typeface="Arial" panose="020B0604020202020204" pitchFamily="34" charset="0"/>
                <a:cs typeface="Arial" panose="020B0604020202020204" pitchFamily="34" charset="0"/>
              </a:rPr>
              <a:t> . RTC, LSE, AWU, tamper</a:t>
            </a:r>
          </a:p>
          <a:p>
            <a:r>
              <a:rPr lang="en-US" sz="1400" dirty="0">
                <a:latin typeface="Arial" panose="020B0604020202020204" pitchFamily="34" charset="0"/>
                <a:cs typeface="Arial" panose="020B0604020202020204" pitchFamily="34" charset="0"/>
              </a:rPr>
              <a:t> </a:t>
            </a:r>
            <a:r>
              <a:rPr lang="en-US" sz="1400" dirty="0" smtClean="0">
                <a:latin typeface="Arial" panose="020B0604020202020204" pitchFamily="34" charset="0"/>
                <a:cs typeface="Arial" panose="020B0604020202020204" pitchFamily="34" charset="0"/>
              </a:rPr>
              <a:t> . Backup registers, Reset</a:t>
            </a:r>
          </a:p>
          <a:p>
            <a:r>
              <a:rPr lang="en-US" sz="1400" dirty="0">
                <a:latin typeface="Arial" panose="020B0604020202020204" pitchFamily="34" charset="0"/>
                <a:cs typeface="Arial" panose="020B0604020202020204" pitchFamily="34" charset="0"/>
              </a:rPr>
              <a:t> </a:t>
            </a:r>
            <a:r>
              <a:rPr lang="en-US" sz="1400" dirty="0" smtClean="0">
                <a:latin typeface="Arial" panose="020B0604020202020204" pitchFamily="34" charset="0"/>
                <a:cs typeface="Arial" panose="020B0604020202020204" pitchFamily="34" charset="0"/>
              </a:rPr>
              <a:t> . Backup and Retention RAMs and regulators</a:t>
            </a:r>
            <a:endParaRPr lang="en-US" sz="1400" dirty="0">
              <a:latin typeface="Arial" panose="020B0604020202020204" pitchFamily="34" charset="0"/>
              <a:cs typeface="Arial" panose="020B0604020202020204" pitchFamily="34" charset="0"/>
            </a:endParaRPr>
          </a:p>
        </p:txBody>
      </p:sp>
      <p:sp>
        <p:nvSpPr>
          <p:cNvPr id="1064" name="Rectangle 1063"/>
          <p:cNvSpPr/>
          <p:nvPr/>
        </p:nvSpPr>
        <p:spPr>
          <a:xfrm>
            <a:off x="8435879" y="6121217"/>
            <a:ext cx="3296223" cy="276999"/>
          </a:xfrm>
          <a:prstGeom prst="rect">
            <a:avLst/>
          </a:prstGeom>
        </p:spPr>
        <p:txBody>
          <a:bodyPr wrap="none">
            <a:spAutoFit/>
          </a:bodyPr>
          <a:lstStyle/>
          <a:p>
            <a:r>
              <a:rPr lang="en-US" sz="1200" dirty="0" smtClean="0">
                <a:latin typeface="Arial" panose="020B0604020202020204" pitchFamily="34" charset="0"/>
                <a:cs typeface="Arial" panose="020B0604020202020204" pitchFamily="34" charset="0"/>
              </a:rPr>
              <a:t>(*) powered </a:t>
            </a:r>
            <a:r>
              <a:rPr lang="en-US" sz="1200" dirty="0">
                <a:latin typeface="Arial" panose="020B0604020202020204" pitchFamily="34" charset="0"/>
                <a:cs typeface="Arial" panose="020B0604020202020204" pitchFamily="34" charset="0"/>
              </a:rPr>
              <a:t>by V</a:t>
            </a:r>
            <a:r>
              <a:rPr lang="en-US" sz="1200" baseline="-25000" dirty="0">
                <a:latin typeface="Arial" panose="020B0604020202020204" pitchFamily="34" charset="0"/>
                <a:cs typeface="Arial" panose="020B0604020202020204" pitchFamily="34" charset="0"/>
              </a:rPr>
              <a:t>BAT</a:t>
            </a:r>
            <a:r>
              <a:rPr lang="en-US" sz="1200" dirty="0">
                <a:latin typeface="Arial" panose="020B0604020202020204" pitchFamily="34" charset="0"/>
                <a:cs typeface="Arial" panose="020B0604020202020204" pitchFamily="34" charset="0"/>
              </a:rPr>
              <a:t> when V</a:t>
            </a:r>
            <a:r>
              <a:rPr lang="en-US" sz="1200" baseline="-25000" dirty="0">
                <a:latin typeface="Arial" panose="020B0604020202020204" pitchFamily="34" charset="0"/>
                <a:cs typeface="Arial" panose="020B0604020202020204" pitchFamily="34" charset="0"/>
              </a:rPr>
              <a:t>DD</a:t>
            </a:r>
            <a:r>
              <a:rPr lang="en-US" sz="1200" dirty="0">
                <a:latin typeface="Arial" panose="020B0604020202020204" pitchFamily="34" charset="0"/>
                <a:cs typeface="Arial" panose="020B0604020202020204" pitchFamily="34" charset="0"/>
              </a:rPr>
              <a:t> is not present)</a:t>
            </a:r>
            <a:endParaRPr lang="en-US" sz="1200" dirty="0"/>
          </a:p>
        </p:txBody>
      </p:sp>
      <p:cxnSp>
        <p:nvCxnSpPr>
          <p:cNvPr id="1068" name="Straight Arrow Connector 1067"/>
          <p:cNvCxnSpPr/>
          <p:nvPr/>
        </p:nvCxnSpPr>
        <p:spPr>
          <a:xfrm flipV="1">
            <a:off x="5643569" y="4184926"/>
            <a:ext cx="0" cy="35833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p:nvPr/>
        </p:nvCxnSpPr>
        <p:spPr>
          <a:xfrm flipV="1">
            <a:off x="8163849" y="4184926"/>
            <a:ext cx="0" cy="4579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4" name="Rectangle 43"/>
          <p:cNvSpPr>
            <a:spLocks noChangeArrowheads="1"/>
          </p:cNvSpPr>
          <p:nvPr/>
        </p:nvSpPr>
        <p:spPr bwMode="auto">
          <a:xfrm>
            <a:off x="4878389" y="2439684"/>
            <a:ext cx="1533525" cy="279614"/>
          </a:xfrm>
          <a:prstGeom prst="rect">
            <a:avLst/>
          </a:prstGeom>
          <a:noFill/>
          <a:ln w="34925" cap="rnd">
            <a:solidFill>
              <a:srgbClr val="00205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cxnSp>
        <p:nvCxnSpPr>
          <p:cNvPr id="1071" name="Straight Arrow Connector 1070"/>
          <p:cNvCxnSpPr/>
          <p:nvPr/>
        </p:nvCxnSpPr>
        <p:spPr>
          <a:xfrm>
            <a:off x="5508554" y="2733267"/>
            <a:ext cx="0" cy="268696"/>
          </a:xfrm>
          <a:prstGeom prst="straightConnector1">
            <a:avLst/>
          </a:prstGeom>
          <a:ln w="1905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flipH="1">
            <a:off x="3340101" y="3481348"/>
            <a:ext cx="1482725"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35604745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93019" y="-16112"/>
            <a:ext cx="10762781" cy="1143265"/>
          </a:xfrm>
        </p:spPr>
        <p:txBody>
          <a:bodyPr/>
          <a:lstStyle/>
          <a:p>
            <a:r>
              <a:rPr lang="en-US" dirty="0" smtClean="0"/>
              <a:t>Power schemes </a:t>
            </a:r>
            <a:endParaRPr lang="en-US" dirty="0">
              <a:solidFill>
                <a:srgbClr val="6CB2E6"/>
              </a:solidFill>
            </a:endParaRPr>
          </a:p>
        </p:txBody>
      </p:sp>
      <p:sp>
        <p:nvSpPr>
          <p:cNvPr id="4" name="Espace réservé du numéro de diapositive 3"/>
          <p:cNvSpPr>
            <a:spLocks noGrp="1"/>
          </p:cNvSpPr>
          <p:nvPr>
            <p:ph type="sldNum" sz="quarter" idx="12"/>
          </p:nvPr>
        </p:nvSpPr>
        <p:spPr>
          <a:solidFill>
            <a:srgbClr val="B7007C"/>
          </a:solidFill>
        </p:spPr>
        <p:txBody>
          <a:bodyPr/>
          <a:lstStyle/>
          <a:p>
            <a:fld id="{5B31B9E4-8E4D-4C86-BFD7-412B282B373B}" type="slidenum">
              <a:rPr lang="en-US" smtClean="0"/>
              <a:pPr/>
              <a:t>12</a:t>
            </a:fld>
            <a:endParaRPr lang="en-US" dirty="0"/>
          </a:p>
        </p:txBody>
      </p:sp>
      <p:pic>
        <p:nvPicPr>
          <p:cNvPr id="98" name="Picture 97"/>
          <p:cNvPicPr>
            <a:picLocks noChangeAspect="1"/>
          </p:cNvPicPr>
          <p:nvPr/>
        </p:nvPicPr>
        <p:blipFill>
          <a:blip r:embed="rId4"/>
          <a:stretch>
            <a:fillRect/>
          </a:stretch>
        </p:blipFill>
        <p:spPr>
          <a:xfrm>
            <a:off x="1008054" y="54419"/>
            <a:ext cx="5682680" cy="6338632"/>
          </a:xfrm>
          <a:prstGeom prst="rect">
            <a:avLst/>
          </a:prstGeom>
        </p:spPr>
      </p:pic>
      <p:sp>
        <p:nvSpPr>
          <p:cNvPr id="99" name="Oval 98"/>
          <p:cNvSpPr/>
          <p:nvPr/>
        </p:nvSpPr>
        <p:spPr>
          <a:xfrm>
            <a:off x="1278084" y="1719604"/>
            <a:ext cx="720080" cy="225025"/>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Espace réservé du contenu 2"/>
          <p:cNvSpPr>
            <a:spLocks noGrp="1"/>
          </p:cNvSpPr>
          <p:nvPr>
            <p:ph sz="half" idx="1"/>
          </p:nvPr>
        </p:nvSpPr>
        <p:spPr>
          <a:xfrm>
            <a:off x="6525666" y="2014044"/>
            <a:ext cx="5565667" cy="2062081"/>
          </a:xfrm>
        </p:spPr>
        <p:txBody>
          <a:bodyPr/>
          <a:lstStyle/>
          <a:p>
            <a:pPr marL="0" indent="0">
              <a:spcBef>
                <a:spcPts val="0"/>
              </a:spcBef>
              <a:spcAft>
                <a:spcPts val="0"/>
              </a:spcAft>
              <a:buClr>
                <a:srgbClr val="6CB2E6"/>
              </a:buClr>
              <a:buNone/>
              <a:tabLst>
                <a:tab pos="1262063" algn="l"/>
              </a:tabLst>
            </a:pPr>
            <a:r>
              <a:rPr lang="en-US" sz="1400" b="1" dirty="0"/>
              <a:t>V</a:t>
            </a:r>
            <a:r>
              <a:rPr lang="en-US" sz="1400" b="1" baseline="-25000" dirty="0"/>
              <a:t>DDCORE</a:t>
            </a:r>
            <a:r>
              <a:rPr lang="en-US" sz="1400" dirty="0"/>
              <a:t> value is directly related to the low power modes definition</a:t>
            </a:r>
            <a:endParaRPr lang="en-US" sz="1400" dirty="0" smtClean="0"/>
          </a:p>
          <a:p>
            <a:pPr>
              <a:spcBef>
                <a:spcPts val="0"/>
              </a:spcBef>
              <a:spcAft>
                <a:spcPts val="0"/>
              </a:spcAft>
              <a:buClr>
                <a:srgbClr val="6CB2E6"/>
              </a:buClr>
              <a:tabLst>
                <a:tab pos="1262063" algn="l"/>
              </a:tabLst>
            </a:pPr>
            <a:r>
              <a:rPr lang="en-US" sz="1400" dirty="0" smtClean="0"/>
              <a:t>1.20 V</a:t>
            </a:r>
            <a:r>
              <a:rPr lang="en-US" sz="1400" baseline="30000" dirty="0" smtClean="0"/>
              <a:t>(*)</a:t>
            </a:r>
            <a:r>
              <a:rPr lang="en-US" sz="1400" dirty="0" smtClean="0"/>
              <a:t> [1.18 V </a:t>
            </a:r>
            <a:r>
              <a:rPr lang="en-US" sz="1400" dirty="0"/>
              <a:t>to </a:t>
            </a:r>
            <a:r>
              <a:rPr lang="en-US" sz="1400" dirty="0" smtClean="0"/>
              <a:t>1.25 V]: Run, Stop, LP-Stop</a:t>
            </a:r>
          </a:p>
          <a:p>
            <a:pPr>
              <a:spcBef>
                <a:spcPts val="0"/>
              </a:spcBef>
              <a:spcAft>
                <a:spcPts val="0"/>
              </a:spcAft>
              <a:buClr>
                <a:srgbClr val="6CB2E6"/>
              </a:buClr>
              <a:tabLst>
                <a:tab pos="1262063" algn="l"/>
              </a:tabLst>
            </a:pPr>
            <a:r>
              <a:rPr lang="en-US" sz="1400" dirty="0" smtClean="0"/>
              <a:t>0.90 V</a:t>
            </a:r>
            <a:r>
              <a:rPr lang="en-US" sz="1400" baseline="30000" dirty="0"/>
              <a:t> (*)</a:t>
            </a:r>
            <a:r>
              <a:rPr lang="en-US" sz="1400" dirty="0" smtClean="0"/>
              <a:t> [0.85 V to 1.25 V]: LPLV-Stop</a:t>
            </a:r>
          </a:p>
          <a:p>
            <a:pPr>
              <a:spcBef>
                <a:spcPts val="0"/>
              </a:spcBef>
              <a:spcAft>
                <a:spcPts val="0"/>
              </a:spcAft>
              <a:buClr>
                <a:srgbClr val="6CB2E6"/>
              </a:buClr>
              <a:tabLst>
                <a:tab pos="1262063" algn="l"/>
              </a:tabLst>
            </a:pPr>
            <a:r>
              <a:rPr lang="en-US" sz="1400" dirty="0" smtClean="0"/>
              <a:t>0 V</a:t>
            </a:r>
            <a:r>
              <a:rPr lang="en-US" sz="1400" baseline="30000" dirty="0"/>
              <a:t> (*)</a:t>
            </a:r>
            <a:r>
              <a:rPr lang="en-US" sz="1400" dirty="0" smtClean="0"/>
              <a:t> [0 V </a:t>
            </a:r>
            <a:r>
              <a:rPr lang="en-US" sz="1400" dirty="0"/>
              <a:t>to </a:t>
            </a:r>
            <a:r>
              <a:rPr lang="en-US" sz="1400" dirty="0" smtClean="0"/>
              <a:t>0.75 V]: Standby</a:t>
            </a:r>
          </a:p>
          <a:p>
            <a:pPr marL="0" indent="0">
              <a:spcBef>
                <a:spcPts val="0"/>
              </a:spcBef>
              <a:spcAft>
                <a:spcPts val="0"/>
              </a:spcAft>
              <a:buClr>
                <a:srgbClr val="6CB2E6"/>
              </a:buClr>
              <a:buNone/>
              <a:tabLst>
                <a:tab pos="1262063" algn="l"/>
              </a:tabLst>
            </a:pPr>
            <a:r>
              <a:rPr lang="en-US" sz="1200" baseline="30000" dirty="0"/>
              <a:t>(*) </a:t>
            </a:r>
            <a:r>
              <a:rPr lang="en-US" sz="1200" dirty="0"/>
              <a:t>Typical values</a:t>
            </a:r>
          </a:p>
          <a:p>
            <a:pPr marL="0" indent="0">
              <a:spcBef>
                <a:spcPts val="0"/>
              </a:spcBef>
              <a:spcAft>
                <a:spcPts val="0"/>
              </a:spcAft>
              <a:buClr>
                <a:srgbClr val="6CB2E6"/>
              </a:buClr>
              <a:buNone/>
              <a:tabLst>
                <a:tab pos="1262063" algn="l"/>
              </a:tabLst>
            </a:pPr>
            <a:endParaRPr lang="en-US" sz="1400" dirty="0"/>
          </a:p>
          <a:p>
            <a:pPr marL="0" indent="0">
              <a:spcBef>
                <a:spcPts val="0"/>
              </a:spcBef>
              <a:spcAft>
                <a:spcPts val="0"/>
              </a:spcAft>
              <a:buClr>
                <a:srgbClr val="6CB2E6"/>
              </a:buClr>
              <a:buNone/>
              <a:tabLst>
                <a:tab pos="1262063" algn="l"/>
              </a:tabLst>
            </a:pPr>
            <a:endParaRPr lang="en-US" sz="1400" dirty="0"/>
          </a:p>
          <a:p>
            <a:pPr marL="0" indent="0" algn="ctr">
              <a:spcBef>
                <a:spcPts val="0"/>
              </a:spcBef>
              <a:spcAft>
                <a:spcPts val="0"/>
              </a:spcAft>
              <a:buClr>
                <a:srgbClr val="6CB2E6"/>
              </a:buClr>
              <a:buNone/>
              <a:tabLst>
                <a:tab pos="1262063" algn="l"/>
              </a:tabLst>
            </a:pPr>
            <a:r>
              <a:rPr lang="en-US" sz="1400" dirty="0" smtClean="0"/>
              <a:t> Other supply voltages please refer to the Datasheet</a:t>
            </a:r>
          </a:p>
          <a:p>
            <a:pPr marL="0" indent="0" algn="ctr">
              <a:spcBef>
                <a:spcPts val="0"/>
              </a:spcBef>
              <a:spcAft>
                <a:spcPts val="0"/>
              </a:spcAft>
              <a:buClr>
                <a:srgbClr val="6CB2E6"/>
              </a:buClr>
              <a:buNone/>
              <a:tabLst>
                <a:tab pos="1262063" algn="l"/>
              </a:tabLst>
            </a:pPr>
            <a:endParaRPr lang="en-US" sz="1400" dirty="0" smtClean="0"/>
          </a:p>
        </p:txBody>
      </p:sp>
      <p:sp>
        <p:nvSpPr>
          <p:cNvPr id="7" name="Oval 6"/>
          <p:cNvSpPr/>
          <p:nvPr/>
        </p:nvSpPr>
        <p:spPr>
          <a:xfrm>
            <a:off x="1485106" y="3223735"/>
            <a:ext cx="521899" cy="206059"/>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1499234" y="3938181"/>
            <a:ext cx="521899" cy="206059"/>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2133179" y="333451"/>
            <a:ext cx="360040" cy="65589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0522219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solidFill>
                  <a:srgbClr val="6CB2E6"/>
                </a:solidFill>
              </a:rPr>
              <a:t>STM32MP1 Power modes Overview </a:t>
            </a:r>
            <a:endParaRPr lang="en-US" dirty="0">
              <a:solidFill>
                <a:srgbClr val="6CB2E6"/>
              </a:solidFill>
            </a:endParaRPr>
          </a:p>
        </p:txBody>
      </p:sp>
      <p:sp>
        <p:nvSpPr>
          <p:cNvPr id="4" name="Espace réservé du numéro de diapositive 3"/>
          <p:cNvSpPr>
            <a:spLocks noGrp="1"/>
          </p:cNvSpPr>
          <p:nvPr>
            <p:ph type="sldNum" sz="quarter" idx="12"/>
          </p:nvPr>
        </p:nvSpPr>
        <p:spPr>
          <a:solidFill>
            <a:srgbClr val="B7007C"/>
          </a:solidFill>
        </p:spPr>
        <p:txBody>
          <a:bodyPr/>
          <a:lstStyle/>
          <a:p>
            <a:fld id="{5B31B9E4-8E4D-4C86-BFD7-412B282B373B}" type="slidenum">
              <a:rPr lang="fr-FR" smtClean="0"/>
              <a:pPr/>
              <a:t>13</a:t>
            </a:fld>
            <a:endParaRPr lang="fr-FR" dirty="0"/>
          </a:p>
        </p:txBody>
      </p:sp>
      <p:sp>
        <p:nvSpPr>
          <p:cNvPr id="23" name="Espace réservé du contenu 2"/>
          <p:cNvSpPr txBox="1">
            <a:spLocks/>
          </p:cNvSpPr>
          <p:nvPr/>
        </p:nvSpPr>
        <p:spPr>
          <a:xfrm>
            <a:off x="963049" y="954519"/>
            <a:ext cx="11089174" cy="2451931"/>
          </a:xfrm>
          <a:prstGeom prst="rect">
            <a:avLst/>
          </a:prstGeom>
        </p:spPr>
        <p:txBody>
          <a:bodyPr vert="horz" lIns="121899" tIns="60949" rIns="121899" bIns="60949" rtlCol="0">
            <a:spAutoFit/>
          </a:bodyPr>
          <a:lstStyle>
            <a:lvl1pPr marL="237025" indent="-237025" algn="l" defTabSz="1218987" rtl="0" eaLnBrk="1" latinLnBrk="0" hangingPunct="1">
              <a:lnSpc>
                <a:spcPct val="100000"/>
              </a:lnSpc>
              <a:spcBef>
                <a:spcPts val="2400"/>
              </a:spcBef>
              <a:spcAft>
                <a:spcPts val="800"/>
              </a:spcAft>
              <a:buClr>
                <a:schemeClr val="tx2"/>
              </a:buClr>
              <a:buFont typeface="Arial" pitchFamily="34" charset="0"/>
              <a:buChar char="•"/>
              <a:defRPr sz="2600" kern="1200" baseline="0">
                <a:solidFill>
                  <a:srgbClr val="1C2A57"/>
                </a:solidFill>
                <a:latin typeface="Arial" pitchFamily="34" charset="0"/>
                <a:ea typeface="+mn-ea"/>
                <a:cs typeface="Arial" pitchFamily="34" charset="0"/>
              </a:defRPr>
            </a:lvl1pPr>
            <a:lvl2pPr marL="711076" indent="-237025" algn="l" defTabSz="1218987" rtl="0" eaLnBrk="1" latinLnBrk="0" hangingPunct="1">
              <a:lnSpc>
                <a:spcPct val="100000"/>
              </a:lnSpc>
              <a:spcBef>
                <a:spcPts val="0"/>
              </a:spcBef>
              <a:spcAft>
                <a:spcPts val="800"/>
              </a:spcAft>
              <a:buClr>
                <a:schemeClr val="accent1"/>
              </a:buClr>
              <a:buFont typeface="Arial" pitchFamily="34" charset="0"/>
              <a:buChar char="•"/>
              <a:defRPr sz="2000" kern="1200">
                <a:solidFill>
                  <a:schemeClr val="tx2"/>
                </a:solidFill>
                <a:latin typeface="Arial" pitchFamily="34" charset="0"/>
                <a:ea typeface="+mn-ea"/>
                <a:cs typeface="Arial" pitchFamily="34" charset="0"/>
              </a:defRPr>
            </a:lvl2pPr>
            <a:lvl3pPr marL="1202056" indent="-237025" algn="l" defTabSz="1218987" rtl="0" eaLnBrk="1" latinLnBrk="0" hangingPunct="1">
              <a:lnSpc>
                <a:spcPct val="100000"/>
              </a:lnSpc>
              <a:spcBef>
                <a:spcPts val="0"/>
              </a:spcBef>
              <a:spcAft>
                <a:spcPts val="400"/>
              </a:spcAft>
              <a:buFont typeface="Arial" pitchFamily="34" charset="0"/>
              <a:buChar char="•"/>
              <a:defRPr sz="1800" kern="1200" baseline="0">
                <a:solidFill>
                  <a:srgbClr val="52524A"/>
                </a:solidFill>
                <a:latin typeface="Arial" pitchFamily="34" charset="0"/>
                <a:ea typeface="+mn-ea"/>
                <a:cs typeface="Arial" pitchFamily="34" charset="0"/>
              </a:defRPr>
            </a:lvl3pPr>
            <a:lvl4pPr marL="2035877" indent="-207397" algn="l" defTabSz="1218987" rtl="0" eaLnBrk="1" latinLnBrk="0" hangingPunct="1">
              <a:lnSpc>
                <a:spcPct val="100000"/>
              </a:lnSpc>
              <a:spcBef>
                <a:spcPts val="0"/>
              </a:spcBef>
              <a:spcAft>
                <a:spcPts val="400"/>
              </a:spcAft>
              <a:buFont typeface="Arial" pitchFamily="34" charset="0"/>
              <a:buChar char="•"/>
              <a:defRPr sz="1600" kern="1200" baseline="0">
                <a:solidFill>
                  <a:schemeClr val="accent3"/>
                </a:solidFill>
                <a:latin typeface="Arial" pitchFamily="34" charset="0"/>
                <a:ea typeface="+mn-ea"/>
                <a:cs typeface="Arial" pitchFamily="34" charset="0"/>
              </a:defRPr>
            </a:lvl4pPr>
            <a:lvl5pPr marL="2742720" indent="-304747" algn="l" defTabSz="1218987" rtl="0" eaLnBrk="1" latinLnBrk="0" hangingPunct="1">
              <a:spcBef>
                <a:spcPct val="20000"/>
              </a:spcBef>
              <a:buFont typeface="Arial" pitchFamily="34" charset="0"/>
              <a:buChar char="»"/>
              <a:defRPr sz="2700" kern="1200">
                <a:solidFill>
                  <a:schemeClr val="tx1"/>
                </a:solidFill>
                <a:latin typeface="Arial" pitchFamily="34" charset="0"/>
                <a:ea typeface="+mn-ea"/>
                <a:cs typeface="Arial" pitchFamily="34" charset="0"/>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lvl="1">
              <a:buClr>
                <a:srgbClr val="6CB2E6"/>
              </a:buClr>
            </a:pPr>
            <a:r>
              <a:rPr lang="en-US" b="1" dirty="0" smtClean="0">
                <a:solidFill>
                  <a:srgbClr val="002052"/>
                </a:solidFill>
              </a:rPr>
              <a:t>MPU and MCU sub-system power </a:t>
            </a:r>
            <a:r>
              <a:rPr lang="en-US" b="1" dirty="0">
                <a:solidFill>
                  <a:srgbClr val="002052"/>
                </a:solidFill>
              </a:rPr>
              <a:t>modes </a:t>
            </a:r>
            <a:endParaRPr lang="en-US" b="1" dirty="0" smtClean="0">
              <a:solidFill>
                <a:srgbClr val="002052"/>
              </a:solidFill>
            </a:endParaRPr>
          </a:p>
          <a:p>
            <a:pPr lvl="2">
              <a:buClr>
                <a:srgbClr val="6CB2E6"/>
              </a:buClr>
            </a:pPr>
            <a:r>
              <a:rPr lang="en-US" dirty="0" err="1" smtClean="0">
                <a:solidFill>
                  <a:srgbClr val="002052"/>
                </a:solidFill>
              </a:rPr>
              <a:t>CRun</a:t>
            </a:r>
            <a:r>
              <a:rPr lang="en-US" dirty="0">
                <a:solidFill>
                  <a:srgbClr val="002052"/>
                </a:solidFill>
              </a:rPr>
              <a:t>	V</a:t>
            </a:r>
            <a:r>
              <a:rPr lang="en-US" baseline="-25000" dirty="0">
                <a:solidFill>
                  <a:srgbClr val="002052"/>
                </a:solidFill>
              </a:rPr>
              <a:t>DDCORE</a:t>
            </a:r>
            <a:r>
              <a:rPr lang="en-US" dirty="0">
                <a:solidFill>
                  <a:srgbClr val="002052"/>
                </a:solidFill>
              </a:rPr>
              <a:t> power On, clock On</a:t>
            </a:r>
            <a:endParaRPr lang="en-US" dirty="0" smtClean="0">
              <a:solidFill>
                <a:srgbClr val="002052"/>
              </a:solidFill>
            </a:endParaRPr>
          </a:p>
          <a:p>
            <a:pPr lvl="2">
              <a:buClr>
                <a:srgbClr val="6CB2E6"/>
              </a:buClr>
            </a:pPr>
            <a:r>
              <a:rPr lang="en-US" dirty="0" err="1" smtClean="0">
                <a:solidFill>
                  <a:srgbClr val="002052"/>
                </a:solidFill>
              </a:rPr>
              <a:t>CSleep</a:t>
            </a:r>
            <a:r>
              <a:rPr lang="en-US" dirty="0" smtClean="0">
                <a:solidFill>
                  <a:srgbClr val="002052"/>
                </a:solidFill>
              </a:rPr>
              <a:t>	</a:t>
            </a:r>
            <a:r>
              <a:rPr lang="en-US" dirty="0">
                <a:solidFill>
                  <a:srgbClr val="002052"/>
                </a:solidFill>
              </a:rPr>
              <a:t>V</a:t>
            </a:r>
            <a:r>
              <a:rPr lang="en-US" baseline="-25000" dirty="0">
                <a:solidFill>
                  <a:srgbClr val="002052"/>
                </a:solidFill>
              </a:rPr>
              <a:t>DDCORE</a:t>
            </a:r>
            <a:r>
              <a:rPr lang="en-US" dirty="0">
                <a:solidFill>
                  <a:srgbClr val="002052"/>
                </a:solidFill>
              </a:rPr>
              <a:t> power On, </a:t>
            </a:r>
            <a:r>
              <a:rPr lang="en-US" dirty="0" smtClean="0">
                <a:solidFill>
                  <a:srgbClr val="002052"/>
                </a:solidFill>
              </a:rPr>
              <a:t>CPU clock Off</a:t>
            </a:r>
          </a:p>
          <a:p>
            <a:pPr lvl="2">
              <a:buClr>
                <a:srgbClr val="6CB2E6"/>
              </a:buClr>
            </a:pPr>
            <a:r>
              <a:rPr lang="en-US" dirty="0" err="1" smtClean="0">
                <a:solidFill>
                  <a:srgbClr val="002052"/>
                </a:solidFill>
              </a:rPr>
              <a:t>CStop</a:t>
            </a:r>
            <a:r>
              <a:rPr lang="en-US" dirty="0" smtClean="0">
                <a:solidFill>
                  <a:srgbClr val="002052"/>
                </a:solidFill>
              </a:rPr>
              <a:t>	</a:t>
            </a:r>
            <a:r>
              <a:rPr lang="en-US" dirty="0">
                <a:solidFill>
                  <a:srgbClr val="002052"/>
                </a:solidFill>
              </a:rPr>
              <a:t>V</a:t>
            </a:r>
            <a:r>
              <a:rPr lang="en-US" baseline="-25000" dirty="0">
                <a:solidFill>
                  <a:srgbClr val="002052"/>
                </a:solidFill>
              </a:rPr>
              <a:t>DDCORE</a:t>
            </a:r>
            <a:r>
              <a:rPr lang="en-US" dirty="0">
                <a:solidFill>
                  <a:srgbClr val="002052"/>
                </a:solidFill>
              </a:rPr>
              <a:t> power On, CPU </a:t>
            </a:r>
            <a:r>
              <a:rPr lang="en-US" dirty="0" smtClean="0">
                <a:solidFill>
                  <a:srgbClr val="002052"/>
                </a:solidFill>
              </a:rPr>
              <a:t>sub-system clock Off</a:t>
            </a:r>
          </a:p>
          <a:p>
            <a:pPr lvl="2">
              <a:buClr>
                <a:srgbClr val="6CB2E6"/>
              </a:buClr>
            </a:pPr>
            <a:r>
              <a:rPr lang="en-US" dirty="0" err="1" smtClean="0">
                <a:solidFill>
                  <a:srgbClr val="002052"/>
                </a:solidFill>
              </a:rPr>
              <a:t>CStandby</a:t>
            </a:r>
            <a:r>
              <a:rPr lang="en-US" dirty="0" smtClean="0">
                <a:solidFill>
                  <a:srgbClr val="002052"/>
                </a:solidFill>
              </a:rPr>
              <a:t>	(applicable to MPU only) </a:t>
            </a:r>
            <a:r>
              <a:rPr lang="en-US" dirty="0">
                <a:solidFill>
                  <a:srgbClr val="002052"/>
                </a:solidFill>
              </a:rPr>
              <a:t>V</a:t>
            </a:r>
            <a:r>
              <a:rPr lang="en-US" baseline="-25000" dirty="0">
                <a:solidFill>
                  <a:srgbClr val="002052"/>
                </a:solidFill>
              </a:rPr>
              <a:t>DDCORE</a:t>
            </a:r>
            <a:r>
              <a:rPr lang="en-US" dirty="0">
                <a:solidFill>
                  <a:srgbClr val="002052"/>
                </a:solidFill>
              </a:rPr>
              <a:t> power </a:t>
            </a:r>
            <a:r>
              <a:rPr lang="en-US" dirty="0" smtClean="0">
                <a:solidFill>
                  <a:srgbClr val="002052"/>
                </a:solidFill>
              </a:rPr>
              <a:t>On or Off (only if system in Standby),</a:t>
            </a:r>
          </a:p>
          <a:p>
            <a:pPr marL="2514600" lvl="2" indent="-1550988">
              <a:buClr>
                <a:srgbClr val="6CB2E6"/>
              </a:buClr>
              <a:buNone/>
            </a:pPr>
            <a:r>
              <a:rPr lang="en-US" dirty="0">
                <a:solidFill>
                  <a:srgbClr val="002052"/>
                </a:solidFill>
              </a:rPr>
              <a:t> </a:t>
            </a:r>
            <a:r>
              <a:rPr lang="en-US" dirty="0" smtClean="0">
                <a:solidFill>
                  <a:srgbClr val="002052"/>
                </a:solidFill>
              </a:rPr>
              <a:t>                       </a:t>
            </a:r>
            <a:r>
              <a:rPr lang="en-US" dirty="0">
                <a:solidFill>
                  <a:srgbClr val="002052"/>
                </a:solidFill>
              </a:rPr>
              <a:t>CPU sub-system clock </a:t>
            </a:r>
            <a:r>
              <a:rPr lang="en-US" dirty="0" smtClean="0">
                <a:solidFill>
                  <a:srgbClr val="002052"/>
                </a:solidFill>
              </a:rPr>
              <a:t>Off, </a:t>
            </a:r>
            <a:r>
              <a:rPr lang="en-US" b="1" dirty="0" err="1" smtClean="0">
                <a:solidFill>
                  <a:srgbClr val="002052"/>
                </a:solidFill>
              </a:rPr>
              <a:t>CStandby</a:t>
            </a:r>
            <a:r>
              <a:rPr lang="en-US" b="1" dirty="0" smtClean="0">
                <a:solidFill>
                  <a:srgbClr val="002052"/>
                </a:solidFill>
              </a:rPr>
              <a:t> is not supported in </a:t>
            </a:r>
            <a:r>
              <a:rPr lang="en-US" b="1" dirty="0">
                <a:solidFill>
                  <a:srgbClr val="002052"/>
                </a:solidFill>
              </a:rPr>
              <a:t>	STM32MPU </a:t>
            </a:r>
            <a:r>
              <a:rPr lang="en-US" b="1" dirty="0" err="1">
                <a:solidFill>
                  <a:srgbClr val="002052"/>
                </a:solidFill>
              </a:rPr>
              <a:t>OpenSTLinux</a:t>
            </a:r>
            <a:r>
              <a:rPr lang="en-US" b="1" dirty="0">
                <a:solidFill>
                  <a:srgbClr val="002052"/>
                </a:solidFill>
              </a:rPr>
              <a:t> Distributions</a:t>
            </a:r>
            <a:r>
              <a:rPr lang="en-US" dirty="0" smtClean="0">
                <a:solidFill>
                  <a:srgbClr val="002052"/>
                </a:solidFill>
              </a:rPr>
              <a:t>	</a:t>
            </a:r>
            <a:endParaRPr lang="en-US" sz="1400" dirty="0" smtClean="0">
              <a:solidFill>
                <a:srgbClr val="002052"/>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2762687078"/>
              </p:ext>
            </p:extLst>
          </p:nvPr>
        </p:nvGraphicFramePr>
        <p:xfrm>
          <a:off x="4212179" y="3285778"/>
          <a:ext cx="6994008" cy="2575560"/>
        </p:xfrm>
        <a:graphic>
          <a:graphicData uri="http://schemas.openxmlformats.org/drawingml/2006/table">
            <a:tbl>
              <a:tblPr>
                <a:tableStyleId>{5C22544A-7EE6-4342-B048-85BDC9FD1C3A}</a:tableStyleId>
              </a:tblPr>
              <a:tblGrid>
                <a:gridCol w="1045348">
                  <a:extLst>
                    <a:ext uri="{9D8B030D-6E8A-4147-A177-3AD203B41FA5}">
                      <a16:colId xmlns:a16="http://schemas.microsoft.com/office/drawing/2014/main" val="20000"/>
                    </a:ext>
                  </a:extLst>
                </a:gridCol>
                <a:gridCol w="933294">
                  <a:extLst>
                    <a:ext uri="{9D8B030D-6E8A-4147-A177-3AD203B41FA5}">
                      <a16:colId xmlns:a16="http://schemas.microsoft.com/office/drawing/2014/main" val="20001"/>
                    </a:ext>
                  </a:extLst>
                </a:gridCol>
                <a:gridCol w="829466">
                  <a:extLst>
                    <a:ext uri="{9D8B030D-6E8A-4147-A177-3AD203B41FA5}">
                      <a16:colId xmlns:a16="http://schemas.microsoft.com/office/drawing/2014/main" val="20002"/>
                    </a:ext>
                  </a:extLst>
                </a:gridCol>
                <a:gridCol w="1080120">
                  <a:extLst>
                    <a:ext uri="{9D8B030D-6E8A-4147-A177-3AD203B41FA5}">
                      <a16:colId xmlns:a16="http://schemas.microsoft.com/office/drawing/2014/main" val="20003"/>
                    </a:ext>
                  </a:extLst>
                </a:gridCol>
                <a:gridCol w="1350150">
                  <a:extLst>
                    <a:ext uri="{9D8B030D-6E8A-4147-A177-3AD203B41FA5}">
                      <a16:colId xmlns:a16="http://schemas.microsoft.com/office/drawing/2014/main" val="20004"/>
                    </a:ext>
                  </a:extLst>
                </a:gridCol>
                <a:gridCol w="1755630">
                  <a:extLst>
                    <a:ext uri="{9D8B030D-6E8A-4147-A177-3AD203B41FA5}">
                      <a16:colId xmlns:a16="http://schemas.microsoft.com/office/drawing/2014/main" val="20005"/>
                    </a:ext>
                  </a:extLst>
                </a:gridCol>
              </a:tblGrid>
              <a:tr h="583152">
                <a:tc>
                  <a:txBody>
                    <a:bodyPr/>
                    <a:lstStyle/>
                    <a:p>
                      <a:endParaRPr 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err="1" smtClean="0"/>
                        <a:t>Crun</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err="1" smtClean="0"/>
                        <a:t>CSleep</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err="1" smtClean="0"/>
                        <a:t>CStop</a:t>
                      </a:r>
                      <a:endParaRPr lang="en-US" sz="1400" dirty="0" smtClean="0"/>
                    </a:p>
                    <a:p>
                      <a:pPr algn="ctr"/>
                      <a:r>
                        <a:rPr lang="en-US" sz="1050" dirty="0" smtClean="0"/>
                        <a:t>MPU PDDS=0</a:t>
                      </a:r>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err="1" smtClean="0"/>
                        <a:t>CStop</a:t>
                      </a:r>
                      <a:r>
                        <a:rPr lang="en-US" sz="1400" dirty="0" smtClean="0"/>
                        <a:t> </a:t>
                      </a:r>
                    </a:p>
                    <a:p>
                      <a:pPr algn="ctr"/>
                      <a:r>
                        <a:rPr lang="en-US" sz="1200" dirty="0" smtClean="0"/>
                        <a:t>MPU PDDS=1 CSTBYDIS=1</a:t>
                      </a:r>
                      <a:endParaRPr 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err="1" smtClean="0"/>
                        <a:t>CStandby</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pPr algn="ctr"/>
                      <a:r>
                        <a:rPr lang="en-US" sz="1400" dirty="0" err="1" smtClean="0"/>
                        <a:t>CRun</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5">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hMerge="1">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370840">
                <a:tc>
                  <a:txBody>
                    <a:bodyPr/>
                    <a:lstStyle/>
                    <a:p>
                      <a:pPr algn="ctr"/>
                      <a:r>
                        <a:rPr lang="en-US" sz="1400" dirty="0" err="1" smtClean="0"/>
                        <a:t>CSleep</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3" gridSpan="2">
                  <a:txBody>
                    <a:bodyPr/>
                    <a:lstStyle/>
                    <a:p>
                      <a:pPr algn="ctr"/>
                      <a:r>
                        <a:rPr lang="en-US" sz="1400" b="1" dirty="0" smtClean="0">
                          <a:solidFill>
                            <a:srgbClr val="0070C0"/>
                          </a:solidFill>
                        </a:rPr>
                        <a:t>Run</a:t>
                      </a:r>
                      <a:endParaRPr lang="en-US" sz="1400" b="1"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rowSpan="3" hMerge="1">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endParaRPr lang="en-US"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487680">
                <a:tc>
                  <a:txBody>
                    <a:bodyPr/>
                    <a:lstStyle/>
                    <a:p>
                      <a:pPr algn="ctr"/>
                      <a:r>
                        <a:rPr lang="en-US" sz="1400" dirty="0" err="1" smtClean="0"/>
                        <a:t>CStop</a:t>
                      </a:r>
                      <a:r>
                        <a:rPr lang="en-US" sz="1400" dirty="0" smtClean="0"/>
                        <a:t> </a:t>
                      </a:r>
                    </a:p>
                    <a:p>
                      <a:pPr algn="ctr"/>
                      <a:r>
                        <a:rPr lang="en-US" sz="1000" kern="1200" dirty="0" smtClean="0">
                          <a:solidFill>
                            <a:schemeClr val="dk1"/>
                          </a:solidFill>
                          <a:latin typeface="+mn-lt"/>
                          <a:ea typeface="+mn-ea"/>
                          <a:cs typeface="+mn-cs"/>
                        </a:rPr>
                        <a:t>MCU </a:t>
                      </a:r>
                      <a:r>
                        <a:rPr lang="en-US" sz="1000" dirty="0" smtClean="0"/>
                        <a:t>PDDS=0</a:t>
                      </a:r>
                      <a:endParaRPr 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vMerge="1">
                  <a:txBody>
                    <a:bodyPr/>
                    <a:lstStyle/>
                    <a:p>
                      <a:pPr algn="ct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vMerge="1">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400" b="1" dirty="0" smtClean="0">
                          <a:solidFill>
                            <a:srgbClr val="0070C0"/>
                          </a:solidFill>
                        </a:rPr>
                        <a:t>Stop, </a:t>
                      </a:r>
                      <a:r>
                        <a:rPr lang="en-US" sz="1400" b="1" kern="1200" dirty="0" smtClean="0">
                          <a:solidFill>
                            <a:srgbClr val="0070C0"/>
                          </a:solidFill>
                          <a:latin typeface="+mn-lt"/>
                          <a:ea typeface="+mn-ea"/>
                          <a:cs typeface="+mn-cs"/>
                        </a:rPr>
                        <a:t>LP-Stop, LPLV-Stop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r h="502920">
                <a:tc>
                  <a:txBody>
                    <a:bodyPr/>
                    <a:lstStyle/>
                    <a:p>
                      <a:pPr algn="ctr"/>
                      <a:r>
                        <a:rPr lang="en-US" sz="1400" dirty="0" err="1" smtClean="0"/>
                        <a:t>CStop</a:t>
                      </a:r>
                      <a:r>
                        <a:rPr lang="en-US" sz="1400" dirty="0" smtClean="0"/>
                        <a:t> </a:t>
                      </a:r>
                    </a:p>
                    <a:p>
                      <a:pPr algn="ctr"/>
                      <a:r>
                        <a:rPr lang="en-US" sz="1000" kern="1200" dirty="0" smtClean="0">
                          <a:solidFill>
                            <a:schemeClr val="dk1"/>
                          </a:solidFill>
                          <a:latin typeface="+mn-lt"/>
                          <a:ea typeface="+mn-ea"/>
                          <a:cs typeface="+mn-cs"/>
                        </a:rPr>
                        <a:t>MCU </a:t>
                      </a:r>
                      <a:r>
                        <a:rPr lang="en-US" sz="1000" dirty="0" smtClean="0"/>
                        <a:t>PDDS=1</a:t>
                      </a:r>
                      <a:endParaRPr 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vMerge="1">
                  <a:txBody>
                    <a:bodyPr/>
                    <a:lstStyle/>
                    <a:p>
                      <a:pPr algn="ct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vMerge="1">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l"/>
                      <a:r>
                        <a:rPr lang="en-US" sz="1400" b="1" dirty="0" smtClean="0">
                          <a:solidFill>
                            <a:srgbClr val="0070C0"/>
                          </a:solidFill>
                        </a:rPr>
                        <a:t>Standby</a:t>
                      </a:r>
                      <a:endParaRPr lang="en-US" sz="1400" b="1" dirty="0">
                        <a:solidFill>
                          <a:srgbClr val="0070C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hMerge="1">
                  <a:txBody>
                    <a:bodyPr/>
                    <a:lstStyle/>
                    <a:p>
                      <a:pPr algn="ct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4"/>
                  </a:ext>
                </a:extLst>
              </a:tr>
            </a:tbl>
          </a:graphicData>
        </a:graphic>
      </p:graphicFrame>
      <p:sp>
        <p:nvSpPr>
          <p:cNvPr id="8" name="TextBox 7"/>
          <p:cNvSpPr txBox="1"/>
          <p:nvPr/>
        </p:nvSpPr>
        <p:spPr>
          <a:xfrm>
            <a:off x="1630042" y="6022082"/>
            <a:ext cx="9648153" cy="830997"/>
          </a:xfrm>
          <a:prstGeom prst="rect">
            <a:avLst/>
          </a:prstGeom>
          <a:noFill/>
        </p:spPr>
        <p:txBody>
          <a:bodyPr wrap="square" rtlCol="0">
            <a:spAutoFit/>
          </a:bodyPr>
          <a:lstStyle/>
          <a:p>
            <a:r>
              <a:rPr lang="en-US" sz="1200" dirty="0" smtClean="0"/>
              <a:t>MCU </a:t>
            </a:r>
            <a:r>
              <a:rPr lang="en-US" sz="1200" b="1" dirty="0" smtClean="0"/>
              <a:t>PDDS</a:t>
            </a:r>
            <a:r>
              <a:rPr lang="en-US" sz="1200" dirty="0" smtClean="0"/>
              <a:t> bit in PWR_MCUCR register (0: Keeps Stop mode when MCU enters </a:t>
            </a:r>
            <a:r>
              <a:rPr lang="en-US" sz="1200" dirty="0" err="1" smtClean="0"/>
              <a:t>CStop</a:t>
            </a:r>
            <a:r>
              <a:rPr lang="en-US" sz="1200" dirty="0" smtClean="0"/>
              <a:t>, 1: Allows Standby mode when MCU enters </a:t>
            </a:r>
            <a:r>
              <a:rPr lang="en-US" sz="1200" dirty="0" err="1" smtClean="0"/>
              <a:t>CStop</a:t>
            </a:r>
            <a:r>
              <a:rPr lang="en-US" sz="1200" dirty="0" smtClean="0"/>
              <a:t>)</a:t>
            </a:r>
          </a:p>
          <a:p>
            <a:r>
              <a:rPr lang="en-US" sz="1200" dirty="0" smtClean="0"/>
              <a:t>MPU </a:t>
            </a:r>
            <a:r>
              <a:rPr lang="en-US" sz="1200" b="1" dirty="0"/>
              <a:t>PDDS</a:t>
            </a:r>
            <a:r>
              <a:rPr lang="en-US" sz="1200" dirty="0"/>
              <a:t> bit in </a:t>
            </a:r>
            <a:r>
              <a:rPr lang="en-US" sz="1200" dirty="0" smtClean="0"/>
              <a:t>PWR_MPUCR register (</a:t>
            </a:r>
            <a:r>
              <a:rPr lang="en-US" sz="1200" dirty="0"/>
              <a:t>0: Keeps Stop mode when MPU enters to </a:t>
            </a:r>
            <a:r>
              <a:rPr lang="en-US" sz="1200" dirty="0" err="1" smtClean="0"/>
              <a:t>CStop</a:t>
            </a:r>
            <a:r>
              <a:rPr lang="en-US" sz="1200" dirty="0" smtClean="0"/>
              <a:t>, </a:t>
            </a:r>
            <a:r>
              <a:rPr lang="en-US" sz="1200" dirty="0"/>
              <a:t>1: Allows Standby mode when MPU enters to </a:t>
            </a:r>
            <a:r>
              <a:rPr lang="en-US" sz="1200" dirty="0" err="1"/>
              <a:t>CStop</a:t>
            </a:r>
            <a:r>
              <a:rPr lang="en-US" sz="1200" dirty="0"/>
              <a:t>. When CSTBYDIS = 0 allows MPU </a:t>
            </a:r>
            <a:r>
              <a:rPr lang="en-US" sz="1200" dirty="0" smtClean="0"/>
              <a:t>to </a:t>
            </a:r>
            <a:r>
              <a:rPr lang="fr-FR" sz="1200" dirty="0" smtClean="0"/>
              <a:t>enter </a:t>
            </a:r>
            <a:r>
              <a:rPr lang="fr-FR" sz="1200" dirty="0" err="1"/>
              <a:t>CStandby</a:t>
            </a:r>
            <a:r>
              <a:rPr lang="fr-FR" sz="1200" dirty="0"/>
              <a:t> mode</a:t>
            </a:r>
            <a:r>
              <a:rPr lang="fr-FR" sz="1200" dirty="0" smtClean="0"/>
              <a:t>.)</a:t>
            </a:r>
            <a:endParaRPr lang="en-US" sz="1200" dirty="0" smtClean="0"/>
          </a:p>
          <a:p>
            <a:r>
              <a:rPr lang="en-US" sz="1200" b="1" dirty="0" smtClean="0"/>
              <a:t>CSTBYDIS</a:t>
            </a:r>
            <a:r>
              <a:rPr lang="en-US" sz="1200" dirty="0" smtClean="0"/>
              <a:t> bit in PWR_MPUCR register (0: MPU </a:t>
            </a:r>
            <a:r>
              <a:rPr lang="en-US" sz="1200" dirty="0" err="1" smtClean="0"/>
              <a:t>CStandby</a:t>
            </a:r>
            <a:r>
              <a:rPr lang="en-US" sz="1200" dirty="0" smtClean="0"/>
              <a:t> mode enabled, 1: MPU </a:t>
            </a:r>
            <a:r>
              <a:rPr lang="en-US" sz="1200" dirty="0" err="1" smtClean="0"/>
              <a:t>CStandby</a:t>
            </a:r>
            <a:r>
              <a:rPr lang="en-US" sz="1200" dirty="0" smtClean="0"/>
              <a:t> mode disabled)</a:t>
            </a:r>
            <a:endParaRPr lang="en-US" sz="1200" dirty="0"/>
          </a:p>
        </p:txBody>
      </p:sp>
      <p:cxnSp>
        <p:nvCxnSpPr>
          <p:cNvPr id="10" name="Straight Connector 9"/>
          <p:cNvCxnSpPr/>
          <p:nvPr/>
        </p:nvCxnSpPr>
        <p:spPr>
          <a:xfrm>
            <a:off x="4229783" y="3285778"/>
            <a:ext cx="1035115" cy="6750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598195" y="3285778"/>
            <a:ext cx="675075" cy="338554"/>
          </a:xfrm>
          <a:prstGeom prst="rect">
            <a:avLst/>
          </a:prstGeom>
          <a:noFill/>
        </p:spPr>
        <p:txBody>
          <a:bodyPr wrap="square" rtlCol="0">
            <a:spAutoFit/>
          </a:bodyPr>
          <a:lstStyle/>
          <a:p>
            <a:pPr algn="ctr"/>
            <a:r>
              <a:rPr lang="en-US" sz="1600" b="1" dirty="0" smtClean="0"/>
              <a:t>MPU</a:t>
            </a:r>
            <a:endParaRPr lang="en-US" sz="1600" b="1" dirty="0"/>
          </a:p>
        </p:txBody>
      </p:sp>
      <p:sp>
        <p:nvSpPr>
          <p:cNvPr id="31" name="TextBox 30"/>
          <p:cNvSpPr txBox="1"/>
          <p:nvPr/>
        </p:nvSpPr>
        <p:spPr>
          <a:xfrm>
            <a:off x="4221411" y="3654994"/>
            <a:ext cx="675075" cy="338554"/>
          </a:xfrm>
          <a:prstGeom prst="rect">
            <a:avLst/>
          </a:prstGeom>
          <a:noFill/>
        </p:spPr>
        <p:txBody>
          <a:bodyPr wrap="square" rtlCol="0">
            <a:spAutoFit/>
          </a:bodyPr>
          <a:lstStyle/>
          <a:p>
            <a:pPr algn="ctr"/>
            <a:r>
              <a:rPr lang="en-US" sz="1600" b="1" dirty="0" smtClean="0"/>
              <a:t>MCU</a:t>
            </a:r>
            <a:endParaRPr lang="en-US" sz="1600" b="1" dirty="0"/>
          </a:p>
        </p:txBody>
      </p:sp>
      <p:sp>
        <p:nvSpPr>
          <p:cNvPr id="5" name="TextBox 4"/>
          <p:cNvSpPr txBox="1"/>
          <p:nvPr/>
        </p:nvSpPr>
        <p:spPr>
          <a:xfrm>
            <a:off x="1341091" y="3527069"/>
            <a:ext cx="2727932" cy="1292662"/>
          </a:xfrm>
          <a:prstGeom prst="rect">
            <a:avLst/>
          </a:prstGeom>
          <a:noFill/>
        </p:spPr>
        <p:txBody>
          <a:bodyPr wrap="square" rtlCol="0">
            <a:spAutoFit/>
          </a:bodyPr>
          <a:lstStyle/>
          <a:p>
            <a:pPr algn="r"/>
            <a:r>
              <a:rPr lang="en-US" sz="1800" b="1" dirty="0">
                <a:solidFill>
                  <a:srgbClr val="002052"/>
                </a:solidFill>
                <a:latin typeface="Arial" pitchFamily="34" charset="0"/>
                <a:cs typeface="Arial" pitchFamily="34" charset="0"/>
              </a:rPr>
              <a:t>System Power </a:t>
            </a:r>
            <a:r>
              <a:rPr lang="en-US" sz="1800" b="1" dirty="0" smtClean="0">
                <a:solidFill>
                  <a:srgbClr val="002052"/>
                </a:solidFill>
                <a:latin typeface="Arial" pitchFamily="34" charset="0"/>
                <a:cs typeface="Arial" pitchFamily="34" charset="0"/>
              </a:rPr>
              <a:t>modes</a:t>
            </a:r>
          </a:p>
          <a:p>
            <a:pPr algn="r"/>
            <a:r>
              <a:rPr lang="en-US" sz="1800" dirty="0">
                <a:solidFill>
                  <a:srgbClr val="002052"/>
                </a:solidFill>
              </a:rPr>
              <a:t>(based on MPU and MCU power modes</a:t>
            </a:r>
            <a:r>
              <a:rPr lang="en-US" sz="1800" dirty="0" smtClean="0">
                <a:solidFill>
                  <a:srgbClr val="002052"/>
                </a:solidFill>
              </a:rPr>
              <a:t>)</a:t>
            </a:r>
            <a:endParaRPr lang="en-US" sz="1800" b="1" dirty="0">
              <a:solidFill>
                <a:srgbClr val="002052"/>
              </a:solidFill>
              <a:latin typeface="Arial" pitchFamily="34" charset="0"/>
              <a:cs typeface="Arial" pitchFamily="34" charset="0"/>
            </a:endParaRPr>
          </a:p>
          <a:p>
            <a:pPr algn="r"/>
            <a:endParaRPr lang="en-US" dirty="0"/>
          </a:p>
        </p:txBody>
      </p:sp>
      <p:sp>
        <p:nvSpPr>
          <p:cNvPr id="7" name="Rectangle 6"/>
          <p:cNvSpPr/>
          <p:nvPr/>
        </p:nvSpPr>
        <p:spPr>
          <a:xfrm>
            <a:off x="9498022" y="3960853"/>
            <a:ext cx="1708165" cy="1873482"/>
          </a:xfrm>
          <a:prstGeom prst="rect">
            <a:avLst/>
          </a:prstGeom>
          <a:solidFill>
            <a:srgbClr val="D7EEF8">
              <a:alpha val="69804"/>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Not supported in STM32MPU </a:t>
            </a:r>
            <a:r>
              <a:rPr lang="en-US" sz="1200" dirty="0" err="1" smtClean="0">
                <a:solidFill>
                  <a:schemeClr val="tx1"/>
                </a:solidFill>
              </a:rPr>
              <a:t>OpenSTLinux</a:t>
            </a:r>
            <a:r>
              <a:rPr lang="en-US" sz="1200" dirty="0" smtClean="0">
                <a:solidFill>
                  <a:schemeClr val="tx1"/>
                </a:solidFill>
              </a:rPr>
              <a:t> Distributions</a:t>
            </a:r>
            <a:endParaRPr lang="en-US" sz="1200" dirty="0">
              <a:solidFill>
                <a:schemeClr val="tx1"/>
              </a:solidFill>
            </a:endParaRPr>
          </a:p>
        </p:txBody>
      </p:sp>
    </p:spTree>
    <p:custDataLst>
      <p:tags r:id="rId1"/>
    </p:custDataLst>
    <p:extLst>
      <p:ext uri="{BB962C8B-B14F-4D97-AF65-F5344CB8AC3E}">
        <p14:creationId xmlns:p14="http://schemas.microsoft.com/office/powerpoint/2010/main" val="11464332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US" dirty="0" smtClean="0">
                <a:solidFill>
                  <a:srgbClr val="6CB2E6"/>
                </a:solidFill>
              </a:rPr>
              <a:t>STM32MP1 </a:t>
            </a:r>
            <a:r>
              <a:rPr lang="en-US" dirty="0">
                <a:solidFill>
                  <a:srgbClr val="6CB2E6"/>
                </a:solidFill>
              </a:rPr>
              <a:t>System </a:t>
            </a:r>
            <a:r>
              <a:rPr lang="en-US" dirty="0" smtClean="0">
                <a:solidFill>
                  <a:srgbClr val="6CB2E6"/>
                </a:solidFill>
              </a:rPr>
              <a:t>Power modes </a:t>
            </a:r>
            <a:endParaRPr lang="en-US" dirty="0">
              <a:solidFill>
                <a:srgbClr val="6CB2E6"/>
              </a:solidFill>
            </a:endParaRPr>
          </a:p>
        </p:txBody>
      </p:sp>
      <p:sp>
        <p:nvSpPr>
          <p:cNvPr id="4" name="Espace réservé du numéro de diapositive 3"/>
          <p:cNvSpPr>
            <a:spLocks noGrp="1"/>
          </p:cNvSpPr>
          <p:nvPr>
            <p:ph type="sldNum" sz="quarter" idx="12"/>
          </p:nvPr>
        </p:nvSpPr>
        <p:spPr>
          <a:solidFill>
            <a:srgbClr val="B7007C"/>
          </a:solidFill>
        </p:spPr>
        <p:txBody>
          <a:bodyPr/>
          <a:lstStyle/>
          <a:p>
            <a:fld id="{5B31B9E4-8E4D-4C86-BFD7-412B282B373B}" type="slidenum">
              <a:rPr lang="en-US" smtClean="0"/>
              <a:pPr/>
              <a:t>14</a:t>
            </a:fld>
            <a:endParaRPr lang="en-US" dirty="0"/>
          </a:p>
        </p:txBody>
      </p:sp>
      <p:sp>
        <p:nvSpPr>
          <p:cNvPr id="23" name="Espace réservé du contenu 2"/>
          <p:cNvSpPr txBox="1">
            <a:spLocks/>
          </p:cNvSpPr>
          <p:nvPr/>
        </p:nvSpPr>
        <p:spPr>
          <a:xfrm>
            <a:off x="549003" y="4725938"/>
            <a:ext cx="11521280" cy="1867156"/>
          </a:xfrm>
          <a:prstGeom prst="rect">
            <a:avLst/>
          </a:prstGeom>
        </p:spPr>
        <p:txBody>
          <a:bodyPr vert="horz" wrap="square" lIns="121899" tIns="60949" rIns="121899" bIns="60949" rtlCol="0">
            <a:spAutoFit/>
          </a:bodyPr>
          <a:lstStyle>
            <a:lvl1pPr marL="237025" indent="-237025" algn="l" defTabSz="1218987" rtl="0" eaLnBrk="1" latinLnBrk="0" hangingPunct="1">
              <a:lnSpc>
                <a:spcPct val="100000"/>
              </a:lnSpc>
              <a:spcBef>
                <a:spcPts val="2400"/>
              </a:spcBef>
              <a:spcAft>
                <a:spcPts val="800"/>
              </a:spcAft>
              <a:buClr>
                <a:schemeClr val="tx2"/>
              </a:buClr>
              <a:buFont typeface="Arial" pitchFamily="34" charset="0"/>
              <a:buChar char="•"/>
              <a:defRPr sz="2600" kern="1200" baseline="0">
                <a:solidFill>
                  <a:srgbClr val="1C2A57"/>
                </a:solidFill>
                <a:latin typeface="Arial" pitchFamily="34" charset="0"/>
                <a:ea typeface="+mn-ea"/>
                <a:cs typeface="Arial" pitchFamily="34" charset="0"/>
              </a:defRPr>
            </a:lvl1pPr>
            <a:lvl2pPr marL="711076" indent="-237025" algn="l" defTabSz="1218987" rtl="0" eaLnBrk="1" latinLnBrk="0" hangingPunct="1">
              <a:lnSpc>
                <a:spcPct val="100000"/>
              </a:lnSpc>
              <a:spcBef>
                <a:spcPts val="0"/>
              </a:spcBef>
              <a:spcAft>
                <a:spcPts val="800"/>
              </a:spcAft>
              <a:buClr>
                <a:schemeClr val="accent1"/>
              </a:buClr>
              <a:buFont typeface="Arial" pitchFamily="34" charset="0"/>
              <a:buChar char="•"/>
              <a:defRPr sz="2000" kern="1200">
                <a:solidFill>
                  <a:schemeClr val="tx2"/>
                </a:solidFill>
                <a:latin typeface="Arial" pitchFamily="34" charset="0"/>
                <a:ea typeface="+mn-ea"/>
                <a:cs typeface="Arial" pitchFamily="34" charset="0"/>
              </a:defRPr>
            </a:lvl2pPr>
            <a:lvl3pPr marL="1202056" indent="-237025" algn="l" defTabSz="1218987" rtl="0" eaLnBrk="1" latinLnBrk="0" hangingPunct="1">
              <a:lnSpc>
                <a:spcPct val="100000"/>
              </a:lnSpc>
              <a:spcBef>
                <a:spcPts val="0"/>
              </a:spcBef>
              <a:spcAft>
                <a:spcPts val="400"/>
              </a:spcAft>
              <a:buFont typeface="Arial" pitchFamily="34" charset="0"/>
              <a:buChar char="•"/>
              <a:defRPr sz="1800" kern="1200" baseline="0">
                <a:solidFill>
                  <a:srgbClr val="52524A"/>
                </a:solidFill>
                <a:latin typeface="Arial" pitchFamily="34" charset="0"/>
                <a:ea typeface="+mn-ea"/>
                <a:cs typeface="Arial" pitchFamily="34" charset="0"/>
              </a:defRPr>
            </a:lvl3pPr>
            <a:lvl4pPr marL="2035877" indent="-207397" algn="l" defTabSz="1218987" rtl="0" eaLnBrk="1" latinLnBrk="0" hangingPunct="1">
              <a:lnSpc>
                <a:spcPct val="100000"/>
              </a:lnSpc>
              <a:spcBef>
                <a:spcPts val="0"/>
              </a:spcBef>
              <a:spcAft>
                <a:spcPts val="400"/>
              </a:spcAft>
              <a:buFont typeface="Arial" pitchFamily="34" charset="0"/>
              <a:buChar char="•"/>
              <a:defRPr sz="1600" kern="1200" baseline="0">
                <a:solidFill>
                  <a:schemeClr val="accent3"/>
                </a:solidFill>
                <a:latin typeface="Arial" pitchFamily="34" charset="0"/>
                <a:ea typeface="+mn-ea"/>
                <a:cs typeface="Arial" pitchFamily="34" charset="0"/>
              </a:defRPr>
            </a:lvl4pPr>
            <a:lvl5pPr marL="2742720" indent="-304747" algn="l" defTabSz="1218987" rtl="0" eaLnBrk="1" latinLnBrk="0" hangingPunct="1">
              <a:spcBef>
                <a:spcPct val="20000"/>
              </a:spcBef>
              <a:buFont typeface="Arial" pitchFamily="34" charset="0"/>
              <a:buChar char="»"/>
              <a:defRPr sz="2700" kern="1200">
                <a:solidFill>
                  <a:schemeClr val="tx1"/>
                </a:solidFill>
                <a:latin typeface="Arial" pitchFamily="34" charset="0"/>
                <a:ea typeface="+mn-ea"/>
                <a:cs typeface="Arial" pitchFamily="34" charset="0"/>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758382" lvl="1" indent="-285750">
              <a:buClr>
                <a:srgbClr val="6CB2E6"/>
              </a:buClr>
              <a:buFontTx/>
              <a:buChar char="-"/>
            </a:pPr>
            <a:r>
              <a:rPr lang="en-US" b="1" dirty="0">
                <a:solidFill>
                  <a:srgbClr val="002052"/>
                </a:solidFill>
              </a:rPr>
              <a:t>LP-Stop</a:t>
            </a:r>
            <a:r>
              <a:rPr lang="en-US" dirty="0">
                <a:solidFill>
                  <a:srgbClr val="002052"/>
                </a:solidFill>
              </a:rPr>
              <a:t> drives control pins PWR_LP and/or PWR_ON to 0, allowing external regulator to switch off some power supplies if needed (ex: DDR resistance termination power </a:t>
            </a:r>
            <a:r>
              <a:rPr lang="en-US" dirty="0" smtClean="0">
                <a:solidFill>
                  <a:srgbClr val="002052"/>
                </a:solidFill>
              </a:rPr>
              <a:t>supply)</a:t>
            </a:r>
            <a:endParaRPr lang="en-US" dirty="0">
              <a:solidFill>
                <a:srgbClr val="002052"/>
              </a:solidFill>
            </a:endParaRPr>
          </a:p>
          <a:p>
            <a:pPr marL="758382" lvl="1" indent="-285750">
              <a:buClr>
                <a:srgbClr val="6CB2E6"/>
              </a:buClr>
              <a:buFontTx/>
              <a:buChar char="-"/>
            </a:pPr>
            <a:r>
              <a:rPr lang="en-US" b="1" dirty="0" smtClean="0">
                <a:solidFill>
                  <a:srgbClr val="002052"/>
                </a:solidFill>
              </a:rPr>
              <a:t>LPLV-Stop</a:t>
            </a:r>
            <a:r>
              <a:rPr lang="en-US" dirty="0" smtClean="0">
                <a:solidFill>
                  <a:srgbClr val="002052"/>
                </a:solidFill>
              </a:rPr>
              <a:t> requires that the external power regulator can lower the V</a:t>
            </a:r>
            <a:r>
              <a:rPr lang="en-US" baseline="-25000" dirty="0" smtClean="0">
                <a:solidFill>
                  <a:srgbClr val="002052"/>
                </a:solidFill>
              </a:rPr>
              <a:t>DDCORE</a:t>
            </a:r>
            <a:r>
              <a:rPr lang="en-US" dirty="0" smtClean="0">
                <a:solidFill>
                  <a:srgbClr val="002052"/>
                </a:solidFill>
              </a:rPr>
              <a:t> supply (to reduce the STM32MP1 consumption) </a:t>
            </a:r>
            <a:r>
              <a:rPr lang="en-US" b="1" dirty="0" smtClean="0">
                <a:solidFill>
                  <a:srgbClr val="002052"/>
                </a:solidFill>
                <a:sym typeface="Wingdings" panose="05000000000000000000" pitchFamily="2" charset="2"/>
              </a:rPr>
              <a:t>The STPMIC1 power regulator offers this feature</a:t>
            </a:r>
          </a:p>
          <a:p>
            <a:pPr marL="758382" lvl="1" indent="-285750">
              <a:buClr>
                <a:srgbClr val="6CB2E6"/>
              </a:buClr>
              <a:buFontTx/>
              <a:buChar char="-"/>
            </a:pPr>
            <a:r>
              <a:rPr lang="en-US" dirty="0" smtClean="0">
                <a:solidFill>
                  <a:srgbClr val="002052"/>
                </a:solidFill>
                <a:sym typeface="Wingdings" panose="05000000000000000000" pitchFamily="2" charset="2"/>
              </a:rPr>
              <a:t>In </a:t>
            </a:r>
            <a:r>
              <a:rPr lang="en-US" b="1" dirty="0" smtClean="0">
                <a:solidFill>
                  <a:srgbClr val="002052"/>
                </a:solidFill>
                <a:sym typeface="Wingdings" panose="05000000000000000000" pitchFamily="2" charset="2"/>
              </a:rPr>
              <a:t>Standby</a:t>
            </a:r>
            <a:r>
              <a:rPr lang="en-US" dirty="0" smtClean="0">
                <a:solidFill>
                  <a:srgbClr val="002052"/>
                </a:solidFill>
                <a:sym typeface="Wingdings" panose="05000000000000000000" pitchFamily="2" charset="2"/>
              </a:rPr>
              <a:t> mode V</a:t>
            </a:r>
            <a:r>
              <a:rPr lang="en-US" baseline="-25000" dirty="0" smtClean="0">
                <a:solidFill>
                  <a:srgbClr val="002052"/>
                </a:solidFill>
                <a:sym typeface="Wingdings" panose="05000000000000000000" pitchFamily="2" charset="2"/>
              </a:rPr>
              <a:t>DD</a:t>
            </a:r>
            <a:r>
              <a:rPr lang="en-US" dirty="0" smtClean="0">
                <a:solidFill>
                  <a:srgbClr val="002052"/>
                </a:solidFill>
                <a:sym typeface="Wingdings" panose="05000000000000000000" pitchFamily="2" charset="2"/>
              </a:rPr>
              <a:t> is still ON.</a:t>
            </a:r>
            <a:endParaRPr lang="en-US" dirty="0" smtClean="0">
              <a:solidFill>
                <a:srgbClr val="002052"/>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758802375"/>
              </p:ext>
            </p:extLst>
          </p:nvPr>
        </p:nvGraphicFramePr>
        <p:xfrm>
          <a:off x="873069" y="1037858"/>
          <a:ext cx="10693158" cy="3688080"/>
        </p:xfrm>
        <a:graphic>
          <a:graphicData uri="http://schemas.openxmlformats.org/drawingml/2006/table">
            <a:tbl>
              <a:tblPr firstRow="1" bandRow="1">
                <a:tableStyleId>{5C22544A-7EE6-4342-B048-85BDC9FD1C3A}</a:tableStyleId>
              </a:tblPr>
              <a:tblGrid>
                <a:gridCol w="1713891">
                  <a:extLst>
                    <a:ext uri="{9D8B030D-6E8A-4147-A177-3AD203B41FA5}">
                      <a16:colId xmlns:a16="http://schemas.microsoft.com/office/drawing/2014/main" val="20000"/>
                    </a:ext>
                  </a:extLst>
                </a:gridCol>
                <a:gridCol w="2384544">
                  <a:extLst>
                    <a:ext uri="{9D8B030D-6E8A-4147-A177-3AD203B41FA5}">
                      <a16:colId xmlns:a16="http://schemas.microsoft.com/office/drawing/2014/main" val="20001"/>
                    </a:ext>
                  </a:extLst>
                </a:gridCol>
                <a:gridCol w="2496288">
                  <a:extLst>
                    <a:ext uri="{9D8B030D-6E8A-4147-A177-3AD203B41FA5}">
                      <a16:colId xmlns:a16="http://schemas.microsoft.com/office/drawing/2014/main" val="20002"/>
                    </a:ext>
                  </a:extLst>
                </a:gridCol>
                <a:gridCol w="4098435">
                  <a:extLst>
                    <a:ext uri="{9D8B030D-6E8A-4147-A177-3AD203B41FA5}">
                      <a16:colId xmlns:a16="http://schemas.microsoft.com/office/drawing/2014/main" val="20003"/>
                    </a:ext>
                  </a:extLst>
                </a:gridCol>
              </a:tblGrid>
              <a:tr h="125189">
                <a:tc>
                  <a:txBody>
                    <a:bodyPr/>
                    <a:lstStyle/>
                    <a:p>
                      <a:pPr algn="ctr"/>
                      <a:r>
                        <a:rPr lang="en-US" sz="1800" noProof="0" dirty="0" smtClean="0"/>
                        <a:t>System Power Mode</a:t>
                      </a:r>
                      <a:endParaRPr lang="en-US" sz="1800" noProof="0" dirty="0"/>
                    </a:p>
                  </a:txBody>
                  <a:tcPr/>
                </a:tc>
                <a:tc>
                  <a:txBody>
                    <a:bodyPr/>
                    <a:lstStyle/>
                    <a:p>
                      <a:pPr algn="ctr"/>
                      <a:r>
                        <a:rPr lang="en-US" noProof="0" dirty="0" smtClean="0"/>
                        <a:t>V</a:t>
                      </a:r>
                      <a:r>
                        <a:rPr lang="en-US" baseline="-25000" noProof="0" dirty="0" smtClean="0"/>
                        <a:t>DDCORE</a:t>
                      </a:r>
                      <a:endParaRPr lang="en-US" baseline="-25000" noProof="0" dirty="0"/>
                    </a:p>
                  </a:txBody>
                  <a:tcPr/>
                </a:tc>
                <a:tc>
                  <a:txBody>
                    <a:bodyPr/>
                    <a:lstStyle/>
                    <a:p>
                      <a:pPr algn="ctr"/>
                      <a:r>
                        <a:rPr lang="en-US" noProof="0" dirty="0" smtClean="0"/>
                        <a:t>Clocks</a:t>
                      </a:r>
                      <a:endParaRPr lang="en-US" noProof="0" dirty="0"/>
                    </a:p>
                  </a:txBody>
                  <a:tcPr/>
                </a:tc>
                <a:tc>
                  <a:txBody>
                    <a:bodyPr/>
                    <a:lstStyle/>
                    <a:p>
                      <a:pPr algn="ctr"/>
                      <a:r>
                        <a:rPr lang="en-US" sz="2000" noProof="0" dirty="0" smtClean="0"/>
                        <a:t>Wakeup sources</a:t>
                      </a:r>
                    </a:p>
                    <a:p>
                      <a:pPr algn="ctr"/>
                      <a:r>
                        <a:rPr lang="en-US" sz="1200" noProof="0" dirty="0" smtClean="0"/>
                        <a:t>(not</a:t>
                      </a:r>
                      <a:r>
                        <a:rPr lang="en-US" sz="1200" baseline="0" noProof="0" dirty="0" smtClean="0"/>
                        <a:t> all sources are available in the Linux environment|)</a:t>
                      </a:r>
                      <a:endParaRPr lang="en-US" sz="1200" noProof="0" dirty="0"/>
                    </a:p>
                  </a:txBody>
                  <a:tcPr/>
                </a:tc>
                <a:extLst>
                  <a:ext uri="{0D108BD9-81ED-4DB2-BD59-A6C34878D82A}">
                    <a16:rowId xmlns:a16="http://schemas.microsoft.com/office/drawing/2014/main" val="10000"/>
                  </a:ext>
                </a:extLst>
              </a:tr>
              <a:tr h="370840">
                <a:tc>
                  <a:txBody>
                    <a:bodyPr/>
                    <a:lstStyle/>
                    <a:p>
                      <a:pPr algn="ctr"/>
                      <a:r>
                        <a:rPr lang="en-US" noProof="0" dirty="0" smtClean="0"/>
                        <a:t>Run</a:t>
                      </a:r>
                      <a:endParaRPr lang="en-US" noProof="0" dirty="0"/>
                    </a:p>
                  </a:txBody>
                  <a:tcPr/>
                </a:tc>
                <a:tc>
                  <a:txBody>
                    <a:bodyPr/>
                    <a:lstStyle/>
                    <a:p>
                      <a:pPr marL="0" marR="0" indent="0" algn="ctr" defTabSz="1218987" rtl="0" eaLnBrk="1" fontAlgn="auto" latinLnBrk="0" hangingPunct="1">
                        <a:lnSpc>
                          <a:spcPct val="100000"/>
                        </a:lnSpc>
                        <a:spcBef>
                          <a:spcPts val="0"/>
                        </a:spcBef>
                        <a:spcAft>
                          <a:spcPts val="0"/>
                        </a:spcAft>
                        <a:buClrTx/>
                        <a:buSzTx/>
                        <a:buFontTx/>
                        <a:buNone/>
                        <a:tabLst/>
                        <a:defRPr/>
                      </a:pPr>
                      <a:r>
                        <a:rPr lang="en-US" sz="1800" noProof="0" dirty="0" smtClean="0"/>
                        <a:t>Nominal (typ. 1.2V)</a:t>
                      </a:r>
                    </a:p>
                  </a:txBody>
                  <a:tcPr/>
                </a:tc>
                <a:tc>
                  <a:txBody>
                    <a:bodyPr/>
                    <a:lstStyle/>
                    <a:p>
                      <a:pPr algn="ctr"/>
                      <a:r>
                        <a:rPr lang="en-US" sz="1600" noProof="0" dirty="0" smtClean="0"/>
                        <a:t>ON</a:t>
                      </a:r>
                      <a:endParaRPr lang="en-US" sz="1600" noProof="0" dirty="0"/>
                    </a:p>
                  </a:txBody>
                  <a:tcPr anchor="ctr"/>
                </a:tc>
                <a:tc>
                  <a:txBody>
                    <a:bodyPr/>
                    <a:lstStyle/>
                    <a:p>
                      <a:pPr algn="ctr"/>
                      <a:r>
                        <a:rPr lang="en-US" sz="1600" noProof="0" dirty="0" smtClean="0">
                          <a:solidFill>
                            <a:schemeClr val="tx1"/>
                          </a:solidFill>
                        </a:rPr>
                        <a:t>All</a:t>
                      </a:r>
                      <a:endParaRPr lang="en-US" sz="1600" noProof="0" dirty="0">
                        <a:solidFill>
                          <a:schemeClr val="tx1"/>
                        </a:solidFill>
                      </a:endParaRPr>
                    </a:p>
                  </a:txBody>
                  <a:tcPr/>
                </a:tc>
                <a:extLst>
                  <a:ext uri="{0D108BD9-81ED-4DB2-BD59-A6C34878D82A}">
                    <a16:rowId xmlns:a16="http://schemas.microsoft.com/office/drawing/2014/main" val="10001"/>
                  </a:ext>
                </a:extLst>
              </a:tr>
              <a:tr h="370840">
                <a:tc>
                  <a:txBody>
                    <a:bodyPr/>
                    <a:lstStyle/>
                    <a:p>
                      <a:pPr algn="ctr"/>
                      <a:r>
                        <a:rPr lang="en-US" noProof="0" dirty="0" smtClean="0"/>
                        <a:t>Stop</a:t>
                      </a:r>
                      <a:endParaRPr lang="en-US" noProof="0" dirty="0"/>
                    </a:p>
                  </a:txBody>
                  <a:tcPr/>
                </a:tc>
                <a:tc>
                  <a:txBody>
                    <a:bodyPr/>
                    <a:lstStyle/>
                    <a:p>
                      <a:pPr marL="0" marR="0" indent="0" algn="ctr" defTabSz="1218987" rtl="0" eaLnBrk="1" fontAlgn="auto" latinLnBrk="0" hangingPunct="1">
                        <a:lnSpc>
                          <a:spcPct val="100000"/>
                        </a:lnSpc>
                        <a:spcBef>
                          <a:spcPts val="0"/>
                        </a:spcBef>
                        <a:spcAft>
                          <a:spcPts val="0"/>
                        </a:spcAft>
                        <a:buClrTx/>
                        <a:buSzTx/>
                        <a:buFontTx/>
                        <a:buNone/>
                        <a:tabLst/>
                        <a:defRPr/>
                      </a:pPr>
                      <a:r>
                        <a:rPr lang="en-US" sz="1800" noProof="0" dirty="0" smtClean="0"/>
                        <a:t>Nominal (typ. 1.2V)</a:t>
                      </a:r>
                    </a:p>
                  </a:txBody>
                  <a:tcPr/>
                </a:tc>
                <a:tc rowSpan="4">
                  <a:txBody>
                    <a:bodyPr/>
                    <a:lstStyle/>
                    <a:p>
                      <a:pPr algn="ctr"/>
                      <a:r>
                        <a:rPr lang="en-US" sz="1600" noProof="0" dirty="0" smtClean="0">
                          <a:solidFill>
                            <a:srgbClr val="7030A0"/>
                          </a:solidFill>
                        </a:rPr>
                        <a:t>MCU and MPU sub-systems clock OFF</a:t>
                      </a:r>
                    </a:p>
                  </a:txBody>
                  <a:tcPr anchor="ctr"/>
                </a:tc>
                <a:tc rowSpan="2">
                  <a:txBody>
                    <a:bodyPr/>
                    <a:lstStyle/>
                    <a:p>
                      <a:pPr algn="ctr"/>
                      <a:r>
                        <a:rPr lang="en-US" sz="1200" kern="1200" dirty="0" smtClean="0">
                          <a:solidFill>
                            <a:schemeClr val="tx1"/>
                          </a:solidFill>
                          <a:latin typeface="+mn-lt"/>
                          <a:ea typeface="+mn-ea"/>
                          <a:cs typeface="+mn-cs"/>
                        </a:rPr>
                        <a:t>DBG, PVD, AVD, USBH, OTG, CEC, ETH, MDIOS, </a:t>
                      </a:r>
                      <a:r>
                        <a:rPr lang="en-US" sz="1200" kern="1200" dirty="0" err="1" smtClean="0">
                          <a:solidFill>
                            <a:schemeClr val="tx1"/>
                          </a:solidFill>
                          <a:latin typeface="+mn-lt"/>
                          <a:ea typeface="+mn-ea"/>
                          <a:cs typeface="+mn-cs"/>
                        </a:rPr>
                        <a:t>USARTx</a:t>
                      </a:r>
                      <a:r>
                        <a:rPr lang="en-US" sz="1200" kern="1200" dirty="0" smtClean="0">
                          <a:solidFill>
                            <a:schemeClr val="tx1"/>
                          </a:solidFill>
                          <a:latin typeface="+mn-lt"/>
                          <a:ea typeface="+mn-ea"/>
                          <a:cs typeface="+mn-cs"/>
                        </a:rPr>
                        <a:t>, I2Cx, </a:t>
                      </a:r>
                      <a:r>
                        <a:rPr lang="en-US" sz="1200" kern="1200" dirty="0" err="1" smtClean="0">
                          <a:solidFill>
                            <a:schemeClr val="tx1"/>
                          </a:solidFill>
                          <a:latin typeface="+mn-lt"/>
                          <a:ea typeface="+mn-ea"/>
                          <a:cs typeface="+mn-cs"/>
                        </a:rPr>
                        <a:t>SPIx</a:t>
                      </a:r>
                      <a:r>
                        <a:rPr lang="en-US" sz="1200" kern="1200" dirty="0" smtClean="0">
                          <a:solidFill>
                            <a:schemeClr val="tx1"/>
                          </a:solidFill>
                          <a:latin typeface="+mn-lt"/>
                          <a:ea typeface="+mn-ea"/>
                          <a:cs typeface="+mn-cs"/>
                        </a:rPr>
                        <a:t>, TEMP, </a:t>
                      </a:r>
                      <a:r>
                        <a:rPr lang="en-US" sz="1200" kern="1200" dirty="0" err="1" smtClean="0">
                          <a:solidFill>
                            <a:schemeClr val="tx1"/>
                          </a:solidFill>
                          <a:latin typeface="+mn-lt"/>
                          <a:ea typeface="+mn-ea"/>
                          <a:cs typeface="+mn-cs"/>
                        </a:rPr>
                        <a:t>LPTIMx</a:t>
                      </a:r>
                      <a:r>
                        <a:rPr lang="en-US" sz="1200" kern="1200" dirty="0" smtClean="0">
                          <a:solidFill>
                            <a:schemeClr val="tx1"/>
                          </a:solidFill>
                          <a:latin typeface="+mn-lt"/>
                          <a:ea typeface="+mn-ea"/>
                          <a:cs typeface="+mn-cs"/>
                        </a:rPr>
                        <a:t>, GPIOs </a:t>
                      </a:r>
                    </a:p>
                    <a:p>
                      <a:pPr algn="ctr"/>
                      <a:r>
                        <a:rPr lang="en-US" sz="1200" kern="1200" dirty="0" smtClean="0">
                          <a:solidFill>
                            <a:schemeClr val="tx1"/>
                          </a:solidFill>
                          <a:latin typeface="+mn-lt"/>
                          <a:ea typeface="+mn-ea"/>
                          <a:cs typeface="+mn-cs"/>
                        </a:rPr>
                        <a:t>( + VBAT mode</a:t>
                      </a:r>
                      <a:r>
                        <a:rPr lang="en-US" sz="1200" kern="1200" baseline="0" dirty="0" smtClean="0">
                          <a:solidFill>
                            <a:schemeClr val="tx1"/>
                          </a:solidFill>
                          <a:latin typeface="+mn-lt"/>
                          <a:ea typeface="+mn-ea"/>
                          <a:cs typeface="+mn-cs"/>
                        </a:rPr>
                        <a:t> sources)</a:t>
                      </a:r>
                      <a:endParaRPr lang="en-US" sz="1200" kern="1200" noProof="0" dirty="0" smtClean="0">
                        <a:solidFill>
                          <a:schemeClr val="tx1"/>
                        </a:solidFill>
                        <a:latin typeface="+mn-lt"/>
                        <a:ea typeface="+mn-ea"/>
                        <a:cs typeface="+mn-cs"/>
                      </a:endParaRPr>
                    </a:p>
                  </a:txBody>
                  <a:tcPr anchor="ctr"/>
                </a:tc>
                <a:extLst>
                  <a:ext uri="{0D108BD9-81ED-4DB2-BD59-A6C34878D82A}">
                    <a16:rowId xmlns:a16="http://schemas.microsoft.com/office/drawing/2014/main" val="10002"/>
                  </a:ext>
                </a:extLst>
              </a:tr>
              <a:tr h="370840">
                <a:tc>
                  <a:txBody>
                    <a:bodyPr/>
                    <a:lstStyle/>
                    <a:p>
                      <a:pPr algn="ctr"/>
                      <a:r>
                        <a:rPr lang="en-US" sz="2400" kern="1200" noProof="0" dirty="0" smtClean="0">
                          <a:solidFill>
                            <a:schemeClr val="dk1"/>
                          </a:solidFill>
                          <a:latin typeface="+mn-lt"/>
                          <a:ea typeface="+mn-ea"/>
                          <a:cs typeface="+mn-cs"/>
                        </a:rPr>
                        <a:t>LP-Stop</a:t>
                      </a:r>
                      <a:endParaRPr lang="en-US" sz="2400" kern="1200" noProof="0" dirty="0">
                        <a:solidFill>
                          <a:schemeClr val="dk1"/>
                        </a:solidFill>
                        <a:latin typeface="+mn-lt"/>
                        <a:ea typeface="+mn-ea"/>
                        <a:cs typeface="+mn-cs"/>
                      </a:endParaRPr>
                    </a:p>
                  </a:txBody>
                  <a:tcPr/>
                </a:tc>
                <a:tc>
                  <a:txBody>
                    <a:bodyPr/>
                    <a:lstStyle/>
                    <a:p>
                      <a:pPr marL="0" marR="0" indent="0" algn="ctr" defTabSz="1218987" rtl="0" eaLnBrk="1" fontAlgn="auto" latinLnBrk="0" hangingPunct="1">
                        <a:lnSpc>
                          <a:spcPct val="100000"/>
                        </a:lnSpc>
                        <a:spcBef>
                          <a:spcPts val="0"/>
                        </a:spcBef>
                        <a:spcAft>
                          <a:spcPts val="0"/>
                        </a:spcAft>
                        <a:buClrTx/>
                        <a:buSzTx/>
                        <a:buFontTx/>
                        <a:buNone/>
                        <a:tabLst/>
                        <a:defRPr/>
                      </a:pPr>
                      <a:r>
                        <a:rPr lang="en-US" sz="1800" noProof="0" dirty="0" smtClean="0"/>
                        <a:t>Nominal (typ. 1.2V)</a:t>
                      </a:r>
                    </a:p>
                  </a:txBody>
                  <a:tcPr/>
                </a:tc>
                <a:tc vMerge="1">
                  <a:txBody>
                    <a:bodyPr/>
                    <a:lstStyle/>
                    <a:p>
                      <a:pPr marL="0" marR="0" indent="0" algn="l" defTabSz="1218987" rtl="0" eaLnBrk="1" fontAlgn="auto" latinLnBrk="0" hangingPunct="1">
                        <a:lnSpc>
                          <a:spcPct val="100000"/>
                        </a:lnSpc>
                        <a:spcBef>
                          <a:spcPts val="0"/>
                        </a:spcBef>
                        <a:spcAft>
                          <a:spcPts val="0"/>
                        </a:spcAft>
                        <a:buClrTx/>
                        <a:buSzTx/>
                        <a:buFontTx/>
                        <a:buNone/>
                        <a:tabLst/>
                        <a:defRPr/>
                      </a:pPr>
                      <a:endParaRPr lang="en-US" sz="1600" noProof="0" dirty="0" smtClean="0">
                        <a:solidFill>
                          <a:srgbClr val="7030A0"/>
                        </a:solidFill>
                      </a:endParaRPr>
                    </a:p>
                  </a:txBody>
                  <a:tcPr/>
                </a:tc>
                <a:tc vMerge="1">
                  <a:txBody>
                    <a:bodyPr/>
                    <a:lstStyle/>
                    <a:p>
                      <a:pPr marL="0" marR="0" indent="0" algn="ctr" defTabSz="1218987" rtl="0" eaLnBrk="1" fontAlgn="auto" latinLnBrk="0" hangingPunct="1">
                        <a:lnSpc>
                          <a:spcPct val="100000"/>
                        </a:lnSpc>
                        <a:spcBef>
                          <a:spcPts val="0"/>
                        </a:spcBef>
                        <a:spcAft>
                          <a:spcPts val="0"/>
                        </a:spcAft>
                        <a:buClrTx/>
                        <a:buSzTx/>
                        <a:buFontTx/>
                        <a:buNone/>
                        <a:tabLst/>
                        <a:defRPr/>
                      </a:pPr>
                      <a:endParaRPr lang="en-US" sz="1200" noProof="0" dirty="0" smtClean="0">
                        <a:solidFill>
                          <a:schemeClr val="tx1"/>
                        </a:solidFill>
                      </a:endParaRPr>
                    </a:p>
                  </a:txBody>
                  <a:tcPr/>
                </a:tc>
                <a:extLst>
                  <a:ext uri="{0D108BD9-81ED-4DB2-BD59-A6C34878D82A}">
                    <a16:rowId xmlns:a16="http://schemas.microsoft.com/office/drawing/2014/main" val="10003"/>
                  </a:ext>
                </a:extLst>
              </a:tr>
              <a:tr h="370840">
                <a:tc>
                  <a:txBody>
                    <a:bodyPr/>
                    <a:lstStyle/>
                    <a:p>
                      <a:pPr algn="ctr"/>
                      <a:r>
                        <a:rPr lang="en-US" noProof="0" dirty="0" smtClean="0"/>
                        <a:t>LPLV-Stop</a:t>
                      </a:r>
                      <a:endParaRPr lang="en-US" noProof="0" dirty="0"/>
                    </a:p>
                  </a:txBody>
                  <a:tcPr/>
                </a:tc>
                <a:tc>
                  <a:txBody>
                    <a:bodyPr/>
                    <a:lstStyle/>
                    <a:p>
                      <a:pPr algn="ctr"/>
                      <a:r>
                        <a:rPr lang="en-US" sz="1800" noProof="0" dirty="0" smtClean="0">
                          <a:solidFill>
                            <a:srgbClr val="7030A0"/>
                          </a:solidFill>
                        </a:rPr>
                        <a:t>Reduced (typ. 0.9V)</a:t>
                      </a:r>
                      <a:endParaRPr lang="en-US" sz="1800" noProof="0" dirty="0">
                        <a:solidFill>
                          <a:srgbClr val="7030A0"/>
                        </a:solidFill>
                      </a:endParaRPr>
                    </a:p>
                  </a:txBody>
                  <a:tcPr/>
                </a:tc>
                <a:tc vMerge="1">
                  <a:txBody>
                    <a:bodyPr/>
                    <a:lstStyle/>
                    <a:p>
                      <a:endParaRPr lang="en-US" sz="1600" noProof="0" dirty="0">
                        <a:solidFill>
                          <a:srgbClr val="7030A0"/>
                        </a:solidFill>
                      </a:endParaRPr>
                    </a:p>
                  </a:txBody>
                  <a:tcPr/>
                </a:tc>
                <a:tc>
                  <a:txBody>
                    <a:bodyPr/>
                    <a:lstStyle/>
                    <a:p>
                      <a:pPr algn="ctr"/>
                      <a:r>
                        <a:rPr lang="en-US" sz="1200" kern="1200" dirty="0" smtClean="0">
                          <a:solidFill>
                            <a:schemeClr val="tx1"/>
                          </a:solidFill>
                          <a:latin typeface="+mn-lt"/>
                          <a:ea typeface="+mn-ea"/>
                          <a:cs typeface="+mn-cs"/>
                        </a:rPr>
                        <a:t>PVD, AVD, TEMP, GPIOs</a:t>
                      </a:r>
                    </a:p>
                    <a:p>
                      <a:pPr marL="0" marR="0" lvl="0" indent="0" algn="ctr" defTabSz="1218987"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 + VBAT mode</a:t>
                      </a:r>
                      <a:r>
                        <a:rPr lang="en-US" sz="1200" kern="1200" baseline="0" dirty="0" smtClean="0">
                          <a:solidFill>
                            <a:schemeClr val="tx1"/>
                          </a:solidFill>
                          <a:latin typeface="+mn-lt"/>
                          <a:ea typeface="+mn-ea"/>
                          <a:cs typeface="+mn-cs"/>
                        </a:rPr>
                        <a:t> sources)</a:t>
                      </a:r>
                      <a:r>
                        <a:rPr lang="en-US" sz="1200" kern="1200" dirty="0" smtClean="0">
                          <a:solidFill>
                            <a:schemeClr val="tx1"/>
                          </a:solidFill>
                          <a:latin typeface="+mn-lt"/>
                          <a:ea typeface="+mn-ea"/>
                          <a:cs typeface="+mn-cs"/>
                        </a:rPr>
                        <a:t> </a:t>
                      </a:r>
                      <a:endParaRPr lang="en-US" sz="1200" kern="1200" noProof="0" dirty="0">
                        <a:solidFill>
                          <a:schemeClr val="tx1"/>
                        </a:solidFill>
                        <a:latin typeface="+mn-lt"/>
                        <a:ea typeface="+mn-ea"/>
                        <a:cs typeface="+mn-cs"/>
                      </a:endParaRPr>
                    </a:p>
                  </a:txBody>
                  <a:tcPr/>
                </a:tc>
                <a:extLst>
                  <a:ext uri="{0D108BD9-81ED-4DB2-BD59-A6C34878D82A}">
                    <a16:rowId xmlns:a16="http://schemas.microsoft.com/office/drawing/2014/main" val="10004"/>
                  </a:ext>
                </a:extLst>
              </a:tr>
              <a:tr h="370840">
                <a:tc>
                  <a:txBody>
                    <a:bodyPr/>
                    <a:lstStyle/>
                    <a:p>
                      <a:pPr algn="ctr"/>
                      <a:r>
                        <a:rPr lang="en-US" noProof="0" dirty="0" smtClean="0"/>
                        <a:t>Standby</a:t>
                      </a:r>
                      <a:endParaRPr lang="en-US" noProof="0" dirty="0"/>
                    </a:p>
                  </a:txBody>
                  <a:tcPr/>
                </a:tc>
                <a:tc>
                  <a:txBody>
                    <a:bodyPr/>
                    <a:lstStyle/>
                    <a:p>
                      <a:pPr algn="ctr"/>
                      <a:r>
                        <a:rPr lang="en-US" sz="1800" kern="1200" noProof="0" dirty="0" smtClean="0">
                          <a:solidFill>
                            <a:srgbClr val="7030A0"/>
                          </a:solidFill>
                          <a:latin typeface="+mn-lt"/>
                          <a:ea typeface="+mn-ea"/>
                          <a:cs typeface="+mn-cs"/>
                        </a:rPr>
                        <a:t>0 V</a:t>
                      </a:r>
                      <a:endParaRPr lang="en-US" sz="1800" kern="1200" noProof="0" dirty="0">
                        <a:solidFill>
                          <a:srgbClr val="7030A0"/>
                        </a:solidFill>
                        <a:latin typeface="+mn-lt"/>
                        <a:ea typeface="+mn-ea"/>
                        <a:cs typeface="+mn-cs"/>
                      </a:endParaRPr>
                    </a:p>
                  </a:txBody>
                  <a:tcPr/>
                </a:tc>
                <a:tc vMerge="1">
                  <a:txBody>
                    <a:bodyPr/>
                    <a:lstStyle/>
                    <a:p>
                      <a:pPr marL="0" marR="0" indent="0" algn="l" defTabSz="1218987" rtl="0" eaLnBrk="1" fontAlgn="auto" latinLnBrk="0" hangingPunct="1">
                        <a:lnSpc>
                          <a:spcPct val="100000"/>
                        </a:lnSpc>
                        <a:spcBef>
                          <a:spcPts val="0"/>
                        </a:spcBef>
                        <a:spcAft>
                          <a:spcPts val="0"/>
                        </a:spcAft>
                        <a:buClrTx/>
                        <a:buSzTx/>
                        <a:buFontTx/>
                        <a:buNone/>
                        <a:tabLst/>
                        <a:defRPr/>
                      </a:pPr>
                      <a:endParaRPr lang="en-US" sz="1600" noProof="0" dirty="0" smtClean="0">
                        <a:solidFill>
                          <a:srgbClr val="7030A0"/>
                        </a:solidFill>
                      </a:endParaRPr>
                    </a:p>
                  </a:txBody>
                  <a:tcPr/>
                </a:tc>
                <a:tc>
                  <a:txBody>
                    <a:bodyPr/>
                    <a:lstStyle/>
                    <a:p>
                      <a:pPr marL="0" marR="0" indent="0" algn="ctr" defTabSz="1218987"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6 GPIO wakeup pins </a:t>
                      </a:r>
                    </a:p>
                    <a:p>
                      <a:pPr marL="0" marR="0" lvl="0" indent="0" algn="ctr" defTabSz="1218987"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 + VBAT mode</a:t>
                      </a:r>
                      <a:r>
                        <a:rPr lang="en-US" sz="1200" kern="1200" baseline="0" dirty="0" smtClean="0">
                          <a:solidFill>
                            <a:schemeClr val="tx1"/>
                          </a:solidFill>
                          <a:latin typeface="+mn-lt"/>
                          <a:ea typeface="+mn-ea"/>
                          <a:cs typeface="+mn-cs"/>
                        </a:rPr>
                        <a:t> sources)</a:t>
                      </a:r>
                      <a:endParaRPr lang="en-US" sz="1200" kern="1200" noProof="0" dirty="0" smtClean="0">
                        <a:solidFill>
                          <a:schemeClr val="tx1"/>
                        </a:solidFill>
                        <a:latin typeface="+mn-lt"/>
                        <a:ea typeface="+mn-ea"/>
                        <a:cs typeface="+mn-cs"/>
                      </a:endParaRPr>
                    </a:p>
                  </a:txBody>
                  <a:tcPr anchor="ctr"/>
                </a:tc>
                <a:extLst>
                  <a:ext uri="{0D108BD9-81ED-4DB2-BD59-A6C34878D82A}">
                    <a16:rowId xmlns:a16="http://schemas.microsoft.com/office/drawing/2014/main" val="10005"/>
                  </a:ext>
                </a:extLst>
              </a:tr>
              <a:tr h="370840">
                <a:tc>
                  <a:txBody>
                    <a:bodyPr/>
                    <a:lstStyle/>
                    <a:p>
                      <a:pPr algn="ctr"/>
                      <a:r>
                        <a:rPr lang="en-US" noProof="0" dirty="0" smtClean="0"/>
                        <a:t>VBAT</a:t>
                      </a:r>
                      <a:endParaRPr lang="en-US" noProof="0" dirty="0"/>
                    </a:p>
                  </a:txBody>
                  <a:tcPr/>
                </a:tc>
                <a:tc gridSpan="2">
                  <a:txBody>
                    <a:bodyPr/>
                    <a:lstStyle/>
                    <a:p>
                      <a:pPr algn="ctr"/>
                      <a:r>
                        <a:rPr lang="en-US" sz="1800" noProof="0" dirty="0" smtClean="0"/>
                        <a:t>RTC and backup domain supply provided by optional V</a:t>
                      </a:r>
                      <a:r>
                        <a:rPr lang="en-US" sz="1800" baseline="-25000" noProof="0" dirty="0" smtClean="0"/>
                        <a:t>BAT</a:t>
                      </a:r>
                      <a:r>
                        <a:rPr lang="en-US" sz="1800" noProof="0" dirty="0" smtClean="0"/>
                        <a:t> supply when V</a:t>
                      </a:r>
                      <a:r>
                        <a:rPr lang="en-US" sz="1800" baseline="-25000" noProof="0" dirty="0" smtClean="0"/>
                        <a:t>DD</a:t>
                      </a:r>
                      <a:r>
                        <a:rPr lang="en-US" sz="1800" noProof="0" dirty="0" smtClean="0"/>
                        <a:t> is not present</a:t>
                      </a:r>
                      <a:endParaRPr lang="en-US" sz="1800" noProof="0" dirty="0"/>
                    </a:p>
                  </a:txBody>
                  <a:tcPr/>
                </a:tc>
                <a:tc hMerge="1">
                  <a:txBody>
                    <a:bodyPr/>
                    <a:lstStyle/>
                    <a:p>
                      <a:endParaRPr lang="fr-FR" dirty="0"/>
                    </a:p>
                  </a:txBody>
                  <a:tcPr/>
                </a:tc>
                <a:tc>
                  <a:txBody>
                    <a:bodyPr/>
                    <a:lstStyle/>
                    <a:p>
                      <a:pPr algn="ctr"/>
                      <a:r>
                        <a:rPr lang="en-US" sz="1200" kern="1200" dirty="0" smtClean="0">
                          <a:solidFill>
                            <a:schemeClr val="tx1"/>
                          </a:solidFill>
                          <a:latin typeface="+mn-lt"/>
                          <a:ea typeface="+mn-ea"/>
                          <a:cs typeface="+mn-cs"/>
                        </a:rPr>
                        <a:t>BOR, VBATH/VBATL, TEMPH/TEMPL, LSE CSS, RTC/Auto wakeup, Tamper pins, </a:t>
                      </a:r>
                      <a:r>
                        <a:rPr lang="en-US" sz="1200" kern="1200" dirty="0" err="1" smtClean="0">
                          <a:solidFill>
                            <a:schemeClr val="tx1"/>
                          </a:solidFill>
                          <a:latin typeface="+mn-lt"/>
                          <a:ea typeface="+mn-ea"/>
                          <a:cs typeface="+mn-cs"/>
                        </a:rPr>
                        <a:t>IWDGx</a:t>
                      </a:r>
                      <a:endParaRPr lang="en-US" sz="1200" kern="1200" noProof="0" dirty="0">
                        <a:solidFill>
                          <a:schemeClr val="tx1"/>
                        </a:solidFill>
                        <a:latin typeface="+mn-lt"/>
                        <a:ea typeface="+mn-ea"/>
                        <a:cs typeface="+mn-cs"/>
                      </a:endParaRPr>
                    </a:p>
                  </a:txBody>
                  <a:tcPr anchor="ctr"/>
                </a:tc>
                <a:extLst>
                  <a:ext uri="{0D108BD9-81ED-4DB2-BD59-A6C34878D82A}">
                    <a16:rowId xmlns:a16="http://schemas.microsoft.com/office/drawing/2014/main" val="10006"/>
                  </a:ext>
                </a:extLst>
              </a:tr>
            </a:tbl>
          </a:graphicData>
        </a:graphic>
      </p:graphicFrame>
    </p:spTree>
    <p:custDataLst>
      <p:tags r:id="rId1"/>
    </p:custDataLst>
    <p:extLst>
      <p:ext uri="{BB962C8B-B14F-4D97-AF65-F5344CB8AC3E}">
        <p14:creationId xmlns:p14="http://schemas.microsoft.com/office/powerpoint/2010/main" val="2466776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04988" y="116659"/>
            <a:ext cx="10967156" cy="1143265"/>
          </a:xfrm>
        </p:spPr>
        <p:txBody>
          <a:bodyPr>
            <a:normAutofit/>
          </a:bodyPr>
          <a:lstStyle/>
          <a:p>
            <a:r>
              <a:rPr lang="en-US" sz="4000" dirty="0" smtClean="0">
                <a:solidFill>
                  <a:srgbClr val="6CB2E6"/>
                </a:solidFill>
              </a:rPr>
              <a:t>Linux Power commands mapping</a:t>
            </a:r>
            <a:endParaRPr lang="en-US" sz="4000" dirty="0">
              <a:solidFill>
                <a:srgbClr val="6CB2E6"/>
              </a:solidFill>
            </a:endParaRPr>
          </a:p>
        </p:txBody>
      </p:sp>
      <p:sp>
        <p:nvSpPr>
          <p:cNvPr id="4" name="Espace réservé du numéro de diapositive 3"/>
          <p:cNvSpPr>
            <a:spLocks noGrp="1"/>
          </p:cNvSpPr>
          <p:nvPr>
            <p:ph type="sldNum" sz="quarter" idx="12"/>
          </p:nvPr>
        </p:nvSpPr>
        <p:spPr>
          <a:solidFill>
            <a:srgbClr val="B7007C"/>
          </a:solidFill>
        </p:spPr>
        <p:txBody>
          <a:bodyPr/>
          <a:lstStyle/>
          <a:p>
            <a:fld id="{5B31B9E4-8E4D-4C86-BFD7-412B282B373B}" type="slidenum">
              <a:rPr lang="en-US" smtClean="0"/>
              <a:pPr/>
              <a:t>15</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218242559"/>
              </p:ext>
            </p:extLst>
          </p:nvPr>
        </p:nvGraphicFramePr>
        <p:xfrm>
          <a:off x="617139" y="2908929"/>
          <a:ext cx="11305256" cy="2740407"/>
        </p:xfrm>
        <a:graphic>
          <a:graphicData uri="http://schemas.openxmlformats.org/drawingml/2006/table">
            <a:tbl>
              <a:tblPr firstRow="1" firstCol="1" bandRow="1">
                <a:tableStyleId>{5C22544A-7EE6-4342-B048-85BDC9FD1C3A}</a:tableStyleId>
              </a:tblPr>
              <a:tblGrid>
                <a:gridCol w="1876080">
                  <a:extLst>
                    <a:ext uri="{9D8B030D-6E8A-4147-A177-3AD203B41FA5}">
                      <a16:colId xmlns:a16="http://schemas.microsoft.com/office/drawing/2014/main" val="20000"/>
                    </a:ext>
                  </a:extLst>
                </a:gridCol>
                <a:gridCol w="3960440">
                  <a:extLst>
                    <a:ext uri="{9D8B030D-6E8A-4147-A177-3AD203B41FA5}">
                      <a16:colId xmlns:a16="http://schemas.microsoft.com/office/drawing/2014/main" val="20001"/>
                    </a:ext>
                  </a:extLst>
                </a:gridCol>
                <a:gridCol w="5468736">
                  <a:extLst>
                    <a:ext uri="{9D8B030D-6E8A-4147-A177-3AD203B41FA5}">
                      <a16:colId xmlns:a16="http://schemas.microsoft.com/office/drawing/2014/main" val="20002"/>
                    </a:ext>
                  </a:extLst>
                </a:gridCol>
              </a:tblGrid>
              <a:tr h="457200">
                <a:tc>
                  <a:txBody>
                    <a:bodyPr/>
                    <a:lstStyle/>
                    <a:p>
                      <a:pPr marL="0" marR="0" algn="ctr">
                        <a:lnSpc>
                          <a:spcPct val="100000"/>
                        </a:lnSpc>
                        <a:spcBef>
                          <a:spcPts val="0"/>
                        </a:spcBef>
                        <a:spcAft>
                          <a:spcPts val="0"/>
                        </a:spcAft>
                        <a:tabLst>
                          <a:tab pos="1138555" algn="l"/>
                        </a:tabLst>
                      </a:pPr>
                      <a:r>
                        <a:rPr lang="en-US" sz="1400" kern="1200" dirty="0" smtClean="0">
                          <a:solidFill>
                            <a:schemeClr val="dk1"/>
                          </a:solidFill>
                          <a:effectLst/>
                          <a:latin typeface="+mn-lt"/>
                          <a:ea typeface="+mn-ea"/>
                          <a:cs typeface="+mn-cs"/>
                        </a:rPr>
                        <a:t>Linux command</a:t>
                      </a:r>
                    </a:p>
                    <a:p>
                      <a:pPr marL="0" marR="0" algn="ctr">
                        <a:lnSpc>
                          <a:spcPct val="100000"/>
                        </a:lnSpc>
                        <a:spcBef>
                          <a:spcPts val="0"/>
                        </a:spcBef>
                        <a:spcAft>
                          <a:spcPts val="0"/>
                        </a:spcAft>
                        <a:tabLst>
                          <a:tab pos="1138555" algn="l"/>
                        </a:tabLst>
                      </a:pPr>
                      <a:r>
                        <a:rPr lang="en-US" sz="1400" kern="1200" dirty="0" smtClean="0">
                          <a:solidFill>
                            <a:schemeClr val="dk1"/>
                          </a:solidFill>
                          <a:effectLst/>
                          <a:latin typeface="+mn-lt"/>
                          <a:ea typeface="+mn-ea"/>
                          <a:cs typeface="+mn-cs"/>
                        </a:rPr>
                        <a:t>(Linux kernel state)</a:t>
                      </a:r>
                      <a:endParaRPr lang="en-US" sz="1400" kern="1200" dirty="0">
                        <a:solidFill>
                          <a:schemeClr val="dk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EE2F2"/>
                    </a:solidFill>
                  </a:tcPr>
                </a:tc>
                <a:tc>
                  <a:txBody>
                    <a:bodyPr/>
                    <a:lstStyle/>
                    <a:p>
                      <a:pPr marL="0" marR="0" algn="ctr">
                        <a:lnSpc>
                          <a:spcPct val="107000"/>
                        </a:lnSpc>
                        <a:spcBef>
                          <a:spcPts val="0"/>
                        </a:spcBef>
                        <a:spcAft>
                          <a:spcPts val="800"/>
                        </a:spcAft>
                        <a:tabLst>
                          <a:tab pos="1138555" algn="l"/>
                        </a:tabLst>
                      </a:pPr>
                      <a:r>
                        <a:rPr lang="en-US" sz="1400" b="1" dirty="0" smtClean="0">
                          <a:effectLst/>
                        </a:rPr>
                        <a:t>STM32MP1</a:t>
                      </a:r>
                      <a:r>
                        <a:rPr lang="en-US" sz="1400" b="1" baseline="0" dirty="0" smtClean="0">
                          <a:effectLst/>
                        </a:rPr>
                        <a:t> System power mode</a:t>
                      </a:r>
                      <a:endParaRPr lang="en-US" sz="14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800"/>
                        </a:spcAft>
                        <a:tabLst>
                          <a:tab pos="1138555" algn="l"/>
                        </a:tabLst>
                      </a:pPr>
                      <a:r>
                        <a:rPr lang="en-US" sz="1400" b="1" dirty="0">
                          <a:effectLst/>
                        </a:rPr>
                        <a:t>comment</a:t>
                      </a:r>
                      <a:endParaRPr lang="en-US" sz="14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57200">
                <a:tc rowSpan="3">
                  <a:txBody>
                    <a:bodyPr/>
                    <a:lstStyle/>
                    <a:p>
                      <a:pPr marL="0" marR="0" algn="ctr">
                        <a:lnSpc>
                          <a:spcPct val="107000"/>
                        </a:lnSpc>
                        <a:spcBef>
                          <a:spcPts val="0"/>
                        </a:spcBef>
                        <a:spcAft>
                          <a:spcPts val="0"/>
                        </a:spcAft>
                        <a:tabLst>
                          <a:tab pos="1138555" algn="l"/>
                        </a:tabLst>
                      </a:pPr>
                      <a:r>
                        <a:rPr lang="en-US" sz="1400" dirty="0" smtClean="0">
                          <a:solidFill>
                            <a:schemeClr val="tx1"/>
                          </a:solidFill>
                          <a:effectLst/>
                        </a:rPr>
                        <a:t>‘mem’ </a:t>
                      </a:r>
                    </a:p>
                    <a:p>
                      <a:pPr marL="0" marR="0" algn="ctr">
                        <a:lnSpc>
                          <a:spcPct val="107000"/>
                        </a:lnSpc>
                        <a:spcBef>
                          <a:spcPts val="0"/>
                        </a:spcBef>
                        <a:spcAft>
                          <a:spcPts val="0"/>
                        </a:spcAft>
                        <a:tabLst>
                          <a:tab pos="1138555" algn="l"/>
                        </a:tabLst>
                      </a:pPr>
                      <a:r>
                        <a:rPr lang="en-US" sz="1400" dirty="0" smtClean="0">
                          <a:solidFill>
                            <a:schemeClr val="tx1"/>
                          </a:solidFill>
                          <a:effectLst/>
                        </a:rPr>
                        <a:t>(Suspend-to-RAM)</a:t>
                      </a:r>
                    </a:p>
                    <a:p>
                      <a:pPr marL="0" marR="0" algn="ctr">
                        <a:lnSpc>
                          <a:spcPct val="107000"/>
                        </a:lnSpc>
                        <a:spcBef>
                          <a:spcPts val="0"/>
                        </a:spcBef>
                        <a:spcAft>
                          <a:spcPts val="0"/>
                        </a:spcAft>
                        <a:tabLst>
                          <a:tab pos="1138555" algn="l"/>
                        </a:tabLst>
                      </a:pPr>
                      <a:r>
                        <a:rPr lang="en-US" sz="1400"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lnSpc>
                          <a:spcPct val="107000"/>
                        </a:lnSpc>
                        <a:spcBef>
                          <a:spcPts val="0"/>
                        </a:spcBef>
                        <a:spcAft>
                          <a:spcPts val="800"/>
                        </a:spcAft>
                        <a:tabLst>
                          <a:tab pos="1138555" algn="l"/>
                        </a:tabLst>
                      </a:pPr>
                      <a:r>
                        <a:rPr lang="en-US" sz="1400" b="1" u="none" kern="1200" dirty="0" smtClean="0">
                          <a:solidFill>
                            <a:schemeClr val="dk1"/>
                          </a:solidFill>
                          <a:effectLst/>
                          <a:latin typeface="+mn-lt"/>
                          <a:ea typeface="+mn-ea"/>
                          <a:cs typeface="+mn-cs"/>
                        </a:rPr>
                        <a:t>Stop or LP-Stop</a:t>
                      </a:r>
                    </a:p>
                    <a:p>
                      <a:pPr marL="0" marR="0" algn="ctr">
                        <a:lnSpc>
                          <a:spcPct val="107000"/>
                        </a:lnSpc>
                        <a:spcBef>
                          <a:spcPts val="0"/>
                        </a:spcBef>
                        <a:spcAft>
                          <a:spcPts val="800"/>
                        </a:spcAft>
                        <a:tabLst>
                          <a:tab pos="1138555" algn="l"/>
                        </a:tabLst>
                      </a:pPr>
                      <a:r>
                        <a:rPr lang="en-US" sz="1050" b="0" u="none" kern="1200" dirty="0" smtClean="0">
                          <a:solidFill>
                            <a:schemeClr val="dk1"/>
                          </a:solidFill>
                          <a:effectLst/>
                          <a:latin typeface="+mn-lt"/>
                          <a:ea typeface="+mn-ea"/>
                          <a:cs typeface="+mn-cs"/>
                        </a:rPr>
                        <a:t>(Stop or LP-Stop predefined in secure monitor device tree)</a:t>
                      </a:r>
                      <a:endParaRPr lang="en-US" sz="1050" b="0" u="none" kern="1200" dirty="0">
                        <a:solidFill>
                          <a:schemeClr val="dk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0000"/>
                        </a:lnSpc>
                        <a:spcBef>
                          <a:spcPts val="0"/>
                        </a:spcBef>
                        <a:spcAft>
                          <a:spcPts val="0"/>
                        </a:spcAft>
                        <a:tabLst>
                          <a:tab pos="1138555" algn="l"/>
                        </a:tabLst>
                      </a:pPr>
                      <a:r>
                        <a:rPr lang="en-US" sz="1400" kern="1200" dirty="0" smtClean="0">
                          <a:solidFill>
                            <a:schemeClr val="dk1"/>
                          </a:solidFill>
                          <a:effectLst/>
                          <a:latin typeface="+mn-lt"/>
                          <a:ea typeface="+mn-ea"/>
                          <a:cs typeface="+mn-cs"/>
                        </a:rPr>
                        <a:t>LP-Stop: driving external PWR_LP/PWR_ON permits to design custom strategy for external regulator. Typical application is to switch-off DDR3 termination supply (VTT) in DDR3 32 bit design</a:t>
                      </a:r>
                      <a:endParaRPr lang="en-US" sz="1400" kern="1200" dirty="0">
                        <a:solidFill>
                          <a:schemeClr val="dk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57200">
                <a:tc vMerge="1">
                  <a:txBody>
                    <a:bodyPr/>
                    <a:lstStyle/>
                    <a:p>
                      <a:pPr marL="0" marR="0" algn="ctr">
                        <a:lnSpc>
                          <a:spcPct val="107000"/>
                        </a:lnSpc>
                        <a:spcBef>
                          <a:spcPts val="0"/>
                        </a:spcBef>
                        <a:spcAft>
                          <a:spcPts val="0"/>
                        </a:spcAft>
                        <a:tabLst>
                          <a:tab pos="1138555" algn="l"/>
                        </a:tabLst>
                      </a:pP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indent="0" algn="ctr" defTabSz="1218987" rtl="0" eaLnBrk="1" fontAlgn="auto" latinLnBrk="0" hangingPunct="1">
                        <a:lnSpc>
                          <a:spcPct val="107000"/>
                        </a:lnSpc>
                        <a:spcBef>
                          <a:spcPts val="0"/>
                        </a:spcBef>
                        <a:spcAft>
                          <a:spcPts val="800"/>
                        </a:spcAft>
                        <a:buClrTx/>
                        <a:buSzTx/>
                        <a:buFontTx/>
                        <a:buNone/>
                        <a:tabLst>
                          <a:tab pos="1138555" algn="l"/>
                        </a:tabLst>
                        <a:defRPr/>
                      </a:pPr>
                      <a:r>
                        <a:rPr lang="en-US" sz="1400" b="1" u="none" dirty="0" smtClean="0">
                          <a:effectLst/>
                        </a:rPr>
                        <a:t>LPLV-Stop</a:t>
                      </a:r>
                      <a:endParaRPr lang="en-US" sz="1400" b="1" u="none" dirty="0" smtClean="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800"/>
                        </a:spcAft>
                        <a:tabLst>
                          <a:tab pos="1138555" algn="l"/>
                        </a:tabLst>
                      </a:pPr>
                      <a:r>
                        <a:rPr lang="en-US" sz="1400" kern="1200" dirty="0" smtClean="0">
                          <a:solidFill>
                            <a:schemeClr val="dk1"/>
                          </a:solidFill>
                          <a:effectLst/>
                          <a:latin typeface="+mn-lt"/>
                          <a:ea typeface="+mn-ea"/>
                          <a:cs typeface="+mn-cs"/>
                        </a:rPr>
                        <a:t>LPLV-Stop: save power thanks to power retention. Can be suitable for application with aggressive power constraint and tolerant with limitation of wakeup source.</a:t>
                      </a:r>
                      <a:endParaRPr lang="en-US" sz="1400" kern="1200" dirty="0">
                        <a:solidFill>
                          <a:schemeClr val="dk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57200">
                <a:tc vMerge="1">
                  <a:txBody>
                    <a:bodyPr/>
                    <a:lstStyle/>
                    <a:p>
                      <a:pPr marL="0" marR="0" algn="ctr">
                        <a:lnSpc>
                          <a:spcPct val="107000"/>
                        </a:lnSpc>
                        <a:spcBef>
                          <a:spcPts val="0"/>
                        </a:spcBef>
                        <a:spcAft>
                          <a:spcPts val="0"/>
                        </a:spcAft>
                        <a:tabLst>
                          <a:tab pos="1138555" algn="l"/>
                        </a:tabLst>
                      </a:pP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lnSpc>
                          <a:spcPct val="107000"/>
                        </a:lnSpc>
                        <a:spcBef>
                          <a:spcPts val="0"/>
                        </a:spcBef>
                        <a:spcAft>
                          <a:spcPts val="800"/>
                        </a:spcAft>
                        <a:tabLst>
                          <a:tab pos="1138555" algn="l"/>
                        </a:tabLst>
                      </a:pPr>
                      <a:r>
                        <a:rPr lang="en-US" sz="1400" b="1" u="none" dirty="0" smtClean="0">
                          <a:effectLst/>
                        </a:rPr>
                        <a:t>Standby</a:t>
                      </a:r>
                      <a:endParaRPr lang="en-US" sz="1400" b="1" u="none"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800"/>
                        </a:spcAft>
                        <a:tabLst>
                          <a:tab pos="1138555" algn="l"/>
                        </a:tabLst>
                      </a:pPr>
                      <a:r>
                        <a:rPr lang="en-US" sz="1400" kern="1200" dirty="0" smtClean="0">
                          <a:solidFill>
                            <a:schemeClr val="dk1"/>
                          </a:solidFill>
                          <a:effectLst/>
                          <a:latin typeface="+mn-lt"/>
                          <a:ea typeface="+mn-ea"/>
                          <a:cs typeface="+mn-cs"/>
                        </a:rPr>
                        <a:t>Standby saves more power at the expense of wakeup time</a:t>
                      </a:r>
                      <a:endParaRPr lang="en-US" sz="1400" kern="1200" dirty="0">
                        <a:solidFill>
                          <a:schemeClr val="dk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457200">
                <a:tc>
                  <a:txBody>
                    <a:bodyPr/>
                    <a:lstStyle/>
                    <a:p>
                      <a:pPr marL="0" marR="0" algn="ctr">
                        <a:lnSpc>
                          <a:spcPct val="107000"/>
                        </a:lnSpc>
                        <a:spcBef>
                          <a:spcPts val="0"/>
                        </a:spcBef>
                        <a:spcAft>
                          <a:spcPts val="0"/>
                        </a:spcAft>
                        <a:tabLst>
                          <a:tab pos="1138555" algn="l"/>
                        </a:tabLst>
                      </a:pPr>
                      <a:r>
                        <a:rPr lang="en-US" sz="1400" dirty="0">
                          <a:solidFill>
                            <a:schemeClr val="tx1"/>
                          </a:solidFill>
                          <a:effectLst/>
                        </a:rPr>
                        <a:t>‘shutdown’ </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lnSpc>
                          <a:spcPct val="107000"/>
                        </a:lnSpc>
                        <a:spcBef>
                          <a:spcPts val="0"/>
                        </a:spcBef>
                        <a:spcAft>
                          <a:spcPts val="800"/>
                        </a:spcAft>
                        <a:tabLst>
                          <a:tab pos="1138555" algn="l"/>
                        </a:tabLst>
                      </a:pPr>
                      <a:r>
                        <a:rPr lang="en-US" sz="1400" b="1" u="none" dirty="0" smtClean="0">
                          <a:effectLst/>
                        </a:rPr>
                        <a:t>Standby</a:t>
                      </a:r>
                      <a:r>
                        <a:rPr lang="en-US" sz="1400" b="1" u="none" baseline="0" dirty="0" smtClean="0">
                          <a:effectLst/>
                        </a:rPr>
                        <a:t> </a:t>
                      </a:r>
                      <a:r>
                        <a:rPr lang="en-US" sz="1400" b="1" u="none" dirty="0" smtClean="0">
                          <a:effectLst/>
                        </a:rPr>
                        <a:t>or Off/VBAT</a:t>
                      </a:r>
                    </a:p>
                    <a:p>
                      <a:pPr marL="0" marR="0" lvl="0" indent="0" algn="ctr" defTabSz="1218987" rtl="0" eaLnBrk="1" fontAlgn="auto" latinLnBrk="0" hangingPunct="1">
                        <a:lnSpc>
                          <a:spcPct val="107000"/>
                        </a:lnSpc>
                        <a:spcBef>
                          <a:spcPts val="0"/>
                        </a:spcBef>
                        <a:spcAft>
                          <a:spcPts val="800"/>
                        </a:spcAft>
                        <a:buClrTx/>
                        <a:buSzTx/>
                        <a:buFontTx/>
                        <a:buNone/>
                        <a:tabLst>
                          <a:tab pos="1138555" algn="l"/>
                        </a:tabLst>
                        <a:defRPr/>
                      </a:pPr>
                      <a:r>
                        <a:rPr lang="en-US" sz="1050" b="0" u="none" kern="1200" dirty="0" smtClean="0">
                          <a:solidFill>
                            <a:schemeClr val="dk1"/>
                          </a:solidFill>
                          <a:effectLst/>
                          <a:latin typeface="+mn-lt"/>
                          <a:ea typeface="+mn-ea"/>
                          <a:cs typeface="+mn-cs"/>
                        </a:rPr>
                        <a:t>(Standby or Off/VBAT predefined in secure monitor device tree)</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800"/>
                        </a:spcAft>
                        <a:tabLst>
                          <a:tab pos="1138555" algn="l"/>
                        </a:tabLst>
                      </a:pPr>
                      <a:r>
                        <a:rPr lang="en-US" sz="1400" dirty="0">
                          <a:effectLst/>
                        </a:rPr>
                        <a:t> </a:t>
                      </a:r>
                      <a:r>
                        <a:rPr lang="en-US" sz="1400" kern="1200" dirty="0" smtClean="0">
                          <a:solidFill>
                            <a:schemeClr val="dk1"/>
                          </a:solidFill>
                          <a:effectLst/>
                          <a:latin typeface="+mn-lt"/>
                          <a:ea typeface="+mn-ea"/>
                          <a:cs typeface="+mn-cs"/>
                        </a:rPr>
                        <a:t>Wakeup sequence and applicative impact guide the choice between Standby and Off</a:t>
                      </a:r>
                      <a:endParaRPr lang="en-US" sz="1400" kern="1200" dirty="0">
                        <a:solidFill>
                          <a:schemeClr val="dk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bl>
          </a:graphicData>
        </a:graphic>
      </p:graphicFrame>
      <p:sp>
        <p:nvSpPr>
          <p:cNvPr id="6" name="TextBox 5"/>
          <p:cNvSpPr txBox="1"/>
          <p:nvPr/>
        </p:nvSpPr>
        <p:spPr>
          <a:xfrm>
            <a:off x="541259" y="981522"/>
            <a:ext cx="11457016" cy="1846659"/>
          </a:xfrm>
          <a:prstGeom prst="rect">
            <a:avLst/>
          </a:prstGeom>
          <a:noFill/>
        </p:spPr>
        <p:txBody>
          <a:bodyPr wrap="square" rtlCol="0">
            <a:spAutoFit/>
          </a:bodyPr>
          <a:lstStyle/>
          <a:p>
            <a:pPr marL="342900" indent="-342900">
              <a:buFont typeface="Arial" panose="020B0604020202020204" pitchFamily="34" charset="0"/>
              <a:buChar char="•"/>
            </a:pPr>
            <a:r>
              <a:rPr lang="en-US" dirty="0" smtClean="0"/>
              <a:t>Predefined Linux commands are mapped to the STM32MP1 System power modes according below table. </a:t>
            </a:r>
          </a:p>
          <a:p>
            <a:pPr marL="342900" indent="-342900">
              <a:buFont typeface="Arial" panose="020B0604020202020204" pitchFamily="34" charset="0"/>
              <a:buChar char="•"/>
            </a:pPr>
            <a:r>
              <a:rPr lang="en-US" dirty="0" smtClean="0"/>
              <a:t>A software mechanism is implemented to ensure that the low power mode and the activated wake-up source are consistent </a:t>
            </a:r>
            <a:r>
              <a:rPr lang="en-US" sz="1800" dirty="0" smtClean="0"/>
              <a:t>(ex</a:t>
            </a:r>
            <a:r>
              <a:rPr lang="en-US" sz="1800" dirty="0"/>
              <a:t>: cannot </a:t>
            </a:r>
            <a:r>
              <a:rPr lang="en-US" sz="1800" dirty="0" smtClean="0"/>
              <a:t>enter LPLV-Stop </a:t>
            </a:r>
            <a:r>
              <a:rPr lang="en-US" sz="1800" dirty="0"/>
              <a:t>if I2C wakeup source is enabled</a:t>
            </a:r>
            <a:r>
              <a:rPr lang="en-US" sz="1800" dirty="0" smtClean="0"/>
              <a:t>)</a:t>
            </a:r>
            <a:endParaRPr lang="en-US" dirty="0" smtClean="0"/>
          </a:p>
        </p:txBody>
      </p:sp>
      <p:sp>
        <p:nvSpPr>
          <p:cNvPr id="8" name="TextBox 7"/>
          <p:cNvSpPr txBox="1"/>
          <p:nvPr/>
        </p:nvSpPr>
        <p:spPr>
          <a:xfrm>
            <a:off x="1557115" y="6238106"/>
            <a:ext cx="10005240" cy="523220"/>
          </a:xfrm>
          <a:prstGeom prst="rect">
            <a:avLst/>
          </a:prstGeom>
          <a:noFill/>
        </p:spPr>
        <p:txBody>
          <a:bodyPr wrap="square" rtlCol="0">
            <a:spAutoFit/>
          </a:bodyPr>
          <a:lstStyle/>
          <a:p>
            <a:r>
              <a:rPr lang="en-US" sz="1400" dirty="0" smtClean="0"/>
              <a:t>(*) selection between Stop/LP-Stop, LPLV-Stop or Standby is done automatically based on which wake-up source is activated and available on those low power modes.(ex: if I2C wake-up is activated will go to Stop/LP-Stop. </a:t>
            </a:r>
            <a:r>
              <a:rPr lang="en-US" sz="1400" dirty="0" err="1" smtClean="0"/>
              <a:t>Cf</a:t>
            </a:r>
            <a:r>
              <a:rPr lang="en-US" sz="1400" dirty="0" smtClean="0"/>
              <a:t> previous slide)</a:t>
            </a:r>
            <a:endParaRPr lang="en-US" sz="1400" dirty="0"/>
          </a:p>
        </p:txBody>
      </p:sp>
    </p:spTree>
    <p:custDataLst>
      <p:tags r:id="rId1"/>
    </p:custDataLst>
    <p:extLst>
      <p:ext uri="{BB962C8B-B14F-4D97-AF65-F5344CB8AC3E}">
        <p14:creationId xmlns:p14="http://schemas.microsoft.com/office/powerpoint/2010/main" val="338895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7" name="Straight Connector 166"/>
          <p:cNvCxnSpPr/>
          <p:nvPr/>
        </p:nvCxnSpPr>
        <p:spPr>
          <a:xfrm>
            <a:off x="4315456" y="3812308"/>
            <a:ext cx="1728574" cy="21990"/>
          </a:xfrm>
          <a:prstGeom prst="line">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flipV="1">
            <a:off x="4310688" y="3717698"/>
            <a:ext cx="1733342" cy="1"/>
          </a:xfrm>
          <a:prstGeom prst="line">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1318897" y="1269554"/>
            <a:ext cx="4126650" cy="4536504"/>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p:cNvSpPr>
            <a:spLocks noGrp="1"/>
          </p:cNvSpPr>
          <p:nvPr>
            <p:ph type="title"/>
          </p:nvPr>
        </p:nvSpPr>
        <p:spPr/>
        <p:txBody>
          <a:bodyPr/>
          <a:lstStyle/>
          <a:p>
            <a:r>
              <a:rPr lang="en-US" dirty="0" smtClean="0">
                <a:solidFill>
                  <a:srgbClr val="6CB2E6"/>
                </a:solidFill>
              </a:rPr>
              <a:t>Clock and low power modes 1/2</a:t>
            </a:r>
            <a:endParaRPr lang="en-US" dirty="0">
              <a:solidFill>
                <a:srgbClr val="6CB2E6"/>
              </a:solidFill>
            </a:endParaRPr>
          </a:p>
        </p:txBody>
      </p:sp>
      <p:sp>
        <p:nvSpPr>
          <p:cNvPr id="4" name="Espace réservé du numéro de diapositive 3"/>
          <p:cNvSpPr>
            <a:spLocks noGrp="1"/>
          </p:cNvSpPr>
          <p:nvPr>
            <p:ph type="sldNum" sz="quarter" idx="12"/>
          </p:nvPr>
        </p:nvSpPr>
        <p:spPr>
          <a:solidFill>
            <a:srgbClr val="B7007C"/>
          </a:solidFill>
        </p:spPr>
        <p:txBody>
          <a:bodyPr/>
          <a:lstStyle/>
          <a:p>
            <a:fld id="{5B31B9E4-8E4D-4C86-BFD7-412B282B373B}" type="slidenum">
              <a:rPr lang="fr-FR" smtClean="0"/>
              <a:pPr/>
              <a:t>16</a:t>
            </a:fld>
            <a:endParaRPr lang="fr-FR" dirty="0"/>
          </a:p>
        </p:txBody>
      </p:sp>
      <p:sp>
        <p:nvSpPr>
          <p:cNvPr id="3" name="Rectangle 2"/>
          <p:cNvSpPr/>
          <p:nvPr/>
        </p:nvSpPr>
        <p:spPr>
          <a:xfrm>
            <a:off x="1629123" y="2249066"/>
            <a:ext cx="1152128" cy="1828800"/>
          </a:xfrm>
          <a:prstGeom prst="rect">
            <a:avLst/>
          </a:prstGeom>
          <a:solidFill>
            <a:schemeClr val="accent1">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000" dirty="0" smtClean="0">
                <a:solidFill>
                  <a:schemeClr val="tx1"/>
                </a:solidFill>
              </a:rPr>
              <a:t>VDD Domain</a:t>
            </a:r>
            <a:endParaRPr lang="en-US" sz="1000" dirty="0">
              <a:solidFill>
                <a:schemeClr val="tx1"/>
              </a:solidFill>
            </a:endParaRPr>
          </a:p>
        </p:txBody>
      </p:sp>
      <p:sp>
        <p:nvSpPr>
          <p:cNvPr id="6" name="Rectangle 5"/>
          <p:cNvSpPr/>
          <p:nvPr/>
        </p:nvSpPr>
        <p:spPr>
          <a:xfrm>
            <a:off x="1845147" y="2537098"/>
            <a:ext cx="423664" cy="207640"/>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smtClean="0">
                <a:solidFill>
                  <a:schemeClr val="tx1"/>
                </a:solidFill>
              </a:rPr>
              <a:t>LSI</a:t>
            </a:r>
            <a:endParaRPr lang="en-US" sz="1000" dirty="0">
              <a:solidFill>
                <a:schemeClr val="tx1"/>
              </a:solidFill>
            </a:endParaRPr>
          </a:p>
        </p:txBody>
      </p:sp>
      <p:sp>
        <p:nvSpPr>
          <p:cNvPr id="7" name="Rectangle 6"/>
          <p:cNvSpPr/>
          <p:nvPr/>
        </p:nvSpPr>
        <p:spPr>
          <a:xfrm>
            <a:off x="1629123" y="1413569"/>
            <a:ext cx="2592288" cy="711115"/>
          </a:xfrm>
          <a:prstGeom prst="rect">
            <a:avLst/>
          </a:prstGeom>
          <a:solidFill>
            <a:schemeClr val="accent1">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000" dirty="0" err="1" smtClean="0">
                <a:solidFill>
                  <a:schemeClr val="tx1"/>
                </a:solidFill>
              </a:rPr>
              <a:t>Vsw</a:t>
            </a:r>
            <a:r>
              <a:rPr lang="en-US" sz="1000" dirty="0" smtClean="0">
                <a:solidFill>
                  <a:schemeClr val="tx1"/>
                </a:solidFill>
              </a:rPr>
              <a:t> (Backup) Domain</a:t>
            </a:r>
            <a:endParaRPr lang="en-US" sz="1000" dirty="0">
              <a:solidFill>
                <a:schemeClr val="tx1"/>
              </a:solidFill>
            </a:endParaRPr>
          </a:p>
        </p:txBody>
      </p:sp>
      <p:sp>
        <p:nvSpPr>
          <p:cNvPr id="8" name="Rectangle 7"/>
          <p:cNvSpPr/>
          <p:nvPr/>
        </p:nvSpPr>
        <p:spPr>
          <a:xfrm>
            <a:off x="1845147" y="1701602"/>
            <a:ext cx="423664" cy="207640"/>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smtClean="0">
                <a:solidFill>
                  <a:schemeClr val="tx1"/>
                </a:solidFill>
              </a:rPr>
              <a:t>LSE</a:t>
            </a:r>
            <a:endParaRPr lang="en-US" sz="1000" dirty="0">
              <a:solidFill>
                <a:schemeClr val="tx1"/>
              </a:solidFill>
            </a:endParaRPr>
          </a:p>
        </p:txBody>
      </p:sp>
      <p:sp>
        <p:nvSpPr>
          <p:cNvPr id="10" name="Rectangle 9"/>
          <p:cNvSpPr/>
          <p:nvPr/>
        </p:nvSpPr>
        <p:spPr>
          <a:xfrm>
            <a:off x="1269083" y="1590302"/>
            <a:ext cx="99628" cy="127658"/>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900" dirty="0">
              <a:solidFill>
                <a:schemeClr val="tx1"/>
              </a:solidFill>
            </a:endParaRPr>
          </a:p>
        </p:txBody>
      </p:sp>
      <p:sp>
        <p:nvSpPr>
          <p:cNvPr id="9" name="TextBox 8"/>
          <p:cNvSpPr txBox="1"/>
          <p:nvPr/>
        </p:nvSpPr>
        <p:spPr>
          <a:xfrm>
            <a:off x="576623" y="1538715"/>
            <a:ext cx="792088" cy="230832"/>
          </a:xfrm>
          <a:prstGeom prst="rect">
            <a:avLst/>
          </a:prstGeom>
          <a:noFill/>
        </p:spPr>
        <p:txBody>
          <a:bodyPr wrap="square" rtlCol="0">
            <a:spAutoFit/>
          </a:bodyPr>
          <a:lstStyle/>
          <a:p>
            <a:r>
              <a:rPr lang="en-US" sz="900" dirty="0" smtClean="0"/>
              <a:t>OSC32_IN</a:t>
            </a:r>
            <a:endParaRPr lang="en-US" sz="900" dirty="0"/>
          </a:p>
        </p:txBody>
      </p:sp>
      <p:sp>
        <p:nvSpPr>
          <p:cNvPr id="13" name="TextBox 12"/>
          <p:cNvSpPr txBox="1"/>
          <p:nvPr/>
        </p:nvSpPr>
        <p:spPr>
          <a:xfrm>
            <a:off x="449375" y="1754739"/>
            <a:ext cx="891716" cy="230832"/>
          </a:xfrm>
          <a:prstGeom prst="rect">
            <a:avLst/>
          </a:prstGeom>
          <a:noFill/>
        </p:spPr>
        <p:txBody>
          <a:bodyPr wrap="square" rtlCol="0">
            <a:spAutoFit/>
          </a:bodyPr>
          <a:lstStyle/>
          <a:p>
            <a:r>
              <a:rPr lang="en-US" sz="900" dirty="0" smtClean="0"/>
              <a:t>OSC32_OUT</a:t>
            </a:r>
            <a:endParaRPr lang="en-US" sz="900" dirty="0"/>
          </a:p>
        </p:txBody>
      </p:sp>
      <p:cxnSp>
        <p:nvCxnSpPr>
          <p:cNvPr id="18" name="Elbow Connector 17"/>
          <p:cNvCxnSpPr>
            <a:stCxn id="10" idx="3"/>
          </p:cNvCxnSpPr>
          <p:nvPr/>
        </p:nvCxnSpPr>
        <p:spPr>
          <a:xfrm>
            <a:off x="1368711" y="1654131"/>
            <a:ext cx="476436" cy="115416"/>
          </a:xfrm>
          <a:prstGeom prst="bentConnector3">
            <a:avLst>
              <a:gd name="adj1" fmla="val 43875"/>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1341091" y="1861976"/>
            <a:ext cx="50405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1269083" y="1806326"/>
            <a:ext cx="99628" cy="127658"/>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900" dirty="0">
              <a:solidFill>
                <a:schemeClr val="tx1"/>
              </a:solidFill>
            </a:endParaRPr>
          </a:p>
        </p:txBody>
      </p:sp>
      <p:sp>
        <p:nvSpPr>
          <p:cNvPr id="33" name="Rectangle 32"/>
          <p:cNvSpPr/>
          <p:nvPr/>
        </p:nvSpPr>
        <p:spPr>
          <a:xfrm>
            <a:off x="1845147" y="3323066"/>
            <a:ext cx="423664" cy="207640"/>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rPr>
              <a:t>H</a:t>
            </a:r>
            <a:r>
              <a:rPr lang="en-US" sz="1000" dirty="0" smtClean="0">
                <a:solidFill>
                  <a:schemeClr val="tx1"/>
                </a:solidFill>
              </a:rPr>
              <a:t>SI</a:t>
            </a:r>
            <a:endParaRPr lang="en-US" sz="1000" dirty="0">
              <a:solidFill>
                <a:schemeClr val="tx1"/>
              </a:solidFill>
            </a:endParaRPr>
          </a:p>
        </p:txBody>
      </p:sp>
      <p:sp>
        <p:nvSpPr>
          <p:cNvPr id="34" name="Rectangle 33"/>
          <p:cNvSpPr/>
          <p:nvPr/>
        </p:nvSpPr>
        <p:spPr>
          <a:xfrm>
            <a:off x="1845147" y="3727096"/>
            <a:ext cx="423664" cy="207640"/>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rPr>
              <a:t>C</a:t>
            </a:r>
            <a:r>
              <a:rPr lang="en-US" sz="1000" dirty="0" smtClean="0">
                <a:solidFill>
                  <a:schemeClr val="tx1"/>
                </a:solidFill>
              </a:rPr>
              <a:t>SI</a:t>
            </a:r>
            <a:endParaRPr lang="en-US" sz="1000" dirty="0">
              <a:solidFill>
                <a:schemeClr val="tx1"/>
              </a:solidFill>
            </a:endParaRPr>
          </a:p>
        </p:txBody>
      </p:sp>
      <p:sp>
        <p:nvSpPr>
          <p:cNvPr id="35" name="Rectangle 34"/>
          <p:cNvSpPr/>
          <p:nvPr/>
        </p:nvSpPr>
        <p:spPr>
          <a:xfrm>
            <a:off x="1269083" y="2782994"/>
            <a:ext cx="99628" cy="127658"/>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900" dirty="0">
              <a:solidFill>
                <a:schemeClr val="tx1"/>
              </a:solidFill>
            </a:endParaRPr>
          </a:p>
        </p:txBody>
      </p:sp>
      <p:sp>
        <p:nvSpPr>
          <p:cNvPr id="36" name="TextBox 35"/>
          <p:cNvSpPr txBox="1"/>
          <p:nvPr/>
        </p:nvSpPr>
        <p:spPr>
          <a:xfrm>
            <a:off x="576623" y="2731407"/>
            <a:ext cx="792088" cy="230832"/>
          </a:xfrm>
          <a:prstGeom prst="rect">
            <a:avLst/>
          </a:prstGeom>
          <a:noFill/>
        </p:spPr>
        <p:txBody>
          <a:bodyPr wrap="square" rtlCol="0">
            <a:spAutoFit/>
          </a:bodyPr>
          <a:lstStyle/>
          <a:p>
            <a:r>
              <a:rPr lang="en-US" sz="900" dirty="0" smtClean="0"/>
              <a:t>OSC_IN</a:t>
            </a:r>
            <a:endParaRPr lang="en-US" sz="900" dirty="0"/>
          </a:p>
        </p:txBody>
      </p:sp>
      <p:cxnSp>
        <p:nvCxnSpPr>
          <p:cNvPr id="37" name="Elbow Connector 36"/>
          <p:cNvCxnSpPr>
            <a:stCxn id="35" idx="3"/>
          </p:cNvCxnSpPr>
          <p:nvPr/>
        </p:nvCxnSpPr>
        <p:spPr>
          <a:xfrm>
            <a:off x="1368711" y="2846823"/>
            <a:ext cx="476436" cy="115416"/>
          </a:xfrm>
          <a:prstGeom prst="bentConnector3">
            <a:avLst>
              <a:gd name="adj1" fmla="val 43875"/>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1341091" y="3054668"/>
            <a:ext cx="50405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1269083" y="2999018"/>
            <a:ext cx="99628" cy="127658"/>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900" dirty="0">
              <a:solidFill>
                <a:schemeClr val="tx1"/>
              </a:solidFill>
            </a:endParaRPr>
          </a:p>
        </p:txBody>
      </p:sp>
      <p:sp>
        <p:nvSpPr>
          <p:cNvPr id="40" name="TextBox 39"/>
          <p:cNvSpPr txBox="1"/>
          <p:nvPr/>
        </p:nvSpPr>
        <p:spPr>
          <a:xfrm>
            <a:off x="521383" y="2947431"/>
            <a:ext cx="891716" cy="230832"/>
          </a:xfrm>
          <a:prstGeom prst="rect">
            <a:avLst/>
          </a:prstGeom>
          <a:noFill/>
        </p:spPr>
        <p:txBody>
          <a:bodyPr wrap="square" rtlCol="0">
            <a:spAutoFit/>
          </a:bodyPr>
          <a:lstStyle/>
          <a:p>
            <a:r>
              <a:rPr lang="en-US" sz="900" dirty="0" smtClean="0"/>
              <a:t>OSC_OUT</a:t>
            </a:r>
            <a:endParaRPr lang="en-US" sz="900" dirty="0"/>
          </a:p>
        </p:txBody>
      </p:sp>
      <p:sp>
        <p:nvSpPr>
          <p:cNvPr id="47" name="Trapezoid 46"/>
          <p:cNvSpPr/>
          <p:nvPr/>
        </p:nvSpPr>
        <p:spPr>
          <a:xfrm rot="5400000">
            <a:off x="3130194" y="1809614"/>
            <a:ext cx="400236" cy="103820"/>
          </a:xfrm>
          <a:prstGeom prst="trapezoid">
            <a:avLst/>
          </a:prstGeom>
          <a:solidFill>
            <a:schemeClr val="bg2"/>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Straight Arrow Connector 48"/>
          <p:cNvCxnSpPr/>
          <p:nvPr/>
        </p:nvCxnSpPr>
        <p:spPr>
          <a:xfrm>
            <a:off x="2276455" y="1754739"/>
            <a:ext cx="100959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Elbow Connector 50"/>
          <p:cNvCxnSpPr>
            <a:stCxn id="6" idx="3"/>
          </p:cNvCxnSpPr>
          <p:nvPr/>
        </p:nvCxnSpPr>
        <p:spPr>
          <a:xfrm flipV="1">
            <a:off x="2268811" y="1861976"/>
            <a:ext cx="1009591" cy="778942"/>
          </a:xfrm>
          <a:prstGeom prst="bentConnector3">
            <a:avLst>
              <a:gd name="adj1" fmla="val 2880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Elbow Connector 73"/>
          <p:cNvCxnSpPr/>
          <p:nvPr/>
        </p:nvCxnSpPr>
        <p:spPr>
          <a:xfrm flipV="1">
            <a:off x="2061171" y="1980882"/>
            <a:ext cx="1224136" cy="1088872"/>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1845147" y="2919036"/>
            <a:ext cx="450515" cy="207640"/>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smtClean="0">
                <a:solidFill>
                  <a:schemeClr val="tx1"/>
                </a:solidFill>
              </a:rPr>
              <a:t>HSE</a:t>
            </a:r>
            <a:endParaRPr lang="en-US" sz="1000" dirty="0">
              <a:solidFill>
                <a:schemeClr val="tx1"/>
              </a:solidFill>
            </a:endParaRPr>
          </a:p>
        </p:txBody>
      </p:sp>
      <p:cxnSp>
        <p:nvCxnSpPr>
          <p:cNvPr id="77" name="Straight Arrow Connector 76"/>
          <p:cNvCxnSpPr>
            <a:stCxn id="47" idx="0"/>
          </p:cNvCxnSpPr>
          <p:nvPr/>
        </p:nvCxnSpPr>
        <p:spPr>
          <a:xfrm>
            <a:off x="3382222" y="1861524"/>
            <a:ext cx="2495373" cy="4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5462570" y="1619041"/>
            <a:ext cx="936104" cy="230832"/>
          </a:xfrm>
          <a:prstGeom prst="rect">
            <a:avLst/>
          </a:prstGeom>
          <a:noFill/>
        </p:spPr>
        <p:txBody>
          <a:bodyPr wrap="square" rtlCol="0">
            <a:spAutoFit/>
          </a:bodyPr>
          <a:lstStyle/>
          <a:p>
            <a:r>
              <a:rPr lang="en-US" sz="900" dirty="0"/>
              <a:t>t</a:t>
            </a:r>
            <a:r>
              <a:rPr lang="en-US" sz="900" dirty="0" smtClean="0"/>
              <a:t>o RTX/AWU</a:t>
            </a:r>
            <a:endParaRPr lang="en-US" sz="900" dirty="0"/>
          </a:p>
        </p:txBody>
      </p:sp>
      <p:cxnSp>
        <p:nvCxnSpPr>
          <p:cNvPr id="79" name="Straight Arrow Connector 78"/>
          <p:cNvCxnSpPr/>
          <p:nvPr/>
        </p:nvCxnSpPr>
        <p:spPr>
          <a:xfrm>
            <a:off x="2538494" y="2635282"/>
            <a:ext cx="333071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1" name="TextBox 80"/>
          <p:cNvSpPr txBox="1"/>
          <p:nvPr/>
        </p:nvSpPr>
        <p:spPr>
          <a:xfrm>
            <a:off x="5409543" y="2369013"/>
            <a:ext cx="936104" cy="230832"/>
          </a:xfrm>
          <a:prstGeom prst="rect">
            <a:avLst/>
          </a:prstGeom>
          <a:noFill/>
        </p:spPr>
        <p:txBody>
          <a:bodyPr wrap="square" rtlCol="0">
            <a:spAutoFit/>
          </a:bodyPr>
          <a:lstStyle/>
          <a:p>
            <a:r>
              <a:rPr lang="en-US" sz="900" dirty="0"/>
              <a:t>t</a:t>
            </a:r>
            <a:r>
              <a:rPr lang="en-US" sz="900" dirty="0" smtClean="0"/>
              <a:t>o IWDG</a:t>
            </a:r>
            <a:endParaRPr lang="en-US" sz="900" dirty="0"/>
          </a:p>
        </p:txBody>
      </p:sp>
      <p:sp>
        <p:nvSpPr>
          <p:cNvPr id="82" name="Oval 81"/>
          <p:cNvSpPr/>
          <p:nvPr/>
        </p:nvSpPr>
        <p:spPr>
          <a:xfrm>
            <a:off x="2530490" y="2617700"/>
            <a:ext cx="45719" cy="5008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p:cNvSpPr txBox="1"/>
          <p:nvPr/>
        </p:nvSpPr>
        <p:spPr>
          <a:xfrm>
            <a:off x="2277195" y="3023865"/>
            <a:ext cx="533155" cy="215444"/>
          </a:xfrm>
          <a:prstGeom prst="rect">
            <a:avLst/>
          </a:prstGeom>
          <a:noFill/>
        </p:spPr>
        <p:txBody>
          <a:bodyPr wrap="square" rtlCol="0">
            <a:spAutoFit/>
          </a:bodyPr>
          <a:lstStyle/>
          <a:p>
            <a:r>
              <a:rPr lang="en-US" sz="800" dirty="0" err="1"/>
              <a:t>h</a:t>
            </a:r>
            <a:r>
              <a:rPr lang="en-US" sz="800" dirty="0" err="1" smtClean="0"/>
              <a:t>se_clk</a:t>
            </a:r>
            <a:endParaRPr lang="en-US" sz="800" dirty="0"/>
          </a:p>
        </p:txBody>
      </p:sp>
      <p:cxnSp>
        <p:nvCxnSpPr>
          <p:cNvPr id="85" name="Straight Arrow Connector 84"/>
          <p:cNvCxnSpPr/>
          <p:nvPr/>
        </p:nvCxnSpPr>
        <p:spPr>
          <a:xfrm>
            <a:off x="2268811" y="3434154"/>
            <a:ext cx="44043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a:off x="2276455" y="3834298"/>
            <a:ext cx="44043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2271879" y="3404794"/>
            <a:ext cx="533155" cy="215444"/>
          </a:xfrm>
          <a:prstGeom prst="rect">
            <a:avLst/>
          </a:prstGeom>
          <a:noFill/>
        </p:spPr>
        <p:txBody>
          <a:bodyPr wrap="square" rtlCol="0">
            <a:spAutoFit/>
          </a:bodyPr>
          <a:lstStyle/>
          <a:p>
            <a:r>
              <a:rPr lang="en-US" sz="800" dirty="0" err="1" smtClean="0"/>
              <a:t>hsi_clk</a:t>
            </a:r>
            <a:endParaRPr lang="en-US" sz="800" dirty="0"/>
          </a:p>
        </p:txBody>
      </p:sp>
      <p:sp>
        <p:nvSpPr>
          <p:cNvPr id="90" name="TextBox 89"/>
          <p:cNvSpPr txBox="1"/>
          <p:nvPr/>
        </p:nvSpPr>
        <p:spPr>
          <a:xfrm>
            <a:off x="2259987" y="3799466"/>
            <a:ext cx="533155" cy="215444"/>
          </a:xfrm>
          <a:prstGeom prst="rect">
            <a:avLst/>
          </a:prstGeom>
          <a:noFill/>
        </p:spPr>
        <p:txBody>
          <a:bodyPr wrap="square" rtlCol="0">
            <a:spAutoFit/>
          </a:bodyPr>
          <a:lstStyle/>
          <a:p>
            <a:r>
              <a:rPr lang="en-US" sz="800" dirty="0" err="1" smtClean="0"/>
              <a:t>csi_clk</a:t>
            </a:r>
            <a:endParaRPr lang="en-US" sz="800" dirty="0"/>
          </a:p>
        </p:txBody>
      </p:sp>
      <p:sp>
        <p:nvSpPr>
          <p:cNvPr id="91" name="TextBox 90"/>
          <p:cNvSpPr txBox="1"/>
          <p:nvPr/>
        </p:nvSpPr>
        <p:spPr>
          <a:xfrm>
            <a:off x="2896168" y="2834948"/>
            <a:ext cx="533155" cy="215444"/>
          </a:xfrm>
          <a:prstGeom prst="rect">
            <a:avLst/>
          </a:prstGeom>
          <a:noFill/>
        </p:spPr>
        <p:txBody>
          <a:bodyPr wrap="square" rtlCol="0">
            <a:spAutoFit/>
          </a:bodyPr>
          <a:lstStyle/>
          <a:p>
            <a:r>
              <a:rPr lang="en-US" sz="800" dirty="0" err="1"/>
              <a:t>h</a:t>
            </a:r>
            <a:r>
              <a:rPr lang="en-US" sz="800" dirty="0" err="1" smtClean="0"/>
              <a:t>se_clk</a:t>
            </a:r>
            <a:endParaRPr lang="en-US" sz="800" dirty="0"/>
          </a:p>
        </p:txBody>
      </p:sp>
      <p:sp>
        <p:nvSpPr>
          <p:cNvPr id="92" name="TextBox 91"/>
          <p:cNvSpPr txBox="1"/>
          <p:nvPr/>
        </p:nvSpPr>
        <p:spPr>
          <a:xfrm>
            <a:off x="2925267" y="2991320"/>
            <a:ext cx="533155" cy="215444"/>
          </a:xfrm>
          <a:prstGeom prst="rect">
            <a:avLst/>
          </a:prstGeom>
          <a:noFill/>
        </p:spPr>
        <p:txBody>
          <a:bodyPr wrap="square" rtlCol="0">
            <a:spAutoFit/>
          </a:bodyPr>
          <a:lstStyle/>
          <a:p>
            <a:r>
              <a:rPr lang="en-US" sz="800" dirty="0" err="1" smtClean="0"/>
              <a:t>hsi_clk</a:t>
            </a:r>
            <a:endParaRPr lang="en-US" sz="800" dirty="0"/>
          </a:p>
        </p:txBody>
      </p:sp>
      <p:cxnSp>
        <p:nvCxnSpPr>
          <p:cNvPr id="97" name="Straight Connector 96"/>
          <p:cNvCxnSpPr/>
          <p:nvPr/>
        </p:nvCxnSpPr>
        <p:spPr>
          <a:xfrm>
            <a:off x="3285307" y="3018552"/>
            <a:ext cx="18176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3278767" y="3170167"/>
            <a:ext cx="18176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Elbow Connector 101"/>
          <p:cNvCxnSpPr>
            <a:endCxn id="43" idx="1"/>
          </p:cNvCxnSpPr>
          <p:nvPr/>
        </p:nvCxnSpPr>
        <p:spPr>
          <a:xfrm rot="16200000" flipH="1">
            <a:off x="3463760" y="3263220"/>
            <a:ext cx="605338" cy="262107"/>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2894055" y="4190960"/>
            <a:ext cx="533155" cy="215444"/>
          </a:xfrm>
          <a:prstGeom prst="rect">
            <a:avLst/>
          </a:prstGeom>
          <a:noFill/>
        </p:spPr>
        <p:txBody>
          <a:bodyPr wrap="square" rtlCol="0">
            <a:spAutoFit/>
          </a:bodyPr>
          <a:lstStyle/>
          <a:p>
            <a:r>
              <a:rPr lang="en-US" sz="800" dirty="0" err="1"/>
              <a:t>h</a:t>
            </a:r>
            <a:r>
              <a:rPr lang="en-US" sz="800" dirty="0" err="1" smtClean="0"/>
              <a:t>se_clk</a:t>
            </a:r>
            <a:endParaRPr lang="en-US" sz="800" dirty="0"/>
          </a:p>
        </p:txBody>
      </p:sp>
      <p:sp>
        <p:nvSpPr>
          <p:cNvPr id="106" name="TextBox 105"/>
          <p:cNvSpPr txBox="1"/>
          <p:nvPr/>
        </p:nvSpPr>
        <p:spPr>
          <a:xfrm>
            <a:off x="2923154" y="4347332"/>
            <a:ext cx="533155" cy="215444"/>
          </a:xfrm>
          <a:prstGeom prst="rect">
            <a:avLst/>
          </a:prstGeom>
          <a:noFill/>
        </p:spPr>
        <p:txBody>
          <a:bodyPr wrap="square" rtlCol="0">
            <a:spAutoFit/>
          </a:bodyPr>
          <a:lstStyle/>
          <a:p>
            <a:r>
              <a:rPr lang="en-US" sz="800" dirty="0" err="1" smtClean="0"/>
              <a:t>hsi_clk</a:t>
            </a:r>
            <a:endParaRPr lang="en-US" sz="800" dirty="0"/>
          </a:p>
        </p:txBody>
      </p:sp>
      <p:cxnSp>
        <p:nvCxnSpPr>
          <p:cNvPr id="108" name="Straight Connector 107"/>
          <p:cNvCxnSpPr/>
          <p:nvPr/>
        </p:nvCxnSpPr>
        <p:spPr>
          <a:xfrm>
            <a:off x="3283194" y="4374564"/>
            <a:ext cx="18176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a:off x="3276654" y="4526179"/>
            <a:ext cx="18176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3" name="Trapezoid 92"/>
          <p:cNvSpPr/>
          <p:nvPr/>
        </p:nvSpPr>
        <p:spPr>
          <a:xfrm rot="5400000">
            <a:off x="3357744" y="3027821"/>
            <a:ext cx="318522" cy="113669"/>
          </a:xfrm>
          <a:prstGeom prst="trapezoid">
            <a:avLst/>
          </a:prstGeom>
          <a:solidFill>
            <a:schemeClr val="bg2"/>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Trapezoid 106"/>
          <p:cNvSpPr/>
          <p:nvPr/>
        </p:nvSpPr>
        <p:spPr>
          <a:xfrm rot="5400000">
            <a:off x="3282749" y="4456714"/>
            <a:ext cx="461671" cy="111055"/>
          </a:xfrm>
          <a:prstGeom prst="trapezoid">
            <a:avLst/>
          </a:prstGeom>
          <a:solidFill>
            <a:schemeClr val="bg2"/>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TextBox 109"/>
          <p:cNvSpPr txBox="1"/>
          <p:nvPr/>
        </p:nvSpPr>
        <p:spPr>
          <a:xfrm>
            <a:off x="2925267" y="4499732"/>
            <a:ext cx="533155" cy="215444"/>
          </a:xfrm>
          <a:prstGeom prst="rect">
            <a:avLst/>
          </a:prstGeom>
          <a:noFill/>
        </p:spPr>
        <p:txBody>
          <a:bodyPr wrap="square" rtlCol="0">
            <a:spAutoFit/>
          </a:bodyPr>
          <a:lstStyle/>
          <a:p>
            <a:r>
              <a:rPr lang="en-US" sz="800" dirty="0" err="1"/>
              <a:t>c</a:t>
            </a:r>
            <a:r>
              <a:rPr lang="en-US" sz="800" dirty="0" err="1" smtClean="0"/>
              <a:t>si_clk</a:t>
            </a:r>
            <a:endParaRPr lang="en-US" sz="800" dirty="0"/>
          </a:p>
        </p:txBody>
      </p:sp>
      <p:cxnSp>
        <p:nvCxnSpPr>
          <p:cNvPr id="111" name="Straight Connector 110"/>
          <p:cNvCxnSpPr/>
          <p:nvPr/>
        </p:nvCxnSpPr>
        <p:spPr>
          <a:xfrm>
            <a:off x="3278767" y="4678579"/>
            <a:ext cx="18176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a:off x="3580641" y="4559471"/>
            <a:ext cx="366830" cy="33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3" name="TextBox 112"/>
          <p:cNvSpPr txBox="1"/>
          <p:nvPr/>
        </p:nvSpPr>
        <p:spPr>
          <a:xfrm>
            <a:off x="2897476" y="4783135"/>
            <a:ext cx="533155" cy="215444"/>
          </a:xfrm>
          <a:prstGeom prst="rect">
            <a:avLst/>
          </a:prstGeom>
          <a:noFill/>
        </p:spPr>
        <p:txBody>
          <a:bodyPr wrap="square" rtlCol="0">
            <a:spAutoFit/>
          </a:bodyPr>
          <a:lstStyle/>
          <a:p>
            <a:r>
              <a:rPr lang="en-US" sz="800" dirty="0" err="1"/>
              <a:t>h</a:t>
            </a:r>
            <a:r>
              <a:rPr lang="en-US" sz="800" dirty="0" err="1" smtClean="0"/>
              <a:t>se_clk</a:t>
            </a:r>
            <a:endParaRPr lang="en-US" sz="800" dirty="0"/>
          </a:p>
        </p:txBody>
      </p:sp>
      <p:sp>
        <p:nvSpPr>
          <p:cNvPr id="114" name="TextBox 113"/>
          <p:cNvSpPr txBox="1"/>
          <p:nvPr/>
        </p:nvSpPr>
        <p:spPr>
          <a:xfrm>
            <a:off x="2926575" y="4939507"/>
            <a:ext cx="533155" cy="215444"/>
          </a:xfrm>
          <a:prstGeom prst="rect">
            <a:avLst/>
          </a:prstGeom>
          <a:noFill/>
        </p:spPr>
        <p:txBody>
          <a:bodyPr wrap="square" rtlCol="0">
            <a:spAutoFit/>
          </a:bodyPr>
          <a:lstStyle/>
          <a:p>
            <a:r>
              <a:rPr lang="en-US" sz="800" dirty="0" err="1" smtClean="0"/>
              <a:t>hsi_clk</a:t>
            </a:r>
            <a:endParaRPr lang="en-US" sz="800" dirty="0"/>
          </a:p>
        </p:txBody>
      </p:sp>
      <p:cxnSp>
        <p:nvCxnSpPr>
          <p:cNvPr id="115" name="Straight Connector 114"/>
          <p:cNvCxnSpPr/>
          <p:nvPr/>
        </p:nvCxnSpPr>
        <p:spPr>
          <a:xfrm>
            <a:off x="3286615" y="4966739"/>
            <a:ext cx="18176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a:xfrm>
            <a:off x="3280075" y="5118354"/>
            <a:ext cx="18176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7" name="Trapezoid 116"/>
          <p:cNvSpPr/>
          <p:nvPr/>
        </p:nvSpPr>
        <p:spPr>
          <a:xfrm rot="5400000">
            <a:off x="3286170" y="5048889"/>
            <a:ext cx="461671" cy="111055"/>
          </a:xfrm>
          <a:prstGeom prst="trapezoid">
            <a:avLst/>
          </a:prstGeom>
          <a:solidFill>
            <a:schemeClr val="bg2"/>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TextBox 117"/>
          <p:cNvSpPr txBox="1"/>
          <p:nvPr/>
        </p:nvSpPr>
        <p:spPr>
          <a:xfrm>
            <a:off x="2928688" y="5091907"/>
            <a:ext cx="533155" cy="215444"/>
          </a:xfrm>
          <a:prstGeom prst="rect">
            <a:avLst/>
          </a:prstGeom>
          <a:noFill/>
        </p:spPr>
        <p:txBody>
          <a:bodyPr wrap="square" rtlCol="0">
            <a:spAutoFit/>
          </a:bodyPr>
          <a:lstStyle/>
          <a:p>
            <a:r>
              <a:rPr lang="en-US" sz="800" dirty="0" err="1"/>
              <a:t>c</a:t>
            </a:r>
            <a:r>
              <a:rPr lang="en-US" sz="800" dirty="0" err="1" smtClean="0"/>
              <a:t>si_clk</a:t>
            </a:r>
            <a:endParaRPr lang="en-US" sz="800" dirty="0"/>
          </a:p>
        </p:txBody>
      </p:sp>
      <p:cxnSp>
        <p:nvCxnSpPr>
          <p:cNvPr id="119" name="Straight Connector 118"/>
          <p:cNvCxnSpPr/>
          <p:nvPr/>
        </p:nvCxnSpPr>
        <p:spPr>
          <a:xfrm>
            <a:off x="3282188" y="5270754"/>
            <a:ext cx="18176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a:off x="3582186" y="5087128"/>
            <a:ext cx="366830" cy="33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a:stCxn id="133" idx="0"/>
          </p:cNvCxnSpPr>
          <p:nvPr/>
        </p:nvCxnSpPr>
        <p:spPr>
          <a:xfrm>
            <a:off x="5137418" y="2963614"/>
            <a:ext cx="740177" cy="223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4" name="TextBox 123"/>
          <p:cNvSpPr txBox="1"/>
          <p:nvPr/>
        </p:nvSpPr>
        <p:spPr>
          <a:xfrm>
            <a:off x="5386654" y="2775754"/>
            <a:ext cx="1106467" cy="369332"/>
          </a:xfrm>
          <a:prstGeom prst="rect">
            <a:avLst/>
          </a:prstGeom>
          <a:noFill/>
        </p:spPr>
        <p:txBody>
          <a:bodyPr wrap="square" rtlCol="0">
            <a:spAutoFit/>
          </a:bodyPr>
          <a:lstStyle/>
          <a:p>
            <a:r>
              <a:rPr lang="en-US" sz="900" dirty="0"/>
              <a:t>t</a:t>
            </a:r>
            <a:r>
              <a:rPr lang="en-US" sz="900" dirty="0" smtClean="0"/>
              <a:t>o MPU </a:t>
            </a:r>
          </a:p>
          <a:p>
            <a:r>
              <a:rPr lang="en-US" sz="900" dirty="0" smtClean="0"/>
              <a:t>sub-system clock</a:t>
            </a:r>
            <a:endParaRPr lang="en-US" sz="900" dirty="0"/>
          </a:p>
        </p:txBody>
      </p:sp>
      <p:cxnSp>
        <p:nvCxnSpPr>
          <p:cNvPr id="125" name="Straight Arrow Connector 124"/>
          <p:cNvCxnSpPr/>
          <p:nvPr/>
        </p:nvCxnSpPr>
        <p:spPr>
          <a:xfrm>
            <a:off x="5137418" y="3442747"/>
            <a:ext cx="906612" cy="5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6" name="TextBox 125"/>
          <p:cNvSpPr txBox="1"/>
          <p:nvPr/>
        </p:nvSpPr>
        <p:spPr>
          <a:xfrm>
            <a:off x="5373539" y="3254863"/>
            <a:ext cx="1080120" cy="369332"/>
          </a:xfrm>
          <a:prstGeom prst="rect">
            <a:avLst/>
          </a:prstGeom>
          <a:noFill/>
        </p:spPr>
        <p:txBody>
          <a:bodyPr wrap="square" rtlCol="0">
            <a:spAutoFit/>
          </a:bodyPr>
          <a:lstStyle/>
          <a:p>
            <a:r>
              <a:rPr lang="en-US" sz="900" dirty="0"/>
              <a:t>t</a:t>
            </a:r>
            <a:r>
              <a:rPr lang="en-US" sz="900" dirty="0" smtClean="0"/>
              <a:t>o AXI </a:t>
            </a:r>
          </a:p>
          <a:p>
            <a:r>
              <a:rPr lang="en-US" sz="900" dirty="0" smtClean="0"/>
              <a:t>sub-system clock</a:t>
            </a:r>
            <a:endParaRPr lang="en-US" sz="900" dirty="0"/>
          </a:p>
        </p:txBody>
      </p:sp>
      <p:cxnSp>
        <p:nvCxnSpPr>
          <p:cNvPr id="127" name="Straight Arrow Connector 126"/>
          <p:cNvCxnSpPr/>
          <p:nvPr/>
        </p:nvCxnSpPr>
        <p:spPr>
          <a:xfrm flipV="1">
            <a:off x="5141358" y="4287527"/>
            <a:ext cx="659215" cy="109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8" name="TextBox 127"/>
          <p:cNvSpPr txBox="1"/>
          <p:nvPr/>
        </p:nvSpPr>
        <p:spPr>
          <a:xfrm>
            <a:off x="5393005" y="4096740"/>
            <a:ext cx="1060654" cy="369332"/>
          </a:xfrm>
          <a:prstGeom prst="rect">
            <a:avLst/>
          </a:prstGeom>
          <a:noFill/>
        </p:spPr>
        <p:txBody>
          <a:bodyPr wrap="square" rtlCol="0">
            <a:spAutoFit/>
          </a:bodyPr>
          <a:lstStyle/>
          <a:p>
            <a:r>
              <a:rPr lang="en-US" sz="900" dirty="0"/>
              <a:t>t</a:t>
            </a:r>
            <a:r>
              <a:rPr lang="en-US" sz="900" dirty="0" smtClean="0"/>
              <a:t>o MCU </a:t>
            </a:r>
          </a:p>
          <a:p>
            <a:r>
              <a:rPr lang="en-US" sz="900" dirty="0" smtClean="0"/>
              <a:t>sub-system clock</a:t>
            </a:r>
            <a:endParaRPr lang="en-US" sz="900" dirty="0"/>
          </a:p>
        </p:txBody>
      </p:sp>
      <p:sp>
        <p:nvSpPr>
          <p:cNvPr id="129" name="TextBox 128"/>
          <p:cNvSpPr txBox="1"/>
          <p:nvPr/>
        </p:nvSpPr>
        <p:spPr>
          <a:xfrm>
            <a:off x="4482055" y="2658515"/>
            <a:ext cx="533155" cy="215444"/>
          </a:xfrm>
          <a:prstGeom prst="rect">
            <a:avLst/>
          </a:prstGeom>
          <a:noFill/>
        </p:spPr>
        <p:txBody>
          <a:bodyPr wrap="square" rtlCol="0">
            <a:spAutoFit/>
          </a:bodyPr>
          <a:lstStyle/>
          <a:p>
            <a:r>
              <a:rPr lang="en-US" sz="800" dirty="0" err="1"/>
              <a:t>h</a:t>
            </a:r>
            <a:r>
              <a:rPr lang="en-US" sz="800" dirty="0" err="1" smtClean="0"/>
              <a:t>se_clk</a:t>
            </a:r>
            <a:endParaRPr lang="en-US" sz="800" dirty="0"/>
          </a:p>
        </p:txBody>
      </p:sp>
      <p:sp>
        <p:nvSpPr>
          <p:cNvPr id="130" name="TextBox 129"/>
          <p:cNvSpPr txBox="1"/>
          <p:nvPr/>
        </p:nvSpPr>
        <p:spPr>
          <a:xfrm>
            <a:off x="4511154" y="2814887"/>
            <a:ext cx="533155" cy="215444"/>
          </a:xfrm>
          <a:prstGeom prst="rect">
            <a:avLst/>
          </a:prstGeom>
          <a:noFill/>
        </p:spPr>
        <p:txBody>
          <a:bodyPr wrap="square" rtlCol="0">
            <a:spAutoFit/>
          </a:bodyPr>
          <a:lstStyle/>
          <a:p>
            <a:r>
              <a:rPr lang="en-US" sz="800" dirty="0" err="1" smtClean="0"/>
              <a:t>hsi_clk</a:t>
            </a:r>
            <a:endParaRPr lang="en-US" sz="800" dirty="0"/>
          </a:p>
        </p:txBody>
      </p:sp>
      <p:cxnSp>
        <p:nvCxnSpPr>
          <p:cNvPr id="131" name="Straight Connector 130"/>
          <p:cNvCxnSpPr/>
          <p:nvPr/>
        </p:nvCxnSpPr>
        <p:spPr>
          <a:xfrm>
            <a:off x="4871194" y="2842119"/>
            <a:ext cx="18176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4864654" y="2993734"/>
            <a:ext cx="18176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flipV="1">
            <a:off x="4340648" y="3096550"/>
            <a:ext cx="742274" cy="33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3" name="Trapezoid 132"/>
          <p:cNvSpPr/>
          <p:nvPr/>
        </p:nvSpPr>
        <p:spPr>
          <a:xfrm rot="5400000">
            <a:off x="4877086" y="2917933"/>
            <a:ext cx="429303" cy="91360"/>
          </a:xfrm>
          <a:prstGeom prst="trapezoid">
            <a:avLst/>
          </a:prstGeom>
          <a:solidFill>
            <a:schemeClr val="bg2"/>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TextBox 139"/>
          <p:cNvSpPr txBox="1"/>
          <p:nvPr/>
        </p:nvSpPr>
        <p:spPr>
          <a:xfrm>
            <a:off x="4485996" y="3162087"/>
            <a:ext cx="533155" cy="215444"/>
          </a:xfrm>
          <a:prstGeom prst="rect">
            <a:avLst/>
          </a:prstGeom>
          <a:noFill/>
        </p:spPr>
        <p:txBody>
          <a:bodyPr wrap="square" rtlCol="0">
            <a:spAutoFit/>
          </a:bodyPr>
          <a:lstStyle/>
          <a:p>
            <a:r>
              <a:rPr lang="en-US" sz="800" dirty="0" err="1"/>
              <a:t>h</a:t>
            </a:r>
            <a:r>
              <a:rPr lang="en-US" sz="800" dirty="0" err="1" smtClean="0"/>
              <a:t>se_clk</a:t>
            </a:r>
            <a:endParaRPr lang="en-US" sz="800" dirty="0"/>
          </a:p>
        </p:txBody>
      </p:sp>
      <p:sp>
        <p:nvSpPr>
          <p:cNvPr id="141" name="TextBox 140"/>
          <p:cNvSpPr txBox="1"/>
          <p:nvPr/>
        </p:nvSpPr>
        <p:spPr>
          <a:xfrm>
            <a:off x="4515095" y="3318459"/>
            <a:ext cx="533155" cy="215444"/>
          </a:xfrm>
          <a:prstGeom prst="rect">
            <a:avLst/>
          </a:prstGeom>
          <a:noFill/>
        </p:spPr>
        <p:txBody>
          <a:bodyPr wrap="square" rtlCol="0">
            <a:spAutoFit/>
          </a:bodyPr>
          <a:lstStyle/>
          <a:p>
            <a:r>
              <a:rPr lang="en-US" sz="800" dirty="0" err="1" smtClean="0"/>
              <a:t>hsi_clk</a:t>
            </a:r>
            <a:endParaRPr lang="en-US" sz="800" dirty="0"/>
          </a:p>
        </p:txBody>
      </p:sp>
      <p:cxnSp>
        <p:nvCxnSpPr>
          <p:cNvPr id="142" name="Straight Connector 141"/>
          <p:cNvCxnSpPr/>
          <p:nvPr/>
        </p:nvCxnSpPr>
        <p:spPr>
          <a:xfrm>
            <a:off x="4875135" y="3345691"/>
            <a:ext cx="18176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a:xfrm>
            <a:off x="4868595" y="3497306"/>
            <a:ext cx="18176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4" name="Trapezoid 143"/>
          <p:cNvSpPr/>
          <p:nvPr/>
        </p:nvSpPr>
        <p:spPr>
          <a:xfrm rot="5400000">
            <a:off x="4881027" y="3421505"/>
            <a:ext cx="429303" cy="91360"/>
          </a:xfrm>
          <a:prstGeom prst="trapezoid">
            <a:avLst/>
          </a:prstGeom>
          <a:solidFill>
            <a:schemeClr val="bg2"/>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0" name="Straight Connector 149"/>
          <p:cNvCxnSpPr/>
          <p:nvPr/>
        </p:nvCxnSpPr>
        <p:spPr>
          <a:xfrm flipV="1">
            <a:off x="4302035" y="3594763"/>
            <a:ext cx="742274" cy="33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a:xfrm>
            <a:off x="3897483" y="3507097"/>
            <a:ext cx="600589" cy="379691"/>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smtClean="0">
                <a:solidFill>
                  <a:schemeClr val="tx1"/>
                </a:solidFill>
              </a:rPr>
              <a:t>PLL2</a:t>
            </a:r>
            <a:endParaRPr lang="en-US" sz="1000" dirty="0">
              <a:solidFill>
                <a:schemeClr val="tx1"/>
              </a:solidFill>
            </a:endParaRPr>
          </a:p>
        </p:txBody>
      </p:sp>
      <p:sp>
        <p:nvSpPr>
          <p:cNvPr id="152" name="TextBox 151"/>
          <p:cNvSpPr txBox="1"/>
          <p:nvPr/>
        </p:nvSpPr>
        <p:spPr>
          <a:xfrm>
            <a:off x="4462058" y="3933850"/>
            <a:ext cx="533155" cy="215444"/>
          </a:xfrm>
          <a:prstGeom prst="rect">
            <a:avLst/>
          </a:prstGeom>
          <a:noFill/>
        </p:spPr>
        <p:txBody>
          <a:bodyPr wrap="square" rtlCol="0">
            <a:spAutoFit/>
          </a:bodyPr>
          <a:lstStyle/>
          <a:p>
            <a:r>
              <a:rPr lang="en-US" sz="800" dirty="0" err="1"/>
              <a:t>h</a:t>
            </a:r>
            <a:r>
              <a:rPr lang="en-US" sz="800" dirty="0" err="1" smtClean="0"/>
              <a:t>se_clk</a:t>
            </a:r>
            <a:endParaRPr lang="en-US" sz="800" dirty="0"/>
          </a:p>
        </p:txBody>
      </p:sp>
      <p:sp>
        <p:nvSpPr>
          <p:cNvPr id="153" name="TextBox 152"/>
          <p:cNvSpPr txBox="1"/>
          <p:nvPr/>
        </p:nvSpPr>
        <p:spPr>
          <a:xfrm>
            <a:off x="4491157" y="4090222"/>
            <a:ext cx="533155" cy="215444"/>
          </a:xfrm>
          <a:prstGeom prst="rect">
            <a:avLst/>
          </a:prstGeom>
          <a:noFill/>
        </p:spPr>
        <p:txBody>
          <a:bodyPr wrap="square" rtlCol="0">
            <a:spAutoFit/>
          </a:bodyPr>
          <a:lstStyle/>
          <a:p>
            <a:r>
              <a:rPr lang="en-US" sz="800" dirty="0" err="1" smtClean="0"/>
              <a:t>hsi_clk</a:t>
            </a:r>
            <a:endParaRPr lang="en-US" sz="800" dirty="0"/>
          </a:p>
        </p:txBody>
      </p:sp>
      <p:cxnSp>
        <p:nvCxnSpPr>
          <p:cNvPr id="154" name="Straight Connector 153"/>
          <p:cNvCxnSpPr/>
          <p:nvPr/>
        </p:nvCxnSpPr>
        <p:spPr>
          <a:xfrm>
            <a:off x="4851197" y="4117454"/>
            <a:ext cx="18176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p:nvCxnSpPr>
        <p:spPr>
          <a:xfrm>
            <a:off x="4844657" y="4269069"/>
            <a:ext cx="18176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6" name="Trapezoid 155"/>
          <p:cNvSpPr/>
          <p:nvPr/>
        </p:nvSpPr>
        <p:spPr>
          <a:xfrm rot="5400000">
            <a:off x="4796326" y="4254029"/>
            <a:ext cx="574765" cy="115299"/>
          </a:xfrm>
          <a:prstGeom prst="trapezoid">
            <a:avLst/>
          </a:prstGeom>
          <a:solidFill>
            <a:schemeClr val="bg2"/>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TextBox 156"/>
          <p:cNvSpPr txBox="1"/>
          <p:nvPr/>
        </p:nvSpPr>
        <p:spPr>
          <a:xfrm>
            <a:off x="4493270" y="4242622"/>
            <a:ext cx="533155" cy="215444"/>
          </a:xfrm>
          <a:prstGeom prst="rect">
            <a:avLst/>
          </a:prstGeom>
          <a:noFill/>
        </p:spPr>
        <p:txBody>
          <a:bodyPr wrap="square" rtlCol="0">
            <a:spAutoFit/>
          </a:bodyPr>
          <a:lstStyle/>
          <a:p>
            <a:r>
              <a:rPr lang="en-US" sz="800" dirty="0" err="1"/>
              <a:t>c</a:t>
            </a:r>
            <a:r>
              <a:rPr lang="en-US" sz="800" dirty="0" err="1" smtClean="0"/>
              <a:t>si_clk</a:t>
            </a:r>
            <a:endParaRPr lang="en-US" sz="800" dirty="0"/>
          </a:p>
        </p:txBody>
      </p:sp>
      <p:cxnSp>
        <p:nvCxnSpPr>
          <p:cNvPr id="158" name="Straight Connector 157"/>
          <p:cNvCxnSpPr/>
          <p:nvPr/>
        </p:nvCxnSpPr>
        <p:spPr>
          <a:xfrm>
            <a:off x="4846770" y="4421469"/>
            <a:ext cx="18176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p:nvCxnSpPr>
        <p:spPr>
          <a:xfrm flipV="1">
            <a:off x="4290691" y="4529305"/>
            <a:ext cx="742274" cy="33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2" name="TextBox 161"/>
          <p:cNvSpPr txBox="1"/>
          <p:nvPr/>
        </p:nvSpPr>
        <p:spPr>
          <a:xfrm>
            <a:off x="4369549" y="3468018"/>
            <a:ext cx="101217" cy="461665"/>
          </a:xfrm>
          <a:prstGeom prst="rect">
            <a:avLst/>
          </a:prstGeom>
          <a:noFill/>
        </p:spPr>
        <p:txBody>
          <a:bodyPr wrap="square" rtlCol="0">
            <a:spAutoFit/>
          </a:bodyPr>
          <a:lstStyle/>
          <a:p>
            <a:r>
              <a:rPr lang="en-US" sz="800" dirty="0" smtClean="0"/>
              <a:t>p</a:t>
            </a:r>
          </a:p>
          <a:p>
            <a:r>
              <a:rPr lang="en-US" sz="800" dirty="0" smtClean="0"/>
              <a:t>q</a:t>
            </a:r>
          </a:p>
          <a:p>
            <a:r>
              <a:rPr lang="en-US" sz="800" dirty="0"/>
              <a:t>r</a:t>
            </a:r>
          </a:p>
        </p:txBody>
      </p:sp>
      <p:sp>
        <p:nvSpPr>
          <p:cNvPr id="168" name="TextBox 167"/>
          <p:cNvSpPr txBox="1"/>
          <p:nvPr/>
        </p:nvSpPr>
        <p:spPr>
          <a:xfrm>
            <a:off x="5358754" y="3546866"/>
            <a:ext cx="936104" cy="230832"/>
          </a:xfrm>
          <a:prstGeom prst="rect">
            <a:avLst/>
          </a:prstGeom>
          <a:noFill/>
        </p:spPr>
        <p:txBody>
          <a:bodyPr wrap="square" rtlCol="0">
            <a:spAutoFit/>
          </a:bodyPr>
          <a:lstStyle/>
          <a:p>
            <a:r>
              <a:rPr lang="en-US" sz="900" dirty="0"/>
              <a:t>t</a:t>
            </a:r>
            <a:r>
              <a:rPr lang="en-US" sz="900" dirty="0" smtClean="0"/>
              <a:t>o GPU</a:t>
            </a:r>
            <a:endParaRPr lang="en-US" sz="900" dirty="0"/>
          </a:p>
        </p:txBody>
      </p:sp>
      <p:sp>
        <p:nvSpPr>
          <p:cNvPr id="171" name="TextBox 170"/>
          <p:cNvSpPr txBox="1"/>
          <p:nvPr/>
        </p:nvSpPr>
        <p:spPr>
          <a:xfrm>
            <a:off x="5358754" y="3779020"/>
            <a:ext cx="936104" cy="230832"/>
          </a:xfrm>
          <a:prstGeom prst="rect">
            <a:avLst/>
          </a:prstGeom>
          <a:noFill/>
        </p:spPr>
        <p:txBody>
          <a:bodyPr wrap="square" rtlCol="0">
            <a:spAutoFit/>
          </a:bodyPr>
          <a:lstStyle/>
          <a:p>
            <a:r>
              <a:rPr lang="en-US" sz="900" dirty="0"/>
              <a:t>t</a:t>
            </a:r>
            <a:r>
              <a:rPr lang="en-US" sz="900" dirty="0" smtClean="0"/>
              <a:t>o DDR</a:t>
            </a:r>
            <a:endParaRPr lang="en-US" sz="900" dirty="0"/>
          </a:p>
        </p:txBody>
      </p:sp>
      <p:cxnSp>
        <p:nvCxnSpPr>
          <p:cNvPr id="172" name="Straight Arrow Connector 171"/>
          <p:cNvCxnSpPr/>
          <p:nvPr/>
        </p:nvCxnSpPr>
        <p:spPr>
          <a:xfrm flipV="1">
            <a:off x="5218380" y="5098908"/>
            <a:ext cx="659215" cy="109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3" name="TextBox 172"/>
          <p:cNvSpPr txBox="1"/>
          <p:nvPr/>
        </p:nvSpPr>
        <p:spPr>
          <a:xfrm>
            <a:off x="5470027" y="4908121"/>
            <a:ext cx="1055640" cy="230832"/>
          </a:xfrm>
          <a:prstGeom prst="rect">
            <a:avLst/>
          </a:prstGeom>
          <a:noFill/>
        </p:spPr>
        <p:txBody>
          <a:bodyPr wrap="square" rtlCol="0">
            <a:spAutoFit/>
          </a:bodyPr>
          <a:lstStyle/>
          <a:p>
            <a:r>
              <a:rPr lang="en-US" sz="900" dirty="0"/>
              <a:t>t</a:t>
            </a:r>
            <a:r>
              <a:rPr lang="en-US" sz="900" dirty="0" smtClean="0"/>
              <a:t>o ETH/I2S/GTX</a:t>
            </a:r>
          </a:p>
        </p:txBody>
      </p:sp>
      <p:cxnSp>
        <p:nvCxnSpPr>
          <p:cNvPr id="174" name="Straight Arrow Connector 173"/>
          <p:cNvCxnSpPr/>
          <p:nvPr/>
        </p:nvCxnSpPr>
        <p:spPr>
          <a:xfrm flipV="1">
            <a:off x="5209996" y="4783135"/>
            <a:ext cx="659215" cy="109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5" name="TextBox 174"/>
          <p:cNvSpPr txBox="1"/>
          <p:nvPr/>
        </p:nvSpPr>
        <p:spPr>
          <a:xfrm>
            <a:off x="5461643" y="4592348"/>
            <a:ext cx="936104" cy="369332"/>
          </a:xfrm>
          <a:prstGeom prst="rect">
            <a:avLst/>
          </a:prstGeom>
          <a:noFill/>
        </p:spPr>
        <p:txBody>
          <a:bodyPr wrap="square" rtlCol="0">
            <a:spAutoFit/>
          </a:bodyPr>
          <a:lstStyle/>
          <a:p>
            <a:r>
              <a:rPr lang="en-US" sz="900" dirty="0"/>
              <a:t>t</a:t>
            </a:r>
            <a:r>
              <a:rPr lang="en-US" sz="900" dirty="0" smtClean="0"/>
              <a:t>o peripherals kernel clocks</a:t>
            </a:r>
          </a:p>
        </p:txBody>
      </p:sp>
      <p:cxnSp>
        <p:nvCxnSpPr>
          <p:cNvPr id="182" name="Straight Connector 181"/>
          <p:cNvCxnSpPr/>
          <p:nvPr/>
        </p:nvCxnSpPr>
        <p:spPr>
          <a:xfrm>
            <a:off x="3569112" y="3091605"/>
            <a:ext cx="49675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3897483" y="2984141"/>
            <a:ext cx="605609" cy="378296"/>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smtClean="0">
                <a:solidFill>
                  <a:schemeClr val="tx1"/>
                </a:solidFill>
              </a:rPr>
              <a:t>PLL1</a:t>
            </a:r>
            <a:endParaRPr lang="en-US" sz="1000" dirty="0">
              <a:solidFill>
                <a:schemeClr val="tx1"/>
              </a:solidFill>
            </a:endParaRPr>
          </a:p>
        </p:txBody>
      </p:sp>
      <p:cxnSp>
        <p:nvCxnSpPr>
          <p:cNvPr id="186" name="Straight Connector 185"/>
          <p:cNvCxnSpPr/>
          <p:nvPr/>
        </p:nvCxnSpPr>
        <p:spPr>
          <a:xfrm flipV="1">
            <a:off x="4457515" y="5206081"/>
            <a:ext cx="433784"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flipV="1">
            <a:off x="4451863" y="5097758"/>
            <a:ext cx="433784"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flipV="1">
            <a:off x="4451863" y="4966738"/>
            <a:ext cx="433784"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p:nvCxnSpPr>
        <p:spPr>
          <a:xfrm flipV="1">
            <a:off x="4453058" y="4654701"/>
            <a:ext cx="433784"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flipV="1">
            <a:off x="4455769" y="4763225"/>
            <a:ext cx="433784"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8" name="TextBox 177"/>
          <p:cNvSpPr txBox="1"/>
          <p:nvPr/>
        </p:nvSpPr>
        <p:spPr>
          <a:xfrm>
            <a:off x="4369549" y="2967762"/>
            <a:ext cx="101217" cy="215444"/>
          </a:xfrm>
          <a:prstGeom prst="rect">
            <a:avLst/>
          </a:prstGeom>
          <a:noFill/>
        </p:spPr>
        <p:txBody>
          <a:bodyPr wrap="square" rtlCol="0">
            <a:spAutoFit/>
          </a:bodyPr>
          <a:lstStyle/>
          <a:p>
            <a:r>
              <a:rPr lang="en-US" sz="800" dirty="0" smtClean="0"/>
              <a:t>p</a:t>
            </a:r>
          </a:p>
        </p:txBody>
      </p:sp>
      <p:sp>
        <p:nvSpPr>
          <p:cNvPr id="176" name="Rounded Rectangle 175"/>
          <p:cNvSpPr/>
          <p:nvPr/>
        </p:nvSpPr>
        <p:spPr>
          <a:xfrm>
            <a:off x="4828654" y="4615224"/>
            <a:ext cx="546777" cy="1046818"/>
          </a:xfrm>
          <a:prstGeom prst="roundRect">
            <a:avLst/>
          </a:prstGeom>
          <a:solidFill>
            <a:schemeClr val="bg2"/>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err="1" smtClean="0">
                <a:solidFill>
                  <a:schemeClr val="tx1"/>
                </a:solidFill>
              </a:rPr>
              <a:t>Periph</a:t>
            </a:r>
            <a:r>
              <a:rPr lang="en-US" sz="600" dirty="0" smtClean="0">
                <a:solidFill>
                  <a:schemeClr val="tx1"/>
                </a:solidFill>
              </a:rPr>
              <a:t> Kernel clock selection</a:t>
            </a:r>
            <a:endParaRPr lang="en-US" sz="600" dirty="0">
              <a:solidFill>
                <a:schemeClr val="tx1"/>
              </a:solidFill>
            </a:endParaRPr>
          </a:p>
        </p:txBody>
      </p:sp>
      <p:sp>
        <p:nvSpPr>
          <p:cNvPr id="44" name="Rectangle 43"/>
          <p:cNvSpPr/>
          <p:nvPr/>
        </p:nvSpPr>
        <p:spPr>
          <a:xfrm>
            <a:off x="3894787" y="4431625"/>
            <a:ext cx="598118" cy="384945"/>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smtClean="0">
                <a:solidFill>
                  <a:schemeClr val="tx1"/>
                </a:solidFill>
              </a:rPr>
              <a:t>PLL3</a:t>
            </a:r>
            <a:endParaRPr lang="en-US" sz="1000" dirty="0">
              <a:solidFill>
                <a:schemeClr val="tx1"/>
              </a:solidFill>
            </a:endParaRPr>
          </a:p>
        </p:txBody>
      </p:sp>
      <p:sp>
        <p:nvSpPr>
          <p:cNvPr id="177" name="TextBox 176"/>
          <p:cNvSpPr txBox="1"/>
          <p:nvPr/>
        </p:nvSpPr>
        <p:spPr>
          <a:xfrm>
            <a:off x="4378337" y="4392680"/>
            <a:ext cx="101217" cy="461665"/>
          </a:xfrm>
          <a:prstGeom prst="rect">
            <a:avLst/>
          </a:prstGeom>
          <a:noFill/>
        </p:spPr>
        <p:txBody>
          <a:bodyPr wrap="square" rtlCol="0">
            <a:spAutoFit/>
          </a:bodyPr>
          <a:lstStyle/>
          <a:p>
            <a:r>
              <a:rPr lang="en-US" sz="800" dirty="0" smtClean="0"/>
              <a:t>p</a:t>
            </a:r>
          </a:p>
          <a:p>
            <a:r>
              <a:rPr lang="en-US" sz="800" dirty="0" smtClean="0"/>
              <a:t>q</a:t>
            </a:r>
          </a:p>
          <a:p>
            <a:r>
              <a:rPr lang="en-US" sz="800" dirty="0"/>
              <a:t>r</a:t>
            </a:r>
          </a:p>
        </p:txBody>
      </p:sp>
      <p:sp>
        <p:nvSpPr>
          <p:cNvPr id="45" name="Rectangle 44"/>
          <p:cNvSpPr/>
          <p:nvPr/>
        </p:nvSpPr>
        <p:spPr>
          <a:xfrm>
            <a:off x="3908281" y="4891116"/>
            <a:ext cx="584623" cy="37963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smtClean="0">
                <a:solidFill>
                  <a:schemeClr val="tx1"/>
                </a:solidFill>
              </a:rPr>
              <a:t>PLL4</a:t>
            </a:r>
            <a:endParaRPr lang="en-US" sz="1000" dirty="0">
              <a:solidFill>
                <a:schemeClr val="tx1"/>
              </a:solidFill>
            </a:endParaRPr>
          </a:p>
        </p:txBody>
      </p:sp>
      <p:sp>
        <p:nvSpPr>
          <p:cNvPr id="183" name="TextBox 182"/>
          <p:cNvSpPr txBox="1"/>
          <p:nvPr/>
        </p:nvSpPr>
        <p:spPr>
          <a:xfrm>
            <a:off x="4369549" y="4845972"/>
            <a:ext cx="101217" cy="461665"/>
          </a:xfrm>
          <a:prstGeom prst="rect">
            <a:avLst/>
          </a:prstGeom>
          <a:noFill/>
        </p:spPr>
        <p:txBody>
          <a:bodyPr wrap="square" rtlCol="0">
            <a:spAutoFit/>
          </a:bodyPr>
          <a:lstStyle/>
          <a:p>
            <a:r>
              <a:rPr lang="en-US" sz="800" dirty="0" smtClean="0"/>
              <a:t>p</a:t>
            </a:r>
          </a:p>
          <a:p>
            <a:r>
              <a:rPr lang="en-US" sz="800" dirty="0" smtClean="0"/>
              <a:t>q</a:t>
            </a:r>
          </a:p>
          <a:p>
            <a:r>
              <a:rPr lang="en-US" sz="800" dirty="0"/>
              <a:t>r</a:t>
            </a:r>
          </a:p>
        </p:txBody>
      </p:sp>
      <p:cxnSp>
        <p:nvCxnSpPr>
          <p:cNvPr id="192" name="Straight Connector 191"/>
          <p:cNvCxnSpPr/>
          <p:nvPr/>
        </p:nvCxnSpPr>
        <p:spPr>
          <a:xfrm flipV="1">
            <a:off x="4394870" y="5498658"/>
            <a:ext cx="433784"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3" name="TextBox 192"/>
          <p:cNvSpPr txBox="1"/>
          <p:nvPr/>
        </p:nvSpPr>
        <p:spPr>
          <a:xfrm>
            <a:off x="3435715" y="5483483"/>
            <a:ext cx="1617247" cy="215444"/>
          </a:xfrm>
          <a:prstGeom prst="rect">
            <a:avLst/>
          </a:prstGeom>
          <a:noFill/>
        </p:spPr>
        <p:txBody>
          <a:bodyPr wrap="square" rtlCol="0">
            <a:spAutoFit/>
          </a:bodyPr>
          <a:lstStyle/>
          <a:p>
            <a:r>
              <a:rPr lang="en-US" sz="800" dirty="0" err="1" smtClean="0"/>
              <a:t>hse</a:t>
            </a:r>
            <a:r>
              <a:rPr lang="en-US" sz="800" dirty="0" smtClean="0"/>
              <a:t>/</a:t>
            </a:r>
            <a:r>
              <a:rPr lang="en-US" sz="800" dirty="0" err="1" smtClean="0"/>
              <a:t>hsi</a:t>
            </a:r>
            <a:r>
              <a:rPr lang="en-US" sz="800" dirty="0" smtClean="0"/>
              <a:t>/</a:t>
            </a:r>
            <a:r>
              <a:rPr lang="en-US" sz="800" dirty="0" err="1" smtClean="0"/>
              <a:t>csi</a:t>
            </a:r>
            <a:r>
              <a:rPr lang="en-US" sz="800" dirty="0" smtClean="0"/>
              <a:t>/</a:t>
            </a:r>
            <a:r>
              <a:rPr lang="en-US" sz="800" dirty="0" err="1" smtClean="0"/>
              <a:t>lsi</a:t>
            </a:r>
            <a:r>
              <a:rPr lang="en-US" sz="800" dirty="0" smtClean="0"/>
              <a:t>/</a:t>
            </a:r>
            <a:r>
              <a:rPr lang="en-US" sz="800" dirty="0" err="1" smtClean="0"/>
              <a:t>lse</a:t>
            </a:r>
            <a:r>
              <a:rPr lang="en-US" sz="800" dirty="0"/>
              <a:t> </a:t>
            </a:r>
            <a:r>
              <a:rPr lang="en-US" sz="800" dirty="0" err="1" smtClean="0"/>
              <a:t>kernel_ck</a:t>
            </a:r>
            <a:endParaRPr lang="en-US" sz="800" dirty="0"/>
          </a:p>
        </p:txBody>
      </p:sp>
      <p:sp>
        <p:nvSpPr>
          <p:cNvPr id="194" name="TextBox 193"/>
          <p:cNvSpPr txBox="1"/>
          <p:nvPr/>
        </p:nvSpPr>
        <p:spPr>
          <a:xfrm>
            <a:off x="6885707" y="1619041"/>
            <a:ext cx="5112568" cy="2308324"/>
          </a:xfrm>
          <a:prstGeom prst="rect">
            <a:avLst/>
          </a:prstGeom>
          <a:noFill/>
        </p:spPr>
        <p:txBody>
          <a:bodyPr wrap="square" rtlCol="0">
            <a:spAutoFit/>
          </a:bodyPr>
          <a:lstStyle/>
          <a:p>
            <a:pPr marL="342900" indent="-342900" algn="ctr">
              <a:buFont typeface="Arial" panose="020B0604020202020204" pitchFamily="34" charset="0"/>
              <a:buChar char="•"/>
            </a:pPr>
            <a:r>
              <a:rPr lang="en-US" dirty="0"/>
              <a:t>H</a:t>
            </a:r>
            <a:r>
              <a:rPr lang="en-US" dirty="0" smtClean="0"/>
              <a:t>igh level description of the clock tree structure.</a:t>
            </a:r>
          </a:p>
          <a:p>
            <a:endParaRPr lang="en-US" dirty="0" smtClean="0"/>
          </a:p>
          <a:p>
            <a:pPr algn="ctr"/>
            <a:r>
              <a:rPr lang="en-US" dirty="0" smtClean="0"/>
              <a:t>In particular dividers are not represented</a:t>
            </a:r>
          </a:p>
          <a:p>
            <a:pPr algn="ctr"/>
            <a:r>
              <a:rPr lang="en-US" dirty="0" smtClean="0"/>
              <a:t>(cf. Reference Manual for details)</a:t>
            </a:r>
            <a:endParaRPr lang="en-US" dirty="0"/>
          </a:p>
        </p:txBody>
      </p:sp>
    </p:spTree>
    <p:custDataLst>
      <p:tags r:id="rId1"/>
    </p:custDataLst>
    <p:extLst>
      <p:ext uri="{BB962C8B-B14F-4D97-AF65-F5344CB8AC3E}">
        <p14:creationId xmlns:p14="http://schemas.microsoft.com/office/powerpoint/2010/main" val="3958243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solidFill>
                  <a:srgbClr val="6CB2E6"/>
                </a:solidFill>
              </a:rPr>
              <a:t>Clock and low power modes 2/3</a:t>
            </a:r>
            <a:endParaRPr lang="en-US" dirty="0">
              <a:solidFill>
                <a:srgbClr val="6CB2E6"/>
              </a:solidFill>
            </a:endParaRPr>
          </a:p>
        </p:txBody>
      </p:sp>
      <p:sp>
        <p:nvSpPr>
          <p:cNvPr id="4" name="Espace réservé du numéro de diapositive 3"/>
          <p:cNvSpPr>
            <a:spLocks noGrp="1"/>
          </p:cNvSpPr>
          <p:nvPr>
            <p:ph type="sldNum" sz="quarter" idx="12"/>
          </p:nvPr>
        </p:nvSpPr>
        <p:spPr>
          <a:solidFill>
            <a:srgbClr val="B7007C"/>
          </a:solidFill>
        </p:spPr>
        <p:txBody>
          <a:bodyPr/>
          <a:lstStyle/>
          <a:p>
            <a:fld id="{5B31B9E4-8E4D-4C86-BFD7-412B282B373B}" type="slidenum">
              <a:rPr lang="fr-FR" smtClean="0"/>
              <a:pPr/>
              <a:t>17</a:t>
            </a:fld>
            <a:endParaRPr lang="fr-FR" dirty="0"/>
          </a:p>
        </p:txBody>
      </p:sp>
      <p:graphicFrame>
        <p:nvGraphicFramePr>
          <p:cNvPr id="6" name="Table 5"/>
          <p:cNvGraphicFramePr>
            <a:graphicFrameLocks noGrp="1"/>
          </p:cNvGraphicFramePr>
          <p:nvPr>
            <p:extLst>
              <p:ext uri="{D42A27DB-BD31-4B8C-83A1-F6EECF244321}">
                <p14:modId xmlns:p14="http://schemas.microsoft.com/office/powerpoint/2010/main" val="423025979"/>
              </p:ext>
            </p:extLst>
          </p:nvPr>
        </p:nvGraphicFramePr>
        <p:xfrm>
          <a:off x="1373396" y="1259924"/>
          <a:ext cx="9234712" cy="2743200"/>
        </p:xfrm>
        <a:graphic>
          <a:graphicData uri="http://schemas.openxmlformats.org/drawingml/2006/table">
            <a:tbl>
              <a:tblPr firstRow="1" bandRow="1">
                <a:tableStyleId>{5C22544A-7EE6-4342-B048-85BDC9FD1C3A}</a:tableStyleId>
              </a:tblPr>
              <a:tblGrid>
                <a:gridCol w="1555071">
                  <a:extLst>
                    <a:ext uri="{9D8B030D-6E8A-4147-A177-3AD203B41FA5}">
                      <a16:colId xmlns:a16="http://schemas.microsoft.com/office/drawing/2014/main" val="20000"/>
                    </a:ext>
                  </a:extLst>
                </a:gridCol>
                <a:gridCol w="1241861">
                  <a:extLst>
                    <a:ext uri="{9D8B030D-6E8A-4147-A177-3AD203B41FA5}">
                      <a16:colId xmlns:a16="http://schemas.microsoft.com/office/drawing/2014/main" val="20001"/>
                    </a:ext>
                  </a:extLst>
                </a:gridCol>
                <a:gridCol w="1519305">
                  <a:extLst>
                    <a:ext uri="{9D8B030D-6E8A-4147-A177-3AD203B41FA5}">
                      <a16:colId xmlns:a16="http://schemas.microsoft.com/office/drawing/2014/main" val="20002"/>
                    </a:ext>
                  </a:extLst>
                </a:gridCol>
                <a:gridCol w="1243067">
                  <a:extLst>
                    <a:ext uri="{9D8B030D-6E8A-4147-A177-3AD203B41FA5}">
                      <a16:colId xmlns:a16="http://schemas.microsoft.com/office/drawing/2014/main" val="20003"/>
                    </a:ext>
                  </a:extLst>
                </a:gridCol>
                <a:gridCol w="1958958">
                  <a:extLst>
                    <a:ext uri="{9D8B030D-6E8A-4147-A177-3AD203B41FA5}">
                      <a16:colId xmlns:a16="http://schemas.microsoft.com/office/drawing/2014/main" val="20004"/>
                    </a:ext>
                  </a:extLst>
                </a:gridCol>
                <a:gridCol w="1716450">
                  <a:extLst>
                    <a:ext uri="{9D8B030D-6E8A-4147-A177-3AD203B41FA5}">
                      <a16:colId xmlns:a16="http://schemas.microsoft.com/office/drawing/2014/main" val="20005"/>
                    </a:ext>
                  </a:extLst>
                </a:gridCol>
              </a:tblGrid>
              <a:tr h="431800">
                <a:tc rowSpan="3">
                  <a:txBody>
                    <a:bodyPr/>
                    <a:lstStyle/>
                    <a:p>
                      <a:pPr algn="ctr"/>
                      <a:r>
                        <a:rPr lang="en-US" sz="2400" b="1" noProof="0" dirty="0" smtClean="0">
                          <a:latin typeface="+mn-lt"/>
                        </a:rPr>
                        <a:t>Mode</a:t>
                      </a:r>
                      <a:endParaRPr lang="en-US" sz="2400" b="1" noProof="0" dirty="0">
                        <a:latin typeface="+mn-lt"/>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gridSpan="5">
                  <a:txBody>
                    <a:bodyPr/>
                    <a:lstStyle/>
                    <a:p>
                      <a:pPr algn="ctr"/>
                      <a:r>
                        <a:rPr lang="en-US" sz="2400" b="1" kern="1200" noProof="0" dirty="0" smtClean="0">
                          <a:solidFill>
                            <a:schemeClr val="lt1"/>
                          </a:solidFill>
                          <a:latin typeface="+mn-lt"/>
                          <a:ea typeface="+mn-ea"/>
                          <a:cs typeface="+mn-cs"/>
                        </a:rPr>
                        <a:t>Clock status</a:t>
                      </a:r>
                      <a:endParaRPr lang="en-US" sz="2400" b="1" kern="1200" noProof="0" dirty="0">
                        <a:solidFill>
                          <a:schemeClr val="lt1"/>
                        </a:solidFill>
                        <a:latin typeface="+mn-lt"/>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en-US" sz="2400" b="1" kern="1200" noProof="0" dirty="0">
                        <a:solidFill>
                          <a:schemeClr val="lt1"/>
                        </a:solidFill>
                        <a:latin typeface="+mn-lt"/>
                        <a:ea typeface="+mn-ea"/>
                        <a:cs typeface="+mn-cs"/>
                      </a:endParaRPr>
                    </a:p>
                  </a:txBody>
                  <a:tcPr/>
                </a:tc>
                <a:tc hMerge="1">
                  <a:txBody>
                    <a:bodyPr/>
                    <a:lstStyle/>
                    <a:p>
                      <a:pPr algn="ctr"/>
                      <a:endParaRPr lang="en-US" baseline="-25000" noProof="0" dirty="0"/>
                    </a:p>
                  </a:txBody>
                  <a:tcPr/>
                </a:tc>
                <a:tc hMerge="1">
                  <a:txBody>
                    <a:bodyPr/>
                    <a:lstStyle/>
                    <a:p>
                      <a:pPr algn="ctr"/>
                      <a:endParaRPr lang="en-US" baseline="-25000" noProof="0" dirty="0"/>
                    </a:p>
                  </a:txBody>
                  <a:tcPr/>
                </a:tc>
                <a:tc hMerge="1">
                  <a:txBody>
                    <a:bodyPr/>
                    <a:lstStyle/>
                    <a:p>
                      <a:endParaRPr lang="en-US"/>
                    </a:p>
                  </a:txBody>
                  <a:tcPr/>
                </a:tc>
                <a:extLst>
                  <a:ext uri="{0D108BD9-81ED-4DB2-BD59-A6C34878D82A}">
                    <a16:rowId xmlns:a16="http://schemas.microsoft.com/office/drawing/2014/main" val="10000"/>
                  </a:ext>
                </a:extLst>
              </a:tr>
              <a:tr h="411480">
                <a:tc vMerge="1">
                  <a:txBody>
                    <a:bodyPr/>
                    <a:lstStyle/>
                    <a:p>
                      <a:endParaRPr lang="en-US"/>
                    </a:p>
                  </a:txBody>
                  <a:tcPr/>
                </a:tc>
                <a:tc rowSpan="2">
                  <a:txBody>
                    <a:bodyPr/>
                    <a:lstStyle/>
                    <a:p>
                      <a:pPr algn="ctr"/>
                      <a:r>
                        <a:rPr lang="en-US" sz="2400" b="1" kern="1200" noProof="0" dirty="0" smtClean="0">
                          <a:solidFill>
                            <a:schemeClr val="lt1"/>
                          </a:solidFill>
                          <a:latin typeface="+mn-lt"/>
                          <a:ea typeface="+mn-ea"/>
                          <a:cs typeface="+mn-cs"/>
                        </a:rPr>
                        <a:t>PLLs</a:t>
                      </a:r>
                      <a:endParaRPr lang="en-US" sz="2400" b="1" kern="1200" noProof="0" dirty="0">
                        <a:solidFill>
                          <a:schemeClr val="lt1"/>
                        </a:solidFill>
                        <a:latin typeface="+mn-lt"/>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0989E"/>
                    </a:solidFill>
                  </a:tcPr>
                </a:tc>
                <a:tc rowSpan="2">
                  <a:txBody>
                    <a:bodyPr/>
                    <a:lstStyle/>
                    <a:p>
                      <a:pPr algn="ctr"/>
                      <a:r>
                        <a:rPr lang="en-US" sz="2400" b="1" kern="1200" noProof="0" dirty="0" smtClean="0">
                          <a:solidFill>
                            <a:schemeClr val="lt1"/>
                          </a:solidFill>
                          <a:latin typeface="+mn-lt"/>
                          <a:ea typeface="+mn-ea"/>
                          <a:cs typeface="+mn-cs"/>
                        </a:rPr>
                        <a:t>Sub-system </a:t>
                      </a:r>
                      <a:endParaRPr lang="en-US" sz="2400" b="1" kern="1200" noProof="0" dirty="0">
                        <a:solidFill>
                          <a:schemeClr val="lt1"/>
                        </a:solidFill>
                        <a:latin typeface="+mn-lt"/>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0989E"/>
                    </a:solidFill>
                  </a:tcPr>
                </a:tc>
                <a:tc rowSpan="2">
                  <a:txBody>
                    <a:bodyPr/>
                    <a:lstStyle/>
                    <a:p>
                      <a:pPr algn="ctr"/>
                      <a:r>
                        <a:rPr lang="en-US" sz="2400" b="1" kern="1200" noProof="0" dirty="0" smtClean="0">
                          <a:solidFill>
                            <a:schemeClr val="lt1"/>
                          </a:solidFill>
                          <a:latin typeface="+mn-lt"/>
                          <a:ea typeface="+mn-ea"/>
                          <a:cs typeface="+mn-cs"/>
                        </a:rPr>
                        <a:t>CPU</a:t>
                      </a:r>
                      <a:endParaRPr lang="en-US" sz="2400" b="1" kern="1200" noProof="0" dirty="0">
                        <a:solidFill>
                          <a:schemeClr val="lt1"/>
                        </a:solidFill>
                        <a:latin typeface="+mn-lt"/>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0989E"/>
                    </a:solidFill>
                  </a:tcPr>
                </a:tc>
                <a:tc gridSpan="2">
                  <a:txBody>
                    <a:bodyPr/>
                    <a:lstStyle/>
                    <a:p>
                      <a:pPr algn="ctr"/>
                      <a:r>
                        <a:rPr lang="en-US" sz="2400" b="1" kern="1200" noProof="0" dirty="0" err="1" smtClean="0">
                          <a:solidFill>
                            <a:schemeClr val="lt1"/>
                          </a:solidFill>
                          <a:latin typeface="+mn-lt"/>
                          <a:ea typeface="+mn-ea"/>
                          <a:cs typeface="+mn-cs"/>
                        </a:rPr>
                        <a:t>Periph</a:t>
                      </a:r>
                      <a:r>
                        <a:rPr lang="en-US" sz="2400" b="1" kern="1200" noProof="0" dirty="0" smtClean="0">
                          <a:solidFill>
                            <a:schemeClr val="lt1"/>
                          </a:solidFill>
                          <a:latin typeface="+mn-lt"/>
                          <a:ea typeface="+mn-ea"/>
                          <a:cs typeface="+mn-cs"/>
                        </a:rPr>
                        <a:t>.</a:t>
                      </a: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0989E"/>
                    </a:solidFill>
                  </a:tcPr>
                </a:tc>
                <a:tc hMerge="1">
                  <a:txBody>
                    <a:bodyPr/>
                    <a:lstStyle/>
                    <a:p>
                      <a:endParaRPr lang="en-US"/>
                    </a:p>
                  </a:txBody>
                  <a:tcPr/>
                </a:tc>
                <a:extLst>
                  <a:ext uri="{0D108BD9-81ED-4DB2-BD59-A6C34878D82A}">
                    <a16:rowId xmlns:a16="http://schemas.microsoft.com/office/drawing/2014/main" val="10001"/>
                  </a:ext>
                </a:extLst>
              </a:tr>
              <a:tr h="41148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a:r>
                        <a:rPr lang="en-US" sz="2400" b="1" kern="1200" noProof="0" dirty="0" smtClean="0">
                          <a:solidFill>
                            <a:schemeClr val="lt1"/>
                          </a:solidFill>
                          <a:latin typeface="+mn-lt"/>
                          <a:ea typeface="+mn-ea"/>
                          <a:cs typeface="+mn-cs"/>
                        </a:rPr>
                        <a:t>bus </a:t>
                      </a:r>
                      <a:r>
                        <a:rPr lang="en-US" sz="2400" b="1" kern="1200" noProof="0" dirty="0" err="1" smtClean="0">
                          <a:solidFill>
                            <a:schemeClr val="lt1"/>
                          </a:solidFill>
                          <a:latin typeface="+mn-lt"/>
                          <a:ea typeface="+mn-ea"/>
                          <a:cs typeface="+mn-cs"/>
                        </a:rPr>
                        <a:t>clk</a:t>
                      </a:r>
                      <a:endParaRPr lang="en-US" sz="2400" b="1" kern="1200" noProof="0" dirty="0">
                        <a:solidFill>
                          <a:schemeClr val="lt1"/>
                        </a:solidFill>
                        <a:latin typeface="+mn-lt"/>
                        <a:ea typeface="+mn-ea"/>
                        <a:cs typeface="+mn-cs"/>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0989E"/>
                    </a:solidFill>
                  </a:tcPr>
                </a:tc>
                <a:tc>
                  <a:txBody>
                    <a:bodyPr/>
                    <a:lstStyle/>
                    <a:p>
                      <a:pPr marL="0" marR="0" indent="0" algn="ctr" defTabSz="1218987" rtl="0" eaLnBrk="1" fontAlgn="auto" latinLnBrk="0" hangingPunct="1">
                        <a:lnSpc>
                          <a:spcPct val="100000"/>
                        </a:lnSpc>
                        <a:spcBef>
                          <a:spcPts val="0"/>
                        </a:spcBef>
                        <a:spcAft>
                          <a:spcPts val="0"/>
                        </a:spcAft>
                        <a:buClrTx/>
                        <a:buSzTx/>
                        <a:buFontTx/>
                        <a:buNone/>
                        <a:tabLst/>
                        <a:defRPr/>
                      </a:pPr>
                      <a:r>
                        <a:rPr lang="en-US" sz="2400" b="1" kern="1200" noProof="0" dirty="0" smtClean="0">
                          <a:solidFill>
                            <a:schemeClr val="lt1"/>
                          </a:solidFill>
                          <a:latin typeface="+mn-lt"/>
                          <a:ea typeface="+mn-ea"/>
                          <a:cs typeface="+mn-cs"/>
                        </a:rPr>
                        <a:t>kernel </a:t>
                      </a:r>
                      <a:r>
                        <a:rPr lang="en-US" sz="2400" b="1" kern="1200" noProof="0" dirty="0" err="1" smtClean="0">
                          <a:solidFill>
                            <a:schemeClr val="lt1"/>
                          </a:solidFill>
                          <a:latin typeface="+mn-lt"/>
                          <a:ea typeface="+mn-ea"/>
                          <a:cs typeface="+mn-cs"/>
                        </a:rPr>
                        <a:t>clk</a:t>
                      </a:r>
                      <a:endParaRPr lang="en-US" sz="2400" b="1" kern="1200" noProof="0" dirty="0" smtClean="0">
                        <a:solidFill>
                          <a:schemeClr val="lt1"/>
                        </a:solidFill>
                        <a:latin typeface="+mn-lt"/>
                        <a:ea typeface="+mn-ea"/>
                        <a:cs typeface="+mn-cs"/>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0989E"/>
                    </a:solidFill>
                  </a:tcPr>
                </a:tc>
                <a:extLst>
                  <a:ext uri="{0D108BD9-81ED-4DB2-BD59-A6C34878D82A}">
                    <a16:rowId xmlns:a16="http://schemas.microsoft.com/office/drawing/2014/main" val="10002"/>
                  </a:ext>
                </a:extLst>
              </a:tr>
              <a:tr h="370840">
                <a:tc>
                  <a:txBody>
                    <a:bodyPr/>
                    <a:lstStyle/>
                    <a:p>
                      <a:r>
                        <a:rPr lang="en-US" noProof="0" dirty="0" err="1" smtClean="0"/>
                        <a:t>CRun</a:t>
                      </a:r>
                      <a:endParaRPr lang="en-US" noProof="0" dirty="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r>
                        <a:rPr lang="en-US" sz="2400" b="1" noProof="0" dirty="0" smtClean="0">
                          <a:latin typeface="Arial" panose="020B0604020202020204" pitchFamily="34" charset="0"/>
                          <a:cs typeface="Arial" panose="020B0604020202020204" pitchFamily="34" charset="0"/>
                        </a:rPr>
                        <a:t>On</a:t>
                      </a:r>
                      <a:r>
                        <a:rPr lang="en-US" sz="2400" b="1" baseline="30000" noProof="0" dirty="0" smtClean="0">
                          <a:latin typeface="Arial" panose="020B0604020202020204" pitchFamily="34" charset="0"/>
                          <a:cs typeface="Arial" panose="020B0604020202020204" pitchFamily="34" charset="0"/>
                        </a:rPr>
                        <a:t>(1)</a:t>
                      </a:r>
                      <a:endParaRPr lang="en-US" sz="1600" b="1" baseline="30000" noProof="0" dirty="0" smtClean="0">
                        <a:latin typeface="Arial" panose="020B0604020202020204" pitchFamily="34" charset="0"/>
                        <a:cs typeface="Arial" panose="020B0604020202020204" pitchFamily="34" charset="0"/>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noProof="0" dirty="0" smtClean="0">
                          <a:latin typeface="Arial" panose="020B0604020202020204" pitchFamily="34" charset="0"/>
                          <a:cs typeface="Arial" panose="020B0604020202020204" pitchFamily="34" charset="0"/>
                        </a:rPr>
                        <a:t>On</a:t>
                      </a:r>
                      <a:endParaRPr lang="en-US" sz="2400" b="1" noProof="0" dirty="0">
                        <a:latin typeface="Arial" panose="020B0604020202020204" pitchFamily="34" charset="0"/>
                        <a:cs typeface="Arial" panose="020B0604020202020204" pitchFamily="34" charset="0"/>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smtClean="0">
                          <a:latin typeface="Arial" panose="020B0604020202020204" pitchFamily="34" charset="0"/>
                          <a:cs typeface="Arial" panose="020B0604020202020204" pitchFamily="34" charset="0"/>
                        </a:rPr>
                        <a:t>On</a:t>
                      </a:r>
                      <a:endParaRPr lang="en-US" sz="2400" b="1" dirty="0">
                        <a:latin typeface="Arial" panose="020B0604020202020204" pitchFamily="34" charset="0"/>
                        <a:cs typeface="Arial" panose="020B0604020202020204" pitchFamily="34" charset="0"/>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noProof="0" dirty="0" smtClean="0">
                          <a:latin typeface="Arial" panose="020B0604020202020204" pitchFamily="34" charset="0"/>
                          <a:cs typeface="Arial" panose="020B0604020202020204" pitchFamily="34" charset="0"/>
                        </a:rPr>
                        <a:t>On </a:t>
                      </a:r>
                      <a:r>
                        <a:rPr lang="en-US" sz="2400" b="1" baseline="30000" noProof="0" dirty="0" smtClean="0">
                          <a:latin typeface="Arial" panose="020B0604020202020204" pitchFamily="34" charset="0"/>
                          <a:cs typeface="Arial" panose="020B0604020202020204" pitchFamily="34" charset="0"/>
                        </a:rPr>
                        <a:t>(2)</a:t>
                      </a:r>
                      <a:endParaRPr lang="en-US" sz="1600" b="1" baseline="30000" noProof="0" dirty="0">
                        <a:latin typeface="Arial" panose="020B0604020202020204" pitchFamily="34" charset="0"/>
                        <a:cs typeface="Arial" panose="020B0604020202020204" pitchFamily="34" charset="0"/>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1218987" rtl="0" eaLnBrk="1" fontAlgn="auto" latinLnBrk="0" hangingPunct="1">
                        <a:lnSpc>
                          <a:spcPct val="100000"/>
                        </a:lnSpc>
                        <a:spcBef>
                          <a:spcPts val="0"/>
                        </a:spcBef>
                        <a:spcAft>
                          <a:spcPts val="0"/>
                        </a:spcAft>
                        <a:buClrTx/>
                        <a:buSzTx/>
                        <a:buFontTx/>
                        <a:buNone/>
                        <a:tabLst/>
                        <a:defRPr/>
                      </a:pPr>
                      <a:r>
                        <a:rPr lang="en-US" sz="2400" b="1" noProof="0" dirty="0" smtClean="0">
                          <a:latin typeface="Arial" panose="020B0604020202020204" pitchFamily="34" charset="0"/>
                          <a:cs typeface="Arial" panose="020B0604020202020204" pitchFamily="34" charset="0"/>
                        </a:rPr>
                        <a:t>On </a:t>
                      </a:r>
                      <a:r>
                        <a:rPr lang="en-US" sz="2400" b="1" baseline="30000" noProof="0" dirty="0" smtClean="0">
                          <a:latin typeface="Arial" panose="020B0604020202020204" pitchFamily="34" charset="0"/>
                          <a:cs typeface="Arial" panose="020B0604020202020204" pitchFamily="34" charset="0"/>
                        </a:rPr>
                        <a:t>(2)</a:t>
                      </a:r>
                      <a:endParaRPr lang="en-US" sz="2400" b="1" noProof="0" dirty="0" smtClean="0">
                        <a:latin typeface="Arial" panose="020B0604020202020204" pitchFamily="34" charset="0"/>
                        <a:cs typeface="Arial" panose="020B0604020202020204" pitchFamily="34" charset="0"/>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70840">
                <a:tc>
                  <a:txBody>
                    <a:bodyPr/>
                    <a:lstStyle/>
                    <a:p>
                      <a:r>
                        <a:rPr lang="en-US" noProof="0" dirty="0" err="1" smtClean="0"/>
                        <a:t>CSleep</a:t>
                      </a:r>
                      <a:endParaRPr lang="en-US" noProof="0" dirty="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r>
                        <a:rPr lang="en-US" sz="2400" b="1" noProof="0" dirty="0" smtClean="0">
                          <a:latin typeface="Arial" panose="020B0604020202020204" pitchFamily="34" charset="0"/>
                          <a:cs typeface="Arial" panose="020B0604020202020204" pitchFamily="34" charset="0"/>
                        </a:rPr>
                        <a:t>On</a:t>
                      </a:r>
                      <a:r>
                        <a:rPr lang="en-US" sz="2400" b="1" baseline="30000" noProof="0" dirty="0" smtClean="0">
                          <a:latin typeface="Arial" panose="020B0604020202020204" pitchFamily="34" charset="0"/>
                          <a:cs typeface="Arial" panose="020B0604020202020204" pitchFamily="34" charset="0"/>
                        </a:rPr>
                        <a:t>(1)</a:t>
                      </a:r>
                      <a:endParaRPr lang="en-US" sz="1600" b="1" baseline="30000" noProof="0" dirty="0" smtClean="0">
                        <a:latin typeface="Arial" panose="020B0604020202020204" pitchFamily="34" charset="0"/>
                        <a:cs typeface="Arial" panose="020B0604020202020204" pitchFamily="34" charset="0"/>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noProof="0" dirty="0" smtClean="0">
                          <a:latin typeface="Arial" panose="020B0604020202020204" pitchFamily="34" charset="0"/>
                          <a:cs typeface="Arial" panose="020B0604020202020204" pitchFamily="34" charset="0"/>
                        </a:rPr>
                        <a:t>On</a:t>
                      </a:r>
                      <a:endParaRPr lang="en-US" sz="2400" b="1" noProof="0" dirty="0">
                        <a:latin typeface="Arial" panose="020B0604020202020204" pitchFamily="34" charset="0"/>
                        <a:cs typeface="Arial" panose="020B0604020202020204" pitchFamily="34" charset="0"/>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smtClean="0">
                          <a:solidFill>
                            <a:srgbClr val="7030A0"/>
                          </a:solidFill>
                          <a:latin typeface="Arial" panose="020B0604020202020204" pitchFamily="34" charset="0"/>
                          <a:cs typeface="Arial" panose="020B0604020202020204" pitchFamily="34" charset="0"/>
                        </a:rPr>
                        <a:t>Off</a:t>
                      </a:r>
                      <a:endParaRPr lang="en-US" sz="2400" b="1" dirty="0">
                        <a:solidFill>
                          <a:srgbClr val="7030A0"/>
                        </a:solidFill>
                        <a:latin typeface="Arial" panose="020B0604020202020204" pitchFamily="34" charset="0"/>
                        <a:cs typeface="Arial" panose="020B0604020202020204" pitchFamily="34" charset="0"/>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1218987" rtl="0" eaLnBrk="1" fontAlgn="auto" latinLnBrk="0" hangingPunct="1">
                        <a:lnSpc>
                          <a:spcPct val="100000"/>
                        </a:lnSpc>
                        <a:spcBef>
                          <a:spcPts val="0"/>
                        </a:spcBef>
                        <a:spcAft>
                          <a:spcPts val="0"/>
                        </a:spcAft>
                        <a:buClrTx/>
                        <a:buSzTx/>
                        <a:buFontTx/>
                        <a:buNone/>
                        <a:tabLst/>
                        <a:defRPr/>
                      </a:pPr>
                      <a:r>
                        <a:rPr lang="en-US" sz="2400" b="1" noProof="0" dirty="0" smtClean="0">
                          <a:latin typeface="Arial" panose="020B0604020202020204" pitchFamily="34" charset="0"/>
                          <a:cs typeface="Arial" panose="020B0604020202020204" pitchFamily="34" charset="0"/>
                        </a:rPr>
                        <a:t>On </a:t>
                      </a:r>
                      <a:r>
                        <a:rPr lang="en-US" sz="2400" b="1" baseline="30000" noProof="0" dirty="0" smtClean="0">
                          <a:latin typeface="Arial" panose="020B0604020202020204" pitchFamily="34" charset="0"/>
                          <a:cs typeface="Arial" panose="020B0604020202020204" pitchFamily="34" charset="0"/>
                        </a:rPr>
                        <a:t>(3)</a:t>
                      </a:r>
                      <a:endParaRPr lang="en-US" sz="2400" b="1" noProof="0" dirty="0" smtClean="0">
                        <a:latin typeface="Arial" panose="020B0604020202020204" pitchFamily="34" charset="0"/>
                        <a:cs typeface="Arial" panose="020B0604020202020204" pitchFamily="34" charset="0"/>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1218987" rtl="0" eaLnBrk="1" fontAlgn="auto" latinLnBrk="0" hangingPunct="1">
                        <a:lnSpc>
                          <a:spcPct val="100000"/>
                        </a:lnSpc>
                        <a:spcBef>
                          <a:spcPts val="0"/>
                        </a:spcBef>
                        <a:spcAft>
                          <a:spcPts val="0"/>
                        </a:spcAft>
                        <a:buClrTx/>
                        <a:buSzTx/>
                        <a:buFontTx/>
                        <a:buNone/>
                        <a:tabLst/>
                        <a:defRPr/>
                      </a:pPr>
                      <a:r>
                        <a:rPr lang="en-US" sz="2400" b="1" noProof="0" dirty="0" smtClean="0">
                          <a:latin typeface="Arial" panose="020B0604020202020204" pitchFamily="34" charset="0"/>
                          <a:cs typeface="Arial" panose="020B0604020202020204" pitchFamily="34" charset="0"/>
                        </a:rPr>
                        <a:t>On </a:t>
                      </a:r>
                      <a:r>
                        <a:rPr lang="en-US" sz="2400" b="1" baseline="30000" noProof="0" dirty="0" smtClean="0">
                          <a:latin typeface="Arial" panose="020B0604020202020204" pitchFamily="34" charset="0"/>
                          <a:cs typeface="Arial" panose="020B0604020202020204" pitchFamily="34" charset="0"/>
                        </a:rPr>
                        <a:t>(3)</a:t>
                      </a:r>
                      <a:endParaRPr lang="en-US" sz="2400" b="1" noProof="0" dirty="0" smtClean="0">
                        <a:latin typeface="Arial" panose="020B0604020202020204" pitchFamily="34" charset="0"/>
                        <a:cs typeface="Arial" panose="020B0604020202020204" pitchFamily="34" charset="0"/>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70840">
                <a:tc>
                  <a:txBody>
                    <a:bodyPr/>
                    <a:lstStyle/>
                    <a:p>
                      <a:r>
                        <a:rPr lang="en-US" noProof="0" dirty="0" smtClean="0">
                          <a:solidFill>
                            <a:schemeClr val="tx1"/>
                          </a:solidFill>
                        </a:rPr>
                        <a:t>Stop</a:t>
                      </a:r>
                      <a:endParaRPr lang="en-US" noProof="0" dirty="0">
                        <a:solidFill>
                          <a:schemeClr val="tx1"/>
                        </a:solidFill>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400" b="1" noProof="0" dirty="0" smtClean="0">
                          <a:solidFill>
                            <a:srgbClr val="7030A0"/>
                          </a:solidFill>
                          <a:latin typeface="Arial" panose="020B0604020202020204" pitchFamily="34" charset="0"/>
                          <a:cs typeface="Arial" panose="020B0604020202020204" pitchFamily="34" charset="0"/>
                        </a:rPr>
                        <a:t>Off</a:t>
                      </a:r>
                      <a:endParaRPr lang="en-US" sz="2400" b="1" noProof="0" dirty="0">
                        <a:solidFill>
                          <a:srgbClr val="7030A0"/>
                        </a:solidFill>
                        <a:latin typeface="Arial" panose="020B0604020202020204" pitchFamily="34" charset="0"/>
                        <a:cs typeface="Arial" panose="020B0604020202020204" pitchFamily="34" charset="0"/>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noProof="0" dirty="0" smtClean="0">
                          <a:solidFill>
                            <a:srgbClr val="7030A0"/>
                          </a:solidFill>
                          <a:latin typeface="Arial" panose="020B0604020202020204" pitchFamily="34" charset="0"/>
                          <a:cs typeface="Arial" panose="020B0604020202020204" pitchFamily="34" charset="0"/>
                        </a:rPr>
                        <a:t>Off</a:t>
                      </a:r>
                      <a:endParaRPr lang="en-US" sz="2400" b="1" noProof="0" dirty="0" smtClean="0">
                        <a:latin typeface="Arial" panose="020B0604020202020204" pitchFamily="34" charset="0"/>
                        <a:cs typeface="Arial" panose="020B0604020202020204" pitchFamily="34" charset="0"/>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smtClean="0">
                          <a:solidFill>
                            <a:srgbClr val="7030A0"/>
                          </a:solidFill>
                          <a:latin typeface="Arial" panose="020B0604020202020204" pitchFamily="34" charset="0"/>
                          <a:cs typeface="Arial" panose="020B0604020202020204" pitchFamily="34" charset="0"/>
                        </a:rPr>
                        <a:t>Off</a:t>
                      </a:r>
                      <a:endParaRPr lang="en-US" sz="2400" b="1" dirty="0">
                        <a:solidFill>
                          <a:srgbClr val="7030A0"/>
                        </a:solidFill>
                        <a:latin typeface="Arial" panose="020B0604020202020204" pitchFamily="34" charset="0"/>
                        <a:cs typeface="Arial" panose="020B0604020202020204" pitchFamily="34" charset="0"/>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smtClean="0">
                          <a:solidFill>
                            <a:srgbClr val="7030A0"/>
                          </a:solidFill>
                          <a:latin typeface="Arial" panose="020B0604020202020204" pitchFamily="34" charset="0"/>
                          <a:cs typeface="Arial" panose="020B0604020202020204" pitchFamily="34" charset="0"/>
                        </a:rPr>
                        <a:t>Off</a:t>
                      </a:r>
                      <a:endParaRPr lang="en-US" sz="2400" b="1" dirty="0">
                        <a:solidFill>
                          <a:srgbClr val="7030A0"/>
                        </a:solidFill>
                        <a:latin typeface="Arial" panose="020B0604020202020204" pitchFamily="34" charset="0"/>
                        <a:cs typeface="Arial" panose="020B0604020202020204" pitchFamily="34" charset="0"/>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smtClean="0">
                          <a:solidFill>
                            <a:srgbClr val="7030A0"/>
                          </a:solidFill>
                          <a:latin typeface="Arial" panose="020B0604020202020204" pitchFamily="34" charset="0"/>
                          <a:cs typeface="Arial" panose="020B0604020202020204" pitchFamily="34" charset="0"/>
                        </a:rPr>
                        <a:t>Off</a:t>
                      </a:r>
                      <a:r>
                        <a:rPr lang="en-US" sz="2400" b="1" dirty="0" smtClean="0">
                          <a:latin typeface="Arial" panose="020B0604020202020204" pitchFamily="34" charset="0"/>
                          <a:cs typeface="Arial" panose="020B0604020202020204" pitchFamily="34" charset="0"/>
                        </a:rPr>
                        <a:t>/On </a:t>
                      </a:r>
                      <a:r>
                        <a:rPr lang="en-US" sz="2400" b="1" baseline="30000" noProof="0" dirty="0" smtClean="0">
                          <a:latin typeface="Arial" panose="020B0604020202020204" pitchFamily="34" charset="0"/>
                          <a:cs typeface="Arial" panose="020B0604020202020204" pitchFamily="34" charset="0"/>
                        </a:rPr>
                        <a:t>(4)(5)</a:t>
                      </a:r>
                      <a:endParaRPr lang="en-US" sz="2400" b="1" dirty="0">
                        <a:latin typeface="Arial" panose="020B0604020202020204" pitchFamily="34" charset="0"/>
                        <a:cs typeface="Arial" panose="020B0604020202020204" pitchFamily="34" charset="0"/>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
        <p:nvSpPr>
          <p:cNvPr id="3" name="Rectangle 2"/>
          <p:cNvSpPr/>
          <p:nvPr/>
        </p:nvSpPr>
        <p:spPr>
          <a:xfrm>
            <a:off x="1128215" y="4350216"/>
            <a:ext cx="11083997" cy="1815882"/>
          </a:xfrm>
          <a:prstGeom prst="rect">
            <a:avLst/>
          </a:prstGeom>
        </p:spPr>
        <p:txBody>
          <a:bodyPr wrap="square">
            <a:spAutoFit/>
          </a:bodyPr>
          <a:lstStyle/>
          <a:p>
            <a:pPr marL="457200" indent="-457200">
              <a:buAutoNum type="arabicParenBoth"/>
            </a:pPr>
            <a:r>
              <a:rPr lang="en-US" sz="1400" i="1" dirty="0" smtClean="0">
                <a:latin typeface="Arial,Italic"/>
              </a:rPr>
              <a:t>Unless Oscillator used instead </a:t>
            </a:r>
          </a:p>
          <a:p>
            <a:pPr marL="457200" indent="-457200">
              <a:buFontTx/>
              <a:buAutoNum type="arabicParenBoth"/>
            </a:pPr>
            <a:r>
              <a:rPr lang="en-US" sz="1400" i="1" dirty="0">
                <a:latin typeface="Arial,Italic"/>
              </a:rPr>
              <a:t> According to RCC </a:t>
            </a:r>
            <a:r>
              <a:rPr lang="en-US" sz="1400" i="1" dirty="0" err="1" smtClean="0">
                <a:latin typeface="Arial,Italic"/>
              </a:rPr>
              <a:t>PERxEN</a:t>
            </a:r>
            <a:endParaRPr lang="en-US" sz="1400" i="1" dirty="0" smtClean="0">
              <a:latin typeface="Arial,Italic"/>
            </a:endParaRPr>
          </a:p>
          <a:p>
            <a:pPr marL="457200" indent="-457200">
              <a:buAutoNum type="arabicParenBoth"/>
            </a:pPr>
            <a:r>
              <a:rPr lang="en-US" sz="1400" i="1" dirty="0">
                <a:latin typeface="Arial,Italic"/>
              </a:rPr>
              <a:t>A</a:t>
            </a:r>
            <a:r>
              <a:rPr lang="en-US" sz="1400" i="1" dirty="0" smtClean="0">
                <a:latin typeface="Arial,Italic"/>
              </a:rPr>
              <a:t>ccording </a:t>
            </a:r>
            <a:r>
              <a:rPr lang="en-US" sz="1400" i="1" dirty="0">
                <a:latin typeface="Arial,Italic"/>
              </a:rPr>
              <a:t>to RCC </a:t>
            </a:r>
            <a:r>
              <a:rPr lang="en-US" sz="1400" i="1" dirty="0" err="1">
                <a:latin typeface="Arial,Italic"/>
              </a:rPr>
              <a:t>PERxEN</a:t>
            </a:r>
            <a:r>
              <a:rPr lang="en-US" sz="1400" i="1" dirty="0">
                <a:latin typeface="Arial,Italic"/>
              </a:rPr>
              <a:t> and </a:t>
            </a:r>
            <a:r>
              <a:rPr lang="en-US" sz="1400" i="1" dirty="0" err="1" smtClean="0">
                <a:latin typeface="Arial,Italic"/>
              </a:rPr>
              <a:t>PERxLPEN</a:t>
            </a:r>
            <a:endParaRPr lang="en-US" sz="1400" i="1" dirty="0">
              <a:latin typeface="Arial,Italic"/>
            </a:endParaRPr>
          </a:p>
          <a:p>
            <a:pPr marL="457200" indent="-457200">
              <a:buFontTx/>
              <a:buAutoNum type="arabicParenBoth"/>
            </a:pPr>
            <a:r>
              <a:rPr lang="en-US" sz="1400" i="1" dirty="0" smtClean="0">
                <a:latin typeface="Arial,Italic"/>
              </a:rPr>
              <a:t>In </a:t>
            </a:r>
            <a:r>
              <a:rPr lang="en-US" sz="1400" i="1" dirty="0">
                <a:latin typeface="Arial,Italic"/>
              </a:rPr>
              <a:t>order to allow the </a:t>
            </a:r>
            <a:r>
              <a:rPr lang="en-US" sz="1400" i="1" dirty="0" smtClean="0">
                <a:latin typeface="Arial,Italic"/>
              </a:rPr>
              <a:t>I2Cs or U(S)ARTs </a:t>
            </a:r>
            <a:r>
              <a:rPr lang="en-US" sz="1400" i="1" dirty="0">
                <a:latin typeface="Arial,Italic"/>
              </a:rPr>
              <a:t>to work in </a:t>
            </a:r>
            <a:r>
              <a:rPr lang="en-US" sz="1400" i="1" dirty="0" err="1">
                <a:latin typeface="Arial,Italic"/>
              </a:rPr>
              <a:t>CStop</a:t>
            </a:r>
            <a:r>
              <a:rPr lang="en-US" sz="1400" i="1" dirty="0">
                <a:latin typeface="Arial,Italic"/>
              </a:rPr>
              <a:t> or system (LP-)Stop mode, the </a:t>
            </a:r>
            <a:r>
              <a:rPr lang="en-US" sz="1400" i="1" dirty="0" smtClean="0">
                <a:latin typeface="Arial,Italic"/>
              </a:rPr>
              <a:t>user must </a:t>
            </a:r>
            <a:r>
              <a:rPr lang="en-US" sz="1400" i="1" dirty="0">
                <a:latin typeface="Arial,Italic"/>
              </a:rPr>
              <a:t>select an oscillator as kernel clock: </a:t>
            </a:r>
            <a:r>
              <a:rPr lang="en-US" sz="1400" b="1" i="1" dirty="0" err="1">
                <a:latin typeface="Arial,BoldItalic"/>
              </a:rPr>
              <a:t>hse_ker_ck</a:t>
            </a:r>
            <a:r>
              <a:rPr lang="en-US" sz="1400" i="1" dirty="0">
                <a:latin typeface="Arial,Italic"/>
              </a:rPr>
              <a:t>, </a:t>
            </a:r>
            <a:r>
              <a:rPr lang="en-US" sz="1400" b="1" i="1" dirty="0" err="1">
                <a:latin typeface="Arial,BoldItalic"/>
              </a:rPr>
              <a:t>hsi_ker_ck</a:t>
            </a:r>
            <a:r>
              <a:rPr lang="en-US" sz="1400" b="1" i="1" dirty="0">
                <a:latin typeface="Arial,BoldItalic"/>
              </a:rPr>
              <a:t> </a:t>
            </a:r>
            <a:r>
              <a:rPr lang="en-US" sz="1400" i="1" dirty="0">
                <a:latin typeface="Arial,Italic"/>
              </a:rPr>
              <a:t>or </a:t>
            </a:r>
            <a:r>
              <a:rPr lang="en-US" sz="1400" b="1" i="1" dirty="0" err="1" smtClean="0">
                <a:latin typeface="Arial,BoldItalic"/>
              </a:rPr>
              <a:t>csi_ker_ck</a:t>
            </a:r>
            <a:r>
              <a:rPr lang="en-US" sz="1400" b="1" i="1" dirty="0" smtClean="0">
                <a:latin typeface="Arial,BoldItalic"/>
              </a:rPr>
              <a:t> </a:t>
            </a:r>
            <a:r>
              <a:rPr lang="en-US" sz="1400" i="1" dirty="0" smtClean="0">
                <a:latin typeface="Arial,Italic"/>
              </a:rPr>
              <a:t>according </a:t>
            </a:r>
            <a:r>
              <a:rPr lang="en-US" sz="1400" i="1" dirty="0">
                <a:latin typeface="Arial,Italic"/>
              </a:rPr>
              <a:t>to RCC </a:t>
            </a:r>
            <a:r>
              <a:rPr lang="en-US" sz="1400" i="1" dirty="0" err="1" smtClean="0">
                <a:latin typeface="Arial,Italic"/>
              </a:rPr>
              <a:t>PERxEN</a:t>
            </a:r>
            <a:r>
              <a:rPr lang="en-US" sz="1400" i="1" dirty="0" smtClean="0">
                <a:latin typeface="Arial,Italic"/>
              </a:rPr>
              <a:t>. The </a:t>
            </a:r>
            <a:r>
              <a:rPr lang="en-US" sz="1400" i="1" dirty="0">
                <a:latin typeface="Arial,Italic"/>
              </a:rPr>
              <a:t>selected oscillator(s) </a:t>
            </a:r>
            <a:r>
              <a:rPr lang="en-US" sz="1400" i="1" dirty="0" smtClean="0">
                <a:latin typeface="Arial,Italic"/>
              </a:rPr>
              <a:t>is provided to the peripheral </a:t>
            </a:r>
            <a:r>
              <a:rPr lang="en-US" sz="1400" dirty="0" smtClean="0"/>
              <a:t>when </a:t>
            </a:r>
            <a:r>
              <a:rPr lang="en-US" sz="1400" dirty="0"/>
              <a:t>the peripheral generates a kernel clock request. </a:t>
            </a:r>
            <a:endParaRPr lang="en-US" sz="1400" i="1" dirty="0" smtClean="0">
              <a:latin typeface="Arial,Italic"/>
            </a:endParaRPr>
          </a:p>
          <a:p>
            <a:pPr marL="457200" indent="-457200">
              <a:buFontTx/>
              <a:buAutoNum type="arabicParenBoth"/>
            </a:pPr>
            <a:r>
              <a:rPr lang="en-US" sz="1400" i="1" dirty="0" smtClean="0">
                <a:latin typeface="Arial,Italic"/>
              </a:rPr>
              <a:t>The oscillator(s) remain activated in Stop mode if the </a:t>
            </a:r>
            <a:r>
              <a:rPr lang="en-US" sz="1400" i="1" dirty="0" err="1" smtClean="0">
                <a:latin typeface="Arial,Italic"/>
              </a:rPr>
              <a:t>xxxKERON</a:t>
            </a:r>
            <a:r>
              <a:rPr lang="en-US" sz="1400" i="1" dirty="0" smtClean="0">
                <a:latin typeface="Arial,Italic"/>
              </a:rPr>
              <a:t>=‘1’ ,allowing immediate delivery of the clock on wakeup from Stop or on peripheral kernel clock request.</a:t>
            </a:r>
            <a:endParaRPr lang="en-US" sz="1400" dirty="0"/>
          </a:p>
        </p:txBody>
      </p:sp>
    </p:spTree>
    <p:custDataLst>
      <p:tags r:id="rId1"/>
    </p:custDataLst>
    <p:extLst>
      <p:ext uri="{BB962C8B-B14F-4D97-AF65-F5344CB8AC3E}">
        <p14:creationId xmlns:p14="http://schemas.microsoft.com/office/powerpoint/2010/main" val="34419282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solidFill>
                  <a:srgbClr val="6CB2E6"/>
                </a:solidFill>
              </a:rPr>
              <a:t>Clock and low power modes 3/3</a:t>
            </a:r>
            <a:endParaRPr lang="en-US" dirty="0">
              <a:solidFill>
                <a:srgbClr val="6CB2E6"/>
              </a:solidFill>
            </a:endParaRPr>
          </a:p>
        </p:txBody>
      </p:sp>
      <p:sp>
        <p:nvSpPr>
          <p:cNvPr id="4" name="Espace réservé du numéro de diapositive 3"/>
          <p:cNvSpPr>
            <a:spLocks noGrp="1"/>
          </p:cNvSpPr>
          <p:nvPr>
            <p:ph type="sldNum" sz="quarter" idx="12"/>
          </p:nvPr>
        </p:nvSpPr>
        <p:spPr>
          <a:solidFill>
            <a:srgbClr val="B7007C"/>
          </a:solidFill>
        </p:spPr>
        <p:txBody>
          <a:bodyPr/>
          <a:lstStyle/>
          <a:p>
            <a:fld id="{5B31B9E4-8E4D-4C86-BFD7-412B282B373B}" type="slidenum">
              <a:rPr lang="fr-FR" smtClean="0"/>
              <a:pPr/>
              <a:t>18</a:t>
            </a:fld>
            <a:endParaRPr lang="fr-FR" dirty="0"/>
          </a:p>
        </p:txBody>
      </p:sp>
      <p:sp>
        <p:nvSpPr>
          <p:cNvPr id="23" name="Espace réservé du contenu 2"/>
          <p:cNvSpPr txBox="1">
            <a:spLocks/>
          </p:cNvSpPr>
          <p:nvPr/>
        </p:nvSpPr>
        <p:spPr>
          <a:xfrm>
            <a:off x="91982" y="2133650"/>
            <a:ext cx="12095256" cy="3775370"/>
          </a:xfrm>
          <a:prstGeom prst="rect">
            <a:avLst/>
          </a:prstGeom>
        </p:spPr>
        <p:txBody>
          <a:bodyPr vert="horz" wrap="square" lIns="121899" tIns="60949" rIns="121899" bIns="60949" rtlCol="0">
            <a:spAutoFit/>
          </a:bodyPr>
          <a:lstStyle>
            <a:lvl1pPr marL="237025" indent="-237025" algn="l" defTabSz="1218987" rtl="0" eaLnBrk="1" latinLnBrk="0" hangingPunct="1">
              <a:lnSpc>
                <a:spcPct val="100000"/>
              </a:lnSpc>
              <a:spcBef>
                <a:spcPts val="2400"/>
              </a:spcBef>
              <a:spcAft>
                <a:spcPts val="800"/>
              </a:spcAft>
              <a:buClr>
                <a:schemeClr val="tx2"/>
              </a:buClr>
              <a:buFont typeface="Arial" pitchFamily="34" charset="0"/>
              <a:buChar char="•"/>
              <a:defRPr sz="2600" kern="1200" baseline="0">
                <a:solidFill>
                  <a:srgbClr val="1C2A57"/>
                </a:solidFill>
                <a:latin typeface="Arial" pitchFamily="34" charset="0"/>
                <a:ea typeface="+mn-ea"/>
                <a:cs typeface="Arial" pitchFamily="34" charset="0"/>
              </a:defRPr>
            </a:lvl1pPr>
            <a:lvl2pPr marL="711076" indent="-237025" algn="l" defTabSz="1218987" rtl="0" eaLnBrk="1" latinLnBrk="0" hangingPunct="1">
              <a:lnSpc>
                <a:spcPct val="100000"/>
              </a:lnSpc>
              <a:spcBef>
                <a:spcPts val="0"/>
              </a:spcBef>
              <a:spcAft>
                <a:spcPts val="800"/>
              </a:spcAft>
              <a:buClr>
                <a:schemeClr val="accent1"/>
              </a:buClr>
              <a:buFont typeface="Arial" pitchFamily="34" charset="0"/>
              <a:buChar char="•"/>
              <a:defRPr sz="2000" kern="1200">
                <a:solidFill>
                  <a:schemeClr val="tx2"/>
                </a:solidFill>
                <a:latin typeface="Arial" pitchFamily="34" charset="0"/>
                <a:ea typeface="+mn-ea"/>
                <a:cs typeface="Arial" pitchFamily="34" charset="0"/>
              </a:defRPr>
            </a:lvl2pPr>
            <a:lvl3pPr marL="1202056" indent="-237025" algn="l" defTabSz="1218987" rtl="0" eaLnBrk="1" latinLnBrk="0" hangingPunct="1">
              <a:lnSpc>
                <a:spcPct val="100000"/>
              </a:lnSpc>
              <a:spcBef>
                <a:spcPts val="0"/>
              </a:spcBef>
              <a:spcAft>
                <a:spcPts val="400"/>
              </a:spcAft>
              <a:buFont typeface="Arial" pitchFamily="34" charset="0"/>
              <a:buChar char="•"/>
              <a:defRPr sz="1800" kern="1200" baseline="0">
                <a:solidFill>
                  <a:srgbClr val="52524A"/>
                </a:solidFill>
                <a:latin typeface="Arial" pitchFamily="34" charset="0"/>
                <a:ea typeface="+mn-ea"/>
                <a:cs typeface="Arial" pitchFamily="34" charset="0"/>
              </a:defRPr>
            </a:lvl3pPr>
            <a:lvl4pPr marL="2035877" indent="-207397" algn="l" defTabSz="1218987" rtl="0" eaLnBrk="1" latinLnBrk="0" hangingPunct="1">
              <a:lnSpc>
                <a:spcPct val="100000"/>
              </a:lnSpc>
              <a:spcBef>
                <a:spcPts val="0"/>
              </a:spcBef>
              <a:spcAft>
                <a:spcPts val="400"/>
              </a:spcAft>
              <a:buFont typeface="Arial" pitchFamily="34" charset="0"/>
              <a:buChar char="•"/>
              <a:defRPr sz="1600" kern="1200" baseline="0">
                <a:solidFill>
                  <a:schemeClr val="accent3"/>
                </a:solidFill>
                <a:latin typeface="Arial" pitchFamily="34" charset="0"/>
                <a:ea typeface="+mn-ea"/>
                <a:cs typeface="Arial" pitchFamily="34" charset="0"/>
              </a:defRPr>
            </a:lvl4pPr>
            <a:lvl5pPr marL="2742720" indent="-304747" algn="l" defTabSz="1218987" rtl="0" eaLnBrk="1" latinLnBrk="0" hangingPunct="1">
              <a:spcBef>
                <a:spcPct val="20000"/>
              </a:spcBef>
              <a:buFont typeface="Arial" pitchFamily="34" charset="0"/>
              <a:buChar char="»"/>
              <a:defRPr sz="2700" kern="1200">
                <a:solidFill>
                  <a:schemeClr val="tx1"/>
                </a:solidFill>
                <a:latin typeface="Arial" pitchFamily="34" charset="0"/>
                <a:ea typeface="+mn-ea"/>
                <a:cs typeface="Arial" pitchFamily="34" charset="0"/>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474051" lvl="1" indent="0">
              <a:buClr>
                <a:srgbClr val="6CB2E6"/>
              </a:buClr>
              <a:buNone/>
            </a:pPr>
            <a:r>
              <a:rPr lang="en-US" u="sng" dirty="0" smtClean="0">
                <a:solidFill>
                  <a:srgbClr val="002052"/>
                </a:solidFill>
              </a:rPr>
              <a:t>On exit from Stop/LP-Stop/LPLV-Stop modes</a:t>
            </a:r>
            <a:r>
              <a:rPr lang="en-US" dirty="0" smtClean="0">
                <a:solidFill>
                  <a:srgbClr val="002052"/>
                </a:solidFill>
              </a:rPr>
              <a:t>: </a:t>
            </a:r>
          </a:p>
          <a:p>
            <a:pPr marL="474051" lvl="1" indent="0">
              <a:buClr>
                <a:srgbClr val="6CB2E6"/>
              </a:buClr>
              <a:buNone/>
            </a:pPr>
            <a:r>
              <a:rPr lang="en-US" dirty="0" smtClean="0">
                <a:solidFill>
                  <a:srgbClr val="002052"/>
                </a:solidFill>
              </a:rPr>
              <a:t>the ‘clock restore’ HW feature will reconfigure PLL1&amp;PLL2 settings.</a:t>
            </a:r>
          </a:p>
          <a:p>
            <a:pPr lvl="2">
              <a:buClr>
                <a:srgbClr val="6CB2E6"/>
              </a:buClr>
            </a:pPr>
            <a:r>
              <a:rPr lang="en-US" dirty="0">
                <a:solidFill>
                  <a:srgbClr val="002052"/>
                </a:solidFill>
              </a:rPr>
              <a:t>Need to reconfigure other PLLs if needed.</a:t>
            </a:r>
          </a:p>
          <a:p>
            <a:pPr lvl="2">
              <a:buClr>
                <a:srgbClr val="6CB2E6"/>
              </a:buClr>
            </a:pPr>
            <a:r>
              <a:rPr lang="en-US" dirty="0" smtClean="0">
                <a:solidFill>
                  <a:srgbClr val="002052"/>
                </a:solidFill>
              </a:rPr>
              <a:t>The MCU is restarted on HSI </a:t>
            </a:r>
            <a:r>
              <a:rPr lang="en-US" dirty="0">
                <a:solidFill>
                  <a:srgbClr val="002052"/>
                </a:solidFill>
              </a:rPr>
              <a:t>clock </a:t>
            </a:r>
            <a:r>
              <a:rPr lang="en-US" dirty="0" smtClean="0">
                <a:solidFill>
                  <a:srgbClr val="002052"/>
                </a:solidFill>
              </a:rPr>
              <a:t>(HSI frequency “HSIDIV setting” is </a:t>
            </a:r>
            <a:r>
              <a:rPr lang="en-US" dirty="0">
                <a:solidFill>
                  <a:srgbClr val="002052"/>
                </a:solidFill>
              </a:rPr>
              <a:t>kept same as before Stop mode</a:t>
            </a:r>
            <a:r>
              <a:rPr lang="en-US" dirty="0" smtClean="0">
                <a:solidFill>
                  <a:srgbClr val="002052"/>
                </a:solidFill>
              </a:rPr>
              <a:t>), and MCUDIV is set back to its reset value. </a:t>
            </a:r>
          </a:p>
          <a:p>
            <a:pPr marL="965031" lvl="2" indent="0">
              <a:buClr>
                <a:srgbClr val="6CB2E6"/>
              </a:buClr>
              <a:buNone/>
            </a:pPr>
            <a:endParaRPr lang="en-US" dirty="0">
              <a:solidFill>
                <a:srgbClr val="002052"/>
              </a:solidFill>
            </a:endParaRPr>
          </a:p>
          <a:p>
            <a:pPr marL="474051" lvl="1" indent="0">
              <a:buClr>
                <a:srgbClr val="6CB2E6"/>
              </a:buClr>
              <a:buNone/>
            </a:pPr>
            <a:r>
              <a:rPr lang="en-US" u="sng" dirty="0" smtClean="0">
                <a:solidFill>
                  <a:srgbClr val="002052"/>
                </a:solidFill>
              </a:rPr>
              <a:t>On exit from Standby mode</a:t>
            </a:r>
            <a:r>
              <a:rPr lang="en-US" dirty="0" smtClean="0">
                <a:solidFill>
                  <a:srgbClr val="002052"/>
                </a:solidFill>
              </a:rPr>
              <a:t>: </a:t>
            </a:r>
          </a:p>
          <a:p>
            <a:pPr lvl="2">
              <a:buClr>
                <a:srgbClr val="6CB2E6"/>
              </a:buClr>
            </a:pPr>
            <a:r>
              <a:rPr lang="en-US" dirty="0">
                <a:solidFill>
                  <a:srgbClr val="002052"/>
                </a:solidFill>
              </a:rPr>
              <a:t>W</a:t>
            </a:r>
            <a:r>
              <a:rPr lang="en-US" dirty="0" smtClean="0">
                <a:solidFill>
                  <a:srgbClr val="002052"/>
                </a:solidFill>
              </a:rPr>
              <a:t>aking up on MPU is equivalent to a reset (starting from HSI, all clocks settings are to be handled by MPU SW)</a:t>
            </a:r>
          </a:p>
          <a:p>
            <a:pPr lvl="2">
              <a:buClr>
                <a:srgbClr val="6CB2E6"/>
              </a:buClr>
            </a:pPr>
            <a:r>
              <a:rPr lang="en-US" dirty="0">
                <a:solidFill>
                  <a:srgbClr val="002052"/>
                </a:solidFill>
              </a:rPr>
              <a:t>W</a:t>
            </a:r>
            <a:r>
              <a:rPr lang="en-US" dirty="0" smtClean="0">
                <a:solidFill>
                  <a:srgbClr val="002052"/>
                </a:solidFill>
              </a:rPr>
              <a:t>aking up on MCU only </a:t>
            </a:r>
            <a:r>
              <a:rPr lang="en-US" sz="1400" dirty="0" smtClean="0">
                <a:solidFill>
                  <a:srgbClr val="002052"/>
                </a:solidFill>
              </a:rPr>
              <a:t>(MCU_BEN=1, MPU_BEN=0 in RCC_MP_BOOTCR register)</a:t>
            </a:r>
            <a:r>
              <a:rPr lang="en-US" dirty="0" smtClean="0">
                <a:solidFill>
                  <a:srgbClr val="002052"/>
                </a:solidFill>
              </a:rPr>
              <a:t>, user must ensure that all clocks settings are handled by MCU SW.</a:t>
            </a:r>
            <a:endParaRPr lang="en-US" dirty="0">
              <a:solidFill>
                <a:srgbClr val="002052"/>
              </a:solidFill>
            </a:endParaRPr>
          </a:p>
        </p:txBody>
      </p:sp>
    </p:spTree>
    <p:custDataLst>
      <p:tags r:id="rId1"/>
    </p:custDataLst>
    <p:extLst>
      <p:ext uri="{BB962C8B-B14F-4D97-AF65-F5344CB8AC3E}">
        <p14:creationId xmlns:p14="http://schemas.microsoft.com/office/powerpoint/2010/main" val="428053002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en-US" dirty="0" smtClean="0">
                <a:solidFill>
                  <a:srgbClr val="6CB2E6"/>
                </a:solidFill>
              </a:rPr>
              <a:t>Debug aspects during low power modes</a:t>
            </a:r>
            <a:endParaRPr lang="en-US" dirty="0">
              <a:solidFill>
                <a:srgbClr val="6CB2E6"/>
              </a:solidFill>
            </a:endParaRPr>
          </a:p>
        </p:txBody>
      </p:sp>
      <p:sp>
        <p:nvSpPr>
          <p:cNvPr id="4" name="Espace réservé du numéro de diapositive 3"/>
          <p:cNvSpPr>
            <a:spLocks noGrp="1"/>
          </p:cNvSpPr>
          <p:nvPr>
            <p:ph type="sldNum" sz="quarter" idx="12"/>
          </p:nvPr>
        </p:nvSpPr>
        <p:spPr>
          <a:solidFill>
            <a:srgbClr val="B7007C"/>
          </a:solidFill>
        </p:spPr>
        <p:txBody>
          <a:bodyPr/>
          <a:lstStyle/>
          <a:p>
            <a:fld id="{5B31B9E4-8E4D-4C86-BFD7-412B282B373B}" type="slidenum">
              <a:rPr lang="fr-FR" smtClean="0"/>
              <a:pPr/>
              <a:t>19</a:t>
            </a:fld>
            <a:endParaRPr lang="fr-FR" dirty="0"/>
          </a:p>
        </p:txBody>
      </p:sp>
      <p:sp>
        <p:nvSpPr>
          <p:cNvPr id="23" name="Espace réservé du contenu 2"/>
          <p:cNvSpPr txBox="1">
            <a:spLocks/>
          </p:cNvSpPr>
          <p:nvPr/>
        </p:nvSpPr>
        <p:spPr>
          <a:xfrm>
            <a:off x="963049" y="1262410"/>
            <a:ext cx="11089174" cy="4832070"/>
          </a:xfrm>
          <a:prstGeom prst="rect">
            <a:avLst/>
          </a:prstGeom>
        </p:spPr>
        <p:txBody>
          <a:bodyPr vert="horz" lIns="121899" tIns="60949" rIns="121899" bIns="60949" rtlCol="0">
            <a:spAutoFit/>
          </a:bodyPr>
          <a:lstStyle>
            <a:lvl1pPr marL="237025" indent="-237025" algn="l" defTabSz="1218987" rtl="0" eaLnBrk="1" latinLnBrk="0" hangingPunct="1">
              <a:lnSpc>
                <a:spcPct val="100000"/>
              </a:lnSpc>
              <a:spcBef>
                <a:spcPts val="2400"/>
              </a:spcBef>
              <a:spcAft>
                <a:spcPts val="800"/>
              </a:spcAft>
              <a:buClr>
                <a:schemeClr val="tx2"/>
              </a:buClr>
              <a:buFont typeface="Arial" pitchFamily="34" charset="0"/>
              <a:buChar char="•"/>
              <a:defRPr sz="2600" kern="1200" baseline="0">
                <a:solidFill>
                  <a:srgbClr val="1C2A57"/>
                </a:solidFill>
                <a:latin typeface="Arial" pitchFamily="34" charset="0"/>
                <a:ea typeface="+mn-ea"/>
                <a:cs typeface="Arial" pitchFamily="34" charset="0"/>
              </a:defRPr>
            </a:lvl1pPr>
            <a:lvl2pPr marL="711076" indent="-237025" algn="l" defTabSz="1218987" rtl="0" eaLnBrk="1" latinLnBrk="0" hangingPunct="1">
              <a:lnSpc>
                <a:spcPct val="100000"/>
              </a:lnSpc>
              <a:spcBef>
                <a:spcPts val="0"/>
              </a:spcBef>
              <a:spcAft>
                <a:spcPts val="800"/>
              </a:spcAft>
              <a:buClr>
                <a:schemeClr val="accent1"/>
              </a:buClr>
              <a:buFont typeface="Arial" pitchFamily="34" charset="0"/>
              <a:buChar char="•"/>
              <a:defRPr sz="2000" kern="1200">
                <a:solidFill>
                  <a:schemeClr val="tx2"/>
                </a:solidFill>
                <a:latin typeface="Arial" pitchFamily="34" charset="0"/>
                <a:ea typeface="+mn-ea"/>
                <a:cs typeface="Arial" pitchFamily="34" charset="0"/>
              </a:defRPr>
            </a:lvl2pPr>
            <a:lvl3pPr marL="1202056" indent="-237025" algn="l" defTabSz="1218987" rtl="0" eaLnBrk="1" latinLnBrk="0" hangingPunct="1">
              <a:lnSpc>
                <a:spcPct val="100000"/>
              </a:lnSpc>
              <a:spcBef>
                <a:spcPts val="0"/>
              </a:spcBef>
              <a:spcAft>
                <a:spcPts val="400"/>
              </a:spcAft>
              <a:buFont typeface="Arial" pitchFamily="34" charset="0"/>
              <a:buChar char="•"/>
              <a:defRPr sz="1800" kern="1200" baseline="0">
                <a:solidFill>
                  <a:srgbClr val="52524A"/>
                </a:solidFill>
                <a:latin typeface="Arial" pitchFamily="34" charset="0"/>
                <a:ea typeface="+mn-ea"/>
                <a:cs typeface="Arial" pitchFamily="34" charset="0"/>
              </a:defRPr>
            </a:lvl3pPr>
            <a:lvl4pPr marL="2035877" indent="-207397" algn="l" defTabSz="1218987" rtl="0" eaLnBrk="1" latinLnBrk="0" hangingPunct="1">
              <a:lnSpc>
                <a:spcPct val="100000"/>
              </a:lnSpc>
              <a:spcBef>
                <a:spcPts val="0"/>
              </a:spcBef>
              <a:spcAft>
                <a:spcPts val="400"/>
              </a:spcAft>
              <a:buFont typeface="Arial" pitchFamily="34" charset="0"/>
              <a:buChar char="•"/>
              <a:defRPr sz="1600" kern="1200" baseline="0">
                <a:solidFill>
                  <a:schemeClr val="accent3"/>
                </a:solidFill>
                <a:latin typeface="Arial" pitchFamily="34" charset="0"/>
                <a:ea typeface="+mn-ea"/>
                <a:cs typeface="Arial" pitchFamily="34" charset="0"/>
              </a:defRPr>
            </a:lvl4pPr>
            <a:lvl5pPr marL="2742720" indent="-304747" algn="l" defTabSz="1218987" rtl="0" eaLnBrk="1" latinLnBrk="0" hangingPunct="1">
              <a:spcBef>
                <a:spcPct val="20000"/>
              </a:spcBef>
              <a:buFont typeface="Arial" pitchFamily="34" charset="0"/>
              <a:buChar char="»"/>
              <a:defRPr sz="2700" kern="1200">
                <a:solidFill>
                  <a:schemeClr val="tx1"/>
                </a:solidFill>
                <a:latin typeface="Arial" pitchFamily="34" charset="0"/>
                <a:ea typeface="+mn-ea"/>
                <a:cs typeface="Arial" pitchFamily="34" charset="0"/>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r>
              <a:rPr lang="en-US" sz="2400" dirty="0" smtClean="0"/>
              <a:t>A </a:t>
            </a:r>
            <a:r>
              <a:rPr lang="en-US" sz="2400" dirty="0"/>
              <a:t>low power mode emulation that keeps debug capability while in low power </a:t>
            </a:r>
            <a:r>
              <a:rPr lang="en-US" sz="2400" dirty="0" smtClean="0"/>
              <a:t>mode is supported </a:t>
            </a:r>
            <a:r>
              <a:rPr lang="en-US" sz="1800" dirty="0" smtClean="0"/>
              <a:t>(controlled by </a:t>
            </a:r>
            <a:r>
              <a:rPr lang="en-US" sz="1800" dirty="0"/>
              <a:t>DBGSLEEP, DBGSTOP and DBGSTBY bits in </a:t>
            </a:r>
            <a:r>
              <a:rPr lang="en-US" sz="1800" dirty="0" smtClean="0"/>
              <a:t>DBGMCU_CR register).</a:t>
            </a:r>
          </a:p>
          <a:p>
            <a:pPr lvl="1"/>
            <a:r>
              <a:rPr lang="en-US" sz="1800" dirty="0" smtClean="0"/>
              <a:t>When entering </a:t>
            </a:r>
            <a:r>
              <a:rPr lang="en-US" sz="1800" dirty="0" err="1" smtClean="0"/>
              <a:t>CSleep</a:t>
            </a:r>
            <a:r>
              <a:rPr lang="en-US" sz="1800" dirty="0" smtClean="0"/>
              <a:t> mode on MPU side, the debug clock is always kept active (so DBGSLEEP bit only applies for MCU)</a:t>
            </a:r>
          </a:p>
          <a:p>
            <a:r>
              <a:rPr lang="en-US" sz="2400" u="sng" dirty="0"/>
              <a:t>Caution</a:t>
            </a:r>
            <a:r>
              <a:rPr lang="en-US" sz="2400" dirty="0"/>
              <a:t>: using low power emulation modes has a significant impact on the power savings (various clocks and power supply being kept on). Such modes should only be used for debugging purposes. Power consumption measurements are not relevant while using low power mode emulation</a:t>
            </a:r>
            <a:r>
              <a:rPr lang="en-US" sz="2400" dirty="0" smtClean="0"/>
              <a:t>.</a:t>
            </a:r>
          </a:p>
          <a:p>
            <a:r>
              <a:rPr lang="en-US" sz="2400" dirty="0"/>
              <a:t>The Hardware Debug Port (HDP) allows the observation of internal signals that can be used to debug the entry in and the exit from low power modes.</a:t>
            </a:r>
          </a:p>
        </p:txBody>
      </p:sp>
    </p:spTree>
    <p:custDataLst>
      <p:tags r:id="rId1"/>
    </p:custDataLst>
    <p:extLst>
      <p:ext uri="{BB962C8B-B14F-4D97-AF65-F5344CB8AC3E}">
        <p14:creationId xmlns:p14="http://schemas.microsoft.com/office/powerpoint/2010/main" val="11666105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Content</a:t>
            </a:r>
          </a:p>
        </p:txBody>
      </p:sp>
      <p:sp>
        <p:nvSpPr>
          <p:cNvPr id="3" name="Content Placeholder 2"/>
          <p:cNvSpPr>
            <a:spLocks noGrp="1"/>
          </p:cNvSpPr>
          <p:nvPr>
            <p:ph idx="1"/>
          </p:nvPr>
        </p:nvSpPr>
        <p:spPr>
          <a:xfrm>
            <a:off x="765027" y="1053530"/>
            <a:ext cx="10968514" cy="5919547"/>
          </a:xfrm>
        </p:spPr>
        <p:txBody>
          <a:bodyPr/>
          <a:lstStyle/>
          <a:p>
            <a:r>
              <a:rPr lang="en-US" dirty="0" smtClean="0"/>
              <a:t>Purpose of this presentation is to give to STMicroelectronics platform developers insight/knowledge/tips about STM32MP1 System Power Modes and in particular Low Power Modes.</a:t>
            </a:r>
          </a:p>
          <a:p>
            <a:r>
              <a:rPr lang="en-US" dirty="0" smtClean="0"/>
              <a:t>"</a:t>
            </a:r>
            <a:r>
              <a:rPr lang="en-US" dirty="0"/>
              <a:t>Hands on" means </a:t>
            </a:r>
            <a:r>
              <a:rPr lang="en-US" b="1" dirty="0"/>
              <a:t>learning by doing</a:t>
            </a:r>
            <a:r>
              <a:rPr lang="en-US" dirty="0"/>
              <a:t>.</a:t>
            </a:r>
          </a:p>
          <a:p>
            <a:r>
              <a:rPr lang="en-US" dirty="0"/>
              <a:t>This </a:t>
            </a:r>
            <a:r>
              <a:rPr lang="en-US" dirty="0" smtClean="0"/>
              <a:t>presentation </a:t>
            </a:r>
            <a:r>
              <a:rPr lang="en-US" dirty="0"/>
              <a:t>describes for this topic the following sections:</a:t>
            </a:r>
          </a:p>
          <a:p>
            <a:pPr lvl="1"/>
            <a:r>
              <a:rPr lang="en-US" b="1" dirty="0"/>
              <a:t>Learning program</a:t>
            </a:r>
            <a:r>
              <a:rPr lang="en-US" dirty="0"/>
              <a:t>: What are the objectives and benefits of this training. What is the overall plan and expected duration.</a:t>
            </a:r>
          </a:p>
          <a:p>
            <a:pPr lvl="1"/>
            <a:r>
              <a:rPr lang="en-US" b="1" dirty="0"/>
              <a:t>Prerequisites</a:t>
            </a:r>
            <a:r>
              <a:rPr lang="en-US" dirty="0"/>
              <a:t>: What is mandatory to study, to have (in term of material) and knowledge (other Training, other Hands On, etc...) before starting this training.</a:t>
            </a:r>
          </a:p>
          <a:p>
            <a:pPr lvl="1"/>
            <a:r>
              <a:rPr lang="en-US" b="1" dirty="0"/>
              <a:t>Theoretical school</a:t>
            </a:r>
            <a:r>
              <a:rPr lang="en-US" dirty="0"/>
              <a:t>: Documentation reference (to be consulted on request), self learning or presentation to follow.</a:t>
            </a:r>
          </a:p>
          <a:p>
            <a:pPr lvl="1"/>
            <a:r>
              <a:rPr lang="en-US" b="1" dirty="0"/>
              <a:t>Practicing school</a:t>
            </a:r>
            <a:r>
              <a:rPr lang="en-US" dirty="0"/>
              <a:t>: </a:t>
            </a:r>
            <a:r>
              <a:rPr lang="en-US" dirty="0" smtClean="0"/>
              <a:t>Learning </a:t>
            </a:r>
            <a:r>
              <a:rPr lang="en-US" dirty="0"/>
              <a:t>by doing part (sequence of exercises and practical work).</a:t>
            </a:r>
          </a:p>
          <a:p>
            <a:pPr lvl="1"/>
            <a:r>
              <a:rPr lang="en-US" b="1" dirty="0"/>
              <a:t>Evaluation</a:t>
            </a:r>
            <a:r>
              <a:rPr lang="en-US" dirty="0"/>
              <a:t>: How to make sure all the objectives of the training </a:t>
            </a:r>
            <a:r>
              <a:rPr lang="en-US" dirty="0" smtClean="0"/>
              <a:t>were </a:t>
            </a:r>
            <a:r>
              <a:rPr lang="en-US" dirty="0"/>
              <a:t>learnt </a:t>
            </a:r>
            <a:r>
              <a:rPr lang="en-US" dirty="0" smtClean="0"/>
              <a:t>?</a:t>
            </a:r>
            <a:endParaRPr lang="en-GB" dirty="0"/>
          </a:p>
        </p:txBody>
      </p:sp>
      <p:sp>
        <p:nvSpPr>
          <p:cNvPr id="4" name="Slide Number Placeholder 3"/>
          <p:cNvSpPr>
            <a:spLocks noGrp="1"/>
          </p:cNvSpPr>
          <p:nvPr>
            <p:ph type="sldNum" sz="quarter" idx="12"/>
          </p:nvPr>
        </p:nvSpPr>
        <p:spPr/>
        <p:txBody>
          <a:bodyPr/>
          <a:lstStyle/>
          <a:p>
            <a:fld id="{5B31B9E4-8E4D-4C86-BFD7-412B282B373B}" type="slidenum">
              <a:rPr lang="fr-FR" smtClean="0"/>
              <a:pPr/>
              <a:t>2</a:t>
            </a:fld>
            <a:endParaRPr lang="fr-FR" dirty="0"/>
          </a:p>
        </p:txBody>
      </p:sp>
    </p:spTree>
    <p:extLst>
      <p:ext uri="{BB962C8B-B14F-4D97-AF65-F5344CB8AC3E}">
        <p14:creationId xmlns:p14="http://schemas.microsoft.com/office/powerpoint/2010/main" val="3049676119"/>
      </p:ext>
    </p:extLst>
  </p:cSld>
  <p:clrMapOvr>
    <a:masterClrMapping/>
  </p:clrMapOvr>
  <p:transition spd="slow">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en-US" sz="4300" dirty="0" smtClean="0">
                <a:solidFill>
                  <a:srgbClr val="6CB2E6"/>
                </a:solidFill>
              </a:rPr>
              <a:t>Evaluation </a:t>
            </a:r>
            <a:r>
              <a:rPr lang="en-US" sz="4300" dirty="0">
                <a:solidFill>
                  <a:srgbClr val="6CB2E6"/>
                </a:solidFill>
              </a:rPr>
              <a:t>board </a:t>
            </a:r>
            <a:r>
              <a:rPr lang="en-US" sz="4300" dirty="0" smtClean="0">
                <a:solidFill>
                  <a:srgbClr val="6CB2E6"/>
                </a:solidFill>
              </a:rPr>
              <a:t>MB1263C </a:t>
            </a:r>
            <a:r>
              <a:rPr lang="en-US" sz="2700" dirty="0" smtClean="0">
                <a:solidFill>
                  <a:srgbClr val="6CB2E6"/>
                </a:solidFill>
              </a:rPr>
              <a:t>STM32MP157C-EV1 </a:t>
            </a:r>
            <a:r>
              <a:rPr lang="en-US" sz="2700" dirty="0">
                <a:solidFill>
                  <a:srgbClr val="6CB2E6"/>
                </a:solidFill>
              </a:rPr>
              <a:t>(</a:t>
            </a:r>
            <a:r>
              <a:rPr lang="en-US" sz="2700" dirty="0" smtClean="0">
                <a:solidFill>
                  <a:srgbClr val="6CB2E6"/>
                </a:solidFill>
              </a:rPr>
              <a:t>STPMIC1x, </a:t>
            </a:r>
            <a:r>
              <a:rPr lang="en-US" sz="2700" dirty="0">
                <a:solidFill>
                  <a:srgbClr val="6CB2E6"/>
                </a:solidFill>
              </a:rPr>
              <a:t>DDR3)</a:t>
            </a:r>
          </a:p>
        </p:txBody>
      </p:sp>
      <p:sp>
        <p:nvSpPr>
          <p:cNvPr id="4" name="Espace réservé du numéro de diapositive 3"/>
          <p:cNvSpPr>
            <a:spLocks noGrp="1"/>
          </p:cNvSpPr>
          <p:nvPr>
            <p:ph type="sldNum" sz="quarter" idx="12"/>
          </p:nvPr>
        </p:nvSpPr>
        <p:spPr>
          <a:solidFill>
            <a:srgbClr val="B7007C"/>
          </a:solidFill>
        </p:spPr>
        <p:txBody>
          <a:bodyPr/>
          <a:lstStyle/>
          <a:p>
            <a:fld id="{5B31B9E4-8E4D-4C86-BFD7-412B282B373B}" type="slidenum">
              <a:rPr lang="fr-FR" smtClean="0"/>
              <a:pPr/>
              <a:t>20</a:t>
            </a:fld>
            <a:endParaRPr lang="fr-FR" dirty="0"/>
          </a:p>
        </p:txBody>
      </p:sp>
      <p:sp>
        <p:nvSpPr>
          <p:cNvPr id="23" name="Espace réservé du contenu 2"/>
          <p:cNvSpPr txBox="1">
            <a:spLocks/>
          </p:cNvSpPr>
          <p:nvPr/>
        </p:nvSpPr>
        <p:spPr>
          <a:xfrm>
            <a:off x="3345367" y="1197546"/>
            <a:ext cx="8796924" cy="4914144"/>
          </a:xfrm>
          <a:prstGeom prst="rect">
            <a:avLst/>
          </a:prstGeom>
        </p:spPr>
        <p:txBody>
          <a:bodyPr vert="horz" wrap="square" lIns="121899" tIns="60949" rIns="121899" bIns="60949" rtlCol="0">
            <a:spAutoFit/>
          </a:bodyPr>
          <a:lstStyle>
            <a:lvl1pPr marL="237025" indent="-237025" algn="l" defTabSz="1218987" rtl="0" eaLnBrk="1" latinLnBrk="0" hangingPunct="1">
              <a:lnSpc>
                <a:spcPct val="100000"/>
              </a:lnSpc>
              <a:spcBef>
                <a:spcPts val="2400"/>
              </a:spcBef>
              <a:spcAft>
                <a:spcPts val="800"/>
              </a:spcAft>
              <a:buClr>
                <a:schemeClr val="tx2"/>
              </a:buClr>
              <a:buFont typeface="Arial" pitchFamily="34" charset="0"/>
              <a:buChar char="•"/>
              <a:defRPr sz="2600" kern="1200" baseline="0">
                <a:solidFill>
                  <a:srgbClr val="1C2A57"/>
                </a:solidFill>
                <a:latin typeface="Arial" pitchFamily="34" charset="0"/>
                <a:ea typeface="+mn-ea"/>
                <a:cs typeface="Arial" pitchFamily="34" charset="0"/>
              </a:defRPr>
            </a:lvl1pPr>
            <a:lvl2pPr marL="711076" indent="-237025" algn="l" defTabSz="1218987" rtl="0" eaLnBrk="1" latinLnBrk="0" hangingPunct="1">
              <a:lnSpc>
                <a:spcPct val="100000"/>
              </a:lnSpc>
              <a:spcBef>
                <a:spcPts val="0"/>
              </a:spcBef>
              <a:spcAft>
                <a:spcPts val="800"/>
              </a:spcAft>
              <a:buClr>
                <a:schemeClr val="accent1"/>
              </a:buClr>
              <a:buFont typeface="Arial" pitchFamily="34" charset="0"/>
              <a:buChar char="•"/>
              <a:defRPr sz="2000" kern="1200">
                <a:solidFill>
                  <a:schemeClr val="tx2"/>
                </a:solidFill>
                <a:latin typeface="Arial" pitchFamily="34" charset="0"/>
                <a:ea typeface="+mn-ea"/>
                <a:cs typeface="Arial" pitchFamily="34" charset="0"/>
              </a:defRPr>
            </a:lvl2pPr>
            <a:lvl3pPr marL="1202056" indent="-237025" algn="l" defTabSz="1218987" rtl="0" eaLnBrk="1" latinLnBrk="0" hangingPunct="1">
              <a:lnSpc>
                <a:spcPct val="100000"/>
              </a:lnSpc>
              <a:spcBef>
                <a:spcPts val="0"/>
              </a:spcBef>
              <a:spcAft>
                <a:spcPts val="400"/>
              </a:spcAft>
              <a:buFont typeface="Arial" pitchFamily="34" charset="0"/>
              <a:buChar char="•"/>
              <a:defRPr sz="1800" kern="1200" baseline="0">
                <a:solidFill>
                  <a:srgbClr val="52524A"/>
                </a:solidFill>
                <a:latin typeface="Arial" pitchFamily="34" charset="0"/>
                <a:ea typeface="+mn-ea"/>
                <a:cs typeface="Arial" pitchFamily="34" charset="0"/>
              </a:defRPr>
            </a:lvl3pPr>
            <a:lvl4pPr marL="2035877" indent="-207397" algn="l" defTabSz="1218987" rtl="0" eaLnBrk="1" latinLnBrk="0" hangingPunct="1">
              <a:lnSpc>
                <a:spcPct val="100000"/>
              </a:lnSpc>
              <a:spcBef>
                <a:spcPts val="0"/>
              </a:spcBef>
              <a:spcAft>
                <a:spcPts val="400"/>
              </a:spcAft>
              <a:buFont typeface="Arial" pitchFamily="34" charset="0"/>
              <a:buChar char="•"/>
              <a:defRPr sz="1600" kern="1200" baseline="0">
                <a:solidFill>
                  <a:schemeClr val="accent3"/>
                </a:solidFill>
                <a:latin typeface="Arial" pitchFamily="34" charset="0"/>
                <a:ea typeface="+mn-ea"/>
                <a:cs typeface="Arial" pitchFamily="34" charset="0"/>
              </a:defRPr>
            </a:lvl4pPr>
            <a:lvl5pPr marL="2742720" indent="-304747" algn="l" defTabSz="1218987" rtl="0" eaLnBrk="1" latinLnBrk="0" hangingPunct="1">
              <a:spcBef>
                <a:spcPct val="20000"/>
              </a:spcBef>
              <a:buFont typeface="Arial" pitchFamily="34" charset="0"/>
              <a:buChar char="»"/>
              <a:defRPr sz="2700" kern="1200">
                <a:solidFill>
                  <a:schemeClr val="tx1"/>
                </a:solidFill>
                <a:latin typeface="Arial" pitchFamily="34" charset="0"/>
                <a:ea typeface="+mn-ea"/>
                <a:cs typeface="Arial" pitchFamily="34" charset="0"/>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280988" lvl="1" indent="-280988" fontAlgn="ctr"/>
            <a:r>
              <a:rPr lang="en-US" dirty="0" smtClean="0"/>
              <a:t>It is </a:t>
            </a:r>
            <a:r>
              <a:rPr lang="en-US" b="1" dirty="0" smtClean="0"/>
              <a:t>NOT possible </a:t>
            </a:r>
            <a:r>
              <a:rPr lang="en-US" dirty="0" smtClean="0"/>
              <a:t>to directly measure consumption on the board</a:t>
            </a:r>
            <a:r>
              <a:rPr lang="en-US" baseline="30000" dirty="0" smtClean="0"/>
              <a:t>(1)</a:t>
            </a:r>
            <a:r>
              <a:rPr lang="en-US" dirty="0" smtClean="0"/>
              <a:t>.</a:t>
            </a:r>
            <a:endParaRPr lang="en-US" sz="2800" dirty="0"/>
          </a:p>
          <a:p>
            <a:pPr marL="280988" lvl="1" indent="-280988" fontAlgn="ctr">
              <a:spcAft>
                <a:spcPts val="0"/>
              </a:spcAft>
            </a:pPr>
            <a:r>
              <a:rPr lang="en-US" dirty="0" smtClean="0"/>
              <a:t>In those labs we propose to modify the board </a:t>
            </a:r>
            <a:r>
              <a:rPr lang="en-US" baseline="30000" dirty="0"/>
              <a:t>(1)</a:t>
            </a:r>
            <a:r>
              <a:rPr lang="en-US" dirty="0" smtClean="0"/>
              <a:t> and measure</a:t>
            </a:r>
          </a:p>
          <a:p>
            <a:pPr marL="0" lvl="1" indent="0" fontAlgn="ctr">
              <a:buNone/>
            </a:pPr>
            <a:r>
              <a:rPr lang="en-US" dirty="0"/>
              <a:t> </a:t>
            </a:r>
            <a:r>
              <a:rPr lang="en-US" dirty="0" smtClean="0"/>
              <a:t>     V</a:t>
            </a:r>
            <a:r>
              <a:rPr lang="en-US" baseline="-25000" dirty="0" smtClean="0"/>
              <a:t>DDCORE</a:t>
            </a:r>
            <a:r>
              <a:rPr lang="en-US" baseline="-25000" dirty="0"/>
              <a:t>, </a:t>
            </a:r>
            <a:r>
              <a:rPr lang="en-US" dirty="0"/>
              <a:t>V</a:t>
            </a:r>
            <a:r>
              <a:rPr lang="en-US" baseline="-25000" dirty="0"/>
              <a:t>DD, </a:t>
            </a:r>
            <a:r>
              <a:rPr lang="en-US" dirty="0" smtClean="0"/>
              <a:t>V</a:t>
            </a:r>
            <a:r>
              <a:rPr lang="en-US" baseline="-25000" dirty="0" smtClean="0"/>
              <a:t>DD_DDR </a:t>
            </a:r>
            <a:r>
              <a:rPr lang="en-US" sz="1200" dirty="0" smtClean="0"/>
              <a:t> (V</a:t>
            </a:r>
            <a:r>
              <a:rPr lang="en-US" sz="1200" baseline="-25000" dirty="0" smtClean="0"/>
              <a:t>DD_DDR</a:t>
            </a:r>
            <a:r>
              <a:rPr lang="en-US" sz="1200" dirty="0" smtClean="0"/>
              <a:t> is the supply to DDR3 memory and STM32MP1 DDR_PHY interface)</a:t>
            </a:r>
          </a:p>
          <a:p>
            <a:pPr marL="0" lvl="1" indent="0" fontAlgn="ctr">
              <a:buNone/>
            </a:pPr>
            <a:endParaRPr lang="en-US" sz="1200" dirty="0"/>
          </a:p>
          <a:p>
            <a:pPr marL="0" lvl="1" indent="0" fontAlgn="ctr">
              <a:buNone/>
            </a:pPr>
            <a:endParaRPr lang="en-US" sz="1200" dirty="0" smtClean="0"/>
          </a:p>
          <a:p>
            <a:pPr marL="0" lvl="1" indent="0" fontAlgn="ctr">
              <a:buNone/>
            </a:pPr>
            <a:endParaRPr lang="en-US" sz="1600" dirty="0" smtClean="0"/>
          </a:p>
          <a:p>
            <a:pPr marL="0" lvl="1" indent="0" fontAlgn="ctr">
              <a:buNone/>
            </a:pPr>
            <a:endParaRPr lang="en-US" sz="1600" dirty="0"/>
          </a:p>
          <a:p>
            <a:pPr marL="0" lvl="1" indent="0" fontAlgn="ctr">
              <a:buNone/>
            </a:pPr>
            <a:r>
              <a:rPr lang="en-US" sz="1200" dirty="0" smtClean="0"/>
              <a:t> </a:t>
            </a:r>
          </a:p>
          <a:p>
            <a:pPr marL="280988" lvl="1" indent="-280988">
              <a:buClr>
                <a:srgbClr val="6CB2E6"/>
              </a:buClr>
            </a:pPr>
            <a:endParaRPr lang="en-US" b="1" dirty="0" smtClean="0"/>
          </a:p>
          <a:p>
            <a:pPr marL="280988" lvl="1" indent="-280988">
              <a:buClr>
                <a:srgbClr val="6CB2E6"/>
              </a:buClr>
            </a:pPr>
            <a:endParaRPr lang="en-US" b="1" dirty="0" smtClean="0"/>
          </a:p>
          <a:p>
            <a:pPr marL="280988" lvl="1" indent="-280988">
              <a:buClr>
                <a:srgbClr val="6CB2E6"/>
              </a:buClr>
            </a:pPr>
            <a:r>
              <a:rPr lang="en-US" b="1" dirty="0" smtClean="0"/>
              <a:t>STPMIC1</a:t>
            </a:r>
            <a:r>
              <a:rPr lang="en-US" dirty="0" smtClean="0"/>
              <a:t> </a:t>
            </a:r>
            <a:r>
              <a:rPr lang="en-US" dirty="0"/>
              <a:t>external </a:t>
            </a:r>
            <a:r>
              <a:rPr lang="en-US" dirty="0" smtClean="0"/>
              <a:t>regulator allows </a:t>
            </a:r>
            <a:r>
              <a:rPr lang="en-US" dirty="0"/>
              <a:t>below </a:t>
            </a:r>
            <a:r>
              <a:rPr lang="en-US" dirty="0" smtClean="0"/>
              <a:t>modes:</a:t>
            </a:r>
            <a:endParaRPr lang="en-US" dirty="0"/>
          </a:p>
          <a:p>
            <a:pPr marL="1600200" lvl="2" indent="-403225">
              <a:buClr>
                <a:srgbClr val="6CB2E6"/>
              </a:buClr>
              <a:buFont typeface="Wingdings" panose="05000000000000000000" pitchFamily="2" charset="2"/>
              <a:buChar char="Ø"/>
            </a:pPr>
            <a:r>
              <a:rPr lang="en-US" dirty="0"/>
              <a:t>LP-Stop mode with switching off DDR resistance termination.</a:t>
            </a:r>
          </a:p>
          <a:p>
            <a:pPr marL="1600200" lvl="2" indent="-403225">
              <a:buClr>
                <a:srgbClr val="6CB2E6"/>
              </a:buClr>
              <a:buFont typeface="Wingdings" panose="05000000000000000000" pitchFamily="2" charset="2"/>
              <a:buChar char="Ø"/>
            </a:pPr>
            <a:r>
              <a:rPr lang="en-US" dirty="0"/>
              <a:t>LPLV-Stop mode with VDDCORE reduced to 0.9V</a:t>
            </a:r>
            <a:r>
              <a:rPr lang="en-US" dirty="0" smtClean="0"/>
              <a:t>.</a:t>
            </a:r>
          </a:p>
          <a:p>
            <a:pPr marL="1196975" lvl="2" indent="-282575">
              <a:buClr>
                <a:srgbClr val="6CB2E6"/>
              </a:buClr>
              <a:buNone/>
            </a:pPr>
            <a:r>
              <a:rPr lang="en-US" sz="1400" dirty="0" smtClean="0">
                <a:solidFill>
                  <a:srgbClr val="FF0000"/>
                </a:solidFill>
              </a:rPr>
              <a:t>(!! need recompilation of STM32MPU </a:t>
            </a:r>
            <a:r>
              <a:rPr lang="en-US" sz="1400" dirty="0" err="1" smtClean="0">
                <a:solidFill>
                  <a:srgbClr val="FF0000"/>
                </a:solidFill>
              </a:rPr>
              <a:t>OpenSTLinux</a:t>
            </a:r>
            <a:r>
              <a:rPr lang="en-US" sz="1400" dirty="0" smtClean="0">
                <a:solidFill>
                  <a:srgbClr val="FF0000"/>
                </a:solidFill>
              </a:rPr>
              <a:t> to allow LPLV-Stop mode)</a:t>
            </a:r>
            <a:endParaRPr lang="en-US" sz="1400" dirty="0">
              <a:solidFill>
                <a:srgbClr val="FF0000"/>
              </a:solidFill>
            </a:endParaRPr>
          </a:p>
        </p:txBody>
      </p:sp>
      <p:sp>
        <p:nvSpPr>
          <p:cNvPr id="3" name="Rectangle 2"/>
          <p:cNvSpPr/>
          <p:nvPr/>
        </p:nvSpPr>
        <p:spPr>
          <a:xfrm>
            <a:off x="1187624" y="6172705"/>
            <a:ext cx="10661400" cy="461665"/>
          </a:xfrm>
          <a:prstGeom prst="rect">
            <a:avLst/>
          </a:prstGeom>
        </p:spPr>
        <p:txBody>
          <a:bodyPr wrap="square">
            <a:spAutoFit/>
          </a:bodyPr>
          <a:lstStyle/>
          <a:p>
            <a:pPr marL="457200" indent="-457200">
              <a:buAutoNum type="arabicParenBoth"/>
            </a:pPr>
            <a:r>
              <a:rPr lang="en-US" sz="1200" dirty="0"/>
              <a:t>S</a:t>
            </a:r>
            <a:r>
              <a:rPr lang="en-US" sz="1200" dirty="0" smtClean="0"/>
              <a:t>ome 0</a:t>
            </a:r>
            <a:r>
              <a:rPr lang="el-GR" sz="1200" dirty="0" smtClean="0"/>
              <a:t>Ω</a:t>
            </a:r>
            <a:r>
              <a:rPr lang="en-US" sz="1200" dirty="0" smtClean="0"/>
              <a:t> shunt resistors (R80, R81, R82) on the back side of the board are present on power supplies and can be replaced by 0.1</a:t>
            </a:r>
            <a:r>
              <a:rPr lang="el-GR" sz="1200" dirty="0" smtClean="0"/>
              <a:t>Ω</a:t>
            </a:r>
            <a:r>
              <a:rPr lang="en-US" sz="1200" dirty="0" smtClean="0"/>
              <a:t> resistors on VDDCORE, VDD, VVDQ_DDR to measure the voltage and deduce current.</a:t>
            </a:r>
            <a:r>
              <a:rPr lang="en-US" sz="1200" baseline="30000" dirty="0" smtClean="0"/>
              <a:t> </a:t>
            </a:r>
          </a:p>
        </p:txBody>
      </p:sp>
      <p:pic>
        <p:nvPicPr>
          <p:cNvPr id="6" name="Picture 5"/>
          <p:cNvPicPr>
            <a:picLocks noChangeAspect="1"/>
          </p:cNvPicPr>
          <p:nvPr/>
        </p:nvPicPr>
        <p:blipFill>
          <a:blip r:embed="rId4"/>
          <a:stretch>
            <a:fillRect/>
          </a:stretch>
        </p:blipFill>
        <p:spPr>
          <a:xfrm>
            <a:off x="5924554" y="2853730"/>
            <a:ext cx="1819275" cy="1162050"/>
          </a:xfrm>
          <a:prstGeom prst="rect">
            <a:avLst/>
          </a:prstGeom>
        </p:spPr>
      </p:pic>
      <p:pic>
        <p:nvPicPr>
          <p:cNvPr id="7" name="Picture 6"/>
          <p:cNvPicPr>
            <a:picLocks noChangeAspect="1"/>
          </p:cNvPicPr>
          <p:nvPr/>
        </p:nvPicPr>
        <p:blipFill>
          <a:blip r:embed="rId5"/>
          <a:stretch>
            <a:fillRect/>
          </a:stretch>
        </p:blipFill>
        <p:spPr>
          <a:xfrm>
            <a:off x="327483" y="1413570"/>
            <a:ext cx="3196635" cy="4372409"/>
          </a:xfrm>
          <a:prstGeom prst="rect">
            <a:avLst/>
          </a:prstGeom>
        </p:spPr>
      </p:pic>
    </p:spTree>
    <p:custDataLst>
      <p:tags r:id="rId1"/>
    </p:custDataLst>
    <p:extLst>
      <p:ext uri="{BB962C8B-B14F-4D97-AF65-F5344CB8AC3E}">
        <p14:creationId xmlns:p14="http://schemas.microsoft.com/office/powerpoint/2010/main" val="10559105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r>
              <a:rPr lang="en-US" sz="2800" dirty="0" smtClean="0">
                <a:solidFill>
                  <a:srgbClr val="6CB2E6"/>
                </a:solidFill>
              </a:rPr>
              <a:t>Constraints due to STM32MPU </a:t>
            </a:r>
            <a:r>
              <a:rPr lang="en-US" sz="2800" dirty="0" err="1" smtClean="0">
                <a:solidFill>
                  <a:srgbClr val="6CB2E6"/>
                </a:solidFill>
              </a:rPr>
              <a:t>OpenSTLinux</a:t>
            </a:r>
            <a:r>
              <a:rPr lang="en-US" sz="2800" dirty="0" smtClean="0">
                <a:solidFill>
                  <a:srgbClr val="6CB2E6"/>
                </a:solidFill>
              </a:rPr>
              <a:t> Distributions</a:t>
            </a:r>
            <a:endParaRPr lang="en-US" sz="2800" dirty="0">
              <a:solidFill>
                <a:srgbClr val="6CB2E6"/>
              </a:solidFill>
            </a:endParaRPr>
          </a:p>
        </p:txBody>
      </p:sp>
      <p:sp>
        <p:nvSpPr>
          <p:cNvPr id="4" name="Espace réservé du numéro de diapositive 3"/>
          <p:cNvSpPr>
            <a:spLocks noGrp="1"/>
          </p:cNvSpPr>
          <p:nvPr>
            <p:ph type="sldNum" sz="quarter" idx="12"/>
          </p:nvPr>
        </p:nvSpPr>
        <p:spPr>
          <a:solidFill>
            <a:srgbClr val="B7007C"/>
          </a:solidFill>
        </p:spPr>
        <p:txBody>
          <a:bodyPr/>
          <a:lstStyle/>
          <a:p>
            <a:fld id="{5B31B9E4-8E4D-4C86-BFD7-412B282B373B}" type="slidenum">
              <a:rPr lang="fr-FR" smtClean="0"/>
              <a:pPr/>
              <a:t>21</a:t>
            </a:fld>
            <a:endParaRPr lang="fr-FR" dirty="0"/>
          </a:p>
        </p:txBody>
      </p:sp>
      <p:sp>
        <p:nvSpPr>
          <p:cNvPr id="23" name="Espace réservé du contenu 2"/>
          <p:cNvSpPr txBox="1">
            <a:spLocks/>
          </p:cNvSpPr>
          <p:nvPr/>
        </p:nvSpPr>
        <p:spPr>
          <a:xfrm>
            <a:off x="963049" y="981522"/>
            <a:ext cx="11089174" cy="4262683"/>
          </a:xfrm>
          <a:prstGeom prst="rect">
            <a:avLst/>
          </a:prstGeom>
        </p:spPr>
        <p:txBody>
          <a:bodyPr vert="horz" lIns="121899" tIns="60949" rIns="121899" bIns="60949" rtlCol="0">
            <a:spAutoFit/>
          </a:bodyPr>
          <a:lstStyle>
            <a:lvl1pPr marL="237025" indent="-237025" algn="l" defTabSz="1218987" rtl="0" eaLnBrk="1" latinLnBrk="0" hangingPunct="1">
              <a:lnSpc>
                <a:spcPct val="100000"/>
              </a:lnSpc>
              <a:spcBef>
                <a:spcPts val="2400"/>
              </a:spcBef>
              <a:spcAft>
                <a:spcPts val="800"/>
              </a:spcAft>
              <a:buClr>
                <a:schemeClr val="tx2"/>
              </a:buClr>
              <a:buFont typeface="Arial" pitchFamily="34" charset="0"/>
              <a:buChar char="•"/>
              <a:defRPr sz="2600" kern="1200" baseline="0">
                <a:solidFill>
                  <a:srgbClr val="1C2A57"/>
                </a:solidFill>
                <a:latin typeface="Arial" pitchFamily="34" charset="0"/>
                <a:ea typeface="+mn-ea"/>
                <a:cs typeface="Arial" pitchFamily="34" charset="0"/>
              </a:defRPr>
            </a:lvl1pPr>
            <a:lvl2pPr marL="711076" indent="-237025" algn="l" defTabSz="1218987" rtl="0" eaLnBrk="1" latinLnBrk="0" hangingPunct="1">
              <a:lnSpc>
                <a:spcPct val="100000"/>
              </a:lnSpc>
              <a:spcBef>
                <a:spcPts val="0"/>
              </a:spcBef>
              <a:spcAft>
                <a:spcPts val="800"/>
              </a:spcAft>
              <a:buClr>
                <a:schemeClr val="accent1"/>
              </a:buClr>
              <a:buFont typeface="Arial" pitchFamily="34" charset="0"/>
              <a:buChar char="•"/>
              <a:defRPr sz="2000" kern="1200">
                <a:solidFill>
                  <a:schemeClr val="tx2"/>
                </a:solidFill>
                <a:latin typeface="Arial" pitchFamily="34" charset="0"/>
                <a:ea typeface="+mn-ea"/>
                <a:cs typeface="Arial" pitchFamily="34" charset="0"/>
              </a:defRPr>
            </a:lvl2pPr>
            <a:lvl3pPr marL="1202056" indent="-237025" algn="l" defTabSz="1218987" rtl="0" eaLnBrk="1" latinLnBrk="0" hangingPunct="1">
              <a:lnSpc>
                <a:spcPct val="100000"/>
              </a:lnSpc>
              <a:spcBef>
                <a:spcPts val="0"/>
              </a:spcBef>
              <a:spcAft>
                <a:spcPts val="400"/>
              </a:spcAft>
              <a:buFont typeface="Arial" pitchFamily="34" charset="0"/>
              <a:buChar char="•"/>
              <a:defRPr sz="1800" kern="1200" baseline="0">
                <a:solidFill>
                  <a:srgbClr val="52524A"/>
                </a:solidFill>
                <a:latin typeface="Arial" pitchFamily="34" charset="0"/>
                <a:ea typeface="+mn-ea"/>
                <a:cs typeface="Arial" pitchFamily="34" charset="0"/>
              </a:defRPr>
            </a:lvl3pPr>
            <a:lvl4pPr marL="2035877" indent="-207397" algn="l" defTabSz="1218987" rtl="0" eaLnBrk="1" latinLnBrk="0" hangingPunct="1">
              <a:lnSpc>
                <a:spcPct val="100000"/>
              </a:lnSpc>
              <a:spcBef>
                <a:spcPts val="0"/>
              </a:spcBef>
              <a:spcAft>
                <a:spcPts val="400"/>
              </a:spcAft>
              <a:buFont typeface="Arial" pitchFamily="34" charset="0"/>
              <a:buChar char="•"/>
              <a:defRPr sz="1600" kern="1200" baseline="0">
                <a:solidFill>
                  <a:schemeClr val="accent3"/>
                </a:solidFill>
                <a:latin typeface="Arial" pitchFamily="34" charset="0"/>
                <a:ea typeface="+mn-ea"/>
                <a:cs typeface="Arial" pitchFamily="34" charset="0"/>
              </a:defRPr>
            </a:lvl4pPr>
            <a:lvl5pPr marL="2742720" indent="-304747" algn="l" defTabSz="1218987" rtl="0" eaLnBrk="1" latinLnBrk="0" hangingPunct="1">
              <a:spcBef>
                <a:spcPct val="20000"/>
              </a:spcBef>
              <a:buFont typeface="Arial" pitchFamily="34" charset="0"/>
              <a:buChar char="»"/>
              <a:defRPr sz="2700" kern="1200">
                <a:solidFill>
                  <a:schemeClr val="tx1"/>
                </a:solidFill>
                <a:latin typeface="Arial" pitchFamily="34" charset="0"/>
                <a:ea typeface="+mn-ea"/>
                <a:cs typeface="Arial" pitchFamily="34" charset="0"/>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r>
              <a:rPr lang="en-US" sz="2000" dirty="0" smtClean="0"/>
              <a:t>The provided distribution Starter package is based on “ev1” Weston graphical framework which requires the mother board (MB1262) to boot correctly</a:t>
            </a:r>
          </a:p>
          <a:p>
            <a:pPr>
              <a:spcBef>
                <a:spcPts val="600"/>
              </a:spcBef>
            </a:pPr>
            <a:r>
              <a:rPr lang="en-US" sz="2000" dirty="0" smtClean="0">
                <a:sym typeface="Wingdings" panose="05000000000000000000" pitchFamily="2" charset="2"/>
              </a:rPr>
              <a:t>The measurements will be provided on </a:t>
            </a:r>
            <a:r>
              <a:rPr lang="en-US" sz="2000" dirty="0" err="1" smtClean="0">
                <a:solidFill>
                  <a:srgbClr val="C00000"/>
                </a:solidFill>
                <a:sym typeface="Wingdings" panose="05000000000000000000" pitchFamily="2" charset="2"/>
              </a:rPr>
              <a:t>mother+daughter</a:t>
            </a:r>
            <a:r>
              <a:rPr lang="en-US" sz="2000" dirty="0" smtClean="0">
                <a:solidFill>
                  <a:srgbClr val="C00000"/>
                </a:solidFill>
                <a:sym typeface="Wingdings" panose="05000000000000000000" pitchFamily="2" charset="2"/>
              </a:rPr>
              <a:t> </a:t>
            </a:r>
            <a:r>
              <a:rPr lang="en-US" sz="2000" dirty="0" smtClean="0">
                <a:sym typeface="Wingdings" panose="05000000000000000000" pitchFamily="2" charset="2"/>
              </a:rPr>
              <a:t>board (MB1262+MB1263).</a:t>
            </a:r>
          </a:p>
          <a:p>
            <a:pPr marL="965031" lvl="2" indent="0" fontAlgn="ctr">
              <a:buNone/>
            </a:pPr>
            <a:r>
              <a:rPr lang="en-US" sz="2000" dirty="0" smtClean="0">
                <a:sym typeface="Wingdings" panose="05000000000000000000" pitchFamily="2" charset="2"/>
              </a:rPr>
              <a:t>The distribution used is the labs is: </a:t>
            </a:r>
            <a:r>
              <a:rPr lang="en-US" sz="2000" dirty="0" smtClean="0"/>
              <a:t>openstlinux-4.19-weston-mp1-19-02-20 “ev1”</a:t>
            </a:r>
            <a:endParaRPr lang="en-US" sz="2000" dirty="0">
              <a:sym typeface="Wingdings" panose="05000000000000000000" pitchFamily="2" charset="2"/>
            </a:endParaRPr>
          </a:p>
          <a:p>
            <a:pPr marL="965031" lvl="2" indent="0" fontAlgn="ctr">
              <a:buNone/>
            </a:pPr>
            <a:r>
              <a:rPr lang="en-US" sz="2000" dirty="0" smtClean="0">
                <a:sym typeface="Wingdings" panose="05000000000000000000" pitchFamily="2" charset="2"/>
              </a:rPr>
              <a:t>The example of Lab5 b</a:t>
            </a:r>
            <a:r>
              <a:rPr lang="en-US" dirty="0" smtClean="0"/>
              <a:t>ased </a:t>
            </a:r>
            <a:r>
              <a:rPr lang="en-US" dirty="0"/>
              <a:t>on: </a:t>
            </a:r>
            <a:r>
              <a:rPr lang="en-US" dirty="0" smtClean="0"/>
              <a:t>STM32Cube_FW_MP1_V0.6.0</a:t>
            </a:r>
          </a:p>
          <a:p>
            <a:pPr marL="965031" lvl="2" indent="0" fontAlgn="ctr">
              <a:buNone/>
            </a:pPr>
            <a:endParaRPr lang="en-US" sz="1600" dirty="0">
              <a:solidFill>
                <a:schemeClr val="accent3">
                  <a:lumMod val="75000"/>
                </a:schemeClr>
              </a:solidFill>
            </a:endParaRPr>
          </a:p>
          <a:p>
            <a:pPr>
              <a:spcBef>
                <a:spcPts val="600"/>
              </a:spcBef>
            </a:pPr>
            <a:r>
              <a:rPr lang="en-US" sz="2000" dirty="0">
                <a:sym typeface="Wingdings" panose="05000000000000000000" pitchFamily="2" charset="2"/>
              </a:rPr>
              <a:t>W</a:t>
            </a:r>
            <a:r>
              <a:rPr lang="en-US" sz="2000" dirty="0" smtClean="0">
                <a:sym typeface="Wingdings" panose="05000000000000000000" pitchFamily="2" charset="2"/>
              </a:rPr>
              <a:t>e </a:t>
            </a:r>
            <a:r>
              <a:rPr lang="en-US" sz="2000" dirty="0">
                <a:sym typeface="Wingdings" panose="05000000000000000000" pitchFamily="2" charset="2"/>
              </a:rPr>
              <a:t>will also provide the current measurement on an internal (not delivered) “ed1” non Weston, </a:t>
            </a:r>
            <a:r>
              <a:rPr lang="en-US" sz="2000" dirty="0" err="1">
                <a:sym typeface="Wingdings" panose="05000000000000000000" pitchFamily="2" charset="2"/>
              </a:rPr>
              <a:t>emmc</a:t>
            </a:r>
            <a:r>
              <a:rPr lang="en-US" sz="2000" dirty="0">
                <a:sym typeface="Wingdings" panose="05000000000000000000" pitchFamily="2" charset="2"/>
              </a:rPr>
              <a:t> </a:t>
            </a:r>
            <a:r>
              <a:rPr lang="en-US" sz="2000" dirty="0" smtClean="0">
                <a:sym typeface="Wingdings" panose="05000000000000000000" pitchFamily="2" charset="2"/>
              </a:rPr>
              <a:t>patched </a:t>
            </a:r>
            <a:r>
              <a:rPr lang="en-US" sz="2000" dirty="0">
                <a:sym typeface="Wingdings" panose="05000000000000000000" pitchFamily="2" charset="2"/>
              </a:rPr>
              <a:t>distribution to remove unwanted VDD current:</a:t>
            </a:r>
          </a:p>
          <a:p>
            <a:pPr lvl="1">
              <a:spcAft>
                <a:spcPts val="0"/>
              </a:spcAft>
            </a:pPr>
            <a:r>
              <a:rPr lang="en-US" sz="1600" dirty="0">
                <a:sym typeface="Wingdings" panose="05000000000000000000" pitchFamily="2" charset="2"/>
              </a:rPr>
              <a:t>VDD current being used on mother board due to Weston distribution</a:t>
            </a:r>
          </a:p>
          <a:p>
            <a:pPr lvl="1">
              <a:spcAft>
                <a:spcPts val="0"/>
              </a:spcAft>
            </a:pPr>
            <a:r>
              <a:rPr lang="en-US" sz="1600" dirty="0" err="1">
                <a:sym typeface="Wingdings" panose="05000000000000000000" pitchFamily="2" charset="2"/>
              </a:rPr>
              <a:t>eMMC</a:t>
            </a:r>
            <a:r>
              <a:rPr lang="en-US" sz="1600" dirty="0">
                <a:sym typeface="Wingdings" panose="05000000000000000000" pitchFamily="2" charset="2"/>
              </a:rPr>
              <a:t> VDD current due to daughter board not optimized for VDD current consumption (we patched the distribution to de-activate </a:t>
            </a:r>
            <a:r>
              <a:rPr lang="en-US" sz="1600" dirty="0" err="1">
                <a:sym typeface="Wingdings" panose="05000000000000000000" pitchFamily="2" charset="2"/>
              </a:rPr>
              <a:t>eMMC</a:t>
            </a:r>
            <a:r>
              <a:rPr lang="en-US" sz="1600" dirty="0">
                <a:sym typeface="Wingdings" panose="05000000000000000000" pitchFamily="2" charset="2"/>
              </a:rPr>
              <a:t>)</a:t>
            </a:r>
          </a:p>
          <a:p>
            <a:pPr>
              <a:spcBef>
                <a:spcPts val="600"/>
              </a:spcBef>
            </a:pPr>
            <a:endParaRPr lang="en-US" sz="2000" dirty="0"/>
          </a:p>
        </p:txBody>
      </p:sp>
    </p:spTree>
    <p:custDataLst>
      <p:tags r:id="rId1"/>
    </p:custDataLst>
    <p:extLst>
      <p:ext uri="{BB962C8B-B14F-4D97-AF65-F5344CB8AC3E}">
        <p14:creationId xmlns:p14="http://schemas.microsoft.com/office/powerpoint/2010/main" val="8047892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r>
              <a:rPr lang="en-US" sz="3600" dirty="0" smtClean="0">
                <a:solidFill>
                  <a:srgbClr val="6CB2E6"/>
                </a:solidFill>
              </a:rPr>
              <a:t>Power consumption on Evaluation board with STM32MPU </a:t>
            </a:r>
            <a:r>
              <a:rPr lang="en-US" sz="3600" dirty="0" err="1" smtClean="0">
                <a:solidFill>
                  <a:srgbClr val="6CB2E6"/>
                </a:solidFill>
              </a:rPr>
              <a:t>OpenSTLinux</a:t>
            </a:r>
            <a:r>
              <a:rPr lang="en-US" sz="3600" dirty="0" smtClean="0">
                <a:solidFill>
                  <a:srgbClr val="6CB2E6"/>
                </a:solidFill>
              </a:rPr>
              <a:t> Distributions </a:t>
            </a:r>
            <a:endParaRPr lang="en-US" sz="3600" dirty="0">
              <a:solidFill>
                <a:srgbClr val="6CB2E6"/>
              </a:solidFill>
            </a:endParaRPr>
          </a:p>
        </p:txBody>
      </p:sp>
      <p:sp>
        <p:nvSpPr>
          <p:cNvPr id="4" name="Espace réservé du numéro de diapositive 3"/>
          <p:cNvSpPr>
            <a:spLocks noGrp="1"/>
          </p:cNvSpPr>
          <p:nvPr>
            <p:ph type="sldNum" sz="quarter" idx="12"/>
          </p:nvPr>
        </p:nvSpPr>
        <p:spPr>
          <a:solidFill>
            <a:srgbClr val="B7007C"/>
          </a:solidFill>
        </p:spPr>
        <p:txBody>
          <a:bodyPr/>
          <a:lstStyle/>
          <a:p>
            <a:fld id="{5B31B9E4-8E4D-4C86-BFD7-412B282B373B}" type="slidenum">
              <a:rPr lang="fr-FR" smtClean="0"/>
              <a:pPr/>
              <a:t>22</a:t>
            </a:fld>
            <a:endParaRPr lang="fr-FR" dirty="0"/>
          </a:p>
        </p:txBody>
      </p:sp>
      <p:sp>
        <p:nvSpPr>
          <p:cNvPr id="18" name="Pentagon 17"/>
          <p:cNvSpPr/>
          <p:nvPr/>
        </p:nvSpPr>
        <p:spPr>
          <a:xfrm>
            <a:off x="709987" y="5140619"/>
            <a:ext cx="2076808" cy="429217"/>
          </a:xfrm>
          <a:prstGeom prst="homePlate">
            <a:avLst/>
          </a:prstGeom>
          <a:solidFill>
            <a:srgbClr val="1C2A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600" b="1" dirty="0" smtClean="0"/>
              <a:t>Standby </a:t>
            </a:r>
          </a:p>
          <a:p>
            <a:r>
              <a:rPr lang="fr-FR" sz="1600" b="1" dirty="0" smtClean="0"/>
              <a:t>(DDR OFF)</a:t>
            </a:r>
            <a:endParaRPr lang="en-US" sz="1600" b="1" dirty="0"/>
          </a:p>
        </p:txBody>
      </p:sp>
      <p:sp>
        <p:nvSpPr>
          <p:cNvPr id="19" name="Pentagon 18"/>
          <p:cNvSpPr/>
          <p:nvPr/>
        </p:nvSpPr>
        <p:spPr>
          <a:xfrm>
            <a:off x="693019" y="4365823"/>
            <a:ext cx="2658699" cy="429217"/>
          </a:xfrm>
          <a:prstGeom prst="homePlate">
            <a:avLst/>
          </a:prstGeom>
          <a:solidFill>
            <a:srgbClr val="1C2A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600" b="1" dirty="0" smtClean="0"/>
              <a:t>Standby </a:t>
            </a:r>
          </a:p>
          <a:p>
            <a:r>
              <a:rPr lang="fr-FR" sz="1400" b="1" dirty="0" smtClean="0"/>
              <a:t>(DDR SR</a:t>
            </a:r>
            <a:r>
              <a:rPr lang="fr-FR" sz="1400" b="1" dirty="0"/>
              <a:t>, </a:t>
            </a:r>
            <a:r>
              <a:rPr lang="fr-FR" sz="1200" b="1" dirty="0" err="1"/>
              <a:t>term</a:t>
            </a:r>
            <a:r>
              <a:rPr lang="fr-FR" sz="1200" b="1" dirty="0"/>
              <a:t>. </a:t>
            </a:r>
            <a:r>
              <a:rPr lang="fr-FR" sz="1200" b="1" dirty="0" err="1"/>
              <a:t>resistors</a:t>
            </a:r>
            <a:r>
              <a:rPr lang="fr-FR" sz="1200" b="1" dirty="0"/>
              <a:t> </a:t>
            </a:r>
            <a:r>
              <a:rPr lang="fr-FR" sz="1200" b="1" dirty="0" smtClean="0"/>
              <a:t>OFF)      </a:t>
            </a:r>
            <a:endParaRPr lang="en-US" sz="1200" b="1" dirty="0"/>
          </a:p>
        </p:txBody>
      </p:sp>
      <p:sp>
        <p:nvSpPr>
          <p:cNvPr id="20" name="Pentagon 19"/>
          <p:cNvSpPr/>
          <p:nvPr/>
        </p:nvSpPr>
        <p:spPr>
          <a:xfrm>
            <a:off x="693019" y="2604073"/>
            <a:ext cx="3960440" cy="429217"/>
          </a:xfrm>
          <a:prstGeom prst="homePlate">
            <a:avLst/>
          </a:prstGeom>
          <a:solidFill>
            <a:srgbClr val="1C2A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600" b="1" dirty="0" smtClean="0"/>
              <a:t>LP-Stop </a:t>
            </a:r>
          </a:p>
          <a:p>
            <a:r>
              <a:rPr lang="fr-FR" sz="1400" b="1" dirty="0" smtClean="0"/>
              <a:t>(</a:t>
            </a:r>
            <a:r>
              <a:rPr lang="fr-FR" sz="1400" b="1" dirty="0"/>
              <a:t>DDR </a:t>
            </a:r>
            <a:r>
              <a:rPr lang="fr-FR" sz="1400" b="1" dirty="0" smtClean="0"/>
              <a:t>SR, </a:t>
            </a:r>
            <a:r>
              <a:rPr lang="fr-FR" sz="1200" b="1" dirty="0" err="1" smtClean="0"/>
              <a:t>term</a:t>
            </a:r>
            <a:r>
              <a:rPr lang="fr-FR" sz="1200" b="1" dirty="0" smtClean="0"/>
              <a:t>. </a:t>
            </a:r>
            <a:r>
              <a:rPr lang="fr-FR" sz="1200" b="1" dirty="0" err="1" smtClean="0"/>
              <a:t>resistors</a:t>
            </a:r>
            <a:r>
              <a:rPr lang="fr-FR" sz="1200" b="1" dirty="0" smtClean="0"/>
              <a:t> OFF</a:t>
            </a:r>
            <a:r>
              <a:rPr lang="fr-FR" sz="1400" b="1" dirty="0" smtClean="0"/>
              <a:t>)</a:t>
            </a:r>
          </a:p>
        </p:txBody>
      </p:sp>
      <p:sp>
        <p:nvSpPr>
          <p:cNvPr id="34" name="Pentagon 33"/>
          <p:cNvSpPr/>
          <p:nvPr/>
        </p:nvSpPr>
        <p:spPr>
          <a:xfrm>
            <a:off x="709987" y="1879512"/>
            <a:ext cx="4429526" cy="429217"/>
          </a:xfrm>
          <a:prstGeom prst="homePlate">
            <a:avLst/>
          </a:prstGeom>
          <a:solidFill>
            <a:srgbClr val="1C2A57"/>
          </a:solidFill>
          <a:ln>
            <a:solidFill>
              <a:srgbClr val="1C2A5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600" b="1" dirty="0" err="1" smtClean="0"/>
              <a:t>CSleep</a:t>
            </a:r>
            <a:r>
              <a:rPr lang="fr-FR" sz="1400" b="1" dirty="0" smtClean="0"/>
              <a:t> </a:t>
            </a:r>
          </a:p>
          <a:p>
            <a:r>
              <a:rPr lang="fr-FR" sz="1400" b="1" dirty="0" smtClean="0"/>
              <a:t>(Linux prompt </a:t>
            </a:r>
            <a:r>
              <a:rPr lang="fr-FR" sz="1400" b="1" dirty="0" err="1" smtClean="0"/>
              <a:t>after</a:t>
            </a:r>
            <a:r>
              <a:rPr lang="fr-FR" sz="1400" b="1" dirty="0" smtClean="0"/>
              <a:t> boot) (*)      </a:t>
            </a:r>
            <a:endParaRPr lang="fr-FR" sz="1400" b="1" dirty="0" smtClean="0">
              <a:solidFill>
                <a:schemeClr val="bg1"/>
              </a:solidFill>
            </a:endParaRPr>
          </a:p>
        </p:txBody>
      </p:sp>
      <p:sp>
        <p:nvSpPr>
          <p:cNvPr id="38" name="Rectangle 37"/>
          <p:cNvSpPr/>
          <p:nvPr/>
        </p:nvSpPr>
        <p:spPr>
          <a:xfrm>
            <a:off x="693019" y="1375456"/>
            <a:ext cx="1948549" cy="307777"/>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sz="1400" dirty="0" smtClean="0">
                <a:solidFill>
                  <a:schemeClr val="tx1"/>
                </a:solidFill>
              </a:rPr>
              <a:t>System power modes</a:t>
            </a:r>
            <a:endParaRPr lang="en-US" sz="1400" dirty="0">
              <a:solidFill>
                <a:schemeClr val="tx1"/>
              </a:solidFill>
            </a:endParaRPr>
          </a:p>
        </p:txBody>
      </p:sp>
      <p:sp>
        <p:nvSpPr>
          <p:cNvPr id="3" name="TextBox 2"/>
          <p:cNvSpPr txBox="1"/>
          <p:nvPr/>
        </p:nvSpPr>
        <p:spPr>
          <a:xfrm>
            <a:off x="1111679" y="5758861"/>
            <a:ext cx="3059778" cy="830997"/>
          </a:xfrm>
          <a:prstGeom prst="rect">
            <a:avLst/>
          </a:prstGeom>
          <a:noFill/>
        </p:spPr>
        <p:txBody>
          <a:bodyPr wrap="square" rtlCol="0">
            <a:spAutoFit/>
          </a:bodyPr>
          <a:lstStyle/>
          <a:p>
            <a:pPr marL="347663" indent="-347663"/>
            <a:r>
              <a:rPr lang="en-US" sz="1200" dirty="0" smtClean="0"/>
              <a:t>(*) At the Linux prompt the system is approx. 90% in </a:t>
            </a:r>
            <a:r>
              <a:rPr lang="en-US" sz="1200" dirty="0" err="1" smtClean="0"/>
              <a:t>CSleep</a:t>
            </a:r>
            <a:r>
              <a:rPr lang="en-US" sz="1200" dirty="0" smtClean="0"/>
              <a:t> and rest of the time distributes IRQ and threads to A7 cores.</a:t>
            </a:r>
          </a:p>
        </p:txBody>
      </p:sp>
      <p:sp>
        <p:nvSpPr>
          <p:cNvPr id="39" name="TextBox 38"/>
          <p:cNvSpPr txBox="1"/>
          <p:nvPr/>
        </p:nvSpPr>
        <p:spPr>
          <a:xfrm>
            <a:off x="8443747" y="1955391"/>
            <a:ext cx="1461547" cy="276999"/>
          </a:xfrm>
          <a:prstGeom prst="rect">
            <a:avLst/>
          </a:prstGeom>
          <a:solidFill>
            <a:schemeClr val="accent1"/>
          </a:solidFill>
          <a:ln>
            <a:noFill/>
          </a:ln>
        </p:spPr>
        <p:txBody>
          <a:bodyPr wrap="square" rtlCol="0">
            <a:spAutoFit/>
          </a:bodyPr>
          <a:lstStyle/>
          <a:p>
            <a:pPr algn="ctr"/>
            <a:r>
              <a:rPr lang="fr-FR" sz="1200" b="1" dirty="0" smtClean="0">
                <a:solidFill>
                  <a:schemeClr val="bg1"/>
                </a:solidFill>
              </a:rPr>
              <a:t>220 mW</a:t>
            </a:r>
          </a:p>
        </p:txBody>
      </p:sp>
      <p:sp>
        <p:nvSpPr>
          <p:cNvPr id="42" name="Rectangle 41"/>
          <p:cNvSpPr/>
          <p:nvPr/>
        </p:nvSpPr>
        <p:spPr>
          <a:xfrm>
            <a:off x="8448495" y="1366995"/>
            <a:ext cx="1461547" cy="461665"/>
          </a:xfrm>
          <a:prstGeom prst="rect">
            <a:avLst/>
          </a:prstGeom>
          <a:solidFill>
            <a:schemeClr val="bg1">
              <a:lumMod val="65000"/>
            </a:schemeClr>
          </a:solidFill>
        </p:spPr>
        <p:txBody>
          <a:bodyPr wrap="square">
            <a:spAutoFit/>
          </a:bodyPr>
          <a:lstStyle/>
          <a:p>
            <a:pPr algn="ctr"/>
            <a:r>
              <a:rPr lang="en-US" sz="1400" dirty="0" smtClean="0"/>
              <a:t>I_VDDQ_DDR</a:t>
            </a:r>
          </a:p>
          <a:p>
            <a:pPr algn="ctr"/>
            <a:r>
              <a:rPr lang="en-US" sz="1000" dirty="0" smtClean="0"/>
              <a:t>VDD_DDR=1.34V</a:t>
            </a:r>
            <a:endParaRPr lang="en-US" sz="1000" dirty="0"/>
          </a:p>
        </p:txBody>
      </p:sp>
      <p:sp>
        <p:nvSpPr>
          <p:cNvPr id="54" name="TextBox 53"/>
          <p:cNvSpPr txBox="1"/>
          <p:nvPr/>
        </p:nvSpPr>
        <p:spPr>
          <a:xfrm>
            <a:off x="8443747" y="2676081"/>
            <a:ext cx="1461547" cy="276999"/>
          </a:xfrm>
          <a:prstGeom prst="rect">
            <a:avLst/>
          </a:prstGeom>
          <a:solidFill>
            <a:schemeClr val="accent1"/>
          </a:solidFill>
          <a:ln>
            <a:noFill/>
          </a:ln>
        </p:spPr>
        <p:txBody>
          <a:bodyPr wrap="square" rtlCol="0">
            <a:spAutoFit/>
          </a:bodyPr>
          <a:lstStyle/>
          <a:p>
            <a:pPr algn="ctr"/>
            <a:r>
              <a:rPr lang="fr-FR" sz="1200" b="1" dirty="0" smtClean="0">
                <a:solidFill>
                  <a:schemeClr val="bg1"/>
                </a:solidFill>
              </a:rPr>
              <a:t>75 mW</a:t>
            </a:r>
          </a:p>
        </p:txBody>
      </p:sp>
      <p:sp>
        <p:nvSpPr>
          <p:cNvPr id="59" name="Pentagon 58"/>
          <p:cNvSpPr/>
          <p:nvPr/>
        </p:nvSpPr>
        <p:spPr>
          <a:xfrm>
            <a:off x="693019" y="3349021"/>
            <a:ext cx="3528392" cy="618723"/>
          </a:xfrm>
          <a:prstGeom prst="homePlat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600" b="1" dirty="0" smtClean="0"/>
              <a:t>LPLV-Stop </a:t>
            </a:r>
          </a:p>
          <a:p>
            <a:r>
              <a:rPr lang="fr-FR" sz="1100" b="1" dirty="0" smtClean="0">
                <a:solidFill>
                  <a:srgbClr val="FF0000"/>
                </a:solidFill>
              </a:rPr>
              <a:t>(</a:t>
            </a:r>
            <a:r>
              <a:rPr lang="fr-FR" sz="1100" b="1" dirty="0" err="1" smtClean="0">
                <a:solidFill>
                  <a:srgbClr val="FF0000"/>
                </a:solidFill>
              </a:rPr>
              <a:t>need</a:t>
            </a:r>
            <a:r>
              <a:rPr lang="fr-FR" sz="1100" b="1" dirty="0" smtClean="0">
                <a:solidFill>
                  <a:srgbClr val="FF0000"/>
                </a:solidFill>
              </a:rPr>
              <a:t> STM32MPU </a:t>
            </a:r>
            <a:r>
              <a:rPr lang="fr-FR" sz="1100" b="1" dirty="0" err="1" smtClean="0">
                <a:solidFill>
                  <a:srgbClr val="FF0000"/>
                </a:solidFill>
              </a:rPr>
              <a:t>OpenST</a:t>
            </a:r>
            <a:r>
              <a:rPr lang="fr-FR" sz="1100" b="1" dirty="0" smtClean="0">
                <a:solidFill>
                  <a:srgbClr val="FF0000"/>
                </a:solidFill>
              </a:rPr>
              <a:t> </a:t>
            </a:r>
            <a:r>
              <a:rPr lang="fr-FR" sz="1100" b="1" dirty="0">
                <a:solidFill>
                  <a:srgbClr val="FF0000"/>
                </a:solidFill>
              </a:rPr>
              <a:t>Linux recompilation)</a:t>
            </a:r>
          </a:p>
          <a:p>
            <a:r>
              <a:rPr lang="fr-FR" sz="1400" b="1" dirty="0" smtClean="0"/>
              <a:t>(DDR </a:t>
            </a:r>
            <a:r>
              <a:rPr lang="fr-FR" sz="1400" b="1" dirty="0"/>
              <a:t>SR, </a:t>
            </a:r>
            <a:r>
              <a:rPr lang="fr-FR" sz="1200" b="1" dirty="0" err="1"/>
              <a:t>term</a:t>
            </a:r>
            <a:r>
              <a:rPr lang="fr-FR" sz="1200" b="1" dirty="0"/>
              <a:t>. </a:t>
            </a:r>
            <a:r>
              <a:rPr lang="fr-FR" sz="1200" b="1" dirty="0" err="1"/>
              <a:t>resistors</a:t>
            </a:r>
            <a:r>
              <a:rPr lang="fr-FR" sz="1200" b="1" dirty="0"/>
              <a:t> OFF</a:t>
            </a:r>
            <a:r>
              <a:rPr lang="fr-FR" sz="1400" b="1" dirty="0"/>
              <a:t>)</a:t>
            </a:r>
            <a:endParaRPr lang="en-US" sz="1400" b="1" dirty="0"/>
          </a:p>
        </p:txBody>
      </p:sp>
      <p:sp>
        <p:nvSpPr>
          <p:cNvPr id="64" name="TextBox 63"/>
          <p:cNvSpPr txBox="1"/>
          <p:nvPr/>
        </p:nvSpPr>
        <p:spPr>
          <a:xfrm>
            <a:off x="8443747" y="3536439"/>
            <a:ext cx="1461547" cy="276999"/>
          </a:xfrm>
          <a:prstGeom prst="rect">
            <a:avLst/>
          </a:prstGeom>
          <a:solidFill>
            <a:schemeClr val="accent1"/>
          </a:solidFill>
          <a:ln>
            <a:noFill/>
          </a:ln>
        </p:spPr>
        <p:txBody>
          <a:bodyPr wrap="square" rtlCol="0">
            <a:spAutoFit/>
          </a:bodyPr>
          <a:lstStyle>
            <a:defPPr>
              <a:defRPr lang="fr-FR"/>
            </a:defPPr>
            <a:lvl1pPr algn="ctr">
              <a:defRPr sz="1200" b="1">
                <a:solidFill>
                  <a:schemeClr val="bg1"/>
                </a:solidFill>
              </a:defRPr>
            </a:lvl1pPr>
          </a:lstStyle>
          <a:p>
            <a:r>
              <a:rPr lang="fr-FR" dirty="0"/>
              <a:t>75 mW</a:t>
            </a:r>
          </a:p>
        </p:txBody>
      </p:sp>
      <p:sp>
        <p:nvSpPr>
          <p:cNvPr id="68" name="TextBox 67"/>
          <p:cNvSpPr txBox="1"/>
          <p:nvPr/>
        </p:nvSpPr>
        <p:spPr>
          <a:xfrm>
            <a:off x="8443747" y="4412299"/>
            <a:ext cx="1461547" cy="276999"/>
          </a:xfrm>
          <a:prstGeom prst="rect">
            <a:avLst/>
          </a:prstGeom>
          <a:solidFill>
            <a:schemeClr val="accent1"/>
          </a:solidFill>
          <a:ln>
            <a:noFill/>
          </a:ln>
        </p:spPr>
        <p:txBody>
          <a:bodyPr wrap="square" rtlCol="0">
            <a:spAutoFit/>
          </a:bodyPr>
          <a:lstStyle/>
          <a:p>
            <a:pPr algn="ctr"/>
            <a:r>
              <a:rPr lang="fr-FR" sz="1200" b="1" dirty="0" smtClean="0">
                <a:solidFill>
                  <a:schemeClr val="bg1"/>
                </a:solidFill>
              </a:rPr>
              <a:t>75 mW</a:t>
            </a:r>
          </a:p>
        </p:txBody>
      </p:sp>
      <p:sp>
        <p:nvSpPr>
          <p:cNvPr id="73" name="TextBox 72"/>
          <p:cNvSpPr txBox="1"/>
          <p:nvPr/>
        </p:nvSpPr>
        <p:spPr>
          <a:xfrm>
            <a:off x="8443747" y="5233865"/>
            <a:ext cx="1461547" cy="276999"/>
          </a:xfrm>
          <a:prstGeom prst="rect">
            <a:avLst/>
          </a:prstGeom>
          <a:solidFill>
            <a:schemeClr val="accent1"/>
          </a:solidFill>
          <a:ln>
            <a:noFill/>
          </a:ln>
        </p:spPr>
        <p:txBody>
          <a:bodyPr wrap="square" rtlCol="0">
            <a:spAutoFit/>
          </a:bodyPr>
          <a:lstStyle/>
          <a:p>
            <a:pPr algn="ctr"/>
            <a:r>
              <a:rPr lang="fr-FR" sz="1200" b="1" dirty="0">
                <a:solidFill>
                  <a:schemeClr val="bg1"/>
                </a:solidFill>
              </a:rPr>
              <a:t>0</a:t>
            </a:r>
            <a:r>
              <a:rPr lang="fr-FR" sz="1200" b="1" dirty="0" smtClean="0">
                <a:solidFill>
                  <a:schemeClr val="bg1"/>
                </a:solidFill>
              </a:rPr>
              <a:t> mW</a:t>
            </a:r>
          </a:p>
        </p:txBody>
      </p:sp>
      <p:sp>
        <p:nvSpPr>
          <p:cNvPr id="74" name="Rectangle 73"/>
          <p:cNvSpPr/>
          <p:nvPr/>
        </p:nvSpPr>
        <p:spPr>
          <a:xfrm>
            <a:off x="8443747" y="4979754"/>
            <a:ext cx="1461547" cy="246221"/>
          </a:xfrm>
          <a:prstGeom prst="rect">
            <a:avLst/>
          </a:prstGeom>
          <a:solidFill>
            <a:schemeClr val="bg1">
              <a:lumMod val="65000"/>
            </a:schemeClr>
          </a:solidFill>
        </p:spPr>
        <p:txBody>
          <a:bodyPr wrap="square">
            <a:spAutoFit/>
          </a:bodyPr>
          <a:lstStyle/>
          <a:p>
            <a:pPr algn="ctr"/>
            <a:r>
              <a:rPr lang="en-US" sz="1000" dirty="0" smtClean="0"/>
              <a:t>VDDQ_DDR=0V</a:t>
            </a:r>
            <a:endParaRPr lang="en-US" sz="1000" dirty="0"/>
          </a:p>
        </p:txBody>
      </p:sp>
      <p:sp>
        <p:nvSpPr>
          <p:cNvPr id="5" name="Rectangle 4"/>
          <p:cNvSpPr/>
          <p:nvPr/>
        </p:nvSpPr>
        <p:spPr>
          <a:xfrm>
            <a:off x="10660214" y="2126685"/>
            <a:ext cx="1517000" cy="2677656"/>
          </a:xfrm>
          <a:prstGeom prst="rect">
            <a:avLst/>
          </a:prstGeom>
        </p:spPr>
        <p:txBody>
          <a:bodyPr wrap="square">
            <a:spAutoFit/>
          </a:bodyPr>
          <a:lstStyle/>
          <a:p>
            <a:pPr algn="ctr"/>
            <a:r>
              <a:rPr lang="en-US" sz="1200" dirty="0">
                <a:solidFill>
                  <a:srgbClr val="FF0000"/>
                </a:solidFill>
              </a:rPr>
              <a:t>Measurements done on 1 part at ambient </a:t>
            </a:r>
            <a:r>
              <a:rPr lang="en-US" sz="1200" dirty="0" smtClean="0">
                <a:solidFill>
                  <a:srgbClr val="FF0000"/>
                </a:solidFill>
              </a:rPr>
              <a:t>temp, using </a:t>
            </a:r>
            <a:r>
              <a:rPr lang="en-US" sz="1200" dirty="0" err="1" smtClean="0">
                <a:solidFill>
                  <a:srgbClr val="FF0000"/>
                </a:solidFill>
              </a:rPr>
              <a:t>OpenSTLinux</a:t>
            </a:r>
            <a:r>
              <a:rPr lang="en-US" sz="1200" dirty="0" smtClean="0">
                <a:solidFill>
                  <a:srgbClr val="FF0000"/>
                </a:solidFill>
              </a:rPr>
              <a:t> starter package kernel 4.19. </a:t>
            </a:r>
          </a:p>
          <a:p>
            <a:pPr algn="ctr"/>
            <a:endParaRPr lang="en-US" sz="1200" dirty="0">
              <a:solidFill>
                <a:srgbClr val="FF0000"/>
              </a:solidFill>
            </a:endParaRPr>
          </a:p>
          <a:p>
            <a:pPr algn="ctr"/>
            <a:r>
              <a:rPr lang="en-US" sz="1200" dirty="0" smtClean="0">
                <a:solidFill>
                  <a:srgbClr val="FF0000"/>
                </a:solidFill>
              </a:rPr>
              <a:t>Results </a:t>
            </a:r>
            <a:r>
              <a:rPr lang="en-US" sz="1200" dirty="0">
                <a:solidFill>
                  <a:srgbClr val="FF0000"/>
                </a:solidFill>
              </a:rPr>
              <a:t>may not be representative of typical </a:t>
            </a:r>
            <a:r>
              <a:rPr lang="en-US" sz="1200" dirty="0" smtClean="0">
                <a:solidFill>
                  <a:srgbClr val="FF0000"/>
                </a:solidFill>
              </a:rPr>
              <a:t>samples. They </a:t>
            </a:r>
            <a:r>
              <a:rPr lang="en-US" sz="1200" dirty="0">
                <a:solidFill>
                  <a:srgbClr val="FF0000"/>
                </a:solidFill>
              </a:rPr>
              <a:t>are provided as indication </a:t>
            </a:r>
            <a:r>
              <a:rPr lang="en-US" sz="1200" dirty="0" smtClean="0">
                <a:solidFill>
                  <a:srgbClr val="FF0000"/>
                </a:solidFill>
              </a:rPr>
              <a:t>only (applies to all following slides).</a:t>
            </a:r>
            <a:endParaRPr lang="en-US" sz="1200" dirty="0">
              <a:solidFill>
                <a:srgbClr val="FF0000"/>
              </a:solidFill>
            </a:endParaRPr>
          </a:p>
        </p:txBody>
      </p:sp>
      <p:sp>
        <p:nvSpPr>
          <p:cNvPr id="84" name="TextBox 83"/>
          <p:cNvSpPr txBox="1"/>
          <p:nvPr/>
        </p:nvSpPr>
        <p:spPr>
          <a:xfrm>
            <a:off x="4949492" y="6321382"/>
            <a:ext cx="848093" cy="276764"/>
          </a:xfrm>
          <a:prstGeom prst="rect">
            <a:avLst/>
          </a:prstGeom>
          <a:solidFill>
            <a:srgbClr val="92D050"/>
          </a:solidFill>
          <a:ln>
            <a:noFill/>
          </a:ln>
        </p:spPr>
        <p:txBody>
          <a:bodyPr wrap="square" rtlCol="0">
            <a:spAutoFit/>
          </a:bodyPr>
          <a:lstStyle/>
          <a:p>
            <a:pPr algn="ctr"/>
            <a:endParaRPr lang="fr-FR" sz="1200" b="1" dirty="0" smtClean="0">
              <a:solidFill>
                <a:schemeClr val="bg1"/>
              </a:solidFill>
            </a:endParaRPr>
          </a:p>
        </p:txBody>
      </p:sp>
      <p:sp>
        <p:nvSpPr>
          <p:cNvPr id="86" name="TextBox 85"/>
          <p:cNvSpPr txBox="1"/>
          <p:nvPr/>
        </p:nvSpPr>
        <p:spPr>
          <a:xfrm>
            <a:off x="4962655" y="5806058"/>
            <a:ext cx="848093" cy="280279"/>
          </a:xfrm>
          <a:prstGeom prst="rect">
            <a:avLst/>
          </a:prstGeom>
          <a:solidFill>
            <a:schemeClr val="accent1"/>
          </a:solidFill>
          <a:ln>
            <a:noFill/>
          </a:ln>
        </p:spPr>
        <p:txBody>
          <a:bodyPr wrap="square" rtlCol="0">
            <a:spAutoFit/>
          </a:bodyPr>
          <a:lstStyle/>
          <a:p>
            <a:pPr algn="ctr"/>
            <a:endParaRPr lang="fr-FR" sz="1200" b="1" dirty="0" smtClean="0">
              <a:solidFill>
                <a:schemeClr val="bg1"/>
              </a:solidFill>
            </a:endParaRPr>
          </a:p>
        </p:txBody>
      </p:sp>
      <p:sp>
        <p:nvSpPr>
          <p:cNvPr id="88" name="TextBox 87"/>
          <p:cNvSpPr txBox="1"/>
          <p:nvPr/>
        </p:nvSpPr>
        <p:spPr>
          <a:xfrm>
            <a:off x="5821026" y="5734050"/>
            <a:ext cx="5949549" cy="461665"/>
          </a:xfrm>
          <a:prstGeom prst="rect">
            <a:avLst/>
          </a:prstGeom>
          <a:noFill/>
        </p:spPr>
        <p:txBody>
          <a:bodyPr wrap="square" rtlCol="0">
            <a:spAutoFit/>
          </a:bodyPr>
          <a:lstStyle/>
          <a:p>
            <a:r>
              <a:rPr lang="en-US" sz="1200" dirty="0" smtClean="0"/>
              <a:t>Measurement done on </a:t>
            </a:r>
            <a:r>
              <a:rPr lang="en-US" sz="1200" dirty="0" err="1" smtClean="0"/>
              <a:t>mother+daughter</a:t>
            </a:r>
            <a:r>
              <a:rPr lang="en-US" sz="1200" dirty="0" smtClean="0"/>
              <a:t> boards (MB1262+MB1263), “ev1” Weston starter package distribution. Done in this lab</a:t>
            </a:r>
          </a:p>
        </p:txBody>
      </p:sp>
      <p:sp>
        <p:nvSpPr>
          <p:cNvPr id="44" name="TextBox 43"/>
          <p:cNvSpPr txBox="1"/>
          <p:nvPr/>
        </p:nvSpPr>
        <p:spPr>
          <a:xfrm>
            <a:off x="8443747" y="2211702"/>
            <a:ext cx="1461547" cy="161583"/>
          </a:xfrm>
          <a:prstGeom prst="rect">
            <a:avLst/>
          </a:prstGeom>
          <a:solidFill>
            <a:srgbClr val="92D050"/>
          </a:solidFill>
          <a:ln>
            <a:noFill/>
          </a:ln>
        </p:spPr>
        <p:txBody>
          <a:bodyPr wrap="square" lIns="0" tIns="0" rIns="0" bIns="0" rtlCol="0">
            <a:spAutoFit/>
          </a:bodyPr>
          <a:lstStyle/>
          <a:p>
            <a:pPr algn="ctr"/>
            <a:r>
              <a:rPr lang="fr-FR" sz="1050" b="1" dirty="0" smtClean="0">
                <a:solidFill>
                  <a:schemeClr val="bg1"/>
                </a:solidFill>
              </a:rPr>
              <a:t>220 mW</a:t>
            </a:r>
          </a:p>
        </p:txBody>
      </p:sp>
      <p:sp>
        <p:nvSpPr>
          <p:cNvPr id="45" name="TextBox 44"/>
          <p:cNvSpPr txBox="1"/>
          <p:nvPr/>
        </p:nvSpPr>
        <p:spPr>
          <a:xfrm>
            <a:off x="9956913" y="2204923"/>
            <a:ext cx="610437" cy="161583"/>
          </a:xfrm>
          <a:prstGeom prst="rect">
            <a:avLst/>
          </a:prstGeom>
          <a:solidFill>
            <a:srgbClr val="92D050"/>
          </a:solidFill>
          <a:ln>
            <a:noFill/>
          </a:ln>
        </p:spPr>
        <p:txBody>
          <a:bodyPr wrap="square" lIns="0" tIns="0" rIns="0" bIns="0" rtlCol="0">
            <a:spAutoFit/>
          </a:bodyPr>
          <a:lstStyle/>
          <a:p>
            <a:pPr algn="ctr"/>
            <a:r>
              <a:rPr lang="fr-FR" sz="1050" b="1" dirty="0" smtClean="0">
                <a:solidFill>
                  <a:schemeClr val="bg1"/>
                </a:solidFill>
              </a:rPr>
              <a:t>565 mW</a:t>
            </a:r>
          </a:p>
        </p:txBody>
      </p:sp>
      <p:sp>
        <p:nvSpPr>
          <p:cNvPr id="47" name="Rectangle 46"/>
          <p:cNvSpPr/>
          <p:nvPr/>
        </p:nvSpPr>
        <p:spPr>
          <a:xfrm>
            <a:off x="9953057" y="1461287"/>
            <a:ext cx="618151" cy="307777"/>
          </a:xfrm>
          <a:prstGeom prst="rect">
            <a:avLst/>
          </a:prstGeom>
          <a:solidFill>
            <a:schemeClr val="bg1">
              <a:lumMod val="65000"/>
            </a:schemeClr>
          </a:solidFill>
        </p:spPr>
        <p:txBody>
          <a:bodyPr wrap="square">
            <a:spAutoFit/>
          </a:bodyPr>
          <a:lstStyle/>
          <a:p>
            <a:pPr algn="ctr"/>
            <a:r>
              <a:rPr lang="en-US" sz="1400" dirty="0" smtClean="0"/>
              <a:t>total</a:t>
            </a:r>
            <a:endParaRPr lang="en-US" sz="1000" dirty="0"/>
          </a:p>
        </p:txBody>
      </p:sp>
      <p:sp>
        <p:nvSpPr>
          <p:cNvPr id="50" name="TextBox 49"/>
          <p:cNvSpPr txBox="1"/>
          <p:nvPr/>
        </p:nvSpPr>
        <p:spPr>
          <a:xfrm>
            <a:off x="8443747" y="2942065"/>
            <a:ext cx="1461547" cy="161583"/>
          </a:xfrm>
          <a:prstGeom prst="rect">
            <a:avLst/>
          </a:prstGeom>
          <a:solidFill>
            <a:srgbClr val="92D050"/>
          </a:solidFill>
          <a:ln>
            <a:noFill/>
          </a:ln>
        </p:spPr>
        <p:txBody>
          <a:bodyPr wrap="square" lIns="0" tIns="0" rIns="0" bIns="0" rtlCol="0">
            <a:spAutoFit/>
          </a:bodyPr>
          <a:lstStyle/>
          <a:p>
            <a:pPr algn="ctr"/>
            <a:r>
              <a:rPr lang="fr-FR" sz="1050" b="1" dirty="0" smtClean="0">
                <a:solidFill>
                  <a:schemeClr val="bg1"/>
                </a:solidFill>
              </a:rPr>
              <a:t>75 mW</a:t>
            </a:r>
          </a:p>
        </p:txBody>
      </p:sp>
      <p:sp>
        <p:nvSpPr>
          <p:cNvPr id="51" name="TextBox 50"/>
          <p:cNvSpPr txBox="1"/>
          <p:nvPr/>
        </p:nvSpPr>
        <p:spPr>
          <a:xfrm>
            <a:off x="9956913" y="2935286"/>
            <a:ext cx="610437" cy="161583"/>
          </a:xfrm>
          <a:prstGeom prst="rect">
            <a:avLst/>
          </a:prstGeom>
          <a:solidFill>
            <a:srgbClr val="92D050"/>
          </a:solidFill>
          <a:ln>
            <a:noFill/>
          </a:ln>
        </p:spPr>
        <p:txBody>
          <a:bodyPr wrap="square" lIns="0" tIns="0" rIns="0" bIns="0" rtlCol="0">
            <a:spAutoFit/>
          </a:bodyPr>
          <a:lstStyle/>
          <a:p>
            <a:pPr algn="ctr"/>
            <a:r>
              <a:rPr lang="fr-FR" sz="1050" b="1" dirty="0" smtClean="0">
                <a:solidFill>
                  <a:schemeClr val="bg1"/>
                </a:solidFill>
              </a:rPr>
              <a:t>114 mW</a:t>
            </a:r>
          </a:p>
        </p:txBody>
      </p:sp>
      <p:sp>
        <p:nvSpPr>
          <p:cNvPr id="57" name="TextBox 56"/>
          <p:cNvSpPr txBox="1"/>
          <p:nvPr/>
        </p:nvSpPr>
        <p:spPr>
          <a:xfrm>
            <a:off x="8443747" y="3815084"/>
            <a:ext cx="1461547" cy="161583"/>
          </a:xfrm>
          <a:prstGeom prst="rect">
            <a:avLst/>
          </a:prstGeom>
          <a:solidFill>
            <a:srgbClr val="92D050"/>
          </a:solidFill>
          <a:ln>
            <a:noFill/>
          </a:ln>
        </p:spPr>
        <p:txBody>
          <a:bodyPr wrap="square" lIns="0" tIns="0" rIns="0" bIns="0" rtlCol="0">
            <a:spAutoFit/>
          </a:bodyPr>
          <a:lstStyle/>
          <a:p>
            <a:pPr algn="ctr"/>
            <a:r>
              <a:rPr lang="fr-FR" sz="1050" b="1" dirty="0" smtClean="0">
                <a:solidFill>
                  <a:schemeClr val="bg1"/>
                </a:solidFill>
              </a:rPr>
              <a:t>75 mW</a:t>
            </a:r>
          </a:p>
        </p:txBody>
      </p:sp>
      <p:sp>
        <p:nvSpPr>
          <p:cNvPr id="58" name="TextBox 57"/>
          <p:cNvSpPr txBox="1"/>
          <p:nvPr/>
        </p:nvSpPr>
        <p:spPr>
          <a:xfrm>
            <a:off x="9956913" y="3800529"/>
            <a:ext cx="610437" cy="161583"/>
          </a:xfrm>
          <a:prstGeom prst="rect">
            <a:avLst/>
          </a:prstGeom>
          <a:solidFill>
            <a:srgbClr val="92D050"/>
          </a:solidFill>
          <a:ln>
            <a:noFill/>
          </a:ln>
        </p:spPr>
        <p:txBody>
          <a:bodyPr wrap="square" lIns="0" tIns="0" rIns="0" bIns="0" rtlCol="0">
            <a:spAutoFit/>
          </a:bodyPr>
          <a:lstStyle/>
          <a:p>
            <a:pPr algn="ctr"/>
            <a:r>
              <a:rPr lang="fr-FR" sz="1050" b="1" dirty="0" smtClean="0">
                <a:solidFill>
                  <a:schemeClr val="bg1"/>
                </a:solidFill>
              </a:rPr>
              <a:t>94 mW</a:t>
            </a:r>
          </a:p>
        </p:txBody>
      </p:sp>
      <p:sp>
        <p:nvSpPr>
          <p:cNvPr id="70" name="TextBox 69"/>
          <p:cNvSpPr txBox="1"/>
          <p:nvPr/>
        </p:nvSpPr>
        <p:spPr>
          <a:xfrm>
            <a:off x="8445863" y="4682287"/>
            <a:ext cx="1461547" cy="161583"/>
          </a:xfrm>
          <a:prstGeom prst="rect">
            <a:avLst/>
          </a:prstGeom>
          <a:solidFill>
            <a:srgbClr val="92D050"/>
          </a:solidFill>
          <a:ln>
            <a:noFill/>
          </a:ln>
        </p:spPr>
        <p:txBody>
          <a:bodyPr wrap="square" lIns="0" tIns="0" rIns="0" bIns="0" rtlCol="0">
            <a:spAutoFit/>
          </a:bodyPr>
          <a:lstStyle/>
          <a:p>
            <a:pPr algn="ctr"/>
            <a:r>
              <a:rPr lang="fr-FR" sz="1050" b="1" dirty="0" smtClean="0">
                <a:solidFill>
                  <a:schemeClr val="bg1"/>
                </a:solidFill>
              </a:rPr>
              <a:t>75 mW</a:t>
            </a:r>
          </a:p>
        </p:txBody>
      </p:sp>
      <p:sp>
        <p:nvSpPr>
          <p:cNvPr id="76" name="TextBox 75"/>
          <p:cNvSpPr txBox="1"/>
          <p:nvPr/>
        </p:nvSpPr>
        <p:spPr>
          <a:xfrm>
            <a:off x="9959029" y="4682287"/>
            <a:ext cx="610437" cy="161583"/>
          </a:xfrm>
          <a:prstGeom prst="rect">
            <a:avLst/>
          </a:prstGeom>
          <a:solidFill>
            <a:srgbClr val="92D050"/>
          </a:solidFill>
          <a:ln>
            <a:noFill/>
          </a:ln>
        </p:spPr>
        <p:txBody>
          <a:bodyPr wrap="square" lIns="0" tIns="0" rIns="0" bIns="0" rtlCol="0">
            <a:spAutoFit/>
          </a:bodyPr>
          <a:lstStyle/>
          <a:p>
            <a:pPr algn="ctr"/>
            <a:r>
              <a:rPr lang="fr-FR" sz="1050" b="1" dirty="0" smtClean="0">
                <a:solidFill>
                  <a:schemeClr val="bg1"/>
                </a:solidFill>
              </a:rPr>
              <a:t>75.5 mW</a:t>
            </a:r>
          </a:p>
        </p:txBody>
      </p:sp>
      <p:grpSp>
        <p:nvGrpSpPr>
          <p:cNvPr id="6" name="Group 5"/>
          <p:cNvGrpSpPr/>
          <p:nvPr/>
        </p:nvGrpSpPr>
        <p:grpSpPr>
          <a:xfrm>
            <a:off x="6917213" y="1357582"/>
            <a:ext cx="1467894" cy="4285404"/>
            <a:chOff x="5201714" y="1249351"/>
            <a:chExt cx="1467894" cy="4285404"/>
          </a:xfrm>
        </p:grpSpPr>
        <p:sp>
          <p:nvSpPr>
            <p:cNvPr id="33" name="TextBox 32"/>
            <p:cNvSpPr txBox="1"/>
            <p:nvPr/>
          </p:nvSpPr>
          <p:spPr>
            <a:xfrm>
              <a:off x="5201714" y="1842090"/>
              <a:ext cx="1461547" cy="276999"/>
            </a:xfrm>
            <a:prstGeom prst="rect">
              <a:avLst/>
            </a:prstGeom>
            <a:solidFill>
              <a:schemeClr val="accent1"/>
            </a:solidFill>
            <a:ln>
              <a:noFill/>
            </a:ln>
          </p:spPr>
          <p:txBody>
            <a:bodyPr wrap="square" rtlCol="0">
              <a:spAutoFit/>
            </a:bodyPr>
            <a:lstStyle/>
            <a:p>
              <a:pPr algn="ctr"/>
              <a:r>
                <a:rPr lang="fr-FR" sz="1200" b="1" dirty="0" smtClean="0">
                  <a:solidFill>
                    <a:schemeClr val="bg1"/>
                  </a:solidFill>
                </a:rPr>
                <a:t>90 mW</a:t>
              </a:r>
            </a:p>
          </p:txBody>
        </p:sp>
        <p:sp>
          <p:nvSpPr>
            <p:cNvPr id="40" name="Rectangle 39"/>
            <p:cNvSpPr/>
            <p:nvPr/>
          </p:nvSpPr>
          <p:spPr>
            <a:xfrm>
              <a:off x="5208061" y="1249351"/>
              <a:ext cx="1461547" cy="469359"/>
            </a:xfrm>
            <a:prstGeom prst="rect">
              <a:avLst/>
            </a:prstGeom>
            <a:solidFill>
              <a:schemeClr val="bg1">
                <a:lumMod val="65000"/>
              </a:schemeClr>
            </a:solidFill>
          </p:spPr>
          <p:txBody>
            <a:bodyPr wrap="square">
              <a:spAutoFit/>
            </a:bodyPr>
            <a:lstStyle/>
            <a:p>
              <a:pPr algn="ctr"/>
              <a:r>
                <a:rPr lang="en-US" sz="1400" dirty="0" smtClean="0"/>
                <a:t>I_VDD</a:t>
              </a:r>
            </a:p>
            <a:p>
              <a:pPr algn="ctr"/>
              <a:r>
                <a:rPr lang="en-US" sz="1000" dirty="0" smtClean="0"/>
                <a:t>VDD=3.3V</a:t>
              </a:r>
              <a:endParaRPr lang="en-US" sz="1000" dirty="0"/>
            </a:p>
          </p:txBody>
        </p:sp>
        <p:sp>
          <p:nvSpPr>
            <p:cNvPr id="52" name="TextBox 51"/>
            <p:cNvSpPr txBox="1"/>
            <p:nvPr/>
          </p:nvSpPr>
          <p:spPr>
            <a:xfrm>
              <a:off x="5201714" y="2534211"/>
              <a:ext cx="1461547" cy="276999"/>
            </a:xfrm>
            <a:prstGeom prst="rect">
              <a:avLst/>
            </a:prstGeom>
            <a:solidFill>
              <a:schemeClr val="accent1"/>
            </a:solidFill>
            <a:ln>
              <a:noFill/>
            </a:ln>
          </p:spPr>
          <p:txBody>
            <a:bodyPr wrap="square" rtlCol="0">
              <a:spAutoFit/>
            </a:bodyPr>
            <a:lstStyle/>
            <a:p>
              <a:pPr algn="ctr"/>
              <a:r>
                <a:rPr lang="fr-FR" sz="1200" b="1" dirty="0" smtClean="0">
                  <a:solidFill>
                    <a:schemeClr val="bg1"/>
                  </a:solidFill>
                </a:rPr>
                <a:t>32 mW</a:t>
              </a:r>
            </a:p>
          </p:txBody>
        </p:sp>
        <p:sp>
          <p:nvSpPr>
            <p:cNvPr id="62" name="TextBox 61"/>
            <p:cNvSpPr txBox="1"/>
            <p:nvPr/>
          </p:nvSpPr>
          <p:spPr>
            <a:xfrm>
              <a:off x="5201714" y="3419151"/>
              <a:ext cx="1461547" cy="276999"/>
            </a:xfrm>
            <a:prstGeom prst="rect">
              <a:avLst/>
            </a:prstGeom>
            <a:solidFill>
              <a:schemeClr val="accent1"/>
            </a:solidFill>
            <a:ln>
              <a:noFill/>
            </a:ln>
          </p:spPr>
          <p:txBody>
            <a:bodyPr wrap="square" rtlCol="0">
              <a:spAutoFit/>
            </a:bodyPr>
            <a:lstStyle>
              <a:defPPr>
                <a:defRPr lang="fr-FR"/>
              </a:defPPr>
              <a:lvl1pPr algn="ctr">
                <a:defRPr sz="1200" b="1">
                  <a:solidFill>
                    <a:schemeClr val="bg1"/>
                  </a:solidFill>
                </a:defRPr>
              </a:lvl1pPr>
            </a:lstStyle>
            <a:p>
              <a:r>
                <a:rPr lang="fr-FR" dirty="0"/>
                <a:t>32 mW</a:t>
              </a:r>
            </a:p>
          </p:txBody>
        </p:sp>
        <p:sp>
          <p:nvSpPr>
            <p:cNvPr id="66" name="TextBox 65"/>
            <p:cNvSpPr txBox="1"/>
            <p:nvPr/>
          </p:nvSpPr>
          <p:spPr>
            <a:xfrm>
              <a:off x="5201714" y="4285012"/>
              <a:ext cx="1461547" cy="276999"/>
            </a:xfrm>
            <a:prstGeom prst="rect">
              <a:avLst/>
            </a:prstGeom>
            <a:solidFill>
              <a:schemeClr val="accent1"/>
            </a:solidFill>
            <a:ln>
              <a:noFill/>
            </a:ln>
          </p:spPr>
          <p:txBody>
            <a:bodyPr wrap="square" rtlCol="0">
              <a:spAutoFit/>
            </a:bodyPr>
            <a:lstStyle/>
            <a:p>
              <a:pPr algn="ctr"/>
              <a:r>
                <a:rPr lang="fr-FR" sz="1200" b="1" dirty="0" smtClean="0">
                  <a:solidFill>
                    <a:schemeClr val="bg1"/>
                  </a:solidFill>
                </a:rPr>
                <a:t>22 mW</a:t>
              </a:r>
            </a:p>
          </p:txBody>
        </p:sp>
        <p:sp>
          <p:nvSpPr>
            <p:cNvPr id="71" name="TextBox 70"/>
            <p:cNvSpPr txBox="1"/>
            <p:nvPr/>
          </p:nvSpPr>
          <p:spPr>
            <a:xfrm>
              <a:off x="5201714" y="5106578"/>
              <a:ext cx="1461547" cy="276999"/>
            </a:xfrm>
            <a:prstGeom prst="rect">
              <a:avLst/>
            </a:prstGeom>
            <a:solidFill>
              <a:schemeClr val="accent1"/>
            </a:solidFill>
            <a:ln>
              <a:noFill/>
            </a:ln>
          </p:spPr>
          <p:txBody>
            <a:bodyPr wrap="square" rtlCol="0">
              <a:spAutoFit/>
            </a:bodyPr>
            <a:lstStyle/>
            <a:p>
              <a:pPr algn="ctr"/>
              <a:r>
                <a:rPr lang="fr-FR" sz="1200" b="1" dirty="0" smtClean="0">
                  <a:solidFill>
                    <a:schemeClr val="bg1"/>
                  </a:solidFill>
                </a:rPr>
                <a:t>11.5 mW</a:t>
              </a:r>
            </a:p>
          </p:txBody>
        </p:sp>
        <p:sp>
          <p:nvSpPr>
            <p:cNvPr id="78" name="TextBox 77"/>
            <p:cNvSpPr txBox="1"/>
            <p:nvPr/>
          </p:nvSpPr>
          <p:spPr>
            <a:xfrm>
              <a:off x="5201714" y="2105103"/>
              <a:ext cx="1461547" cy="161583"/>
            </a:xfrm>
            <a:prstGeom prst="rect">
              <a:avLst/>
            </a:prstGeom>
            <a:solidFill>
              <a:srgbClr val="92D050"/>
            </a:solidFill>
            <a:ln>
              <a:noFill/>
            </a:ln>
          </p:spPr>
          <p:txBody>
            <a:bodyPr wrap="square" lIns="0" tIns="0" rIns="0" bIns="0" rtlCol="0">
              <a:spAutoFit/>
            </a:bodyPr>
            <a:lstStyle/>
            <a:p>
              <a:pPr algn="ctr"/>
              <a:r>
                <a:rPr lang="fr-FR" sz="1050" b="1" dirty="0" smtClean="0">
                  <a:solidFill>
                    <a:schemeClr val="bg1"/>
                  </a:solidFill>
                </a:rPr>
                <a:t>2</a:t>
              </a:r>
              <a:r>
                <a:rPr lang="fr-FR" sz="1050" b="1" dirty="0">
                  <a:solidFill>
                    <a:schemeClr val="bg1"/>
                  </a:solidFill>
                </a:rPr>
                <a:t>1</a:t>
              </a:r>
              <a:r>
                <a:rPr lang="fr-FR" sz="1050" b="1" dirty="0" smtClean="0">
                  <a:solidFill>
                    <a:schemeClr val="bg1"/>
                  </a:solidFill>
                </a:rPr>
                <a:t> mW</a:t>
              </a:r>
            </a:p>
          </p:txBody>
        </p:sp>
        <p:sp>
          <p:nvSpPr>
            <p:cNvPr id="48" name="TextBox 47"/>
            <p:cNvSpPr txBox="1"/>
            <p:nvPr/>
          </p:nvSpPr>
          <p:spPr>
            <a:xfrm>
              <a:off x="5201714" y="2814221"/>
              <a:ext cx="1461547" cy="161583"/>
            </a:xfrm>
            <a:prstGeom prst="rect">
              <a:avLst/>
            </a:prstGeom>
            <a:solidFill>
              <a:srgbClr val="92D050"/>
            </a:solidFill>
            <a:ln>
              <a:noFill/>
            </a:ln>
          </p:spPr>
          <p:txBody>
            <a:bodyPr wrap="square" lIns="0" tIns="0" rIns="0" bIns="0" rtlCol="0">
              <a:spAutoFit/>
            </a:bodyPr>
            <a:lstStyle/>
            <a:p>
              <a:pPr algn="ctr"/>
              <a:r>
                <a:rPr lang="fr-FR" sz="1050" b="1" dirty="0">
                  <a:solidFill>
                    <a:schemeClr val="bg1"/>
                  </a:solidFill>
                </a:rPr>
                <a:t>7</a:t>
              </a:r>
              <a:r>
                <a:rPr lang="fr-FR" sz="1050" b="1" dirty="0" smtClean="0">
                  <a:solidFill>
                    <a:schemeClr val="bg1"/>
                  </a:solidFill>
                </a:rPr>
                <a:t> mW</a:t>
              </a:r>
            </a:p>
          </p:txBody>
        </p:sp>
        <p:sp>
          <p:nvSpPr>
            <p:cNvPr id="55" name="TextBox 54"/>
            <p:cNvSpPr txBox="1"/>
            <p:nvPr/>
          </p:nvSpPr>
          <p:spPr>
            <a:xfrm>
              <a:off x="5201714" y="3692720"/>
              <a:ext cx="1461547" cy="161583"/>
            </a:xfrm>
            <a:prstGeom prst="rect">
              <a:avLst/>
            </a:prstGeom>
            <a:solidFill>
              <a:srgbClr val="92D050"/>
            </a:solidFill>
            <a:ln>
              <a:noFill/>
            </a:ln>
          </p:spPr>
          <p:txBody>
            <a:bodyPr wrap="square" lIns="0" tIns="0" rIns="0" bIns="0" rtlCol="0">
              <a:spAutoFit/>
            </a:bodyPr>
            <a:lstStyle/>
            <a:p>
              <a:pPr algn="ctr"/>
              <a:r>
                <a:rPr lang="fr-FR" sz="1050" b="1" dirty="0">
                  <a:solidFill>
                    <a:schemeClr val="bg1"/>
                  </a:solidFill>
                </a:rPr>
                <a:t>7</a:t>
              </a:r>
              <a:r>
                <a:rPr lang="fr-FR" sz="1050" b="1" dirty="0" smtClean="0">
                  <a:solidFill>
                    <a:schemeClr val="bg1"/>
                  </a:solidFill>
                </a:rPr>
                <a:t> mW</a:t>
              </a:r>
            </a:p>
          </p:txBody>
        </p:sp>
        <p:sp>
          <p:nvSpPr>
            <p:cNvPr id="61" name="TextBox 60"/>
            <p:cNvSpPr txBox="1"/>
            <p:nvPr/>
          </p:nvSpPr>
          <p:spPr>
            <a:xfrm>
              <a:off x="5203830" y="4555000"/>
              <a:ext cx="1461547" cy="161583"/>
            </a:xfrm>
            <a:prstGeom prst="rect">
              <a:avLst/>
            </a:prstGeom>
            <a:solidFill>
              <a:srgbClr val="92D050"/>
            </a:solidFill>
            <a:ln>
              <a:noFill/>
            </a:ln>
          </p:spPr>
          <p:txBody>
            <a:bodyPr wrap="square" lIns="0" tIns="0" rIns="0" bIns="0" rtlCol="0">
              <a:spAutoFit/>
            </a:bodyPr>
            <a:lstStyle/>
            <a:p>
              <a:pPr algn="ctr"/>
              <a:r>
                <a:rPr lang="fr-FR" sz="1050" b="1" dirty="0" smtClean="0">
                  <a:solidFill>
                    <a:schemeClr val="bg1"/>
                  </a:solidFill>
                </a:rPr>
                <a:t>0.5 mW</a:t>
              </a:r>
            </a:p>
          </p:txBody>
        </p:sp>
        <p:sp>
          <p:nvSpPr>
            <p:cNvPr id="77" name="TextBox 76"/>
            <p:cNvSpPr txBox="1"/>
            <p:nvPr/>
          </p:nvSpPr>
          <p:spPr>
            <a:xfrm>
              <a:off x="5201714" y="5373172"/>
              <a:ext cx="1461547" cy="161583"/>
            </a:xfrm>
            <a:prstGeom prst="rect">
              <a:avLst/>
            </a:prstGeom>
            <a:solidFill>
              <a:srgbClr val="92D050"/>
            </a:solidFill>
            <a:ln>
              <a:noFill/>
            </a:ln>
          </p:spPr>
          <p:txBody>
            <a:bodyPr wrap="square" lIns="0" tIns="0" rIns="0" bIns="0" rtlCol="0">
              <a:spAutoFit/>
            </a:bodyPr>
            <a:lstStyle/>
            <a:p>
              <a:pPr algn="ctr"/>
              <a:r>
                <a:rPr lang="fr-FR" sz="1050" b="1" dirty="0" smtClean="0">
                  <a:solidFill>
                    <a:schemeClr val="bg1"/>
                  </a:solidFill>
                </a:rPr>
                <a:t>0.5 mW</a:t>
              </a:r>
            </a:p>
          </p:txBody>
        </p:sp>
      </p:grpSp>
      <p:grpSp>
        <p:nvGrpSpPr>
          <p:cNvPr id="7" name="Group 6"/>
          <p:cNvGrpSpPr/>
          <p:nvPr/>
        </p:nvGrpSpPr>
        <p:grpSpPr>
          <a:xfrm>
            <a:off x="5258221" y="1366995"/>
            <a:ext cx="1465061" cy="4286586"/>
            <a:chOff x="6928639" y="1197546"/>
            <a:chExt cx="1465061" cy="4286586"/>
          </a:xfrm>
        </p:grpSpPr>
        <p:sp>
          <p:nvSpPr>
            <p:cNvPr id="36" name="TextBox 35"/>
            <p:cNvSpPr txBox="1"/>
            <p:nvPr/>
          </p:nvSpPr>
          <p:spPr>
            <a:xfrm>
              <a:off x="6928639" y="1779257"/>
              <a:ext cx="1461547" cy="276999"/>
            </a:xfrm>
            <a:prstGeom prst="rect">
              <a:avLst/>
            </a:prstGeom>
            <a:solidFill>
              <a:schemeClr val="accent1"/>
            </a:solidFill>
            <a:ln>
              <a:noFill/>
            </a:ln>
          </p:spPr>
          <p:txBody>
            <a:bodyPr wrap="square" rtlCol="0">
              <a:spAutoFit/>
            </a:bodyPr>
            <a:lstStyle/>
            <a:p>
              <a:pPr algn="ctr"/>
              <a:r>
                <a:rPr lang="fr-FR" sz="1200" b="1" dirty="0" smtClean="0">
                  <a:solidFill>
                    <a:schemeClr val="bg1"/>
                  </a:solidFill>
                </a:rPr>
                <a:t>400 mW</a:t>
              </a:r>
            </a:p>
          </p:txBody>
        </p:sp>
        <p:sp>
          <p:nvSpPr>
            <p:cNvPr id="41" name="Rectangle 40"/>
            <p:cNvSpPr/>
            <p:nvPr/>
          </p:nvSpPr>
          <p:spPr>
            <a:xfrm>
              <a:off x="6932153" y="1197546"/>
              <a:ext cx="1461547" cy="461665"/>
            </a:xfrm>
            <a:prstGeom prst="rect">
              <a:avLst/>
            </a:prstGeom>
            <a:solidFill>
              <a:schemeClr val="bg1">
                <a:lumMod val="65000"/>
              </a:schemeClr>
            </a:solidFill>
          </p:spPr>
          <p:txBody>
            <a:bodyPr wrap="square">
              <a:spAutoFit/>
            </a:bodyPr>
            <a:lstStyle/>
            <a:p>
              <a:pPr algn="ctr"/>
              <a:r>
                <a:rPr lang="en-US" sz="1400" dirty="0" smtClean="0"/>
                <a:t>I_VDDCORE</a:t>
              </a:r>
            </a:p>
            <a:p>
              <a:pPr algn="ctr"/>
              <a:r>
                <a:rPr lang="en-US" sz="1000" dirty="0" smtClean="0"/>
                <a:t>VDDCORE=1.2V</a:t>
              </a:r>
              <a:endParaRPr lang="en-US" sz="1000" dirty="0"/>
            </a:p>
          </p:txBody>
        </p:sp>
        <p:sp>
          <p:nvSpPr>
            <p:cNvPr id="53" name="TextBox 52"/>
            <p:cNvSpPr txBox="1"/>
            <p:nvPr/>
          </p:nvSpPr>
          <p:spPr>
            <a:xfrm>
              <a:off x="6928639" y="2499947"/>
              <a:ext cx="1461547" cy="276999"/>
            </a:xfrm>
            <a:prstGeom prst="rect">
              <a:avLst/>
            </a:prstGeom>
            <a:solidFill>
              <a:schemeClr val="accent1"/>
            </a:solidFill>
            <a:ln>
              <a:noFill/>
            </a:ln>
          </p:spPr>
          <p:txBody>
            <a:bodyPr wrap="square" rtlCol="0">
              <a:spAutoFit/>
            </a:bodyPr>
            <a:lstStyle/>
            <a:p>
              <a:pPr algn="ctr"/>
              <a:r>
                <a:rPr lang="fr-FR" sz="1200" b="1" dirty="0" smtClean="0">
                  <a:solidFill>
                    <a:schemeClr val="bg1"/>
                  </a:solidFill>
                </a:rPr>
                <a:t>32 mW</a:t>
              </a:r>
            </a:p>
          </p:txBody>
        </p:sp>
        <p:sp>
          <p:nvSpPr>
            <p:cNvPr id="60" name="Rectangle 59"/>
            <p:cNvSpPr/>
            <p:nvPr/>
          </p:nvSpPr>
          <p:spPr>
            <a:xfrm>
              <a:off x="6928639" y="3135252"/>
              <a:ext cx="1461547" cy="246221"/>
            </a:xfrm>
            <a:prstGeom prst="rect">
              <a:avLst/>
            </a:prstGeom>
            <a:solidFill>
              <a:schemeClr val="bg1">
                <a:lumMod val="65000"/>
              </a:schemeClr>
            </a:solidFill>
          </p:spPr>
          <p:txBody>
            <a:bodyPr wrap="square">
              <a:spAutoFit/>
            </a:bodyPr>
            <a:lstStyle/>
            <a:p>
              <a:pPr algn="ctr"/>
              <a:r>
                <a:rPr lang="en-US" sz="1000" dirty="0" smtClean="0"/>
                <a:t>VDDCORE=0.9V</a:t>
              </a:r>
              <a:endParaRPr lang="en-US" sz="1000" dirty="0"/>
            </a:p>
          </p:txBody>
        </p:sp>
        <p:sp>
          <p:nvSpPr>
            <p:cNvPr id="63" name="TextBox 62"/>
            <p:cNvSpPr txBox="1"/>
            <p:nvPr/>
          </p:nvSpPr>
          <p:spPr>
            <a:xfrm>
              <a:off x="6928639" y="3370546"/>
              <a:ext cx="1461547" cy="276999"/>
            </a:xfrm>
            <a:prstGeom prst="rect">
              <a:avLst/>
            </a:prstGeom>
            <a:solidFill>
              <a:schemeClr val="accent1"/>
            </a:solidFill>
            <a:ln>
              <a:noFill/>
            </a:ln>
          </p:spPr>
          <p:txBody>
            <a:bodyPr wrap="square" rtlCol="0">
              <a:spAutoFit/>
            </a:bodyPr>
            <a:lstStyle>
              <a:defPPr>
                <a:defRPr lang="fr-FR"/>
              </a:defPPr>
              <a:lvl1pPr algn="ctr">
                <a:defRPr sz="1200" b="1">
                  <a:solidFill>
                    <a:schemeClr val="bg1"/>
                  </a:solidFill>
                </a:defRPr>
              </a:lvl1pPr>
            </a:lstStyle>
            <a:p>
              <a:r>
                <a:rPr lang="fr-FR" dirty="0"/>
                <a:t> 12 mW</a:t>
              </a:r>
            </a:p>
          </p:txBody>
        </p:sp>
        <p:sp>
          <p:nvSpPr>
            <p:cNvPr id="67" name="TextBox 66"/>
            <p:cNvSpPr txBox="1"/>
            <p:nvPr/>
          </p:nvSpPr>
          <p:spPr>
            <a:xfrm>
              <a:off x="6928639" y="4234389"/>
              <a:ext cx="1461547" cy="276999"/>
            </a:xfrm>
            <a:prstGeom prst="rect">
              <a:avLst/>
            </a:prstGeom>
            <a:solidFill>
              <a:schemeClr val="accent1"/>
            </a:solidFill>
            <a:ln>
              <a:noFill/>
            </a:ln>
          </p:spPr>
          <p:txBody>
            <a:bodyPr wrap="square" rtlCol="0">
              <a:spAutoFit/>
            </a:bodyPr>
            <a:lstStyle/>
            <a:p>
              <a:pPr algn="ctr"/>
              <a:r>
                <a:rPr lang="fr-FR" sz="1200" b="1" dirty="0">
                  <a:solidFill>
                    <a:schemeClr val="bg1"/>
                  </a:solidFill>
                </a:rPr>
                <a:t>0</a:t>
              </a:r>
              <a:r>
                <a:rPr lang="fr-FR" sz="1200" b="1" dirty="0" smtClean="0">
                  <a:solidFill>
                    <a:schemeClr val="bg1"/>
                  </a:solidFill>
                </a:rPr>
                <a:t> mW</a:t>
              </a:r>
            </a:p>
          </p:txBody>
        </p:sp>
        <p:sp>
          <p:nvSpPr>
            <p:cNvPr id="69" name="Rectangle 68"/>
            <p:cNvSpPr/>
            <p:nvPr/>
          </p:nvSpPr>
          <p:spPr>
            <a:xfrm>
              <a:off x="6928639" y="4005858"/>
              <a:ext cx="1461547" cy="246221"/>
            </a:xfrm>
            <a:prstGeom prst="rect">
              <a:avLst/>
            </a:prstGeom>
            <a:solidFill>
              <a:schemeClr val="bg1">
                <a:lumMod val="65000"/>
              </a:schemeClr>
            </a:solidFill>
          </p:spPr>
          <p:txBody>
            <a:bodyPr wrap="square">
              <a:spAutoFit/>
            </a:bodyPr>
            <a:lstStyle/>
            <a:p>
              <a:pPr algn="ctr"/>
              <a:r>
                <a:rPr lang="en-US" sz="1000" dirty="0" smtClean="0"/>
                <a:t>VDDCORE=0V</a:t>
              </a:r>
              <a:endParaRPr lang="en-US" sz="1000" dirty="0"/>
            </a:p>
          </p:txBody>
        </p:sp>
        <p:sp>
          <p:nvSpPr>
            <p:cNvPr id="72" name="TextBox 71"/>
            <p:cNvSpPr txBox="1"/>
            <p:nvPr/>
          </p:nvSpPr>
          <p:spPr>
            <a:xfrm>
              <a:off x="6928639" y="5055955"/>
              <a:ext cx="1461547" cy="276999"/>
            </a:xfrm>
            <a:prstGeom prst="rect">
              <a:avLst/>
            </a:prstGeom>
            <a:solidFill>
              <a:schemeClr val="accent1"/>
            </a:solidFill>
            <a:ln>
              <a:noFill/>
            </a:ln>
          </p:spPr>
          <p:txBody>
            <a:bodyPr wrap="square" rtlCol="0">
              <a:spAutoFit/>
            </a:bodyPr>
            <a:lstStyle/>
            <a:p>
              <a:pPr algn="ctr"/>
              <a:r>
                <a:rPr lang="fr-FR" sz="1200" b="1" dirty="0">
                  <a:solidFill>
                    <a:schemeClr val="bg1"/>
                  </a:solidFill>
                </a:rPr>
                <a:t>0</a:t>
              </a:r>
              <a:r>
                <a:rPr lang="fr-FR" sz="1200" b="1" dirty="0" smtClean="0">
                  <a:solidFill>
                    <a:schemeClr val="bg1"/>
                  </a:solidFill>
                </a:rPr>
                <a:t> mW</a:t>
              </a:r>
            </a:p>
          </p:txBody>
        </p:sp>
        <p:sp>
          <p:nvSpPr>
            <p:cNvPr id="75" name="Rectangle 74"/>
            <p:cNvSpPr/>
            <p:nvPr/>
          </p:nvSpPr>
          <p:spPr>
            <a:xfrm>
              <a:off x="6928639" y="4804341"/>
              <a:ext cx="1461547" cy="246221"/>
            </a:xfrm>
            <a:prstGeom prst="rect">
              <a:avLst/>
            </a:prstGeom>
            <a:solidFill>
              <a:schemeClr val="bg1">
                <a:lumMod val="65000"/>
              </a:schemeClr>
            </a:solidFill>
          </p:spPr>
          <p:txBody>
            <a:bodyPr wrap="square">
              <a:spAutoFit/>
            </a:bodyPr>
            <a:lstStyle/>
            <a:p>
              <a:pPr algn="ctr"/>
              <a:r>
                <a:rPr lang="en-US" sz="1000" dirty="0" smtClean="0"/>
                <a:t>VDDCORE=0V</a:t>
              </a:r>
              <a:endParaRPr lang="en-US" sz="1000" dirty="0"/>
            </a:p>
          </p:txBody>
        </p:sp>
        <p:sp>
          <p:nvSpPr>
            <p:cNvPr id="43" name="TextBox 42"/>
            <p:cNvSpPr txBox="1"/>
            <p:nvPr/>
          </p:nvSpPr>
          <p:spPr>
            <a:xfrm>
              <a:off x="6928639" y="2056256"/>
              <a:ext cx="1461547" cy="161583"/>
            </a:xfrm>
            <a:prstGeom prst="rect">
              <a:avLst/>
            </a:prstGeom>
            <a:solidFill>
              <a:srgbClr val="92D050"/>
            </a:solidFill>
            <a:ln>
              <a:noFill/>
            </a:ln>
          </p:spPr>
          <p:txBody>
            <a:bodyPr wrap="square" lIns="0" tIns="0" rIns="0" bIns="0" rtlCol="0">
              <a:spAutoFit/>
            </a:bodyPr>
            <a:lstStyle/>
            <a:p>
              <a:pPr algn="ctr"/>
              <a:r>
                <a:rPr lang="fr-FR" sz="1050" b="1" dirty="0" smtClean="0">
                  <a:solidFill>
                    <a:schemeClr val="bg1"/>
                  </a:solidFill>
                </a:rPr>
                <a:t>324 mW</a:t>
              </a:r>
            </a:p>
          </p:txBody>
        </p:sp>
        <p:sp>
          <p:nvSpPr>
            <p:cNvPr id="49" name="TextBox 48"/>
            <p:cNvSpPr txBox="1"/>
            <p:nvPr/>
          </p:nvSpPr>
          <p:spPr>
            <a:xfrm>
              <a:off x="6928639" y="2764154"/>
              <a:ext cx="1461547" cy="161583"/>
            </a:xfrm>
            <a:prstGeom prst="rect">
              <a:avLst/>
            </a:prstGeom>
            <a:solidFill>
              <a:srgbClr val="92D050"/>
            </a:solidFill>
            <a:ln>
              <a:noFill/>
            </a:ln>
          </p:spPr>
          <p:txBody>
            <a:bodyPr wrap="square" lIns="0" tIns="0" rIns="0" bIns="0" rtlCol="0">
              <a:spAutoFit/>
            </a:bodyPr>
            <a:lstStyle/>
            <a:p>
              <a:pPr algn="ctr"/>
              <a:r>
                <a:rPr lang="fr-FR" sz="1050" b="1" dirty="0" smtClean="0">
                  <a:solidFill>
                    <a:schemeClr val="bg1"/>
                  </a:solidFill>
                </a:rPr>
                <a:t>32 mW</a:t>
              </a:r>
            </a:p>
          </p:txBody>
        </p:sp>
        <p:sp>
          <p:nvSpPr>
            <p:cNvPr id="56" name="TextBox 55"/>
            <p:cNvSpPr txBox="1"/>
            <p:nvPr/>
          </p:nvSpPr>
          <p:spPr>
            <a:xfrm>
              <a:off x="6928639" y="3645527"/>
              <a:ext cx="1461547" cy="161583"/>
            </a:xfrm>
            <a:prstGeom prst="rect">
              <a:avLst/>
            </a:prstGeom>
            <a:solidFill>
              <a:srgbClr val="92D050"/>
            </a:solidFill>
            <a:ln>
              <a:noFill/>
            </a:ln>
          </p:spPr>
          <p:txBody>
            <a:bodyPr wrap="square" lIns="0" tIns="0" rIns="0" bIns="0" rtlCol="0">
              <a:spAutoFit/>
            </a:bodyPr>
            <a:lstStyle/>
            <a:p>
              <a:pPr algn="ctr"/>
              <a:r>
                <a:rPr lang="fr-FR" sz="1050" b="1" dirty="0">
                  <a:solidFill>
                    <a:schemeClr val="bg1"/>
                  </a:solidFill>
                </a:rPr>
                <a:t>1</a:t>
              </a:r>
              <a:r>
                <a:rPr lang="fr-FR" sz="1050" b="1" dirty="0" smtClean="0">
                  <a:solidFill>
                    <a:schemeClr val="bg1"/>
                  </a:solidFill>
                </a:rPr>
                <a:t>2 mW</a:t>
              </a:r>
            </a:p>
          </p:txBody>
        </p:sp>
        <p:sp>
          <p:nvSpPr>
            <p:cNvPr id="65" name="TextBox 64"/>
            <p:cNvSpPr txBox="1"/>
            <p:nvPr/>
          </p:nvSpPr>
          <p:spPr>
            <a:xfrm>
              <a:off x="6930755" y="4504377"/>
              <a:ext cx="1461547" cy="161583"/>
            </a:xfrm>
            <a:prstGeom prst="rect">
              <a:avLst/>
            </a:prstGeom>
            <a:solidFill>
              <a:srgbClr val="92D050"/>
            </a:solidFill>
            <a:ln>
              <a:noFill/>
            </a:ln>
          </p:spPr>
          <p:txBody>
            <a:bodyPr wrap="square" lIns="0" tIns="0" rIns="0" bIns="0" rtlCol="0">
              <a:spAutoFit/>
            </a:bodyPr>
            <a:lstStyle/>
            <a:p>
              <a:pPr algn="ctr"/>
              <a:r>
                <a:rPr lang="fr-FR" sz="1050" b="1" dirty="0">
                  <a:solidFill>
                    <a:schemeClr val="bg1"/>
                  </a:solidFill>
                </a:rPr>
                <a:t>0</a:t>
              </a:r>
              <a:r>
                <a:rPr lang="fr-FR" sz="1050" b="1" dirty="0" smtClean="0">
                  <a:solidFill>
                    <a:schemeClr val="bg1"/>
                  </a:solidFill>
                </a:rPr>
                <a:t> mW</a:t>
              </a:r>
            </a:p>
          </p:txBody>
        </p:sp>
        <p:sp>
          <p:nvSpPr>
            <p:cNvPr id="79" name="TextBox 78"/>
            <p:cNvSpPr txBox="1"/>
            <p:nvPr/>
          </p:nvSpPr>
          <p:spPr>
            <a:xfrm>
              <a:off x="6928639" y="5322549"/>
              <a:ext cx="1461547" cy="161583"/>
            </a:xfrm>
            <a:prstGeom prst="rect">
              <a:avLst/>
            </a:prstGeom>
            <a:solidFill>
              <a:srgbClr val="92D050"/>
            </a:solidFill>
            <a:ln>
              <a:noFill/>
            </a:ln>
          </p:spPr>
          <p:txBody>
            <a:bodyPr wrap="square" lIns="0" tIns="0" rIns="0" bIns="0" rtlCol="0">
              <a:spAutoFit/>
            </a:bodyPr>
            <a:lstStyle/>
            <a:p>
              <a:pPr algn="ctr"/>
              <a:r>
                <a:rPr lang="fr-FR" sz="1050" b="1" dirty="0">
                  <a:solidFill>
                    <a:schemeClr val="bg1"/>
                  </a:solidFill>
                </a:rPr>
                <a:t>0</a:t>
              </a:r>
              <a:r>
                <a:rPr lang="fr-FR" sz="1050" b="1" dirty="0" smtClean="0">
                  <a:solidFill>
                    <a:schemeClr val="bg1"/>
                  </a:solidFill>
                </a:rPr>
                <a:t> mW</a:t>
              </a:r>
            </a:p>
          </p:txBody>
        </p:sp>
      </p:grpSp>
      <p:sp>
        <p:nvSpPr>
          <p:cNvPr id="85" name="TextBox 84"/>
          <p:cNvSpPr txBox="1"/>
          <p:nvPr/>
        </p:nvSpPr>
        <p:spPr>
          <a:xfrm>
            <a:off x="8443747" y="5500459"/>
            <a:ext cx="1461547" cy="161583"/>
          </a:xfrm>
          <a:prstGeom prst="rect">
            <a:avLst/>
          </a:prstGeom>
          <a:solidFill>
            <a:srgbClr val="92D050"/>
          </a:solidFill>
          <a:ln>
            <a:noFill/>
          </a:ln>
        </p:spPr>
        <p:txBody>
          <a:bodyPr wrap="square" lIns="0" tIns="0" rIns="0" bIns="0" rtlCol="0">
            <a:spAutoFit/>
          </a:bodyPr>
          <a:lstStyle/>
          <a:p>
            <a:pPr algn="ctr"/>
            <a:r>
              <a:rPr lang="fr-FR" sz="1050" b="1" dirty="0">
                <a:solidFill>
                  <a:schemeClr val="bg1"/>
                </a:solidFill>
              </a:rPr>
              <a:t>0</a:t>
            </a:r>
            <a:r>
              <a:rPr lang="fr-FR" sz="1050" b="1" dirty="0" smtClean="0">
                <a:solidFill>
                  <a:schemeClr val="bg1"/>
                </a:solidFill>
              </a:rPr>
              <a:t> mW</a:t>
            </a:r>
          </a:p>
        </p:txBody>
      </p:sp>
      <p:sp>
        <p:nvSpPr>
          <p:cNvPr id="89" name="TextBox 88"/>
          <p:cNvSpPr txBox="1"/>
          <p:nvPr/>
        </p:nvSpPr>
        <p:spPr>
          <a:xfrm>
            <a:off x="9956913" y="5500459"/>
            <a:ext cx="610437" cy="161583"/>
          </a:xfrm>
          <a:prstGeom prst="rect">
            <a:avLst/>
          </a:prstGeom>
          <a:solidFill>
            <a:srgbClr val="92D050"/>
          </a:solidFill>
          <a:ln>
            <a:noFill/>
          </a:ln>
        </p:spPr>
        <p:txBody>
          <a:bodyPr wrap="square" lIns="0" tIns="0" rIns="0" bIns="0" rtlCol="0">
            <a:spAutoFit/>
          </a:bodyPr>
          <a:lstStyle/>
          <a:p>
            <a:pPr algn="ctr"/>
            <a:r>
              <a:rPr lang="fr-FR" sz="1050" b="1" dirty="0" smtClean="0">
                <a:solidFill>
                  <a:schemeClr val="bg1"/>
                </a:solidFill>
              </a:rPr>
              <a:t>0.5 mW</a:t>
            </a:r>
          </a:p>
        </p:txBody>
      </p:sp>
      <p:sp>
        <p:nvSpPr>
          <p:cNvPr id="91" name="TextBox 90"/>
          <p:cNvSpPr txBox="1"/>
          <p:nvPr/>
        </p:nvSpPr>
        <p:spPr>
          <a:xfrm>
            <a:off x="5821026" y="6238106"/>
            <a:ext cx="6114532" cy="461665"/>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Measurement on MB1263 “ed1-non Weston” distribution with </a:t>
            </a:r>
            <a:r>
              <a:rPr lang="en-US" sz="1200" dirty="0" err="1">
                <a:latin typeface="Arial" panose="020B0604020202020204" pitchFamily="34" charset="0"/>
                <a:cs typeface="Arial" panose="020B0604020202020204" pitchFamily="34" charset="0"/>
              </a:rPr>
              <a:t>eMMC</a:t>
            </a:r>
            <a:r>
              <a:rPr lang="en-US" sz="1200" dirty="0">
                <a:latin typeface="Arial" panose="020B0604020202020204" pitchFamily="34" charset="0"/>
                <a:cs typeface="Arial" panose="020B0604020202020204" pitchFamily="34" charset="0"/>
              </a:rPr>
              <a:t> de-activation </a:t>
            </a:r>
            <a:r>
              <a:rPr lang="en-US" sz="1200" dirty="0" smtClean="0">
                <a:latin typeface="Arial" panose="020B0604020202020204" pitchFamily="34" charset="0"/>
                <a:cs typeface="Arial" panose="020B0604020202020204" pitchFamily="34" charset="0"/>
              </a:rPr>
              <a:t>patch Not available for the Lab</a:t>
            </a:r>
            <a:endParaRPr lang="en-US" sz="1200"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28213982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US" dirty="0" smtClean="0">
                <a:solidFill>
                  <a:srgbClr val="6CB2E6"/>
                </a:solidFill>
              </a:rPr>
              <a:t>A little Quiz…</a:t>
            </a:r>
            <a:endParaRPr lang="en-US" dirty="0">
              <a:solidFill>
                <a:srgbClr val="6CB2E6"/>
              </a:solidFill>
            </a:endParaRPr>
          </a:p>
        </p:txBody>
      </p:sp>
      <p:sp>
        <p:nvSpPr>
          <p:cNvPr id="4" name="Espace réservé du numéro de diapositive 3"/>
          <p:cNvSpPr>
            <a:spLocks noGrp="1"/>
          </p:cNvSpPr>
          <p:nvPr>
            <p:ph type="sldNum" sz="quarter" idx="12"/>
          </p:nvPr>
        </p:nvSpPr>
        <p:spPr>
          <a:solidFill>
            <a:srgbClr val="B7007C"/>
          </a:solidFill>
        </p:spPr>
        <p:txBody>
          <a:bodyPr/>
          <a:lstStyle/>
          <a:p>
            <a:fld id="{5B31B9E4-8E4D-4C86-BFD7-412B282B373B}" type="slidenum">
              <a:rPr lang="fr-FR" smtClean="0"/>
              <a:pPr/>
              <a:t>23</a:t>
            </a:fld>
            <a:endParaRPr lang="fr-FR" dirty="0"/>
          </a:p>
        </p:txBody>
      </p:sp>
      <p:sp>
        <p:nvSpPr>
          <p:cNvPr id="23" name="Espace réservé du contenu 2"/>
          <p:cNvSpPr txBox="1">
            <a:spLocks/>
          </p:cNvSpPr>
          <p:nvPr/>
        </p:nvSpPr>
        <p:spPr>
          <a:xfrm>
            <a:off x="963049" y="1262410"/>
            <a:ext cx="11089174" cy="5262957"/>
          </a:xfrm>
          <a:prstGeom prst="rect">
            <a:avLst/>
          </a:prstGeom>
        </p:spPr>
        <p:txBody>
          <a:bodyPr vert="horz" lIns="121899" tIns="60949" rIns="121899" bIns="60949" rtlCol="0">
            <a:spAutoFit/>
          </a:bodyPr>
          <a:lstStyle>
            <a:lvl1pPr marL="237025" indent="-237025" algn="l" defTabSz="1218987" rtl="0" eaLnBrk="1" latinLnBrk="0" hangingPunct="1">
              <a:lnSpc>
                <a:spcPct val="100000"/>
              </a:lnSpc>
              <a:spcBef>
                <a:spcPts val="2400"/>
              </a:spcBef>
              <a:spcAft>
                <a:spcPts val="800"/>
              </a:spcAft>
              <a:buClr>
                <a:schemeClr val="tx2"/>
              </a:buClr>
              <a:buFont typeface="Arial" pitchFamily="34" charset="0"/>
              <a:buChar char="•"/>
              <a:defRPr sz="2600" kern="1200" baseline="0">
                <a:solidFill>
                  <a:srgbClr val="1C2A57"/>
                </a:solidFill>
                <a:latin typeface="Arial" pitchFamily="34" charset="0"/>
                <a:ea typeface="+mn-ea"/>
                <a:cs typeface="Arial" pitchFamily="34" charset="0"/>
              </a:defRPr>
            </a:lvl1pPr>
            <a:lvl2pPr marL="711076" indent="-237025" algn="l" defTabSz="1218987" rtl="0" eaLnBrk="1" latinLnBrk="0" hangingPunct="1">
              <a:lnSpc>
                <a:spcPct val="100000"/>
              </a:lnSpc>
              <a:spcBef>
                <a:spcPts val="0"/>
              </a:spcBef>
              <a:spcAft>
                <a:spcPts val="800"/>
              </a:spcAft>
              <a:buClr>
                <a:schemeClr val="accent1"/>
              </a:buClr>
              <a:buFont typeface="Arial" pitchFamily="34" charset="0"/>
              <a:buChar char="•"/>
              <a:defRPr sz="2000" kern="1200">
                <a:solidFill>
                  <a:schemeClr val="tx2"/>
                </a:solidFill>
                <a:latin typeface="Arial" pitchFamily="34" charset="0"/>
                <a:ea typeface="+mn-ea"/>
                <a:cs typeface="Arial" pitchFamily="34" charset="0"/>
              </a:defRPr>
            </a:lvl2pPr>
            <a:lvl3pPr marL="1202056" indent="-237025" algn="l" defTabSz="1218987" rtl="0" eaLnBrk="1" latinLnBrk="0" hangingPunct="1">
              <a:lnSpc>
                <a:spcPct val="100000"/>
              </a:lnSpc>
              <a:spcBef>
                <a:spcPts val="0"/>
              </a:spcBef>
              <a:spcAft>
                <a:spcPts val="400"/>
              </a:spcAft>
              <a:buFont typeface="Arial" pitchFamily="34" charset="0"/>
              <a:buChar char="•"/>
              <a:defRPr sz="1800" kern="1200" baseline="0">
                <a:solidFill>
                  <a:srgbClr val="52524A"/>
                </a:solidFill>
                <a:latin typeface="Arial" pitchFamily="34" charset="0"/>
                <a:ea typeface="+mn-ea"/>
                <a:cs typeface="Arial" pitchFamily="34" charset="0"/>
              </a:defRPr>
            </a:lvl3pPr>
            <a:lvl4pPr marL="2035877" indent="-207397" algn="l" defTabSz="1218987" rtl="0" eaLnBrk="1" latinLnBrk="0" hangingPunct="1">
              <a:lnSpc>
                <a:spcPct val="100000"/>
              </a:lnSpc>
              <a:spcBef>
                <a:spcPts val="0"/>
              </a:spcBef>
              <a:spcAft>
                <a:spcPts val="400"/>
              </a:spcAft>
              <a:buFont typeface="Arial" pitchFamily="34" charset="0"/>
              <a:buChar char="•"/>
              <a:defRPr sz="1600" kern="1200" baseline="0">
                <a:solidFill>
                  <a:schemeClr val="accent3"/>
                </a:solidFill>
                <a:latin typeface="Arial" pitchFamily="34" charset="0"/>
                <a:ea typeface="+mn-ea"/>
                <a:cs typeface="Arial" pitchFamily="34" charset="0"/>
              </a:defRPr>
            </a:lvl4pPr>
            <a:lvl5pPr marL="2742720" indent="-304747" algn="l" defTabSz="1218987" rtl="0" eaLnBrk="1" latinLnBrk="0" hangingPunct="1">
              <a:spcBef>
                <a:spcPct val="20000"/>
              </a:spcBef>
              <a:buFont typeface="Arial" pitchFamily="34" charset="0"/>
              <a:buChar char="»"/>
              <a:defRPr sz="2700" kern="1200">
                <a:solidFill>
                  <a:schemeClr val="tx1"/>
                </a:solidFill>
                <a:latin typeface="Arial" pitchFamily="34" charset="0"/>
                <a:ea typeface="+mn-ea"/>
                <a:cs typeface="Arial" pitchFamily="34" charset="0"/>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lvl="1">
              <a:buClr>
                <a:srgbClr val="6CB2E6"/>
              </a:buClr>
            </a:pPr>
            <a:r>
              <a:rPr lang="en-US" b="1" dirty="0" smtClean="0">
                <a:solidFill>
                  <a:srgbClr val="002052"/>
                </a:solidFill>
              </a:rPr>
              <a:t>Can you fill the missing cells ?</a:t>
            </a:r>
          </a:p>
          <a:p>
            <a:pPr marL="474051" lvl="1" indent="0">
              <a:buClr>
                <a:srgbClr val="6CB2E6"/>
              </a:buClr>
              <a:buNone/>
            </a:pPr>
            <a:endParaRPr lang="en-US" b="1" dirty="0" smtClean="0">
              <a:solidFill>
                <a:srgbClr val="002052"/>
              </a:solidFill>
            </a:endParaRPr>
          </a:p>
          <a:p>
            <a:pPr marL="474051" lvl="1" indent="0">
              <a:buClr>
                <a:srgbClr val="6CB2E6"/>
              </a:buClr>
              <a:buNone/>
            </a:pPr>
            <a:r>
              <a:rPr lang="en-US" b="1" dirty="0">
                <a:solidFill>
                  <a:srgbClr val="002052"/>
                </a:solidFill>
              </a:rPr>
              <a:t> </a:t>
            </a:r>
            <a:r>
              <a:rPr lang="en-US" b="1" dirty="0" smtClean="0">
                <a:solidFill>
                  <a:srgbClr val="002052"/>
                </a:solidFill>
              </a:rPr>
              <a:t> </a:t>
            </a:r>
            <a:r>
              <a:rPr lang="en-US" b="1" dirty="0" smtClean="0">
                <a:solidFill>
                  <a:schemeClr val="tx1"/>
                </a:solidFill>
              </a:rPr>
              <a:t>System </a:t>
            </a:r>
            <a:r>
              <a:rPr lang="en-US" b="1" dirty="0">
                <a:solidFill>
                  <a:schemeClr val="tx1"/>
                </a:solidFill>
              </a:rPr>
              <a:t>Power </a:t>
            </a:r>
            <a:r>
              <a:rPr lang="en-US" b="1" dirty="0" smtClean="0">
                <a:solidFill>
                  <a:schemeClr val="tx1"/>
                </a:solidFill>
              </a:rPr>
              <a:t>modes (RUN, Stop, LP-STOP, LPLV-Stop, Standby)</a:t>
            </a:r>
            <a:endParaRPr lang="en-US" b="1" dirty="0">
              <a:solidFill>
                <a:schemeClr val="tx1"/>
              </a:solidFill>
            </a:endParaRPr>
          </a:p>
          <a:p>
            <a:pPr lvl="1">
              <a:buClr>
                <a:srgbClr val="6CB2E6"/>
              </a:buClr>
            </a:pPr>
            <a:endParaRPr lang="en-US" b="1" dirty="0" smtClean="0">
              <a:solidFill>
                <a:srgbClr val="002052"/>
              </a:solidFill>
            </a:endParaRPr>
          </a:p>
          <a:p>
            <a:pPr lvl="1">
              <a:buClr>
                <a:srgbClr val="6CB2E6"/>
              </a:buClr>
            </a:pPr>
            <a:endParaRPr lang="en-US" b="1" dirty="0" smtClean="0">
              <a:solidFill>
                <a:srgbClr val="002052"/>
              </a:solidFill>
            </a:endParaRPr>
          </a:p>
          <a:p>
            <a:pPr lvl="1">
              <a:buClr>
                <a:srgbClr val="6CB2E6"/>
              </a:buClr>
            </a:pPr>
            <a:endParaRPr lang="en-US" b="1" dirty="0" smtClean="0">
              <a:solidFill>
                <a:srgbClr val="002052"/>
              </a:solidFill>
            </a:endParaRPr>
          </a:p>
          <a:p>
            <a:pPr lvl="1">
              <a:buClr>
                <a:srgbClr val="6CB2E6"/>
              </a:buClr>
            </a:pPr>
            <a:endParaRPr lang="en-US" b="1" dirty="0">
              <a:solidFill>
                <a:srgbClr val="002052"/>
              </a:solidFill>
            </a:endParaRPr>
          </a:p>
          <a:p>
            <a:pPr lvl="1">
              <a:buClr>
                <a:srgbClr val="6CB2E6"/>
              </a:buClr>
            </a:pPr>
            <a:endParaRPr lang="en-US" b="1" dirty="0" smtClean="0">
              <a:solidFill>
                <a:srgbClr val="002052"/>
              </a:solidFill>
            </a:endParaRPr>
          </a:p>
          <a:p>
            <a:pPr lvl="1">
              <a:buClr>
                <a:srgbClr val="6CB2E6"/>
              </a:buClr>
            </a:pPr>
            <a:endParaRPr lang="en-US" b="1" dirty="0">
              <a:solidFill>
                <a:srgbClr val="002052"/>
              </a:solidFill>
            </a:endParaRPr>
          </a:p>
          <a:p>
            <a:pPr lvl="1">
              <a:buClr>
                <a:srgbClr val="6CB2E6"/>
              </a:buClr>
            </a:pPr>
            <a:endParaRPr lang="en-US" b="1" dirty="0" smtClean="0">
              <a:solidFill>
                <a:srgbClr val="002052"/>
              </a:solidFill>
            </a:endParaRPr>
          </a:p>
          <a:p>
            <a:pPr lvl="1">
              <a:buClr>
                <a:srgbClr val="6CB2E6"/>
              </a:buClr>
            </a:pPr>
            <a:endParaRPr lang="en-US" b="1" dirty="0" smtClean="0">
              <a:solidFill>
                <a:srgbClr val="002052"/>
              </a:solidFill>
            </a:endParaRPr>
          </a:p>
          <a:p>
            <a:pPr lvl="1">
              <a:buClr>
                <a:srgbClr val="6CB2E6"/>
              </a:buClr>
            </a:pPr>
            <a:endParaRPr lang="en-US" b="1" dirty="0" smtClean="0">
              <a:solidFill>
                <a:srgbClr val="002052"/>
              </a:solidFill>
            </a:endParaRPr>
          </a:p>
          <a:p>
            <a:pPr marL="965031" lvl="2" indent="0">
              <a:buClr>
                <a:srgbClr val="6CB2E6"/>
              </a:buClr>
              <a:buNone/>
            </a:pPr>
            <a:endParaRPr lang="en-US" sz="1400" dirty="0" smtClean="0">
              <a:solidFill>
                <a:srgbClr val="002052"/>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3590451829"/>
              </p:ext>
            </p:extLst>
          </p:nvPr>
        </p:nvGraphicFramePr>
        <p:xfrm>
          <a:off x="1646260" y="2520985"/>
          <a:ext cx="6922000" cy="2575560"/>
        </p:xfrm>
        <a:graphic>
          <a:graphicData uri="http://schemas.openxmlformats.org/drawingml/2006/table">
            <a:tbl>
              <a:tblPr>
                <a:tableStyleId>{5C22544A-7EE6-4342-B048-85BDC9FD1C3A}</a:tableStyleId>
              </a:tblPr>
              <a:tblGrid>
                <a:gridCol w="1045348">
                  <a:extLst>
                    <a:ext uri="{9D8B030D-6E8A-4147-A177-3AD203B41FA5}">
                      <a16:colId xmlns:a16="http://schemas.microsoft.com/office/drawing/2014/main" val="20000"/>
                    </a:ext>
                  </a:extLst>
                </a:gridCol>
                <a:gridCol w="933294">
                  <a:extLst>
                    <a:ext uri="{9D8B030D-6E8A-4147-A177-3AD203B41FA5}">
                      <a16:colId xmlns:a16="http://schemas.microsoft.com/office/drawing/2014/main" val="20001"/>
                    </a:ext>
                  </a:extLst>
                </a:gridCol>
                <a:gridCol w="829466">
                  <a:extLst>
                    <a:ext uri="{9D8B030D-6E8A-4147-A177-3AD203B41FA5}">
                      <a16:colId xmlns:a16="http://schemas.microsoft.com/office/drawing/2014/main" val="20002"/>
                    </a:ext>
                  </a:extLst>
                </a:gridCol>
                <a:gridCol w="1080120">
                  <a:extLst>
                    <a:ext uri="{9D8B030D-6E8A-4147-A177-3AD203B41FA5}">
                      <a16:colId xmlns:a16="http://schemas.microsoft.com/office/drawing/2014/main" val="20003"/>
                    </a:ext>
                  </a:extLst>
                </a:gridCol>
                <a:gridCol w="1350150">
                  <a:extLst>
                    <a:ext uri="{9D8B030D-6E8A-4147-A177-3AD203B41FA5}">
                      <a16:colId xmlns:a16="http://schemas.microsoft.com/office/drawing/2014/main" val="20004"/>
                    </a:ext>
                  </a:extLst>
                </a:gridCol>
                <a:gridCol w="1683622">
                  <a:extLst>
                    <a:ext uri="{9D8B030D-6E8A-4147-A177-3AD203B41FA5}">
                      <a16:colId xmlns:a16="http://schemas.microsoft.com/office/drawing/2014/main" val="20005"/>
                    </a:ext>
                  </a:extLst>
                </a:gridCol>
              </a:tblGrid>
              <a:tr h="583152">
                <a:tc>
                  <a:txBody>
                    <a:bodyPr/>
                    <a:lstStyle/>
                    <a:p>
                      <a:endParaRPr 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err="1" smtClean="0"/>
                        <a:t>CRun</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err="1" smtClean="0"/>
                        <a:t>CSleep</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err="1" smtClean="0"/>
                        <a:t>CStop</a:t>
                      </a:r>
                      <a:endParaRPr lang="en-US" sz="1400" dirty="0" smtClean="0"/>
                    </a:p>
                    <a:p>
                      <a:pPr algn="ctr"/>
                      <a:r>
                        <a:rPr lang="en-US" sz="1200" dirty="0" smtClean="0"/>
                        <a:t>PDDS=0</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err="1" smtClean="0"/>
                        <a:t>CStop</a:t>
                      </a:r>
                      <a:r>
                        <a:rPr lang="en-US" sz="1400" dirty="0" smtClean="0"/>
                        <a:t> </a:t>
                      </a:r>
                    </a:p>
                    <a:p>
                      <a:pPr algn="ctr"/>
                      <a:r>
                        <a:rPr lang="en-US" sz="1200" dirty="0" smtClean="0"/>
                        <a:t>PDDS=1 CSTBYDIS=1</a:t>
                      </a:r>
                      <a:endParaRPr 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err="1" smtClean="0"/>
                        <a:t>CStandby</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pPr algn="ctr"/>
                      <a:r>
                        <a:rPr lang="en-US" sz="1400" dirty="0" err="1" smtClean="0"/>
                        <a:t>CRun</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5">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hMerge="1">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370840">
                <a:tc>
                  <a:txBody>
                    <a:bodyPr/>
                    <a:lstStyle/>
                    <a:p>
                      <a:pPr algn="ctr"/>
                      <a:r>
                        <a:rPr lang="en-US" sz="1400" dirty="0" err="1" smtClean="0"/>
                        <a:t>CSleep</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3" gridSpan="2">
                  <a:txBody>
                    <a:bodyPr/>
                    <a:lstStyle/>
                    <a:p>
                      <a:pPr algn="ctr"/>
                      <a:r>
                        <a:rPr lang="en-US" sz="1400" dirty="0" smtClean="0"/>
                        <a:t>??</a:t>
                      </a:r>
                      <a:endParaRPr lang="en-US" sz="14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rowSpan="3" hMerge="1">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endParaRPr lang="en-US"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487680">
                <a:tc>
                  <a:txBody>
                    <a:bodyPr/>
                    <a:lstStyle/>
                    <a:p>
                      <a:pPr algn="ctr"/>
                      <a:r>
                        <a:rPr lang="en-US" sz="1400" dirty="0" err="1" smtClean="0"/>
                        <a:t>CStop</a:t>
                      </a:r>
                      <a:r>
                        <a:rPr lang="en-US" sz="1400" dirty="0" smtClean="0"/>
                        <a:t> </a:t>
                      </a:r>
                      <a:r>
                        <a:rPr lang="en-US" sz="1200" dirty="0" smtClean="0"/>
                        <a:t>PDDS=0</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vMerge="1">
                  <a:txBody>
                    <a:bodyPr/>
                    <a:lstStyle/>
                    <a:p>
                      <a:pPr algn="ct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vMerge="1">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marL="0" marR="0" indent="0" algn="ctr" defTabSz="1218987" rtl="0" eaLnBrk="1" fontAlgn="auto" latinLnBrk="0" hangingPunct="1">
                        <a:lnSpc>
                          <a:spcPct val="100000"/>
                        </a:lnSpc>
                        <a:spcBef>
                          <a:spcPts val="0"/>
                        </a:spcBef>
                        <a:spcAft>
                          <a:spcPts val="0"/>
                        </a:spcAft>
                        <a:buClrTx/>
                        <a:buSzTx/>
                        <a:buFontTx/>
                        <a:buNone/>
                        <a:tabLst/>
                        <a:defRPr/>
                      </a:pPr>
                      <a:r>
                        <a:rPr lang="en-US" sz="1400" dirty="0" smtClean="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r h="502920">
                <a:tc>
                  <a:txBody>
                    <a:bodyPr/>
                    <a:lstStyle/>
                    <a:p>
                      <a:pPr algn="ctr"/>
                      <a:r>
                        <a:rPr lang="en-US" sz="1400" dirty="0" err="1" smtClean="0"/>
                        <a:t>CStop</a:t>
                      </a:r>
                      <a:r>
                        <a:rPr lang="en-US" sz="1400" dirty="0" smtClean="0"/>
                        <a:t> </a:t>
                      </a:r>
                      <a:r>
                        <a:rPr lang="en-US" sz="1200" dirty="0" smtClean="0"/>
                        <a:t>PDDS=1</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vMerge="1">
                  <a:txBody>
                    <a:bodyPr/>
                    <a:lstStyle/>
                    <a:p>
                      <a:pPr algn="ct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vMerge="1">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sz="1400" dirty="0" smtClean="0"/>
                        <a:t>??</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hMerge="1">
                  <a:txBody>
                    <a:bodyPr/>
                    <a:lstStyle/>
                    <a:p>
                      <a:pPr algn="ct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4"/>
                  </a:ext>
                </a:extLst>
              </a:tr>
            </a:tbl>
          </a:graphicData>
        </a:graphic>
      </p:graphicFrame>
      <p:cxnSp>
        <p:nvCxnSpPr>
          <p:cNvPr id="6" name="Straight Connector 5"/>
          <p:cNvCxnSpPr/>
          <p:nvPr/>
        </p:nvCxnSpPr>
        <p:spPr>
          <a:xfrm>
            <a:off x="1628253" y="2475980"/>
            <a:ext cx="1035115" cy="6750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993668" y="2497466"/>
            <a:ext cx="675075" cy="338554"/>
          </a:xfrm>
          <a:prstGeom prst="rect">
            <a:avLst/>
          </a:prstGeom>
          <a:noFill/>
        </p:spPr>
        <p:txBody>
          <a:bodyPr wrap="square" rtlCol="0">
            <a:spAutoFit/>
          </a:bodyPr>
          <a:lstStyle/>
          <a:p>
            <a:pPr algn="ctr"/>
            <a:r>
              <a:rPr lang="en-US" sz="1600" b="1" dirty="0" smtClean="0"/>
              <a:t>MPU</a:t>
            </a:r>
            <a:endParaRPr lang="en-US" sz="1600" b="1" dirty="0"/>
          </a:p>
        </p:txBody>
      </p:sp>
      <p:sp>
        <p:nvSpPr>
          <p:cNvPr id="8" name="TextBox 7"/>
          <p:cNvSpPr txBox="1"/>
          <p:nvPr/>
        </p:nvSpPr>
        <p:spPr>
          <a:xfrm>
            <a:off x="1638124" y="2812501"/>
            <a:ext cx="675075" cy="338554"/>
          </a:xfrm>
          <a:prstGeom prst="rect">
            <a:avLst/>
          </a:prstGeom>
          <a:noFill/>
        </p:spPr>
        <p:txBody>
          <a:bodyPr wrap="square" rtlCol="0">
            <a:spAutoFit/>
          </a:bodyPr>
          <a:lstStyle/>
          <a:p>
            <a:pPr algn="ctr"/>
            <a:r>
              <a:rPr lang="en-US" sz="1600" b="1" dirty="0" smtClean="0"/>
              <a:t>MCU</a:t>
            </a:r>
            <a:endParaRPr lang="en-US" sz="1600" b="1" dirty="0"/>
          </a:p>
        </p:txBody>
      </p:sp>
    </p:spTree>
    <p:custDataLst>
      <p:tags r:id="rId1"/>
    </p:custDataLst>
    <p:extLst>
      <p:ext uri="{BB962C8B-B14F-4D97-AF65-F5344CB8AC3E}">
        <p14:creationId xmlns:p14="http://schemas.microsoft.com/office/powerpoint/2010/main" val="4964245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US" dirty="0" smtClean="0">
                <a:solidFill>
                  <a:srgbClr val="6CB2E6"/>
                </a:solidFill>
              </a:rPr>
              <a:t>System setup</a:t>
            </a:r>
            <a:endParaRPr lang="en-US" dirty="0">
              <a:solidFill>
                <a:srgbClr val="6CB2E6"/>
              </a:solidFill>
            </a:endParaRPr>
          </a:p>
        </p:txBody>
      </p:sp>
      <p:sp>
        <p:nvSpPr>
          <p:cNvPr id="4" name="Espace réservé du numéro de diapositive 3"/>
          <p:cNvSpPr>
            <a:spLocks noGrp="1"/>
          </p:cNvSpPr>
          <p:nvPr>
            <p:ph type="sldNum" sz="quarter" idx="12"/>
          </p:nvPr>
        </p:nvSpPr>
        <p:spPr>
          <a:solidFill>
            <a:srgbClr val="B7007C"/>
          </a:solidFill>
        </p:spPr>
        <p:txBody>
          <a:bodyPr/>
          <a:lstStyle/>
          <a:p>
            <a:fld id="{5B31B9E4-8E4D-4C86-BFD7-412B282B373B}" type="slidenum">
              <a:rPr lang="fr-FR" smtClean="0"/>
              <a:pPr/>
              <a:t>24</a:t>
            </a:fld>
            <a:endParaRPr lang="fr-FR" dirty="0"/>
          </a:p>
        </p:txBody>
      </p:sp>
      <p:sp>
        <p:nvSpPr>
          <p:cNvPr id="23" name="Espace réservé du contenu 2"/>
          <p:cNvSpPr txBox="1">
            <a:spLocks/>
          </p:cNvSpPr>
          <p:nvPr/>
        </p:nvSpPr>
        <p:spPr>
          <a:xfrm>
            <a:off x="963049" y="1262410"/>
            <a:ext cx="11089174" cy="4483256"/>
          </a:xfrm>
          <a:prstGeom prst="rect">
            <a:avLst/>
          </a:prstGeom>
        </p:spPr>
        <p:txBody>
          <a:bodyPr vert="horz" lIns="121899" tIns="60949" rIns="121899" bIns="60949" rtlCol="0">
            <a:spAutoFit/>
          </a:bodyPr>
          <a:lstStyle>
            <a:lvl1pPr marL="237025" indent="-237025" algn="l" defTabSz="1218987" rtl="0" eaLnBrk="1" latinLnBrk="0" hangingPunct="1">
              <a:lnSpc>
                <a:spcPct val="100000"/>
              </a:lnSpc>
              <a:spcBef>
                <a:spcPts val="2400"/>
              </a:spcBef>
              <a:spcAft>
                <a:spcPts val="800"/>
              </a:spcAft>
              <a:buClr>
                <a:schemeClr val="tx2"/>
              </a:buClr>
              <a:buFont typeface="Arial" pitchFamily="34" charset="0"/>
              <a:buChar char="•"/>
              <a:defRPr sz="2600" kern="1200" baseline="0">
                <a:solidFill>
                  <a:srgbClr val="1C2A57"/>
                </a:solidFill>
                <a:latin typeface="Arial" pitchFamily="34" charset="0"/>
                <a:ea typeface="+mn-ea"/>
                <a:cs typeface="Arial" pitchFamily="34" charset="0"/>
              </a:defRPr>
            </a:lvl1pPr>
            <a:lvl2pPr marL="711076" indent="-237025" algn="l" defTabSz="1218987" rtl="0" eaLnBrk="1" latinLnBrk="0" hangingPunct="1">
              <a:lnSpc>
                <a:spcPct val="100000"/>
              </a:lnSpc>
              <a:spcBef>
                <a:spcPts val="0"/>
              </a:spcBef>
              <a:spcAft>
                <a:spcPts val="800"/>
              </a:spcAft>
              <a:buClr>
                <a:schemeClr val="accent1"/>
              </a:buClr>
              <a:buFont typeface="Arial" pitchFamily="34" charset="0"/>
              <a:buChar char="•"/>
              <a:defRPr sz="2000" kern="1200">
                <a:solidFill>
                  <a:schemeClr val="tx2"/>
                </a:solidFill>
                <a:latin typeface="Arial" pitchFamily="34" charset="0"/>
                <a:ea typeface="+mn-ea"/>
                <a:cs typeface="Arial" pitchFamily="34" charset="0"/>
              </a:defRPr>
            </a:lvl2pPr>
            <a:lvl3pPr marL="1202056" indent="-237025" algn="l" defTabSz="1218987" rtl="0" eaLnBrk="1" latinLnBrk="0" hangingPunct="1">
              <a:lnSpc>
                <a:spcPct val="100000"/>
              </a:lnSpc>
              <a:spcBef>
                <a:spcPts val="0"/>
              </a:spcBef>
              <a:spcAft>
                <a:spcPts val="400"/>
              </a:spcAft>
              <a:buFont typeface="Arial" pitchFamily="34" charset="0"/>
              <a:buChar char="•"/>
              <a:defRPr sz="1800" kern="1200" baseline="0">
                <a:solidFill>
                  <a:srgbClr val="52524A"/>
                </a:solidFill>
                <a:latin typeface="Arial" pitchFamily="34" charset="0"/>
                <a:ea typeface="+mn-ea"/>
                <a:cs typeface="Arial" pitchFamily="34" charset="0"/>
              </a:defRPr>
            </a:lvl3pPr>
            <a:lvl4pPr marL="2035877" indent="-207397" algn="l" defTabSz="1218987" rtl="0" eaLnBrk="1" latinLnBrk="0" hangingPunct="1">
              <a:lnSpc>
                <a:spcPct val="100000"/>
              </a:lnSpc>
              <a:spcBef>
                <a:spcPts val="0"/>
              </a:spcBef>
              <a:spcAft>
                <a:spcPts val="400"/>
              </a:spcAft>
              <a:buFont typeface="Arial" pitchFamily="34" charset="0"/>
              <a:buChar char="•"/>
              <a:defRPr sz="1600" kern="1200" baseline="0">
                <a:solidFill>
                  <a:schemeClr val="accent3"/>
                </a:solidFill>
                <a:latin typeface="Arial" pitchFamily="34" charset="0"/>
                <a:ea typeface="+mn-ea"/>
                <a:cs typeface="Arial" pitchFamily="34" charset="0"/>
              </a:defRPr>
            </a:lvl4pPr>
            <a:lvl5pPr marL="2742720" indent="-304747" algn="l" defTabSz="1218987" rtl="0" eaLnBrk="1" latinLnBrk="0" hangingPunct="1">
              <a:spcBef>
                <a:spcPct val="20000"/>
              </a:spcBef>
              <a:buFont typeface="Arial" pitchFamily="34" charset="0"/>
              <a:buChar char="»"/>
              <a:defRPr sz="2700" kern="1200">
                <a:solidFill>
                  <a:schemeClr val="tx1"/>
                </a:solidFill>
                <a:latin typeface="Arial" pitchFamily="34" charset="0"/>
                <a:ea typeface="+mn-ea"/>
                <a:cs typeface="Arial" pitchFamily="34" charset="0"/>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lvl="1">
              <a:buClr>
                <a:srgbClr val="6CB2E6"/>
              </a:buClr>
            </a:pPr>
            <a:r>
              <a:rPr lang="en-US" sz="2400" dirty="0" smtClean="0">
                <a:solidFill>
                  <a:schemeClr val="accent4"/>
                </a:solidFill>
              </a:rPr>
              <a:t>Labs do not requires Linux PC or Linux emulation on Windows PC.</a:t>
            </a:r>
          </a:p>
          <a:p>
            <a:pPr lvl="1">
              <a:buClr>
                <a:srgbClr val="6CB2E6"/>
              </a:buClr>
            </a:pPr>
            <a:r>
              <a:rPr lang="en-US" sz="2400" dirty="0" smtClean="0">
                <a:solidFill>
                  <a:schemeClr val="accent4"/>
                </a:solidFill>
              </a:rPr>
              <a:t>However a SD Card with “</a:t>
            </a:r>
            <a:r>
              <a:rPr lang="en-US" sz="2400" b="1" dirty="0" smtClean="0">
                <a:solidFill>
                  <a:schemeClr val="accent4"/>
                </a:solidFill>
              </a:rPr>
              <a:t>STM32MP1Starter Package</a:t>
            </a:r>
            <a:r>
              <a:rPr lang="en-US" sz="2400" dirty="0">
                <a:solidFill>
                  <a:schemeClr val="accent4"/>
                </a:solidFill>
              </a:rPr>
              <a:t> </a:t>
            </a:r>
            <a:r>
              <a:rPr lang="en-US" sz="2400" dirty="0" smtClean="0">
                <a:solidFill>
                  <a:schemeClr val="accent4"/>
                </a:solidFill>
              </a:rPr>
              <a:t>is required</a:t>
            </a:r>
          </a:p>
          <a:p>
            <a:pPr lvl="2">
              <a:buClr>
                <a:srgbClr val="6CB2E6"/>
              </a:buClr>
            </a:pPr>
            <a:endParaRPr lang="en-US" sz="1600" b="1" dirty="0" smtClean="0">
              <a:solidFill>
                <a:srgbClr val="FF0000"/>
              </a:solidFill>
            </a:endParaRPr>
          </a:p>
          <a:p>
            <a:pPr lvl="1">
              <a:buClr>
                <a:srgbClr val="6CB2E6"/>
              </a:buClr>
            </a:pPr>
            <a:r>
              <a:rPr lang="en-US" sz="2400" dirty="0" smtClean="0">
                <a:solidFill>
                  <a:schemeClr val="accent4"/>
                </a:solidFill>
                <a:sym typeface="Wingdings" panose="05000000000000000000" pitchFamily="2" charset="2"/>
              </a:rPr>
              <a:t>You will need the Evaluation daughter board (MB1263) … no need for the mother board (MB1262)</a:t>
            </a:r>
          </a:p>
          <a:p>
            <a:pPr lvl="1">
              <a:buClr>
                <a:srgbClr val="6CB2E6"/>
              </a:buClr>
            </a:pPr>
            <a:r>
              <a:rPr lang="en-US" sz="2400" dirty="0" smtClean="0">
                <a:solidFill>
                  <a:schemeClr val="accent4"/>
                </a:solidFill>
                <a:sym typeface="Wingdings" panose="05000000000000000000" pitchFamily="2" charset="2"/>
              </a:rPr>
              <a:t>Power supply the board and connect ST-Link USB port to the Host PC.</a:t>
            </a:r>
          </a:p>
          <a:p>
            <a:pPr lvl="1">
              <a:buClr>
                <a:srgbClr val="6CB2E6"/>
              </a:buClr>
            </a:pPr>
            <a:r>
              <a:rPr lang="en-US" sz="2400" dirty="0" smtClean="0">
                <a:solidFill>
                  <a:schemeClr val="accent4"/>
                </a:solidFill>
                <a:sym typeface="Wingdings" panose="05000000000000000000" pitchFamily="2" charset="2"/>
              </a:rPr>
              <a:t>Run a console with Baud rate: 115200 </a:t>
            </a:r>
            <a:r>
              <a:rPr lang="en-US" sz="1800" dirty="0" smtClean="0">
                <a:solidFill>
                  <a:schemeClr val="accent4"/>
                </a:solidFill>
                <a:sym typeface="Wingdings" panose="05000000000000000000" pitchFamily="2" charset="2"/>
              </a:rPr>
              <a:t>(data 8bit, no parity, 1bit Stop, no Flow control)</a:t>
            </a:r>
          </a:p>
          <a:p>
            <a:pPr lvl="1">
              <a:buClr>
                <a:srgbClr val="6CB2E6"/>
              </a:buClr>
            </a:pPr>
            <a:r>
              <a:rPr lang="en-US" sz="2400" dirty="0">
                <a:solidFill>
                  <a:schemeClr val="accent4"/>
                </a:solidFill>
                <a:sym typeface="Wingdings" panose="05000000000000000000" pitchFamily="2" charset="2"/>
              </a:rPr>
              <a:t>Make sure SW1 switches are in </a:t>
            </a:r>
            <a:r>
              <a:rPr lang="en-US" sz="2400" dirty="0" smtClean="0">
                <a:solidFill>
                  <a:schemeClr val="accent4"/>
                </a:solidFill>
                <a:sym typeface="Wingdings" panose="05000000000000000000" pitchFamily="2" charset="2"/>
              </a:rPr>
              <a:t>SD Card </a:t>
            </a:r>
            <a:r>
              <a:rPr lang="en-US" sz="2400" dirty="0">
                <a:solidFill>
                  <a:schemeClr val="accent4"/>
                </a:solidFill>
                <a:sym typeface="Wingdings" panose="05000000000000000000" pitchFamily="2" charset="2"/>
              </a:rPr>
              <a:t>boot configuration</a:t>
            </a:r>
          </a:p>
          <a:p>
            <a:pPr marL="965031" lvl="2" indent="0">
              <a:buClr>
                <a:srgbClr val="6CB2E6"/>
              </a:buClr>
              <a:buNone/>
            </a:pPr>
            <a:endParaRPr lang="en-US" sz="1600" b="1" dirty="0" smtClean="0">
              <a:solidFill>
                <a:srgbClr val="FF0000"/>
              </a:solidFill>
              <a:sym typeface="Wingdings" panose="05000000000000000000" pitchFamily="2" charset="2"/>
            </a:endParaRPr>
          </a:p>
          <a:p>
            <a:pPr lvl="1">
              <a:buClr>
                <a:srgbClr val="6CB2E6"/>
              </a:buClr>
            </a:pPr>
            <a:endParaRPr lang="en-US" sz="1800" b="1" dirty="0" smtClean="0">
              <a:solidFill>
                <a:srgbClr val="FF0000"/>
              </a:solidFill>
            </a:endParaRPr>
          </a:p>
          <a:p>
            <a:pPr marL="965031" lvl="2" indent="0">
              <a:buClr>
                <a:srgbClr val="6CB2E6"/>
              </a:buClr>
              <a:buNone/>
            </a:pPr>
            <a:endParaRPr lang="en-US" sz="1200" dirty="0" smtClean="0">
              <a:solidFill>
                <a:srgbClr val="FF0000"/>
              </a:solidFill>
            </a:endParaRPr>
          </a:p>
        </p:txBody>
      </p:sp>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229523" y="4989762"/>
            <a:ext cx="981456" cy="1511808"/>
          </a:xfrm>
          <a:prstGeom prst="rect">
            <a:avLst/>
          </a:prstGeom>
        </p:spPr>
      </p:pic>
    </p:spTree>
    <p:custDataLst>
      <p:tags r:id="rId1"/>
    </p:custDataLst>
    <p:extLst>
      <p:ext uri="{BB962C8B-B14F-4D97-AF65-F5344CB8AC3E}">
        <p14:creationId xmlns:p14="http://schemas.microsoft.com/office/powerpoint/2010/main" val="394809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Practicing school</a:t>
            </a:r>
          </a:p>
        </p:txBody>
      </p:sp>
      <p:sp>
        <p:nvSpPr>
          <p:cNvPr id="4" name="Slide Number Placeholder 3"/>
          <p:cNvSpPr>
            <a:spLocks noGrp="1"/>
          </p:cNvSpPr>
          <p:nvPr>
            <p:ph type="sldNum" sz="quarter" idx="4294967295"/>
          </p:nvPr>
        </p:nvSpPr>
        <p:spPr>
          <a:xfrm>
            <a:off x="11460163" y="679450"/>
            <a:ext cx="727075" cy="196850"/>
          </a:xfrm>
        </p:spPr>
        <p:txBody>
          <a:bodyPr/>
          <a:lstStyle/>
          <a:p>
            <a:fld id="{5B31B9E4-8E4D-4C86-BFD7-412B282B373B}" type="slidenum">
              <a:rPr lang="fr-FR" smtClean="0"/>
              <a:pPr/>
              <a:t>25</a:t>
            </a:fld>
            <a:endParaRPr lang="fr-FR" dirty="0"/>
          </a:p>
        </p:txBody>
      </p:sp>
    </p:spTree>
    <p:extLst>
      <p:ext uri="{BB962C8B-B14F-4D97-AF65-F5344CB8AC3E}">
        <p14:creationId xmlns:p14="http://schemas.microsoft.com/office/powerpoint/2010/main" val="407288101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23056" y="2349674"/>
            <a:ext cx="10762781" cy="1143265"/>
          </a:xfrm>
        </p:spPr>
        <p:txBody>
          <a:bodyPr>
            <a:normAutofit/>
          </a:bodyPr>
          <a:lstStyle/>
          <a:p>
            <a:pPr algn="ctr"/>
            <a:r>
              <a:rPr lang="en-US" dirty="0" smtClean="0">
                <a:solidFill>
                  <a:srgbClr val="6CB2E6"/>
                </a:solidFill>
              </a:rPr>
              <a:t>Lab 1</a:t>
            </a:r>
            <a:endParaRPr lang="en-US" dirty="0">
              <a:solidFill>
                <a:srgbClr val="6CB2E6"/>
              </a:solidFill>
            </a:endParaRPr>
          </a:p>
        </p:txBody>
      </p:sp>
      <p:sp>
        <p:nvSpPr>
          <p:cNvPr id="4" name="Espace réservé du numéro de diapositive 3"/>
          <p:cNvSpPr>
            <a:spLocks noGrp="1"/>
          </p:cNvSpPr>
          <p:nvPr>
            <p:ph type="sldNum" sz="quarter" idx="12"/>
          </p:nvPr>
        </p:nvSpPr>
        <p:spPr>
          <a:solidFill>
            <a:srgbClr val="B7007C"/>
          </a:solidFill>
        </p:spPr>
        <p:txBody>
          <a:bodyPr/>
          <a:lstStyle/>
          <a:p>
            <a:fld id="{5B31B9E4-8E4D-4C86-BFD7-412B282B373B}" type="slidenum">
              <a:rPr lang="fr-FR" smtClean="0"/>
              <a:pPr/>
              <a:t>26</a:t>
            </a:fld>
            <a:endParaRPr lang="fr-FR" dirty="0"/>
          </a:p>
        </p:txBody>
      </p:sp>
    </p:spTree>
    <p:custDataLst>
      <p:tags r:id="rId1"/>
    </p:custDataLst>
    <p:extLst>
      <p:ext uri="{BB962C8B-B14F-4D97-AF65-F5344CB8AC3E}">
        <p14:creationId xmlns:p14="http://schemas.microsoft.com/office/powerpoint/2010/main" val="65168197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Practicing </a:t>
            </a:r>
            <a:r>
              <a:rPr lang="en-US" dirty="0" smtClean="0"/>
              <a:t>school: Lab1 1/3</a:t>
            </a:r>
            <a:br>
              <a:rPr lang="en-US" dirty="0" smtClean="0"/>
            </a:br>
            <a:endParaRPr lang="en-US" dirty="0"/>
          </a:p>
        </p:txBody>
      </p:sp>
      <p:sp>
        <p:nvSpPr>
          <p:cNvPr id="3" name="Content Placeholder 2"/>
          <p:cNvSpPr>
            <a:spLocks noGrp="1"/>
          </p:cNvSpPr>
          <p:nvPr>
            <p:ph idx="1"/>
          </p:nvPr>
        </p:nvSpPr>
        <p:spPr>
          <a:xfrm>
            <a:off x="609362" y="1277793"/>
            <a:ext cx="10968514" cy="3785630"/>
          </a:xfrm>
        </p:spPr>
        <p:txBody>
          <a:bodyPr/>
          <a:lstStyle/>
          <a:p>
            <a:r>
              <a:rPr lang="en-US" dirty="0"/>
              <a:t>Duration: </a:t>
            </a:r>
            <a:r>
              <a:rPr lang="en-US" dirty="0" smtClean="0"/>
              <a:t>20mn</a:t>
            </a:r>
          </a:p>
          <a:p>
            <a:r>
              <a:rPr lang="fr-FR" dirty="0" smtClean="0"/>
              <a:t>Objective: A7 in </a:t>
            </a:r>
            <a:r>
              <a:rPr lang="fr-FR" dirty="0" err="1" smtClean="0"/>
              <a:t>CRun</a:t>
            </a:r>
            <a:r>
              <a:rPr lang="fr-FR" dirty="0" smtClean="0"/>
              <a:t>/</a:t>
            </a:r>
            <a:r>
              <a:rPr lang="fr-FR" dirty="0" err="1" smtClean="0"/>
              <a:t>CSleep</a:t>
            </a:r>
            <a:r>
              <a:rPr lang="fr-FR" dirty="0" smtClean="0"/>
              <a:t> mode, M4 in </a:t>
            </a:r>
            <a:r>
              <a:rPr lang="fr-FR" dirty="0" err="1" smtClean="0"/>
              <a:t>CStop</a:t>
            </a:r>
            <a:r>
              <a:rPr lang="fr-FR" dirty="0" smtClean="0"/>
              <a:t> </a:t>
            </a:r>
            <a:r>
              <a:rPr lang="fr-FR" sz="1800" dirty="0" smtClean="0"/>
              <a:t>(MCU HOLD_BOOT)</a:t>
            </a:r>
          </a:p>
          <a:p>
            <a:pPr lvl="1"/>
            <a:endParaRPr lang="en-US" dirty="0" smtClean="0"/>
          </a:p>
          <a:p>
            <a:pPr lvl="1"/>
            <a:r>
              <a:rPr lang="en-US" dirty="0" smtClean="0"/>
              <a:t>Understand MCU HOLD_BOOT principle</a:t>
            </a:r>
          </a:p>
          <a:p>
            <a:pPr lvl="1"/>
            <a:r>
              <a:rPr lang="en-US" dirty="0" smtClean="0"/>
              <a:t>Measure the Linux Idle mode consumption (</a:t>
            </a:r>
            <a:r>
              <a:rPr lang="en-US" dirty="0" err="1" smtClean="0"/>
              <a:t>CSleep</a:t>
            </a:r>
            <a:r>
              <a:rPr lang="en-US" dirty="0" smtClean="0"/>
              <a:t> + Task </a:t>
            </a:r>
            <a:r>
              <a:rPr lang="en-US" dirty="0" err="1" smtClean="0"/>
              <a:t>Rescheduler</a:t>
            </a:r>
            <a:r>
              <a:rPr lang="en-US" dirty="0" smtClean="0"/>
              <a:t>)</a:t>
            </a:r>
          </a:p>
          <a:p>
            <a:pPr lvl="1"/>
            <a:r>
              <a:rPr lang="en-US" dirty="0" smtClean="0"/>
              <a:t>Measure the A7 </a:t>
            </a:r>
            <a:r>
              <a:rPr lang="en-US" dirty="0" err="1" smtClean="0"/>
              <a:t>CRun</a:t>
            </a:r>
            <a:r>
              <a:rPr lang="en-US" dirty="0" smtClean="0"/>
              <a:t> mode consumption (SW is a ‘For</a:t>
            </a:r>
            <a:r>
              <a:rPr lang="en-US" dirty="0"/>
              <a:t>’ loop that takes 100% of CPU) </a:t>
            </a:r>
            <a:endParaRPr lang="en-US" dirty="0" smtClean="0"/>
          </a:p>
          <a:p>
            <a:endParaRPr lang="en-US" dirty="0" smtClean="0"/>
          </a:p>
        </p:txBody>
      </p:sp>
      <p:sp>
        <p:nvSpPr>
          <p:cNvPr id="4" name="Slide Number Placeholder 3"/>
          <p:cNvSpPr>
            <a:spLocks noGrp="1"/>
          </p:cNvSpPr>
          <p:nvPr>
            <p:ph type="sldNum" sz="quarter" idx="12"/>
          </p:nvPr>
        </p:nvSpPr>
        <p:spPr/>
        <p:txBody>
          <a:bodyPr/>
          <a:lstStyle/>
          <a:p>
            <a:fld id="{5B31B9E4-8E4D-4C86-BFD7-412B282B373B}" type="slidenum">
              <a:rPr lang="fr-FR" smtClean="0"/>
              <a:pPr/>
              <a:t>27</a:t>
            </a:fld>
            <a:endParaRPr lang="fr-FR" dirty="0"/>
          </a:p>
        </p:txBody>
      </p:sp>
    </p:spTree>
    <p:extLst>
      <p:ext uri="{BB962C8B-B14F-4D97-AF65-F5344CB8AC3E}">
        <p14:creationId xmlns:p14="http://schemas.microsoft.com/office/powerpoint/2010/main" val="3467393012"/>
      </p:ext>
    </p:extLst>
  </p:cSld>
  <p:clrMapOvr>
    <a:masterClrMapping/>
  </p:clrMapOvr>
  <p:transition spd="slow">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Practicing </a:t>
            </a:r>
            <a:r>
              <a:rPr lang="en-US" dirty="0" smtClean="0"/>
              <a:t>school: Lab1 2/3</a:t>
            </a:r>
            <a:br>
              <a:rPr lang="en-US" dirty="0" smtClean="0"/>
            </a:br>
            <a:endParaRPr lang="en-US" dirty="0"/>
          </a:p>
        </p:txBody>
      </p:sp>
      <p:sp>
        <p:nvSpPr>
          <p:cNvPr id="3" name="Content Placeholder 2"/>
          <p:cNvSpPr>
            <a:spLocks noGrp="1"/>
          </p:cNvSpPr>
          <p:nvPr>
            <p:ph idx="1"/>
          </p:nvPr>
        </p:nvSpPr>
        <p:spPr>
          <a:xfrm>
            <a:off x="609361" y="1277793"/>
            <a:ext cx="11244897" cy="4914144"/>
          </a:xfrm>
        </p:spPr>
        <p:txBody>
          <a:bodyPr/>
          <a:lstStyle/>
          <a:p>
            <a:pPr marL="0" indent="0">
              <a:buNone/>
            </a:pPr>
            <a:r>
              <a:rPr lang="en-US" u="sng" dirty="0"/>
              <a:t>MCU HOLD_BOOT principle</a:t>
            </a:r>
          </a:p>
          <a:p>
            <a:pPr lvl="1"/>
            <a:r>
              <a:rPr lang="en-US" dirty="0" smtClean="0"/>
              <a:t>The MCU can be kept in HOLD_BOOT after each MCU reset</a:t>
            </a:r>
          </a:p>
          <a:p>
            <a:pPr lvl="1"/>
            <a:r>
              <a:rPr lang="en-US" dirty="0"/>
              <a:t>From Power Modes point of view, this is equivalent to a MCU </a:t>
            </a:r>
            <a:r>
              <a:rPr lang="en-US" dirty="0" err="1" smtClean="0"/>
              <a:t>CStop</a:t>
            </a:r>
            <a:r>
              <a:rPr lang="en-US" dirty="0"/>
              <a:t>. It will be used in these labs as a way to have MCU in </a:t>
            </a:r>
            <a:r>
              <a:rPr lang="en-US" dirty="0" err="1"/>
              <a:t>CStop</a:t>
            </a:r>
            <a:r>
              <a:rPr lang="en-US" dirty="0"/>
              <a:t> without having to run code on M4 MCU.</a:t>
            </a:r>
          </a:p>
          <a:p>
            <a:pPr lvl="1"/>
            <a:r>
              <a:rPr lang="en-US" dirty="0" smtClean="0"/>
              <a:t>The </a:t>
            </a:r>
            <a:r>
              <a:rPr lang="en-US" dirty="0"/>
              <a:t>MCU can be put in HOLD_BOOT at any time by the </a:t>
            </a:r>
            <a:r>
              <a:rPr lang="en-US" dirty="0" smtClean="0"/>
              <a:t>MPU:</a:t>
            </a:r>
            <a:endParaRPr lang="en-US" dirty="0"/>
          </a:p>
          <a:p>
            <a:pPr lvl="2"/>
            <a:r>
              <a:rPr lang="en-US" dirty="0"/>
              <a:t>Set BOOT_MCU=0 in the RCC Global Control Register (RCC_MP_GCR).</a:t>
            </a:r>
          </a:p>
          <a:p>
            <a:pPr lvl="3"/>
            <a:r>
              <a:rPr lang="en-US" dirty="0"/>
              <a:t>0: The MCU will be set in HOLD_BOOT when the next MCU core reset occurs. (default </a:t>
            </a:r>
            <a:r>
              <a:rPr lang="en-US" dirty="0" smtClean="0"/>
              <a:t>after </a:t>
            </a:r>
            <a:r>
              <a:rPr lang="fr-FR" dirty="0"/>
              <a:t>reset)</a:t>
            </a:r>
          </a:p>
          <a:p>
            <a:pPr lvl="3"/>
            <a:r>
              <a:rPr lang="en-US" dirty="0"/>
              <a:t>1: The MCU will not be in HOLD_BOOT mode when the next MCU core reset occurs.</a:t>
            </a:r>
          </a:p>
          <a:p>
            <a:pPr lvl="2"/>
            <a:r>
              <a:rPr lang="en-US" dirty="0"/>
              <a:t>Then, reset the MCU by writing 1 in </a:t>
            </a:r>
            <a:r>
              <a:rPr lang="fr-FR" dirty="0" smtClean="0"/>
              <a:t>RCC_MP_GRSTCSETR.</a:t>
            </a:r>
            <a:r>
              <a:rPr lang="en-US" dirty="0" smtClean="0"/>
              <a:t>MCURST</a:t>
            </a:r>
          </a:p>
          <a:p>
            <a:pPr lvl="2"/>
            <a:endParaRPr lang="en-US" dirty="0"/>
          </a:p>
          <a:p>
            <a:pPr lvl="2"/>
            <a:r>
              <a:rPr lang="en-US" b="1" dirty="0"/>
              <a:t>From Linux standpoint, this can be done by </a:t>
            </a:r>
            <a:r>
              <a:rPr lang="en-US" b="1" dirty="0" err="1"/>
              <a:t>remoteproc</a:t>
            </a:r>
            <a:r>
              <a:rPr lang="en-US" b="1" dirty="0"/>
              <a:t> stop service</a:t>
            </a:r>
          </a:p>
          <a:p>
            <a:pPr lvl="3"/>
            <a:r>
              <a:rPr lang="en-US" dirty="0">
                <a:solidFill>
                  <a:srgbClr val="00B0F0"/>
                </a:solidFill>
              </a:rPr>
              <a:t>c</a:t>
            </a:r>
            <a:r>
              <a:rPr lang="en-US" dirty="0" smtClean="0">
                <a:solidFill>
                  <a:srgbClr val="00B0F0"/>
                </a:solidFill>
              </a:rPr>
              <a:t>at </a:t>
            </a:r>
            <a:r>
              <a:rPr lang="en-US" dirty="0">
                <a:solidFill>
                  <a:srgbClr val="00B0F0"/>
                </a:solidFill>
              </a:rPr>
              <a:t>/sys/class/</a:t>
            </a:r>
            <a:r>
              <a:rPr lang="en-US" dirty="0" err="1">
                <a:solidFill>
                  <a:srgbClr val="00B0F0"/>
                </a:solidFill>
              </a:rPr>
              <a:t>remoteproc</a:t>
            </a:r>
            <a:r>
              <a:rPr lang="en-US" dirty="0">
                <a:solidFill>
                  <a:srgbClr val="00B0F0"/>
                </a:solidFill>
              </a:rPr>
              <a:t>/remoteproc0/state </a:t>
            </a:r>
            <a:r>
              <a:rPr lang="en-US" dirty="0" smtClean="0">
                <a:solidFill>
                  <a:srgbClr val="00B0F0"/>
                </a:solidFill>
              </a:rPr>
              <a:t> </a:t>
            </a:r>
            <a:r>
              <a:rPr lang="en-US" dirty="0" smtClean="0"/>
              <a:t>to check if a M4 firmware is running</a:t>
            </a:r>
          </a:p>
          <a:p>
            <a:pPr marL="1828480" lvl="3" indent="0">
              <a:buNone/>
            </a:pPr>
            <a:r>
              <a:rPr lang="en-US" dirty="0" smtClean="0"/>
              <a:t>If a M4 firmware is running, we halt the remote processor and return it to the “offline” state</a:t>
            </a:r>
          </a:p>
          <a:p>
            <a:pPr lvl="3"/>
            <a:r>
              <a:rPr lang="en-US" dirty="0" smtClean="0">
                <a:solidFill>
                  <a:srgbClr val="00B0F0"/>
                </a:solidFill>
              </a:rPr>
              <a:t>echo stop &gt;  </a:t>
            </a:r>
            <a:r>
              <a:rPr lang="en-US" dirty="0">
                <a:solidFill>
                  <a:srgbClr val="00B0F0"/>
                </a:solidFill>
              </a:rPr>
              <a:t>/</a:t>
            </a:r>
            <a:r>
              <a:rPr lang="en-US" dirty="0" smtClean="0">
                <a:solidFill>
                  <a:srgbClr val="00B0F0"/>
                </a:solidFill>
              </a:rPr>
              <a:t>sys/class/</a:t>
            </a:r>
            <a:r>
              <a:rPr lang="en-US" dirty="0" err="1" smtClean="0">
                <a:solidFill>
                  <a:srgbClr val="00B0F0"/>
                </a:solidFill>
              </a:rPr>
              <a:t>remoteproc</a:t>
            </a:r>
            <a:r>
              <a:rPr lang="en-US" dirty="0" smtClean="0">
                <a:solidFill>
                  <a:srgbClr val="00B0F0"/>
                </a:solidFill>
              </a:rPr>
              <a:t>/remoteproc0/state</a:t>
            </a:r>
          </a:p>
        </p:txBody>
      </p:sp>
      <p:sp>
        <p:nvSpPr>
          <p:cNvPr id="4" name="Slide Number Placeholder 3"/>
          <p:cNvSpPr>
            <a:spLocks noGrp="1"/>
          </p:cNvSpPr>
          <p:nvPr>
            <p:ph type="sldNum" sz="quarter" idx="12"/>
          </p:nvPr>
        </p:nvSpPr>
        <p:spPr/>
        <p:txBody>
          <a:bodyPr/>
          <a:lstStyle/>
          <a:p>
            <a:fld id="{5B31B9E4-8E4D-4C86-BFD7-412B282B373B}" type="slidenum">
              <a:rPr lang="fr-FR" smtClean="0"/>
              <a:pPr/>
              <a:t>28</a:t>
            </a:fld>
            <a:endParaRPr lang="fr-FR" dirty="0"/>
          </a:p>
        </p:txBody>
      </p:sp>
    </p:spTree>
    <p:extLst>
      <p:ext uri="{BB962C8B-B14F-4D97-AF65-F5344CB8AC3E}">
        <p14:creationId xmlns:p14="http://schemas.microsoft.com/office/powerpoint/2010/main" val="1908547767"/>
      </p:ext>
    </p:extLst>
  </p:cSld>
  <p:clrMapOvr>
    <a:masterClrMapping/>
  </p:clrMapOvr>
  <p:transition spd="slow">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Practicing </a:t>
            </a:r>
            <a:r>
              <a:rPr lang="en-US" dirty="0" smtClean="0"/>
              <a:t>school: Lab1 3/3</a:t>
            </a:r>
            <a:br>
              <a:rPr lang="en-US" dirty="0" smtClean="0"/>
            </a:br>
            <a:endParaRPr lang="en-US" dirty="0"/>
          </a:p>
        </p:txBody>
      </p:sp>
      <p:sp>
        <p:nvSpPr>
          <p:cNvPr id="3" name="Content Placeholder 2"/>
          <p:cNvSpPr>
            <a:spLocks noGrp="1"/>
          </p:cNvSpPr>
          <p:nvPr>
            <p:ph idx="1"/>
          </p:nvPr>
        </p:nvSpPr>
        <p:spPr>
          <a:xfrm>
            <a:off x="609362" y="1277793"/>
            <a:ext cx="10968514" cy="3795889"/>
          </a:xfrm>
        </p:spPr>
        <p:txBody>
          <a:bodyPr/>
          <a:lstStyle/>
          <a:p>
            <a:pPr fontAlgn="ctr"/>
            <a:r>
              <a:rPr lang="en-US" sz="2400" dirty="0">
                <a:solidFill>
                  <a:schemeClr val="accent4">
                    <a:lumMod val="90000"/>
                    <a:lumOff val="10000"/>
                  </a:schemeClr>
                </a:solidFill>
              </a:rPr>
              <a:t>Measure the Linux Idle mode (</a:t>
            </a:r>
            <a:r>
              <a:rPr lang="en-US" sz="2400" dirty="0" err="1">
                <a:solidFill>
                  <a:schemeClr val="accent4">
                    <a:lumMod val="90000"/>
                    <a:lumOff val="10000"/>
                  </a:schemeClr>
                </a:solidFill>
              </a:rPr>
              <a:t>CSleep</a:t>
            </a:r>
            <a:r>
              <a:rPr lang="en-US" sz="2400" dirty="0">
                <a:solidFill>
                  <a:schemeClr val="accent4">
                    <a:lumMod val="90000"/>
                    <a:lumOff val="10000"/>
                  </a:schemeClr>
                </a:solidFill>
              </a:rPr>
              <a:t> + Task </a:t>
            </a:r>
            <a:r>
              <a:rPr lang="en-US" sz="2400" dirty="0" err="1" smtClean="0">
                <a:solidFill>
                  <a:schemeClr val="accent4">
                    <a:lumMod val="90000"/>
                    <a:lumOff val="10000"/>
                  </a:schemeClr>
                </a:solidFill>
              </a:rPr>
              <a:t>Rescheduler</a:t>
            </a:r>
            <a:r>
              <a:rPr lang="en-US" sz="2400" dirty="0" smtClean="0">
                <a:solidFill>
                  <a:schemeClr val="accent4">
                    <a:lumMod val="90000"/>
                    <a:lumOff val="10000"/>
                  </a:schemeClr>
                </a:solidFill>
              </a:rPr>
              <a:t>)</a:t>
            </a:r>
            <a:endParaRPr lang="en-US" sz="2400" dirty="0">
              <a:solidFill>
                <a:schemeClr val="accent4">
                  <a:lumMod val="90000"/>
                  <a:lumOff val="10000"/>
                </a:schemeClr>
              </a:solidFill>
            </a:endParaRPr>
          </a:p>
          <a:p>
            <a:pPr marL="816951" lvl="1" indent="-342900" fontAlgn="ctr">
              <a:buAutoNum type="arabicParenR"/>
            </a:pPr>
            <a:r>
              <a:rPr lang="en-US" sz="1800" dirty="0" smtClean="0">
                <a:solidFill>
                  <a:schemeClr val="accent3">
                    <a:lumMod val="50000"/>
                  </a:schemeClr>
                </a:solidFill>
              </a:rPr>
              <a:t>Run the following command: </a:t>
            </a:r>
            <a:endParaRPr lang="en-US" sz="1600" dirty="0" smtClean="0"/>
          </a:p>
          <a:p>
            <a:pPr lvl="2" fontAlgn="ctr"/>
            <a:endParaRPr lang="en-US" sz="1600" dirty="0"/>
          </a:p>
          <a:p>
            <a:pPr marL="965031" lvl="2" indent="0" fontAlgn="ctr">
              <a:buNone/>
            </a:pPr>
            <a:endParaRPr lang="en-US" sz="1600" dirty="0" smtClean="0"/>
          </a:p>
          <a:p>
            <a:pPr lvl="2" fontAlgn="ctr"/>
            <a:r>
              <a:rPr lang="en-US" sz="1600" dirty="0" smtClean="0"/>
              <a:t>the</a:t>
            </a:r>
            <a:r>
              <a:rPr lang="en-US" sz="1600" dirty="0" smtClean="0">
                <a:solidFill>
                  <a:schemeClr val="accent3">
                    <a:lumMod val="50000"/>
                  </a:schemeClr>
                </a:solidFill>
              </a:rPr>
              <a:t> </a:t>
            </a:r>
            <a:r>
              <a:rPr lang="en-US" sz="1600" dirty="0">
                <a:solidFill>
                  <a:schemeClr val="accent3">
                    <a:lumMod val="50000"/>
                  </a:schemeClr>
                </a:solidFill>
              </a:rPr>
              <a:t>‘For’ </a:t>
            </a:r>
            <a:r>
              <a:rPr lang="en-US" sz="1600" dirty="0" smtClean="0">
                <a:solidFill>
                  <a:schemeClr val="accent3">
                    <a:lumMod val="50000"/>
                  </a:schemeClr>
                </a:solidFill>
              </a:rPr>
              <a:t>loop </a:t>
            </a:r>
            <a:r>
              <a:rPr lang="en-US" sz="1600" dirty="0">
                <a:solidFill>
                  <a:schemeClr val="accent3">
                    <a:lumMod val="50000"/>
                  </a:schemeClr>
                </a:solidFill>
              </a:rPr>
              <a:t>takes 100% of </a:t>
            </a:r>
            <a:r>
              <a:rPr lang="en-US" sz="1600" dirty="0" smtClean="0">
                <a:solidFill>
                  <a:schemeClr val="accent3">
                    <a:lumMod val="50000"/>
                  </a:schemeClr>
                </a:solidFill>
              </a:rPr>
              <a:t>1 A7 CPU and prevents </a:t>
            </a:r>
            <a:r>
              <a:rPr lang="en-US" sz="1600" dirty="0">
                <a:solidFill>
                  <a:schemeClr val="accent3">
                    <a:lumMod val="50000"/>
                  </a:schemeClr>
                </a:solidFill>
              </a:rPr>
              <a:t>Linux to go in Sleep mode in order to measure correctly the A7 </a:t>
            </a:r>
            <a:r>
              <a:rPr lang="en-US" sz="1600" dirty="0" err="1">
                <a:solidFill>
                  <a:schemeClr val="accent3">
                    <a:lumMod val="50000"/>
                  </a:schemeClr>
                </a:solidFill>
              </a:rPr>
              <a:t>CRun</a:t>
            </a:r>
            <a:r>
              <a:rPr lang="en-US" sz="1600" dirty="0">
                <a:solidFill>
                  <a:schemeClr val="accent3">
                    <a:lumMod val="50000"/>
                  </a:schemeClr>
                </a:solidFill>
              </a:rPr>
              <a:t> </a:t>
            </a:r>
            <a:r>
              <a:rPr lang="en-US" sz="1600" dirty="0" smtClean="0">
                <a:solidFill>
                  <a:schemeClr val="accent3">
                    <a:lumMod val="50000"/>
                  </a:schemeClr>
                </a:solidFill>
              </a:rPr>
              <a:t>consumption </a:t>
            </a:r>
            <a:r>
              <a:rPr lang="en-US" sz="1600" dirty="0">
                <a:solidFill>
                  <a:schemeClr val="accent3">
                    <a:lumMod val="50000"/>
                  </a:schemeClr>
                </a:solidFill>
              </a:rPr>
              <a:t>(both A7 are in WFI during Linux Idle task</a:t>
            </a:r>
            <a:r>
              <a:rPr lang="en-US" sz="1600" dirty="0" smtClean="0">
                <a:solidFill>
                  <a:schemeClr val="accent3">
                    <a:lumMod val="50000"/>
                  </a:schemeClr>
                </a:solidFill>
              </a:rPr>
              <a:t>).</a:t>
            </a:r>
          </a:p>
          <a:p>
            <a:pPr lvl="2" fontAlgn="ctr"/>
            <a:endParaRPr lang="en-US" sz="1600" dirty="0" smtClean="0">
              <a:solidFill>
                <a:schemeClr val="accent3">
                  <a:lumMod val="50000"/>
                </a:schemeClr>
              </a:solidFill>
            </a:endParaRPr>
          </a:p>
          <a:p>
            <a:pPr marL="965031" lvl="2" indent="0" fontAlgn="ctr">
              <a:buNone/>
            </a:pPr>
            <a:endParaRPr lang="en-US" sz="1600" dirty="0">
              <a:solidFill>
                <a:srgbClr val="00B0F0"/>
              </a:solidFill>
            </a:endParaRPr>
          </a:p>
          <a:p>
            <a:pPr marL="474051" lvl="1" indent="0" fontAlgn="ctr">
              <a:buNone/>
            </a:pPr>
            <a:r>
              <a:rPr lang="en-US" sz="1800" dirty="0" smtClean="0">
                <a:solidFill>
                  <a:schemeClr val="accent3">
                    <a:lumMod val="50000"/>
                  </a:schemeClr>
                </a:solidFill>
              </a:rPr>
              <a:t>2) Make measurements (</a:t>
            </a:r>
            <a:r>
              <a:rPr lang="en-US" sz="1800" dirty="0" err="1" smtClean="0">
                <a:solidFill>
                  <a:schemeClr val="accent3">
                    <a:lumMod val="50000"/>
                  </a:schemeClr>
                </a:solidFill>
              </a:rPr>
              <a:t>CSleep</a:t>
            </a:r>
            <a:r>
              <a:rPr lang="en-US" sz="1800" dirty="0" smtClean="0">
                <a:solidFill>
                  <a:schemeClr val="accent3">
                    <a:lumMod val="50000"/>
                  </a:schemeClr>
                </a:solidFill>
              </a:rPr>
              <a:t> is measurement at Linux prompt after boot) </a:t>
            </a:r>
            <a:endParaRPr lang="en-US" sz="1800" dirty="0">
              <a:solidFill>
                <a:schemeClr val="accent3">
                  <a:lumMod val="50000"/>
                </a:schemeClr>
              </a:solidFill>
            </a:endParaRPr>
          </a:p>
          <a:p>
            <a:pPr marL="0" indent="0">
              <a:buNone/>
            </a:pPr>
            <a:endParaRPr lang="en-US" dirty="0" smtClean="0">
              <a:solidFill>
                <a:srgbClr val="FF0000"/>
              </a:solidFill>
            </a:endParaRPr>
          </a:p>
        </p:txBody>
      </p:sp>
      <p:sp>
        <p:nvSpPr>
          <p:cNvPr id="4" name="Slide Number Placeholder 3"/>
          <p:cNvSpPr>
            <a:spLocks noGrp="1"/>
          </p:cNvSpPr>
          <p:nvPr>
            <p:ph type="sldNum" sz="quarter" idx="12"/>
          </p:nvPr>
        </p:nvSpPr>
        <p:spPr/>
        <p:txBody>
          <a:bodyPr/>
          <a:lstStyle/>
          <a:p>
            <a:fld id="{5B31B9E4-8E4D-4C86-BFD7-412B282B373B}" type="slidenum">
              <a:rPr lang="fr-FR" smtClean="0"/>
              <a:pPr/>
              <a:t>29</a:t>
            </a:fld>
            <a:endParaRPr lang="fr-FR" dirty="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7362" y="218640"/>
            <a:ext cx="432000" cy="432000"/>
          </a:xfrm>
          <a:prstGeom prst="rect">
            <a:avLst/>
          </a:prstGeom>
        </p:spPr>
      </p:pic>
      <p:sp>
        <p:nvSpPr>
          <p:cNvPr id="8" name="TextBox 7"/>
          <p:cNvSpPr txBox="1"/>
          <p:nvPr/>
        </p:nvSpPr>
        <p:spPr>
          <a:xfrm>
            <a:off x="4605644" y="1769551"/>
            <a:ext cx="7230851" cy="933589"/>
          </a:xfrm>
          <a:prstGeom prst="rect">
            <a:avLst/>
          </a:prstGeom>
          <a:solidFill>
            <a:schemeClr val="accent5">
              <a:lumMod val="20000"/>
              <a:lumOff val="80000"/>
            </a:schemeClr>
          </a:solidFill>
          <a:ln>
            <a:solidFill>
              <a:schemeClr val="tx1"/>
            </a:solidFill>
            <a:prstDash val="dash"/>
          </a:ln>
        </p:spPr>
        <p:txBody>
          <a:bodyPr wrap="square" rtlCol="0">
            <a:spAutoFit/>
          </a:bodyPr>
          <a:lstStyle/>
          <a:p>
            <a:pPr marL="0" lvl="2" fontAlgn="ctr">
              <a:spcAft>
                <a:spcPts val="400"/>
              </a:spcAft>
            </a:pPr>
            <a:r>
              <a:rPr lang="en-US" sz="1600" b="1" dirty="0" smtClean="0">
                <a:solidFill>
                  <a:schemeClr val="accent4">
                    <a:lumMod val="90000"/>
                    <a:lumOff val="10000"/>
                  </a:schemeClr>
                </a:solidFill>
                <a:latin typeface="Times New Roman" panose="02020603050405020304" pitchFamily="18" charset="0"/>
                <a:cs typeface="Times New Roman" panose="02020603050405020304" pitchFamily="18" charset="0"/>
              </a:rPr>
              <a:t>Board $&gt; </a:t>
            </a:r>
            <a:r>
              <a:rPr lang="en-US" sz="1600" dirty="0">
                <a:solidFill>
                  <a:srgbClr val="00B0F0"/>
                </a:solidFill>
                <a:latin typeface="Arial" pitchFamily="34" charset="0"/>
                <a:cs typeface="Arial" pitchFamily="34" charset="0"/>
              </a:rPr>
              <a:t>cat /sys/class/</a:t>
            </a:r>
            <a:r>
              <a:rPr lang="en-US" sz="1600" dirty="0" err="1">
                <a:solidFill>
                  <a:srgbClr val="00B0F0"/>
                </a:solidFill>
                <a:latin typeface="Arial" pitchFamily="34" charset="0"/>
                <a:cs typeface="Arial" pitchFamily="34" charset="0"/>
              </a:rPr>
              <a:t>remoteproc</a:t>
            </a:r>
            <a:r>
              <a:rPr lang="en-US" sz="1600" dirty="0">
                <a:solidFill>
                  <a:srgbClr val="00B0F0"/>
                </a:solidFill>
                <a:latin typeface="Arial" pitchFamily="34" charset="0"/>
                <a:cs typeface="Arial" pitchFamily="34" charset="0"/>
              </a:rPr>
              <a:t>/remoteproc0/state   </a:t>
            </a:r>
            <a:r>
              <a:rPr lang="en-US" sz="1600" dirty="0">
                <a:solidFill>
                  <a:srgbClr val="9C9E9F">
                    <a:lumMod val="50000"/>
                  </a:srgbClr>
                </a:solidFill>
                <a:latin typeface="Arial" pitchFamily="34" charset="0"/>
                <a:cs typeface="Arial" pitchFamily="34" charset="0"/>
              </a:rPr>
              <a:t>(should echo “offline</a:t>
            </a:r>
            <a:r>
              <a:rPr lang="en-US" sz="1600" dirty="0" smtClean="0">
                <a:solidFill>
                  <a:srgbClr val="9C9E9F">
                    <a:lumMod val="50000"/>
                  </a:srgbClr>
                </a:solidFill>
                <a:latin typeface="Arial" pitchFamily="34" charset="0"/>
                <a:cs typeface="Arial" pitchFamily="34" charset="0"/>
              </a:rPr>
              <a:t>”)</a:t>
            </a:r>
          </a:p>
          <a:p>
            <a:pPr marL="0" lvl="2" fontAlgn="ctr">
              <a:spcAft>
                <a:spcPts val="400"/>
              </a:spcAft>
            </a:pPr>
            <a:r>
              <a:rPr lang="en-US" sz="1600" dirty="0" smtClean="0">
                <a:solidFill>
                  <a:srgbClr val="9C9E9F">
                    <a:lumMod val="50000"/>
                  </a:srgbClr>
                </a:solidFill>
                <a:latin typeface="Arial" pitchFamily="34" charset="0"/>
                <a:cs typeface="Arial" pitchFamily="34" charset="0"/>
              </a:rPr>
              <a:t>If the return value is not “offline: we need to put M4 in HOLD_BOOT </a:t>
            </a:r>
          </a:p>
          <a:p>
            <a:pPr marL="0" lvl="2" fontAlgn="ctr">
              <a:spcAft>
                <a:spcPts val="400"/>
              </a:spcAft>
            </a:pPr>
            <a:r>
              <a:rPr lang="en-US" sz="1600" b="1" dirty="0" smtClean="0">
                <a:solidFill>
                  <a:schemeClr val="accent4">
                    <a:lumMod val="90000"/>
                    <a:lumOff val="10000"/>
                  </a:schemeClr>
                </a:solidFill>
                <a:latin typeface="Times New Roman" panose="02020603050405020304" pitchFamily="18" charset="0"/>
                <a:cs typeface="Times New Roman" panose="02020603050405020304" pitchFamily="18" charset="0"/>
              </a:rPr>
              <a:t>Board </a:t>
            </a:r>
            <a:r>
              <a:rPr lang="en-US" sz="1600" b="1" dirty="0">
                <a:solidFill>
                  <a:schemeClr val="accent4">
                    <a:lumMod val="90000"/>
                    <a:lumOff val="10000"/>
                  </a:schemeClr>
                </a:solidFill>
                <a:latin typeface="Times New Roman" panose="02020603050405020304" pitchFamily="18" charset="0"/>
                <a:cs typeface="Times New Roman" panose="02020603050405020304" pitchFamily="18" charset="0"/>
              </a:rPr>
              <a:t>$&gt;</a:t>
            </a:r>
            <a:r>
              <a:rPr lang="en-US" sz="1600" dirty="0">
                <a:solidFill>
                  <a:schemeClr val="accent4">
                    <a:lumMod val="90000"/>
                    <a:lumOff val="10000"/>
                  </a:schemeClr>
                </a:solidFill>
                <a:latin typeface="Times New Roman" panose="02020603050405020304" pitchFamily="18" charset="0"/>
                <a:cs typeface="Times New Roman" panose="02020603050405020304" pitchFamily="18" charset="0"/>
              </a:rPr>
              <a:t> </a:t>
            </a:r>
            <a:r>
              <a:rPr lang="en-US" sz="1600" dirty="0">
                <a:solidFill>
                  <a:srgbClr val="00B0F0"/>
                </a:solidFill>
                <a:latin typeface="Arial" pitchFamily="34" charset="0"/>
                <a:cs typeface="Arial" pitchFamily="34" charset="0"/>
              </a:rPr>
              <a:t>echo ‘stop’ &gt; /</a:t>
            </a:r>
            <a:r>
              <a:rPr lang="en-US" sz="1600" dirty="0" smtClean="0">
                <a:solidFill>
                  <a:srgbClr val="00B0F0"/>
                </a:solidFill>
                <a:latin typeface="Arial" pitchFamily="34" charset="0"/>
                <a:cs typeface="Arial" pitchFamily="34" charset="0"/>
              </a:rPr>
              <a:t>sys/class/</a:t>
            </a:r>
            <a:r>
              <a:rPr lang="en-US" sz="1600" dirty="0" err="1" smtClean="0">
                <a:solidFill>
                  <a:srgbClr val="00B0F0"/>
                </a:solidFill>
                <a:latin typeface="Arial" pitchFamily="34" charset="0"/>
                <a:cs typeface="Arial" pitchFamily="34" charset="0"/>
              </a:rPr>
              <a:t>remoteproc</a:t>
            </a:r>
            <a:r>
              <a:rPr lang="en-US" sz="1600" dirty="0" smtClean="0">
                <a:solidFill>
                  <a:srgbClr val="00B0F0"/>
                </a:solidFill>
                <a:latin typeface="Arial" pitchFamily="34" charset="0"/>
                <a:cs typeface="Arial" pitchFamily="34" charset="0"/>
              </a:rPr>
              <a:t>/remoteproc0/state</a:t>
            </a:r>
            <a:endParaRPr lang="en-US" sz="1600" dirty="0">
              <a:solidFill>
                <a:srgbClr val="9C9E9F">
                  <a:lumMod val="50000"/>
                </a:srgbClr>
              </a:solidFill>
              <a:latin typeface="Arial" pitchFamily="34" charset="0"/>
              <a:cs typeface="Arial" pitchFamily="34" charset="0"/>
            </a:endParaRPr>
          </a:p>
        </p:txBody>
      </p:sp>
      <p:sp>
        <p:nvSpPr>
          <p:cNvPr id="9" name="TextBox 8"/>
          <p:cNvSpPr txBox="1"/>
          <p:nvPr/>
        </p:nvSpPr>
        <p:spPr>
          <a:xfrm>
            <a:off x="4641329" y="3322731"/>
            <a:ext cx="4710571" cy="338554"/>
          </a:xfrm>
          <a:prstGeom prst="rect">
            <a:avLst/>
          </a:prstGeom>
          <a:solidFill>
            <a:schemeClr val="accent5">
              <a:lumMod val="20000"/>
              <a:lumOff val="80000"/>
            </a:schemeClr>
          </a:solidFill>
          <a:ln>
            <a:solidFill>
              <a:schemeClr val="tx1"/>
            </a:solidFill>
            <a:prstDash val="dash"/>
          </a:ln>
        </p:spPr>
        <p:txBody>
          <a:bodyPr wrap="square" rtlCol="0">
            <a:spAutoFit/>
          </a:bodyPr>
          <a:lstStyle/>
          <a:p>
            <a:pPr marL="0" lvl="2" fontAlgn="ctr">
              <a:spcAft>
                <a:spcPts val="400"/>
              </a:spcAft>
            </a:pPr>
            <a:r>
              <a:rPr lang="en-US" sz="1600" b="1" dirty="0" smtClean="0">
                <a:solidFill>
                  <a:schemeClr val="accent4">
                    <a:lumMod val="90000"/>
                    <a:lumOff val="10000"/>
                  </a:schemeClr>
                </a:solidFill>
                <a:latin typeface="Times New Roman" panose="02020603050405020304" pitchFamily="18" charset="0"/>
                <a:cs typeface="Times New Roman" panose="02020603050405020304" pitchFamily="18" charset="0"/>
              </a:rPr>
              <a:t>Board </a:t>
            </a:r>
            <a:r>
              <a:rPr lang="en-US" sz="1600" b="1" dirty="0">
                <a:solidFill>
                  <a:schemeClr val="accent4">
                    <a:lumMod val="90000"/>
                    <a:lumOff val="10000"/>
                  </a:schemeClr>
                </a:solidFill>
                <a:latin typeface="Times New Roman" panose="02020603050405020304" pitchFamily="18" charset="0"/>
                <a:cs typeface="Times New Roman" panose="02020603050405020304" pitchFamily="18" charset="0"/>
              </a:rPr>
              <a:t>$&gt;</a:t>
            </a:r>
            <a:r>
              <a:rPr lang="en-US" sz="1600" dirty="0">
                <a:solidFill>
                  <a:schemeClr val="accent4">
                    <a:lumMod val="90000"/>
                    <a:lumOff val="10000"/>
                  </a:schemeClr>
                </a:solidFill>
                <a:latin typeface="Times New Roman" panose="02020603050405020304" pitchFamily="18" charset="0"/>
                <a:cs typeface="Times New Roman" panose="02020603050405020304" pitchFamily="18" charset="0"/>
              </a:rPr>
              <a:t> </a:t>
            </a:r>
            <a:r>
              <a:rPr lang="en-US" sz="1600" dirty="0">
                <a:solidFill>
                  <a:srgbClr val="00B0F0"/>
                </a:solidFill>
                <a:latin typeface="Arial" pitchFamily="34" charset="0"/>
                <a:cs typeface="Arial" pitchFamily="34" charset="0"/>
              </a:rPr>
              <a:t>while true; do echo '‘”&gt; /dev/null; </a:t>
            </a:r>
            <a:r>
              <a:rPr lang="en-US" sz="1600" dirty="0" smtClean="0">
                <a:solidFill>
                  <a:srgbClr val="00B0F0"/>
                </a:solidFill>
                <a:latin typeface="Arial" pitchFamily="34" charset="0"/>
                <a:cs typeface="Arial" pitchFamily="34" charset="0"/>
              </a:rPr>
              <a:t>done</a:t>
            </a:r>
            <a:endParaRPr lang="en-US" sz="1600" dirty="0" smtClean="0">
              <a:solidFill>
                <a:srgbClr val="9C9E9F">
                  <a:lumMod val="50000"/>
                </a:srgbClr>
              </a:solidFill>
              <a:latin typeface="Arial" pitchFamily="34" charset="0"/>
              <a:cs typeface="Arial" pitchFamily="34" charset="0"/>
            </a:endParaRPr>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32888" y="4509914"/>
            <a:ext cx="432000" cy="432000"/>
          </a:xfrm>
          <a:prstGeom prst="rect">
            <a:avLst/>
          </a:prstGeom>
        </p:spPr>
      </p:pic>
      <p:graphicFrame>
        <p:nvGraphicFramePr>
          <p:cNvPr id="14" name="Table 13"/>
          <p:cNvGraphicFramePr>
            <a:graphicFrameLocks noGrp="1"/>
          </p:cNvGraphicFramePr>
          <p:nvPr>
            <p:extLst>
              <p:ext uri="{D42A27DB-BD31-4B8C-83A1-F6EECF244321}">
                <p14:modId xmlns:p14="http://schemas.microsoft.com/office/powerpoint/2010/main" val="515419546"/>
              </p:ext>
            </p:extLst>
          </p:nvPr>
        </p:nvGraphicFramePr>
        <p:xfrm>
          <a:off x="1989164" y="4221882"/>
          <a:ext cx="7362736" cy="2164080"/>
        </p:xfrm>
        <a:graphic>
          <a:graphicData uri="http://schemas.openxmlformats.org/drawingml/2006/table">
            <a:tbl>
              <a:tblPr firstRow="1" bandRow="1">
                <a:tableStyleId>{5C22544A-7EE6-4342-B048-85BDC9FD1C3A}</a:tableStyleId>
              </a:tblPr>
              <a:tblGrid>
                <a:gridCol w="2880319">
                  <a:extLst>
                    <a:ext uri="{9D8B030D-6E8A-4147-A177-3AD203B41FA5}">
                      <a16:colId xmlns:a16="http://schemas.microsoft.com/office/drawing/2014/main" val="3419827685"/>
                    </a:ext>
                  </a:extLst>
                </a:gridCol>
                <a:gridCol w="2160240">
                  <a:extLst>
                    <a:ext uri="{9D8B030D-6E8A-4147-A177-3AD203B41FA5}">
                      <a16:colId xmlns:a16="http://schemas.microsoft.com/office/drawing/2014/main" val="20001"/>
                    </a:ext>
                  </a:extLst>
                </a:gridCol>
                <a:gridCol w="2322177">
                  <a:extLst>
                    <a:ext uri="{9D8B030D-6E8A-4147-A177-3AD203B41FA5}">
                      <a16:colId xmlns:a16="http://schemas.microsoft.com/office/drawing/2014/main" val="20002"/>
                    </a:ext>
                  </a:extLst>
                </a:gridCol>
              </a:tblGrid>
              <a:tr h="370840">
                <a:tc>
                  <a:txBody>
                    <a:bodyPr/>
                    <a:lstStyle/>
                    <a:p>
                      <a:pPr algn="ctr"/>
                      <a:r>
                        <a:rPr lang="en-US" sz="2000" dirty="0" smtClean="0">
                          <a:latin typeface="Arial" panose="020B0604020202020204" pitchFamily="34" charset="0"/>
                          <a:cs typeface="Arial" panose="020B0604020202020204" pitchFamily="34" charset="0"/>
                        </a:rPr>
                        <a:t>Use case </a:t>
                      </a:r>
                    </a:p>
                    <a:p>
                      <a:pPr marL="0" marR="0" lvl="0" indent="0" algn="ctr" defTabSz="1218987" rtl="0" eaLnBrk="1" fontAlgn="auto" latinLnBrk="0" hangingPunct="1">
                        <a:lnSpc>
                          <a:spcPct val="100000"/>
                        </a:lnSpc>
                        <a:spcBef>
                          <a:spcPts val="0"/>
                        </a:spcBef>
                        <a:spcAft>
                          <a:spcPts val="0"/>
                        </a:spcAft>
                        <a:buClrTx/>
                        <a:buSzTx/>
                        <a:buFontTx/>
                        <a:buNone/>
                        <a:tabLst/>
                        <a:defRPr/>
                      </a:pPr>
                      <a:r>
                        <a:rPr lang="en-US" sz="1200" b="0" dirty="0" smtClean="0"/>
                        <a:t>At ambient temp, </a:t>
                      </a:r>
                      <a:r>
                        <a:rPr lang="en-US" sz="1200" b="0" dirty="0" err="1" smtClean="0"/>
                        <a:t>Typ</a:t>
                      </a:r>
                      <a:r>
                        <a:rPr lang="en-US" sz="1200" b="0" dirty="0" smtClean="0"/>
                        <a:t> voltage</a:t>
                      </a:r>
                    </a:p>
                    <a:p>
                      <a:pPr algn="ctr"/>
                      <a:endParaRPr lang="en-US" sz="1600" dirty="0">
                        <a:latin typeface="Arial" panose="020B0604020202020204" pitchFamily="34" charset="0"/>
                        <a:cs typeface="Arial" panose="020B0604020202020204" pitchFamily="34" charset="0"/>
                      </a:endParaRPr>
                    </a:p>
                  </a:txBody>
                  <a:tcPr anchor="ctr"/>
                </a:tc>
                <a:tc>
                  <a:txBody>
                    <a:bodyPr/>
                    <a:lstStyle/>
                    <a:p>
                      <a:pPr algn="ctr"/>
                      <a:r>
                        <a:rPr lang="en-US" sz="1600" dirty="0" smtClean="0">
                          <a:latin typeface="Arial" panose="020B0604020202020204" pitchFamily="34" charset="0"/>
                          <a:cs typeface="Arial" panose="020B0604020202020204" pitchFamily="34" charset="0"/>
                        </a:rPr>
                        <a:t>V</a:t>
                      </a:r>
                      <a:r>
                        <a:rPr lang="en-US" sz="1600" baseline="-25000" dirty="0" smtClean="0">
                          <a:latin typeface="Arial" panose="020B0604020202020204" pitchFamily="34" charset="0"/>
                          <a:cs typeface="Arial" panose="020B0604020202020204" pitchFamily="34" charset="0"/>
                        </a:rPr>
                        <a:t>DDCORE</a:t>
                      </a:r>
                      <a:r>
                        <a:rPr lang="en-US" sz="1600" dirty="0" smtClean="0">
                          <a:latin typeface="Arial" panose="020B0604020202020204" pitchFamily="34" charset="0"/>
                          <a:cs typeface="Arial" panose="020B0604020202020204" pitchFamily="34" charset="0"/>
                        </a:rPr>
                        <a:t>/V</a:t>
                      </a:r>
                      <a:r>
                        <a:rPr lang="en-US" sz="1600" baseline="-25000" dirty="0" smtClean="0">
                          <a:latin typeface="Arial" panose="020B0604020202020204" pitchFamily="34" charset="0"/>
                          <a:cs typeface="Arial" panose="020B0604020202020204" pitchFamily="34" charset="0"/>
                        </a:rPr>
                        <a:t>DD</a:t>
                      </a:r>
                      <a:r>
                        <a:rPr lang="en-US" sz="1600" dirty="0" smtClean="0">
                          <a:latin typeface="Arial" panose="020B0604020202020204" pitchFamily="34" charset="0"/>
                          <a:cs typeface="Arial" panose="020B0604020202020204" pitchFamily="34" charset="0"/>
                        </a:rPr>
                        <a:t>/</a:t>
                      </a:r>
                      <a:r>
                        <a:rPr lang="en-US" sz="1600" baseline="0" dirty="0" smtClean="0">
                          <a:latin typeface="Arial" panose="020B0604020202020204" pitchFamily="34" charset="0"/>
                          <a:cs typeface="Arial" panose="020B0604020202020204" pitchFamily="34" charset="0"/>
                        </a:rPr>
                        <a:t>V</a:t>
                      </a:r>
                      <a:r>
                        <a:rPr lang="en-US" sz="1600" baseline="-25000" dirty="0" smtClean="0">
                          <a:latin typeface="Arial" panose="020B0604020202020204" pitchFamily="34" charset="0"/>
                          <a:cs typeface="Arial" panose="020B0604020202020204" pitchFamily="34" charset="0"/>
                        </a:rPr>
                        <a:t>DD_DDR</a:t>
                      </a:r>
                    </a:p>
                    <a:p>
                      <a:pPr algn="ctr"/>
                      <a:endParaRPr lang="en-US" sz="1600" baseline="-25000" dirty="0" smtClean="0">
                        <a:latin typeface="Arial" panose="020B0604020202020204" pitchFamily="34" charset="0"/>
                        <a:cs typeface="Arial" panose="020B0604020202020204" pitchFamily="34" charset="0"/>
                      </a:endParaRPr>
                    </a:p>
                    <a:p>
                      <a:pPr algn="ctr"/>
                      <a:r>
                        <a:rPr lang="en-US" sz="1600" dirty="0" smtClean="0">
                          <a:latin typeface="Arial" panose="020B0604020202020204" pitchFamily="34" charset="0"/>
                          <a:cs typeface="Arial" panose="020B0604020202020204" pitchFamily="34" charset="0"/>
                        </a:rPr>
                        <a:t>Expected (mA)</a:t>
                      </a:r>
                      <a:endParaRPr lang="en-US" sz="1600" dirty="0">
                        <a:latin typeface="Arial" panose="020B0604020202020204" pitchFamily="34" charset="0"/>
                        <a:cs typeface="Arial" panose="020B0604020202020204" pitchFamily="34" charset="0"/>
                      </a:endParaRPr>
                    </a:p>
                  </a:txBody>
                  <a:tcPr anchor="ctr"/>
                </a:tc>
                <a:tc>
                  <a:txBody>
                    <a:bodyPr/>
                    <a:lstStyle/>
                    <a:p>
                      <a:pPr algn="ctr"/>
                      <a:r>
                        <a:rPr lang="en-US" sz="1600" dirty="0" smtClean="0">
                          <a:latin typeface="Arial" panose="020B0604020202020204" pitchFamily="34" charset="0"/>
                          <a:cs typeface="Arial" panose="020B0604020202020204" pitchFamily="34" charset="0"/>
                        </a:rPr>
                        <a:t>V</a:t>
                      </a:r>
                      <a:r>
                        <a:rPr lang="en-US" sz="1600" baseline="-25000" dirty="0" smtClean="0">
                          <a:latin typeface="Arial" panose="020B0604020202020204" pitchFamily="34" charset="0"/>
                          <a:cs typeface="Arial" panose="020B0604020202020204" pitchFamily="34" charset="0"/>
                        </a:rPr>
                        <a:t>DDCORE</a:t>
                      </a:r>
                      <a:r>
                        <a:rPr lang="en-US" sz="1600" dirty="0" smtClean="0">
                          <a:latin typeface="Arial" panose="020B0604020202020204" pitchFamily="34" charset="0"/>
                          <a:cs typeface="Arial" panose="020B0604020202020204" pitchFamily="34" charset="0"/>
                        </a:rPr>
                        <a:t>/V</a:t>
                      </a:r>
                      <a:r>
                        <a:rPr lang="en-US" sz="1600" baseline="-25000" dirty="0" smtClean="0">
                          <a:latin typeface="Arial" panose="020B0604020202020204" pitchFamily="34" charset="0"/>
                          <a:cs typeface="Arial" panose="020B0604020202020204" pitchFamily="34" charset="0"/>
                        </a:rPr>
                        <a:t>DD</a:t>
                      </a:r>
                      <a:r>
                        <a:rPr lang="en-US" sz="1600" dirty="0" smtClean="0">
                          <a:latin typeface="Arial" panose="020B0604020202020204" pitchFamily="34" charset="0"/>
                          <a:cs typeface="Arial" panose="020B0604020202020204" pitchFamily="34" charset="0"/>
                        </a:rPr>
                        <a:t>/</a:t>
                      </a:r>
                      <a:r>
                        <a:rPr lang="en-US" sz="1600" baseline="0" dirty="0" smtClean="0">
                          <a:latin typeface="Arial" panose="020B0604020202020204" pitchFamily="34" charset="0"/>
                          <a:cs typeface="Arial" panose="020B0604020202020204" pitchFamily="34" charset="0"/>
                        </a:rPr>
                        <a:t>V</a:t>
                      </a:r>
                      <a:r>
                        <a:rPr lang="en-US" sz="1600" baseline="-25000" dirty="0" smtClean="0">
                          <a:latin typeface="Arial" panose="020B0604020202020204" pitchFamily="34" charset="0"/>
                          <a:cs typeface="Arial" panose="020B0604020202020204" pitchFamily="34" charset="0"/>
                        </a:rPr>
                        <a:t>DD_DDR</a:t>
                      </a:r>
                    </a:p>
                    <a:p>
                      <a:pPr algn="ctr"/>
                      <a:endParaRPr lang="en-US" sz="1600" baseline="-25000" dirty="0" smtClean="0">
                        <a:latin typeface="Arial" panose="020B0604020202020204" pitchFamily="34" charset="0"/>
                        <a:cs typeface="Arial" panose="020B0604020202020204" pitchFamily="34" charset="0"/>
                      </a:endParaRPr>
                    </a:p>
                    <a:p>
                      <a:pPr algn="ctr"/>
                      <a:r>
                        <a:rPr lang="en-US" sz="1600" dirty="0" smtClean="0">
                          <a:latin typeface="Arial" panose="020B0604020202020204" pitchFamily="34" charset="0"/>
                          <a:cs typeface="Arial" panose="020B0604020202020204" pitchFamily="34" charset="0"/>
                        </a:rPr>
                        <a:t>Measured (mA)</a:t>
                      </a:r>
                      <a:endParaRPr lang="en-US" sz="16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0000"/>
                  </a:ext>
                </a:extLst>
              </a:tr>
              <a:tr h="289560">
                <a:tc rowSpan="2">
                  <a: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r>
                        <a:rPr lang="en-US" sz="1800" dirty="0" smtClean="0"/>
                        <a:t>Linux prompt after boot (~</a:t>
                      </a:r>
                      <a:r>
                        <a:rPr lang="en-US" sz="1400" dirty="0" err="1" smtClean="0"/>
                        <a:t>Csleep</a:t>
                      </a:r>
                      <a:r>
                        <a:rPr lang="en-US" sz="1400" dirty="0" smtClean="0"/>
                        <a:t>)</a:t>
                      </a:r>
                    </a:p>
                  </a:txBody>
                  <a:tcPr/>
                </a:tc>
                <a:tc>
                  <a:txBody>
                    <a:bodyPr/>
                    <a:lstStyle/>
                    <a:p>
                      <a:pPr algn="ctr"/>
                      <a:r>
                        <a:rPr lang="en-US" sz="1600" b="1" dirty="0" smtClean="0"/>
                        <a:t>333 / 27 / 165</a:t>
                      </a:r>
                      <a:endParaRPr lang="en-US" sz="1600" b="1" dirty="0">
                        <a:solidFill>
                          <a:srgbClr val="FF0000"/>
                        </a:solidFill>
                      </a:endParaRPr>
                    </a:p>
                  </a:txBody>
                  <a:tcPr>
                    <a:solidFill>
                      <a:srgbClr val="CEE2F2"/>
                    </a:solidFill>
                  </a:tcPr>
                </a:tc>
                <a:tc rowSpan="2">
                  <a:txBody>
                    <a:bodyPr/>
                    <a:lstStyle/>
                    <a:p>
                      <a:r>
                        <a:rPr lang="en-US" sz="1600" dirty="0" smtClean="0"/>
                        <a:t>             /           /</a:t>
                      </a:r>
                      <a:endParaRPr lang="en-US" sz="1600" dirty="0"/>
                    </a:p>
                  </a:txBody>
                  <a:tcPr/>
                </a:tc>
                <a:extLst>
                  <a:ext uri="{0D108BD9-81ED-4DB2-BD59-A6C34878D82A}">
                    <a16:rowId xmlns:a16="http://schemas.microsoft.com/office/drawing/2014/main" val="10001"/>
                  </a:ext>
                </a:extLst>
              </a:tr>
              <a:tr h="289560">
                <a:tc vMerge="1">
                  <a:txBody>
                    <a:bodyPr/>
                    <a:lstStyle/>
                    <a:p>
                      <a:endParaRPr lang="en-US"/>
                    </a:p>
                  </a:txBody>
                  <a:tcPr/>
                </a:tc>
                <a:tc>
                  <a: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r>
                        <a:rPr lang="en-US" sz="1600" b="1" dirty="0" smtClean="0"/>
                        <a:t>    </a:t>
                      </a:r>
                      <a:r>
                        <a:rPr lang="en-US" sz="1600" b="0" dirty="0" smtClean="0"/>
                        <a:t>270 / </a:t>
                      </a:r>
                      <a:r>
                        <a:rPr lang="en-US" sz="1600" b="1" dirty="0" smtClean="0"/>
                        <a:t>6.5 </a:t>
                      </a:r>
                      <a:r>
                        <a:rPr lang="en-US" sz="1600" b="0" dirty="0" smtClean="0"/>
                        <a:t>/ 165 (*)</a:t>
                      </a:r>
                    </a:p>
                  </a:txBody>
                  <a:tcPr>
                    <a:solidFill>
                      <a:srgbClr val="92D050"/>
                    </a:solidFill>
                  </a:tcPr>
                </a:tc>
                <a:tc vMerge="1">
                  <a:txBody>
                    <a:bodyPr/>
                    <a:lstStyle/>
                    <a:p>
                      <a:endParaRPr lang="en-US"/>
                    </a:p>
                  </a:txBody>
                  <a:tcPr/>
                </a:tc>
                <a:extLst>
                  <a:ext uri="{0D108BD9-81ED-4DB2-BD59-A6C34878D82A}">
                    <a16:rowId xmlns:a16="http://schemas.microsoft.com/office/drawing/2014/main" val="2542356413"/>
                  </a:ext>
                </a:extLst>
              </a:tr>
              <a:tr h="259080">
                <a:tc rowSpan="2">
                  <a: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r>
                        <a:rPr lang="en-US" sz="1800" dirty="0" smtClean="0"/>
                        <a:t>A7 </a:t>
                      </a:r>
                      <a:r>
                        <a:rPr lang="en-US" sz="1800" dirty="0" err="1" smtClean="0"/>
                        <a:t>CRun</a:t>
                      </a:r>
                      <a:r>
                        <a:rPr lang="en-US" sz="1800" dirty="0" smtClean="0"/>
                        <a:t> – M4 HOLD_BOOT</a:t>
                      </a:r>
                    </a:p>
                  </a:txBody>
                  <a:tcPr/>
                </a:tc>
                <a:tc>
                  <a:txBody>
                    <a:bodyPr/>
                    <a:lstStyle/>
                    <a:p>
                      <a:pPr algn="ctr"/>
                      <a:r>
                        <a:rPr lang="en-US" sz="1600" b="1" dirty="0" smtClean="0"/>
                        <a:t>385 / 27 / 165</a:t>
                      </a:r>
                      <a:endParaRPr lang="en-US" sz="1600" b="1" dirty="0">
                        <a:solidFill>
                          <a:srgbClr val="FF0000"/>
                        </a:solidFill>
                      </a:endParaRPr>
                    </a:p>
                  </a:txBody>
                  <a:tcPr>
                    <a:solidFill>
                      <a:srgbClr val="CEE2F2"/>
                    </a:solidFill>
                  </a:tcPr>
                </a:tc>
                <a:tc rowSpan="2">
                  <a:txBody>
                    <a:bodyPr/>
                    <a:lstStyle/>
                    <a:p>
                      <a:endParaRPr lang="en-US" sz="1600" dirty="0"/>
                    </a:p>
                  </a:txBody>
                  <a:tcPr/>
                </a:tc>
                <a:extLst>
                  <a:ext uri="{0D108BD9-81ED-4DB2-BD59-A6C34878D82A}">
                    <a16:rowId xmlns:a16="http://schemas.microsoft.com/office/drawing/2014/main" val="2847088745"/>
                  </a:ext>
                </a:extLst>
              </a:tr>
              <a:tr h="259080">
                <a:tc vMerge="1">
                  <a:txBody>
                    <a:bodyPr/>
                    <a:lstStyle/>
                    <a:p>
                      <a:endParaRPr lang="en-US"/>
                    </a:p>
                  </a:txBody>
                  <a:tcPr/>
                </a:tc>
                <a:tc>
                  <a: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r>
                        <a:rPr lang="en-US" sz="1600" b="0" dirty="0" smtClean="0"/>
                        <a:t>    342 / </a:t>
                      </a:r>
                      <a:r>
                        <a:rPr lang="en-US" sz="1600" b="1" dirty="0" smtClean="0"/>
                        <a:t>4.5</a:t>
                      </a:r>
                      <a:r>
                        <a:rPr lang="en-US" sz="1600" b="0" dirty="0" smtClean="0"/>
                        <a:t> / 165 (*)</a:t>
                      </a:r>
                    </a:p>
                  </a:txBody>
                  <a:tcPr>
                    <a:solidFill>
                      <a:srgbClr val="92D050"/>
                    </a:solidFill>
                  </a:tcPr>
                </a:tc>
                <a:tc vMerge="1">
                  <a:txBody>
                    <a:bodyPr/>
                    <a:lstStyle/>
                    <a:p>
                      <a:endParaRPr lang="en-US"/>
                    </a:p>
                  </a:txBody>
                  <a:tcPr/>
                </a:tc>
                <a:extLst>
                  <a:ext uri="{0D108BD9-81ED-4DB2-BD59-A6C34878D82A}">
                    <a16:rowId xmlns:a16="http://schemas.microsoft.com/office/drawing/2014/main" val="3837106859"/>
                  </a:ext>
                </a:extLst>
              </a:tr>
            </a:tbl>
          </a:graphicData>
        </a:graphic>
      </p:graphicFrame>
      <p:sp>
        <p:nvSpPr>
          <p:cNvPr id="11" name="TextBox 10"/>
          <p:cNvSpPr txBox="1"/>
          <p:nvPr/>
        </p:nvSpPr>
        <p:spPr>
          <a:xfrm>
            <a:off x="3152940" y="6409420"/>
            <a:ext cx="8424936" cy="338554"/>
          </a:xfrm>
          <a:prstGeom prst="rect">
            <a:avLst/>
          </a:prstGeom>
          <a:noFill/>
        </p:spPr>
        <p:txBody>
          <a:bodyPr wrap="square" rtlCol="0">
            <a:spAutoFit/>
          </a:bodyPr>
          <a:lstStyle/>
          <a:p>
            <a:r>
              <a:rPr lang="en-US" sz="1600" dirty="0" smtClean="0">
                <a:latin typeface="Arial" panose="020B0604020202020204" pitchFamily="34" charset="0"/>
                <a:cs typeface="Arial" panose="020B0604020202020204" pitchFamily="34" charset="0"/>
              </a:rPr>
              <a:t>(*) Measurement on MB1263 “ed1-non Weston” distribution with </a:t>
            </a:r>
            <a:r>
              <a:rPr lang="en-US" sz="1600" dirty="0" err="1" smtClean="0">
                <a:latin typeface="Arial" panose="020B0604020202020204" pitchFamily="34" charset="0"/>
                <a:cs typeface="Arial" panose="020B0604020202020204" pitchFamily="34" charset="0"/>
              </a:rPr>
              <a:t>eMMC</a:t>
            </a:r>
            <a:r>
              <a:rPr lang="en-US" sz="1600" dirty="0" smtClean="0">
                <a:latin typeface="Arial" panose="020B0604020202020204" pitchFamily="34" charset="0"/>
                <a:cs typeface="Arial" panose="020B0604020202020204" pitchFamily="34" charset="0"/>
              </a:rPr>
              <a:t> de-activation patch</a:t>
            </a:r>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50827973"/>
      </p:ext>
    </p:extLst>
  </p:cSld>
  <p:clrMapOvr>
    <a:masterClrMapping/>
  </p:clrMapOvr>
  <p:transition spd="slow">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Learning </a:t>
            </a:r>
            <a:r>
              <a:rPr lang="en-US" dirty="0"/>
              <a:t>program</a:t>
            </a:r>
          </a:p>
        </p:txBody>
      </p:sp>
      <p:sp>
        <p:nvSpPr>
          <p:cNvPr id="4" name="Slide Number Placeholder 3"/>
          <p:cNvSpPr>
            <a:spLocks noGrp="1"/>
          </p:cNvSpPr>
          <p:nvPr>
            <p:ph type="sldNum" sz="quarter" idx="4294967295"/>
          </p:nvPr>
        </p:nvSpPr>
        <p:spPr>
          <a:xfrm>
            <a:off x="11460163" y="679450"/>
            <a:ext cx="727075" cy="196850"/>
          </a:xfrm>
        </p:spPr>
        <p:txBody>
          <a:bodyPr/>
          <a:lstStyle/>
          <a:p>
            <a:fld id="{5B31B9E4-8E4D-4C86-BFD7-412B282B373B}" type="slidenum">
              <a:rPr lang="fr-FR" smtClean="0"/>
              <a:pPr/>
              <a:t>3</a:t>
            </a:fld>
            <a:endParaRPr lang="fr-FR" dirty="0"/>
          </a:p>
        </p:txBody>
      </p:sp>
    </p:spTree>
    <p:extLst>
      <p:ext uri="{BB962C8B-B14F-4D97-AF65-F5344CB8AC3E}">
        <p14:creationId xmlns:p14="http://schemas.microsoft.com/office/powerpoint/2010/main" val="125536116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23056" y="2349674"/>
            <a:ext cx="10762781" cy="1143265"/>
          </a:xfrm>
        </p:spPr>
        <p:txBody>
          <a:bodyPr>
            <a:normAutofit/>
          </a:bodyPr>
          <a:lstStyle/>
          <a:p>
            <a:pPr algn="ctr"/>
            <a:r>
              <a:rPr lang="en-US" dirty="0" smtClean="0">
                <a:solidFill>
                  <a:srgbClr val="6CB2E6"/>
                </a:solidFill>
              </a:rPr>
              <a:t>Lab </a:t>
            </a:r>
            <a:r>
              <a:rPr lang="en-US" dirty="0">
                <a:solidFill>
                  <a:srgbClr val="6CB2E6"/>
                </a:solidFill>
              </a:rPr>
              <a:t>2</a:t>
            </a:r>
          </a:p>
        </p:txBody>
      </p:sp>
      <p:sp>
        <p:nvSpPr>
          <p:cNvPr id="4" name="Espace réservé du numéro de diapositive 3"/>
          <p:cNvSpPr>
            <a:spLocks noGrp="1"/>
          </p:cNvSpPr>
          <p:nvPr>
            <p:ph type="sldNum" sz="quarter" idx="12"/>
          </p:nvPr>
        </p:nvSpPr>
        <p:spPr>
          <a:solidFill>
            <a:srgbClr val="B7007C"/>
          </a:solidFill>
        </p:spPr>
        <p:txBody>
          <a:bodyPr/>
          <a:lstStyle/>
          <a:p>
            <a:fld id="{5B31B9E4-8E4D-4C86-BFD7-412B282B373B}" type="slidenum">
              <a:rPr lang="fr-FR" smtClean="0"/>
              <a:pPr/>
              <a:t>30</a:t>
            </a:fld>
            <a:endParaRPr lang="fr-FR" dirty="0"/>
          </a:p>
        </p:txBody>
      </p:sp>
    </p:spTree>
    <p:custDataLst>
      <p:tags r:id="rId1"/>
    </p:custDataLst>
    <p:extLst>
      <p:ext uri="{BB962C8B-B14F-4D97-AF65-F5344CB8AC3E}">
        <p14:creationId xmlns:p14="http://schemas.microsoft.com/office/powerpoint/2010/main" val="41837909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Practicing </a:t>
            </a:r>
            <a:r>
              <a:rPr lang="en-US" dirty="0" smtClean="0"/>
              <a:t>school: Lab2 1/2</a:t>
            </a:r>
            <a:br>
              <a:rPr lang="en-US" dirty="0" smtClean="0"/>
            </a:br>
            <a:endParaRPr lang="en-US" dirty="0"/>
          </a:p>
        </p:txBody>
      </p:sp>
      <p:sp>
        <p:nvSpPr>
          <p:cNvPr id="3" name="Content Placeholder 2"/>
          <p:cNvSpPr>
            <a:spLocks noGrp="1"/>
          </p:cNvSpPr>
          <p:nvPr>
            <p:ph idx="1"/>
          </p:nvPr>
        </p:nvSpPr>
        <p:spPr>
          <a:xfrm>
            <a:off x="609362" y="1277793"/>
            <a:ext cx="10968514" cy="4708959"/>
          </a:xfrm>
        </p:spPr>
        <p:txBody>
          <a:bodyPr/>
          <a:lstStyle/>
          <a:p>
            <a:r>
              <a:rPr lang="en-US" dirty="0"/>
              <a:t>Duration: </a:t>
            </a:r>
            <a:r>
              <a:rPr lang="en-US" dirty="0" smtClean="0"/>
              <a:t>20mn</a:t>
            </a:r>
          </a:p>
          <a:p>
            <a:r>
              <a:rPr lang="fr-FR" dirty="0" smtClean="0"/>
              <a:t>Objective: </a:t>
            </a:r>
            <a:r>
              <a:rPr lang="fr-FR" dirty="0" err="1" smtClean="0"/>
              <a:t>Entering</a:t>
            </a:r>
            <a:r>
              <a:rPr lang="fr-FR" dirty="0" smtClean="0"/>
              <a:t> System in LP-Stop </a:t>
            </a:r>
          </a:p>
          <a:p>
            <a:pPr marL="1798638" lvl="3" indent="-23813">
              <a:buNone/>
            </a:pPr>
            <a:r>
              <a:rPr lang="fr-FR" sz="1800" dirty="0">
                <a:solidFill>
                  <a:schemeClr val="accent3">
                    <a:lumMod val="50000"/>
                  </a:schemeClr>
                </a:solidFill>
              </a:rPr>
              <a:t>A7 in </a:t>
            </a:r>
            <a:r>
              <a:rPr lang="fr-FR" sz="1800" dirty="0" err="1">
                <a:solidFill>
                  <a:schemeClr val="accent3">
                    <a:lumMod val="50000"/>
                  </a:schemeClr>
                </a:solidFill>
              </a:rPr>
              <a:t>CStop</a:t>
            </a:r>
            <a:r>
              <a:rPr lang="fr-FR" sz="1800" dirty="0">
                <a:solidFill>
                  <a:schemeClr val="accent3">
                    <a:lumMod val="50000"/>
                  </a:schemeClr>
                </a:solidFill>
              </a:rPr>
              <a:t> mode, M4 in </a:t>
            </a:r>
            <a:r>
              <a:rPr lang="fr-FR" sz="1800" dirty="0" err="1">
                <a:solidFill>
                  <a:schemeClr val="accent3">
                    <a:lumMod val="50000"/>
                  </a:schemeClr>
                </a:solidFill>
              </a:rPr>
              <a:t>CStop</a:t>
            </a:r>
            <a:r>
              <a:rPr lang="fr-FR" sz="1800" dirty="0">
                <a:solidFill>
                  <a:schemeClr val="accent3">
                    <a:lumMod val="50000"/>
                  </a:schemeClr>
                </a:solidFill>
              </a:rPr>
              <a:t> (MCU HOLD_BOOT</a:t>
            </a:r>
            <a:r>
              <a:rPr lang="fr-FR" sz="1800" dirty="0" smtClean="0">
                <a:solidFill>
                  <a:schemeClr val="accent3">
                    <a:lumMod val="50000"/>
                  </a:schemeClr>
                </a:solidFill>
              </a:rPr>
              <a:t>)</a:t>
            </a:r>
            <a:endParaRPr lang="fr-FR" sz="1800" dirty="0">
              <a:solidFill>
                <a:schemeClr val="accent3">
                  <a:lumMod val="75000"/>
                </a:schemeClr>
              </a:solidFill>
            </a:endParaRPr>
          </a:p>
          <a:p>
            <a:pPr lvl="1"/>
            <a:r>
              <a:rPr lang="en-US" dirty="0" smtClean="0"/>
              <a:t>Understand the Linux command </a:t>
            </a:r>
          </a:p>
          <a:p>
            <a:pPr marL="965031" lvl="2" indent="0">
              <a:buNone/>
            </a:pPr>
            <a:r>
              <a:rPr lang="en-US" dirty="0" smtClean="0"/>
              <a:t>As explained earlier (</a:t>
            </a:r>
            <a:r>
              <a:rPr lang="en-US" dirty="0" err="1" smtClean="0"/>
              <a:t>cf</a:t>
            </a:r>
            <a:r>
              <a:rPr lang="en-US" dirty="0" smtClean="0"/>
              <a:t> slide 15), entering ‘mem’ Linux command will put the system in the deeper possible low power mode according enabled wake-up sources (</a:t>
            </a:r>
            <a:r>
              <a:rPr lang="en-US" dirty="0" err="1" smtClean="0"/>
              <a:t>cf</a:t>
            </a:r>
            <a:r>
              <a:rPr lang="en-US" dirty="0" smtClean="0"/>
              <a:t> slide 14 for list of wake-up sources)</a:t>
            </a:r>
          </a:p>
          <a:p>
            <a:pPr lvl="2">
              <a:buFont typeface="Wingdings" panose="05000000000000000000" pitchFamily="2" charset="2"/>
              <a:buChar char="à"/>
            </a:pPr>
            <a:r>
              <a:rPr lang="en-US" dirty="0" smtClean="0">
                <a:sym typeface="Wingdings" panose="05000000000000000000" pitchFamily="2" charset="2"/>
              </a:rPr>
              <a:t>Need to a</a:t>
            </a:r>
            <a:r>
              <a:rPr lang="en-US" dirty="0" smtClean="0"/>
              <a:t>ctivate </a:t>
            </a:r>
            <a:r>
              <a:rPr lang="en-US" dirty="0"/>
              <a:t>wake-up source to prevent entering into </a:t>
            </a:r>
            <a:r>
              <a:rPr lang="en-US" dirty="0" smtClean="0"/>
              <a:t>a deeper </a:t>
            </a:r>
            <a:r>
              <a:rPr lang="en-US" dirty="0"/>
              <a:t>low power mode </a:t>
            </a:r>
            <a:r>
              <a:rPr lang="en-US" dirty="0" smtClean="0"/>
              <a:t>than </a:t>
            </a:r>
            <a:r>
              <a:rPr lang="en-US" dirty="0"/>
              <a:t>LP-Stop (ex: Standby) </a:t>
            </a:r>
            <a:endParaRPr lang="en-US" dirty="0" smtClean="0"/>
          </a:p>
          <a:p>
            <a:pPr marL="965031" lvl="2" indent="0">
              <a:buNone/>
            </a:pPr>
            <a:r>
              <a:rPr lang="en-US" dirty="0" smtClean="0">
                <a:sym typeface="Wingdings" panose="05000000000000000000" pitchFamily="2" charset="2"/>
              </a:rPr>
              <a:t> </a:t>
            </a:r>
            <a:r>
              <a:rPr lang="en-US" dirty="0" smtClean="0"/>
              <a:t>the UART wake-up source will be enabled in this Lab</a:t>
            </a:r>
          </a:p>
          <a:p>
            <a:pPr lvl="1"/>
            <a:r>
              <a:rPr lang="en-US" dirty="0" smtClean="0"/>
              <a:t>Measure the LP-Stop mode consumption</a:t>
            </a:r>
          </a:p>
          <a:p>
            <a:pPr lvl="1"/>
            <a:r>
              <a:rPr lang="en-US" dirty="0" smtClean="0"/>
              <a:t>Wake up from LP-Stop mode using any keyboard input (</a:t>
            </a:r>
            <a:r>
              <a:rPr lang="en-US" dirty="0" err="1" smtClean="0"/>
              <a:t>uart</a:t>
            </a:r>
            <a:r>
              <a:rPr lang="en-US" dirty="0" smtClean="0"/>
              <a:t> interrupt)</a:t>
            </a:r>
          </a:p>
        </p:txBody>
      </p:sp>
      <p:sp>
        <p:nvSpPr>
          <p:cNvPr id="4" name="Slide Number Placeholder 3"/>
          <p:cNvSpPr>
            <a:spLocks noGrp="1"/>
          </p:cNvSpPr>
          <p:nvPr>
            <p:ph type="sldNum" sz="quarter" idx="12"/>
          </p:nvPr>
        </p:nvSpPr>
        <p:spPr/>
        <p:txBody>
          <a:bodyPr/>
          <a:lstStyle/>
          <a:p>
            <a:fld id="{5B31B9E4-8E4D-4C86-BFD7-412B282B373B}" type="slidenum">
              <a:rPr lang="fr-FR" smtClean="0"/>
              <a:pPr/>
              <a:t>31</a:t>
            </a:fld>
            <a:endParaRPr lang="fr-FR" dirty="0"/>
          </a:p>
        </p:txBody>
      </p:sp>
    </p:spTree>
    <p:extLst>
      <p:ext uri="{BB962C8B-B14F-4D97-AF65-F5344CB8AC3E}">
        <p14:creationId xmlns:p14="http://schemas.microsoft.com/office/powerpoint/2010/main" val="307163503"/>
      </p:ext>
    </p:extLst>
  </p:cSld>
  <p:clrMapOvr>
    <a:masterClrMapping/>
  </p:clrMapOvr>
  <p:transition spd="slow">
    <p:wipe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Practicing </a:t>
            </a:r>
            <a:r>
              <a:rPr lang="en-US" dirty="0" smtClean="0"/>
              <a:t>school: Lab2 2/2</a:t>
            </a:r>
            <a:br>
              <a:rPr lang="en-US" dirty="0" smtClean="0"/>
            </a:br>
            <a:endParaRPr lang="en-US" dirty="0"/>
          </a:p>
        </p:txBody>
      </p:sp>
      <p:sp>
        <p:nvSpPr>
          <p:cNvPr id="3" name="Content Placeholder 2"/>
          <p:cNvSpPr>
            <a:spLocks noGrp="1"/>
          </p:cNvSpPr>
          <p:nvPr>
            <p:ph idx="1"/>
          </p:nvPr>
        </p:nvSpPr>
        <p:spPr>
          <a:xfrm>
            <a:off x="609361" y="621482"/>
            <a:ext cx="11316905" cy="6268360"/>
          </a:xfrm>
        </p:spPr>
        <p:txBody>
          <a:bodyPr/>
          <a:lstStyle/>
          <a:p>
            <a:pPr>
              <a:spcBef>
                <a:spcPts val="1800"/>
              </a:spcBef>
              <a:spcAft>
                <a:spcPts val="0"/>
              </a:spcAft>
            </a:pPr>
            <a:r>
              <a:rPr lang="en-US" sz="2400" dirty="0">
                <a:solidFill>
                  <a:schemeClr val="accent4">
                    <a:lumMod val="90000"/>
                    <a:lumOff val="10000"/>
                  </a:schemeClr>
                </a:solidFill>
              </a:rPr>
              <a:t>Enable </a:t>
            </a:r>
            <a:r>
              <a:rPr lang="en-US" sz="2400" dirty="0" smtClean="0">
                <a:solidFill>
                  <a:schemeClr val="accent4">
                    <a:lumMod val="90000"/>
                    <a:lumOff val="10000"/>
                  </a:schemeClr>
                </a:solidFill>
              </a:rPr>
              <a:t>UART </a:t>
            </a:r>
            <a:r>
              <a:rPr lang="en-US" sz="2400" dirty="0">
                <a:solidFill>
                  <a:schemeClr val="accent4">
                    <a:lumMod val="90000"/>
                    <a:lumOff val="10000"/>
                  </a:schemeClr>
                </a:solidFill>
              </a:rPr>
              <a:t>wakeup source   </a:t>
            </a:r>
            <a:endParaRPr lang="en-US" sz="2400" dirty="0" smtClean="0">
              <a:solidFill>
                <a:schemeClr val="accent4">
                  <a:lumMod val="90000"/>
                  <a:lumOff val="10000"/>
                </a:schemeClr>
              </a:solidFill>
            </a:endParaRPr>
          </a:p>
          <a:p>
            <a:pPr marL="0" indent="0">
              <a:spcBef>
                <a:spcPts val="0"/>
              </a:spcBef>
              <a:spcAft>
                <a:spcPts val="0"/>
              </a:spcAft>
              <a:buNone/>
            </a:pPr>
            <a:r>
              <a:rPr lang="en-US" sz="4400" dirty="0" smtClean="0">
                <a:solidFill>
                  <a:schemeClr val="accent4">
                    <a:lumMod val="90000"/>
                    <a:lumOff val="10000"/>
                  </a:schemeClr>
                </a:solidFill>
              </a:rPr>
              <a:t> </a:t>
            </a:r>
            <a:r>
              <a:rPr lang="en-US" sz="2000" dirty="0" smtClean="0">
                <a:solidFill>
                  <a:schemeClr val="accent4">
                    <a:lumMod val="90000"/>
                    <a:lumOff val="10000"/>
                  </a:schemeClr>
                </a:solidFill>
              </a:rPr>
              <a:t>  </a:t>
            </a:r>
            <a:endParaRPr lang="en-US" sz="2000" dirty="0">
              <a:solidFill>
                <a:schemeClr val="accent4">
                  <a:lumMod val="90000"/>
                  <a:lumOff val="10000"/>
                </a:schemeClr>
              </a:solidFill>
            </a:endParaRPr>
          </a:p>
          <a:p>
            <a:pPr>
              <a:spcBef>
                <a:spcPts val="0"/>
              </a:spcBef>
            </a:pPr>
            <a:r>
              <a:rPr lang="en-US" sz="2400" dirty="0">
                <a:solidFill>
                  <a:schemeClr val="accent4">
                    <a:lumMod val="90000"/>
                    <a:lumOff val="10000"/>
                  </a:schemeClr>
                </a:solidFill>
              </a:rPr>
              <a:t>Measure the STM32MP1 in System LP-Stop mode </a:t>
            </a:r>
          </a:p>
          <a:p>
            <a:pPr lvl="1"/>
            <a:r>
              <a:rPr lang="en-US" sz="1800" dirty="0">
                <a:solidFill>
                  <a:schemeClr val="accent3">
                    <a:lumMod val="50000"/>
                  </a:schemeClr>
                </a:solidFill>
              </a:rPr>
              <a:t>System LP-Stop is reached on the platform by setting the Linux Kernel in “Suspend-To-Ram” state</a:t>
            </a:r>
          </a:p>
          <a:p>
            <a:pPr lvl="2"/>
            <a:r>
              <a:rPr lang="en-US" dirty="0"/>
              <a:t>This is done by writing </a:t>
            </a:r>
            <a:r>
              <a:rPr lang="en-US" dirty="0" smtClean="0">
                <a:solidFill>
                  <a:srgbClr val="7030A0"/>
                </a:solidFill>
              </a:rPr>
              <a:t>‘</a:t>
            </a:r>
            <a:r>
              <a:rPr lang="en-US" dirty="0" smtClean="0">
                <a:solidFill>
                  <a:srgbClr val="00B0F0"/>
                </a:solidFill>
              </a:rPr>
              <a:t>mem</a:t>
            </a:r>
            <a:r>
              <a:rPr lang="en-US" dirty="0" smtClean="0">
                <a:solidFill>
                  <a:srgbClr val="7030A0"/>
                </a:solidFill>
              </a:rPr>
              <a:t>’ </a:t>
            </a:r>
            <a:r>
              <a:rPr lang="en-US" dirty="0"/>
              <a:t>into /sys/power/state</a:t>
            </a:r>
          </a:p>
          <a:p>
            <a:pPr lvl="2"/>
            <a:r>
              <a:rPr lang="en-US" dirty="0"/>
              <a:t>LP-Stop mode will switch off the DDR3 resistance termination supply (VTT)</a:t>
            </a:r>
          </a:p>
          <a:p>
            <a:pPr lvl="1"/>
            <a:r>
              <a:rPr lang="en-US" sz="1800" dirty="0">
                <a:solidFill>
                  <a:schemeClr val="accent3">
                    <a:lumMod val="50000"/>
                  </a:schemeClr>
                </a:solidFill>
              </a:rPr>
              <a:t>Enter LP-Stop mode:</a:t>
            </a:r>
          </a:p>
          <a:p>
            <a:pPr marL="965031" lvl="2" indent="0">
              <a:buNone/>
            </a:pPr>
            <a:endParaRPr lang="en-US" sz="1600" dirty="0"/>
          </a:p>
          <a:p>
            <a:pPr lvl="1"/>
            <a:endParaRPr lang="en-US" sz="1800" dirty="0" smtClean="0">
              <a:solidFill>
                <a:srgbClr val="C00000"/>
              </a:solidFill>
            </a:endParaRPr>
          </a:p>
          <a:p>
            <a:pPr marL="474051" lvl="1" indent="0">
              <a:buNone/>
            </a:pPr>
            <a:endParaRPr lang="en-US" sz="2800" dirty="0" smtClean="0">
              <a:solidFill>
                <a:srgbClr val="C00000"/>
              </a:solidFill>
            </a:endParaRPr>
          </a:p>
          <a:p>
            <a:pPr marL="474051" lvl="1" indent="0">
              <a:buNone/>
            </a:pPr>
            <a:endParaRPr lang="en-US" dirty="0" smtClean="0">
              <a:solidFill>
                <a:srgbClr val="C00000"/>
              </a:solidFill>
            </a:endParaRPr>
          </a:p>
          <a:p>
            <a:pPr lvl="1"/>
            <a:endParaRPr lang="en-US" sz="1800" dirty="0">
              <a:solidFill>
                <a:srgbClr val="C00000"/>
              </a:solidFill>
            </a:endParaRPr>
          </a:p>
          <a:p>
            <a:pPr marL="474051" lvl="1" indent="0">
              <a:buNone/>
            </a:pPr>
            <a:endParaRPr lang="en-US" sz="2800" dirty="0" smtClean="0">
              <a:solidFill>
                <a:srgbClr val="C00000"/>
              </a:solidFill>
            </a:endParaRPr>
          </a:p>
          <a:p>
            <a:pPr marL="0" indent="0">
              <a:spcAft>
                <a:spcPts val="600"/>
              </a:spcAft>
              <a:buNone/>
            </a:pPr>
            <a:r>
              <a:rPr lang="en-US" sz="2400" dirty="0" smtClean="0">
                <a:solidFill>
                  <a:srgbClr val="7030A0"/>
                </a:solidFill>
              </a:rPr>
              <a:t>        </a:t>
            </a:r>
            <a:r>
              <a:rPr lang="en-US" sz="2400" dirty="0">
                <a:solidFill>
                  <a:schemeClr val="accent4">
                    <a:lumMod val="90000"/>
                    <a:lumOff val="10000"/>
                  </a:schemeClr>
                </a:solidFill>
              </a:rPr>
              <a:t>Wakeup from LP-Stop mode </a:t>
            </a:r>
            <a:r>
              <a:rPr lang="en-US" sz="2400" dirty="0" smtClean="0">
                <a:solidFill>
                  <a:schemeClr val="accent4">
                    <a:lumMod val="90000"/>
                    <a:lumOff val="10000"/>
                  </a:schemeClr>
                </a:solidFill>
              </a:rPr>
              <a:t>typing any keyboard key.</a:t>
            </a:r>
            <a:endParaRPr lang="en-US" sz="2400" dirty="0">
              <a:solidFill>
                <a:schemeClr val="accent4">
                  <a:lumMod val="90000"/>
                  <a:lumOff val="10000"/>
                </a:schemeClr>
              </a:solidFill>
            </a:endParaRPr>
          </a:p>
        </p:txBody>
      </p:sp>
      <p:sp>
        <p:nvSpPr>
          <p:cNvPr id="4" name="Slide Number Placeholder 3"/>
          <p:cNvSpPr>
            <a:spLocks noGrp="1"/>
          </p:cNvSpPr>
          <p:nvPr>
            <p:ph type="sldNum" sz="quarter" idx="12"/>
          </p:nvPr>
        </p:nvSpPr>
        <p:spPr/>
        <p:txBody>
          <a:bodyPr/>
          <a:lstStyle/>
          <a:p>
            <a:fld id="{5B31B9E4-8E4D-4C86-BFD7-412B282B373B}" type="slidenum">
              <a:rPr lang="fr-FR" smtClean="0"/>
              <a:pPr/>
              <a:t>32</a:t>
            </a:fld>
            <a:endParaRPr lang="fr-FR" dirty="0"/>
          </a:p>
        </p:txBody>
      </p:sp>
      <p:pic>
        <p:nvPicPr>
          <p:cNvPr id="17" name="Picture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06014" y="4926035"/>
            <a:ext cx="432000" cy="432000"/>
          </a:xfrm>
          <a:prstGeom prst="rect">
            <a:avLst/>
          </a:prstGeom>
        </p:spPr>
      </p:pic>
      <p:pic>
        <p:nvPicPr>
          <p:cNvPr id="18" name="Picture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7361" y="213738"/>
            <a:ext cx="432000" cy="432000"/>
          </a:xfrm>
          <a:prstGeom prst="rect">
            <a:avLst/>
          </a:prstGeom>
        </p:spPr>
      </p:pic>
      <p:graphicFrame>
        <p:nvGraphicFramePr>
          <p:cNvPr id="11" name="Table 10"/>
          <p:cNvGraphicFramePr>
            <a:graphicFrameLocks noGrp="1"/>
          </p:cNvGraphicFramePr>
          <p:nvPr>
            <p:extLst>
              <p:ext uri="{D42A27DB-BD31-4B8C-83A1-F6EECF244321}">
                <p14:modId xmlns:p14="http://schemas.microsoft.com/office/powerpoint/2010/main" val="2703088342"/>
              </p:ext>
            </p:extLst>
          </p:nvPr>
        </p:nvGraphicFramePr>
        <p:xfrm>
          <a:off x="2875895" y="4678633"/>
          <a:ext cx="6783835" cy="1493520"/>
        </p:xfrm>
        <a:graphic>
          <a:graphicData uri="http://schemas.openxmlformats.org/drawingml/2006/table">
            <a:tbl>
              <a:tblPr firstRow="1" bandRow="1">
                <a:tableStyleId>{5C22544A-7EE6-4342-B048-85BDC9FD1C3A}</a:tableStyleId>
              </a:tblPr>
              <a:tblGrid>
                <a:gridCol w="2247850">
                  <a:extLst>
                    <a:ext uri="{9D8B030D-6E8A-4147-A177-3AD203B41FA5}">
                      <a16:colId xmlns:a16="http://schemas.microsoft.com/office/drawing/2014/main" val="3419827685"/>
                    </a:ext>
                  </a:extLst>
                </a:gridCol>
                <a:gridCol w="2247850">
                  <a:extLst>
                    <a:ext uri="{9D8B030D-6E8A-4147-A177-3AD203B41FA5}">
                      <a16:colId xmlns:a16="http://schemas.microsoft.com/office/drawing/2014/main" val="20001"/>
                    </a:ext>
                  </a:extLst>
                </a:gridCol>
                <a:gridCol w="2288135">
                  <a:extLst>
                    <a:ext uri="{9D8B030D-6E8A-4147-A177-3AD203B41FA5}">
                      <a16:colId xmlns:a16="http://schemas.microsoft.com/office/drawing/2014/main" val="20002"/>
                    </a:ext>
                  </a:extLst>
                </a:gridCol>
              </a:tblGrid>
              <a:tr h="370840">
                <a:tc>
                  <a:txBody>
                    <a:bodyPr/>
                    <a:lstStyle/>
                    <a:p>
                      <a:pPr algn="ctr"/>
                      <a:r>
                        <a:rPr lang="en-US" sz="2000" dirty="0" smtClean="0">
                          <a:latin typeface="Arial" panose="020B0604020202020204" pitchFamily="34" charset="0"/>
                          <a:cs typeface="Arial" panose="020B0604020202020204" pitchFamily="34" charset="0"/>
                        </a:rPr>
                        <a:t>Use case </a:t>
                      </a:r>
                    </a:p>
                    <a:p>
                      <a:pPr marL="0" marR="0" lvl="0" indent="0" algn="ctr" defTabSz="1218987" rtl="0" eaLnBrk="1" fontAlgn="auto" latinLnBrk="0" hangingPunct="1">
                        <a:lnSpc>
                          <a:spcPct val="100000"/>
                        </a:lnSpc>
                        <a:spcBef>
                          <a:spcPts val="0"/>
                        </a:spcBef>
                        <a:spcAft>
                          <a:spcPts val="0"/>
                        </a:spcAft>
                        <a:buClrTx/>
                        <a:buSzTx/>
                        <a:buFontTx/>
                        <a:buNone/>
                        <a:tabLst/>
                        <a:defRPr/>
                      </a:pPr>
                      <a:r>
                        <a:rPr lang="en-US" sz="1200" b="0" dirty="0" smtClean="0"/>
                        <a:t>At ambient temp, </a:t>
                      </a:r>
                      <a:r>
                        <a:rPr lang="en-US" sz="1200" b="0" dirty="0" err="1" smtClean="0"/>
                        <a:t>Typ</a:t>
                      </a:r>
                      <a:r>
                        <a:rPr lang="en-US" sz="1200" b="0" dirty="0" smtClean="0"/>
                        <a:t> voltage</a:t>
                      </a:r>
                    </a:p>
                    <a:p>
                      <a:pPr algn="ctr"/>
                      <a:endParaRPr lang="en-US" sz="1600" dirty="0">
                        <a:latin typeface="Arial" panose="020B0604020202020204" pitchFamily="34" charset="0"/>
                        <a:cs typeface="Arial" panose="020B0604020202020204" pitchFamily="34" charset="0"/>
                      </a:endParaRPr>
                    </a:p>
                  </a:txBody>
                  <a:tcPr anchor="ctr"/>
                </a:tc>
                <a:tc>
                  <a:txBody>
                    <a:bodyPr/>
                    <a:lstStyle/>
                    <a:p>
                      <a:pPr algn="ctr"/>
                      <a:r>
                        <a:rPr lang="en-US" sz="1600" dirty="0" smtClean="0">
                          <a:latin typeface="Arial" panose="020B0604020202020204" pitchFamily="34" charset="0"/>
                          <a:cs typeface="Arial" panose="020B0604020202020204" pitchFamily="34" charset="0"/>
                        </a:rPr>
                        <a:t>V</a:t>
                      </a:r>
                      <a:r>
                        <a:rPr lang="en-US" sz="1600" baseline="-25000" dirty="0" smtClean="0">
                          <a:latin typeface="Arial" panose="020B0604020202020204" pitchFamily="34" charset="0"/>
                          <a:cs typeface="Arial" panose="020B0604020202020204" pitchFamily="34" charset="0"/>
                        </a:rPr>
                        <a:t>DDCORE</a:t>
                      </a:r>
                      <a:r>
                        <a:rPr lang="en-US" sz="1600" dirty="0" smtClean="0">
                          <a:latin typeface="Arial" panose="020B0604020202020204" pitchFamily="34" charset="0"/>
                          <a:cs typeface="Arial" panose="020B0604020202020204" pitchFamily="34" charset="0"/>
                        </a:rPr>
                        <a:t>/V</a:t>
                      </a:r>
                      <a:r>
                        <a:rPr lang="en-US" sz="1600" baseline="-25000" dirty="0" smtClean="0">
                          <a:latin typeface="Arial" panose="020B0604020202020204" pitchFamily="34" charset="0"/>
                          <a:cs typeface="Arial" panose="020B0604020202020204" pitchFamily="34" charset="0"/>
                        </a:rPr>
                        <a:t>DD</a:t>
                      </a:r>
                      <a:r>
                        <a:rPr lang="en-US" sz="1600" dirty="0" smtClean="0">
                          <a:latin typeface="Arial" panose="020B0604020202020204" pitchFamily="34" charset="0"/>
                          <a:cs typeface="Arial" panose="020B0604020202020204" pitchFamily="34" charset="0"/>
                        </a:rPr>
                        <a:t>/</a:t>
                      </a:r>
                      <a:r>
                        <a:rPr lang="en-US" sz="1600" baseline="0" dirty="0" smtClean="0">
                          <a:latin typeface="Arial" panose="020B0604020202020204" pitchFamily="34" charset="0"/>
                          <a:cs typeface="Arial" panose="020B0604020202020204" pitchFamily="34" charset="0"/>
                        </a:rPr>
                        <a:t>V</a:t>
                      </a:r>
                      <a:r>
                        <a:rPr lang="en-US" sz="1600" baseline="-25000" dirty="0" smtClean="0">
                          <a:latin typeface="Arial" panose="020B0604020202020204" pitchFamily="34" charset="0"/>
                          <a:cs typeface="Arial" panose="020B0604020202020204" pitchFamily="34" charset="0"/>
                        </a:rPr>
                        <a:t>DD_DDR</a:t>
                      </a:r>
                    </a:p>
                    <a:p>
                      <a:pPr algn="ctr"/>
                      <a:endParaRPr lang="en-US" sz="1600" baseline="-25000" dirty="0" smtClean="0">
                        <a:latin typeface="Arial" panose="020B0604020202020204" pitchFamily="34" charset="0"/>
                        <a:cs typeface="Arial" panose="020B0604020202020204" pitchFamily="34" charset="0"/>
                      </a:endParaRPr>
                    </a:p>
                    <a:p>
                      <a:pPr algn="ctr"/>
                      <a:r>
                        <a:rPr lang="en-US" sz="1600" dirty="0" smtClean="0">
                          <a:latin typeface="Arial" panose="020B0604020202020204" pitchFamily="34" charset="0"/>
                          <a:cs typeface="Arial" panose="020B0604020202020204" pitchFamily="34" charset="0"/>
                        </a:rPr>
                        <a:t>Expected (mA)</a:t>
                      </a:r>
                      <a:endParaRPr lang="en-US" sz="1600" dirty="0">
                        <a:latin typeface="Arial" panose="020B0604020202020204" pitchFamily="34" charset="0"/>
                        <a:cs typeface="Arial" panose="020B0604020202020204" pitchFamily="34" charset="0"/>
                      </a:endParaRPr>
                    </a:p>
                  </a:txBody>
                  <a:tcPr anchor="ctr"/>
                </a:tc>
                <a:tc>
                  <a:txBody>
                    <a:bodyPr/>
                    <a:lstStyle/>
                    <a:p>
                      <a:pPr algn="ctr"/>
                      <a:r>
                        <a:rPr lang="en-US" sz="1600" dirty="0" smtClean="0">
                          <a:latin typeface="Arial" panose="020B0604020202020204" pitchFamily="34" charset="0"/>
                          <a:cs typeface="Arial" panose="020B0604020202020204" pitchFamily="34" charset="0"/>
                        </a:rPr>
                        <a:t>V</a:t>
                      </a:r>
                      <a:r>
                        <a:rPr lang="en-US" sz="1600" baseline="-25000" dirty="0" smtClean="0">
                          <a:latin typeface="Arial" panose="020B0604020202020204" pitchFamily="34" charset="0"/>
                          <a:cs typeface="Arial" panose="020B0604020202020204" pitchFamily="34" charset="0"/>
                        </a:rPr>
                        <a:t>DDCORE</a:t>
                      </a:r>
                      <a:r>
                        <a:rPr lang="en-US" sz="1600" dirty="0" smtClean="0">
                          <a:latin typeface="Arial" panose="020B0604020202020204" pitchFamily="34" charset="0"/>
                          <a:cs typeface="Arial" panose="020B0604020202020204" pitchFamily="34" charset="0"/>
                        </a:rPr>
                        <a:t>/V</a:t>
                      </a:r>
                      <a:r>
                        <a:rPr lang="en-US" sz="1600" baseline="-25000" dirty="0" smtClean="0">
                          <a:latin typeface="Arial" panose="020B0604020202020204" pitchFamily="34" charset="0"/>
                          <a:cs typeface="Arial" panose="020B0604020202020204" pitchFamily="34" charset="0"/>
                        </a:rPr>
                        <a:t>DD</a:t>
                      </a:r>
                      <a:r>
                        <a:rPr lang="en-US" sz="1600" dirty="0" smtClean="0">
                          <a:latin typeface="Arial" panose="020B0604020202020204" pitchFamily="34" charset="0"/>
                          <a:cs typeface="Arial" panose="020B0604020202020204" pitchFamily="34" charset="0"/>
                        </a:rPr>
                        <a:t>/</a:t>
                      </a:r>
                      <a:r>
                        <a:rPr lang="en-US" sz="1600" baseline="0" dirty="0" smtClean="0">
                          <a:latin typeface="Arial" panose="020B0604020202020204" pitchFamily="34" charset="0"/>
                          <a:cs typeface="Arial" panose="020B0604020202020204" pitchFamily="34" charset="0"/>
                        </a:rPr>
                        <a:t>V</a:t>
                      </a:r>
                      <a:r>
                        <a:rPr lang="en-US" sz="1600" baseline="-25000" dirty="0" smtClean="0">
                          <a:latin typeface="Arial" panose="020B0604020202020204" pitchFamily="34" charset="0"/>
                          <a:cs typeface="Arial" panose="020B0604020202020204" pitchFamily="34" charset="0"/>
                        </a:rPr>
                        <a:t>DD_DDR</a:t>
                      </a:r>
                    </a:p>
                    <a:p>
                      <a:pPr algn="ctr"/>
                      <a:endParaRPr lang="en-US" sz="1600" baseline="-25000" dirty="0" smtClean="0">
                        <a:latin typeface="Arial" panose="020B0604020202020204" pitchFamily="34" charset="0"/>
                        <a:cs typeface="Arial" panose="020B0604020202020204" pitchFamily="34" charset="0"/>
                      </a:endParaRPr>
                    </a:p>
                    <a:p>
                      <a:pPr algn="ctr"/>
                      <a:r>
                        <a:rPr lang="en-US" sz="1600" dirty="0" smtClean="0">
                          <a:latin typeface="Arial" panose="020B0604020202020204" pitchFamily="34" charset="0"/>
                          <a:cs typeface="Arial" panose="020B0604020202020204" pitchFamily="34" charset="0"/>
                        </a:rPr>
                        <a:t>Measured (mA)</a:t>
                      </a:r>
                      <a:endParaRPr lang="en-US" sz="16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0000"/>
                  </a:ext>
                </a:extLst>
              </a:tr>
              <a:tr h="289560">
                <a:tc rowSpan="2">
                  <a: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r>
                        <a:rPr lang="en-US" sz="1800" dirty="0" smtClean="0"/>
                        <a:t>System LP-Stop </a:t>
                      </a:r>
                    </a:p>
                    <a:p>
                      <a:pPr marL="0" marR="0" lvl="0" indent="0" algn="ctr" defTabSz="1218987" rtl="0" eaLnBrk="1" fontAlgn="auto" latinLnBrk="0" hangingPunct="1">
                        <a:lnSpc>
                          <a:spcPct val="100000"/>
                        </a:lnSpc>
                        <a:spcBef>
                          <a:spcPts val="0"/>
                        </a:spcBef>
                        <a:spcAft>
                          <a:spcPts val="0"/>
                        </a:spcAft>
                        <a:buClrTx/>
                        <a:buSzTx/>
                        <a:buFontTx/>
                        <a:buNone/>
                        <a:tabLst/>
                        <a:defRPr/>
                      </a:pPr>
                      <a:r>
                        <a:rPr lang="en-US" sz="1400" dirty="0" smtClean="0"/>
                        <a:t>(A7 </a:t>
                      </a:r>
                      <a:r>
                        <a:rPr lang="en-US" sz="1400" dirty="0" err="1" smtClean="0"/>
                        <a:t>CStop</a:t>
                      </a:r>
                      <a:r>
                        <a:rPr lang="en-US" sz="1400" dirty="0" smtClean="0"/>
                        <a:t>– M4 </a:t>
                      </a:r>
                      <a:r>
                        <a:rPr lang="en-US" sz="1400" dirty="0" err="1" smtClean="0"/>
                        <a:t>CStop</a:t>
                      </a:r>
                      <a:r>
                        <a:rPr lang="en-US" sz="1400" dirty="0" smtClean="0"/>
                        <a:t>)</a:t>
                      </a:r>
                    </a:p>
                  </a:txBody>
                  <a:tcPr/>
                </a:tc>
                <a:tc>
                  <a:txBody>
                    <a:bodyPr/>
                    <a:lstStyle/>
                    <a:p>
                      <a:pPr algn="ctr"/>
                      <a:r>
                        <a:rPr lang="en-US" sz="1600" b="1" dirty="0" smtClean="0"/>
                        <a:t>27 / 9.8 / 57</a:t>
                      </a:r>
                    </a:p>
                  </a:txBody>
                  <a:tcPr/>
                </a:tc>
                <a:tc rowSpan="2">
                  <a:txBody>
                    <a:bodyPr/>
                    <a:lstStyle/>
                    <a:p>
                      <a:r>
                        <a:rPr lang="en-US" sz="1600" dirty="0" smtClean="0"/>
                        <a:t>             /           /</a:t>
                      </a:r>
                      <a:endParaRPr lang="en-US" sz="1600" dirty="0"/>
                    </a:p>
                  </a:txBody>
                  <a:tcPr/>
                </a:tc>
                <a:extLst>
                  <a:ext uri="{0D108BD9-81ED-4DB2-BD59-A6C34878D82A}">
                    <a16:rowId xmlns:a16="http://schemas.microsoft.com/office/drawing/2014/main" val="10001"/>
                  </a:ext>
                </a:extLst>
              </a:tr>
              <a:tr h="289560">
                <a:tc vMerge="1">
                  <a:txBody>
                    <a:bodyPr/>
                    <a:lstStyle/>
                    <a:p>
                      <a:endParaRPr lang="en-US"/>
                    </a:p>
                  </a:txBody>
                  <a:tcPr/>
                </a:tc>
                <a:tc>
                  <a:txBody>
                    <a:bodyPr/>
                    <a:lstStyle/>
                    <a:p>
                      <a:pPr algn="ctr"/>
                      <a:r>
                        <a:rPr lang="en-US" sz="1600" b="0" dirty="0" smtClean="0"/>
                        <a:t>    27 </a:t>
                      </a:r>
                      <a:r>
                        <a:rPr lang="en-US" sz="1600" b="1" dirty="0" smtClean="0"/>
                        <a:t>/ 2.2 / </a:t>
                      </a:r>
                      <a:r>
                        <a:rPr lang="en-US" sz="1600" b="0" dirty="0" smtClean="0"/>
                        <a:t>57 (*)</a:t>
                      </a:r>
                    </a:p>
                  </a:txBody>
                  <a:tcPr>
                    <a:solidFill>
                      <a:srgbClr val="92D050"/>
                    </a:solidFill>
                  </a:tcPr>
                </a:tc>
                <a:tc vMerge="1">
                  <a:txBody>
                    <a:bodyPr/>
                    <a:lstStyle/>
                    <a:p>
                      <a:endParaRPr lang="en-US"/>
                    </a:p>
                  </a:txBody>
                  <a:tcPr/>
                </a:tc>
                <a:extLst>
                  <a:ext uri="{0D108BD9-81ED-4DB2-BD59-A6C34878D82A}">
                    <a16:rowId xmlns:a16="http://schemas.microsoft.com/office/drawing/2014/main" val="2542356413"/>
                  </a:ext>
                </a:extLst>
              </a:tr>
            </a:tbl>
          </a:graphicData>
        </a:graphic>
      </p:graphicFrame>
      <p:sp>
        <p:nvSpPr>
          <p:cNvPr id="14" name="TextBox 13"/>
          <p:cNvSpPr txBox="1"/>
          <p:nvPr/>
        </p:nvSpPr>
        <p:spPr>
          <a:xfrm>
            <a:off x="1380911" y="4240853"/>
            <a:ext cx="9639303" cy="338554"/>
          </a:xfrm>
          <a:prstGeom prst="rect">
            <a:avLst/>
          </a:prstGeom>
          <a:solidFill>
            <a:schemeClr val="accent5">
              <a:lumMod val="20000"/>
              <a:lumOff val="80000"/>
            </a:schemeClr>
          </a:solidFill>
          <a:ln>
            <a:solidFill>
              <a:schemeClr val="tx1"/>
            </a:solidFill>
            <a:prstDash val="dash"/>
          </a:ln>
        </p:spPr>
        <p:txBody>
          <a:bodyPr wrap="square" rtlCol="0">
            <a:spAutoFit/>
          </a:bodyPr>
          <a:lstStyle/>
          <a:p>
            <a:pPr marL="0" lvl="2">
              <a:spcAft>
                <a:spcPts val="400"/>
              </a:spcAft>
            </a:pPr>
            <a:r>
              <a:rPr lang="en-US" sz="1600" b="1" dirty="0" smtClean="0">
                <a:solidFill>
                  <a:schemeClr val="accent4">
                    <a:lumMod val="90000"/>
                    <a:lumOff val="10000"/>
                  </a:schemeClr>
                </a:solidFill>
                <a:latin typeface="Times New Roman" panose="02020603050405020304" pitchFamily="18" charset="0"/>
                <a:cs typeface="Times New Roman" panose="02020603050405020304" pitchFamily="18" charset="0"/>
              </a:rPr>
              <a:t>Board $&gt; </a:t>
            </a:r>
            <a:r>
              <a:rPr lang="en-US" sz="1600" dirty="0">
                <a:solidFill>
                  <a:srgbClr val="00B0F0"/>
                </a:solidFill>
                <a:latin typeface="Arial" pitchFamily="34" charset="0"/>
                <a:cs typeface="Arial" pitchFamily="34" charset="0"/>
              </a:rPr>
              <a:t>echo </a:t>
            </a:r>
            <a:r>
              <a:rPr lang="en-US" sz="1600" dirty="0" smtClean="0">
                <a:solidFill>
                  <a:srgbClr val="00B0F0"/>
                </a:solidFill>
                <a:latin typeface="Arial" pitchFamily="34" charset="0"/>
                <a:cs typeface="Arial" pitchFamily="34" charset="0"/>
              </a:rPr>
              <a:t>mem </a:t>
            </a:r>
            <a:r>
              <a:rPr lang="en-US" sz="1600" dirty="0">
                <a:solidFill>
                  <a:srgbClr val="00B0F0"/>
                </a:solidFill>
                <a:latin typeface="Arial" pitchFamily="34" charset="0"/>
                <a:cs typeface="Arial" pitchFamily="34" charset="0"/>
              </a:rPr>
              <a:t>&gt; /sys/power/state                  </a:t>
            </a:r>
            <a:r>
              <a:rPr lang="en-US" sz="1600" dirty="0" smtClean="0">
                <a:solidFill>
                  <a:srgbClr val="9C9E9F">
                    <a:lumMod val="50000"/>
                  </a:srgbClr>
                </a:solidFill>
                <a:latin typeface="Arial" pitchFamily="34" charset="0"/>
                <a:cs typeface="Arial" pitchFamily="34" charset="0"/>
              </a:rPr>
              <a:t>(</a:t>
            </a:r>
            <a:r>
              <a:rPr lang="en-US" sz="1600" dirty="0">
                <a:solidFill>
                  <a:srgbClr val="9C9E9F">
                    <a:lumMod val="50000"/>
                  </a:srgbClr>
                </a:solidFill>
                <a:latin typeface="Arial" pitchFamily="34" charset="0"/>
                <a:cs typeface="Arial" pitchFamily="34" charset="0"/>
              </a:rPr>
              <a:t>put A7 in </a:t>
            </a:r>
            <a:r>
              <a:rPr lang="en-US" sz="1600" dirty="0" err="1">
                <a:solidFill>
                  <a:srgbClr val="9C9E9F">
                    <a:lumMod val="50000"/>
                  </a:srgbClr>
                </a:solidFill>
                <a:latin typeface="Arial" pitchFamily="34" charset="0"/>
                <a:cs typeface="Arial" pitchFamily="34" charset="0"/>
              </a:rPr>
              <a:t>CStop</a:t>
            </a:r>
            <a:r>
              <a:rPr lang="en-US" sz="1600" dirty="0">
                <a:solidFill>
                  <a:srgbClr val="9C9E9F">
                    <a:lumMod val="50000"/>
                  </a:srgbClr>
                </a:solidFill>
                <a:latin typeface="Arial" pitchFamily="34" charset="0"/>
                <a:cs typeface="Arial" pitchFamily="34" charset="0"/>
              </a:rPr>
              <a:t> and System in </a:t>
            </a:r>
            <a:r>
              <a:rPr lang="en-US" sz="1600" dirty="0" smtClean="0">
                <a:solidFill>
                  <a:srgbClr val="9C9E9F">
                    <a:lumMod val="50000"/>
                  </a:srgbClr>
                </a:solidFill>
                <a:latin typeface="Arial" pitchFamily="34" charset="0"/>
                <a:cs typeface="Arial" pitchFamily="34" charset="0"/>
              </a:rPr>
              <a:t>LP-Stop, </a:t>
            </a:r>
            <a:r>
              <a:rPr lang="en-US" sz="1600" dirty="0">
                <a:solidFill>
                  <a:srgbClr val="9C9E9F">
                    <a:lumMod val="50000"/>
                  </a:srgbClr>
                </a:solidFill>
                <a:latin typeface="Arial" pitchFamily="34" charset="0"/>
                <a:cs typeface="Arial" pitchFamily="34" charset="0"/>
              </a:rPr>
              <a:t>DDR in SR</a:t>
            </a:r>
            <a:r>
              <a:rPr lang="en-US" sz="1600" dirty="0" smtClean="0">
                <a:solidFill>
                  <a:srgbClr val="9C9E9F">
                    <a:lumMod val="50000"/>
                  </a:srgbClr>
                </a:solidFill>
                <a:latin typeface="Arial" pitchFamily="34" charset="0"/>
                <a:cs typeface="Arial" pitchFamily="34" charset="0"/>
              </a:rPr>
              <a:t>)</a:t>
            </a:r>
            <a:endParaRPr lang="en-US" sz="1600" dirty="0">
              <a:solidFill>
                <a:srgbClr val="9C9E9F">
                  <a:lumMod val="50000"/>
                </a:srgbClr>
              </a:solidFill>
              <a:latin typeface="Arial" pitchFamily="34" charset="0"/>
              <a:cs typeface="Arial" pitchFamily="34" charset="0"/>
            </a:endParaRPr>
          </a:p>
        </p:txBody>
      </p:sp>
      <p:sp>
        <p:nvSpPr>
          <p:cNvPr id="13" name="TextBox 12"/>
          <p:cNvSpPr txBox="1"/>
          <p:nvPr/>
        </p:nvSpPr>
        <p:spPr>
          <a:xfrm>
            <a:off x="1380911" y="1061030"/>
            <a:ext cx="10263728" cy="584775"/>
          </a:xfrm>
          <a:prstGeom prst="rect">
            <a:avLst/>
          </a:prstGeom>
          <a:solidFill>
            <a:schemeClr val="accent5">
              <a:lumMod val="20000"/>
              <a:lumOff val="80000"/>
            </a:schemeClr>
          </a:solidFill>
          <a:ln>
            <a:solidFill>
              <a:schemeClr val="tx1"/>
            </a:solidFill>
            <a:prstDash val="dash"/>
          </a:ln>
        </p:spPr>
        <p:txBody>
          <a:bodyPr wrap="square" rtlCol="0">
            <a:spAutoFit/>
          </a:bodyPr>
          <a:lstStyle/>
          <a:p>
            <a:r>
              <a:rPr lang="en-US" sz="1600" b="1" dirty="0" smtClean="0">
                <a:solidFill>
                  <a:schemeClr val="accent4">
                    <a:lumMod val="90000"/>
                    <a:lumOff val="10000"/>
                  </a:schemeClr>
                </a:solidFill>
                <a:latin typeface="Times New Roman" panose="02020603050405020304" pitchFamily="18" charset="0"/>
                <a:cs typeface="Times New Roman" panose="02020603050405020304" pitchFamily="18" charset="0"/>
              </a:rPr>
              <a:t>Board $&gt; </a:t>
            </a:r>
            <a:r>
              <a:rPr lang="en-US" sz="1600" dirty="0" smtClean="0">
                <a:solidFill>
                  <a:srgbClr val="00B0F0"/>
                </a:solidFill>
                <a:latin typeface="Arial" pitchFamily="34" charset="0"/>
                <a:cs typeface="Arial" pitchFamily="34" charset="0"/>
              </a:rPr>
              <a:t>echo </a:t>
            </a:r>
            <a:r>
              <a:rPr lang="en-US" sz="1600" dirty="0">
                <a:solidFill>
                  <a:srgbClr val="00B0F0"/>
                </a:solidFill>
                <a:latin typeface="Arial" pitchFamily="34" charset="0"/>
                <a:cs typeface="Arial" pitchFamily="34" charset="0"/>
              </a:rPr>
              <a:t>enabled &gt; /</a:t>
            </a:r>
            <a:r>
              <a:rPr lang="en-US" sz="1600" dirty="0" smtClean="0">
                <a:solidFill>
                  <a:srgbClr val="00B0F0"/>
                </a:solidFill>
                <a:latin typeface="Arial" pitchFamily="34" charset="0"/>
                <a:cs typeface="Arial" pitchFamily="34" charset="0"/>
              </a:rPr>
              <a:t>sys/devices/platform/</a:t>
            </a:r>
            <a:r>
              <a:rPr lang="en-US" sz="1600" dirty="0" err="1" smtClean="0">
                <a:solidFill>
                  <a:srgbClr val="00B0F0"/>
                </a:solidFill>
                <a:latin typeface="Arial" pitchFamily="34" charset="0"/>
                <a:cs typeface="Arial" pitchFamily="34" charset="0"/>
              </a:rPr>
              <a:t>soc</a:t>
            </a:r>
            <a:r>
              <a:rPr lang="en-US" sz="1600" dirty="0" smtClean="0">
                <a:solidFill>
                  <a:srgbClr val="00B0F0"/>
                </a:solidFill>
                <a:latin typeface="Arial" pitchFamily="34" charset="0"/>
                <a:cs typeface="Arial" pitchFamily="34" charset="0"/>
              </a:rPr>
              <a:t>/40010000.serial/</a:t>
            </a:r>
            <a:r>
              <a:rPr lang="en-US" sz="1600" dirty="0" err="1" smtClean="0">
                <a:solidFill>
                  <a:srgbClr val="00B0F0"/>
                </a:solidFill>
                <a:latin typeface="Arial" pitchFamily="34" charset="0"/>
                <a:cs typeface="Arial" pitchFamily="34" charset="0"/>
              </a:rPr>
              <a:t>tty</a:t>
            </a:r>
            <a:r>
              <a:rPr lang="en-US" sz="1600" dirty="0" smtClean="0">
                <a:solidFill>
                  <a:srgbClr val="00B0F0"/>
                </a:solidFill>
                <a:latin typeface="Arial" pitchFamily="34" charset="0"/>
                <a:cs typeface="Arial" pitchFamily="34" charset="0"/>
              </a:rPr>
              <a:t>/ttySTM0/power/wakeup</a:t>
            </a:r>
          </a:p>
          <a:p>
            <a:r>
              <a:rPr lang="en-US" sz="1600" b="1" dirty="0">
                <a:solidFill>
                  <a:schemeClr val="accent4">
                    <a:lumMod val="90000"/>
                    <a:lumOff val="10000"/>
                  </a:schemeClr>
                </a:solidFill>
                <a:latin typeface="Times New Roman" panose="02020603050405020304" pitchFamily="18" charset="0"/>
                <a:cs typeface="Times New Roman" panose="02020603050405020304" pitchFamily="18" charset="0"/>
              </a:rPr>
              <a:t>Board $&gt; </a:t>
            </a:r>
            <a:r>
              <a:rPr lang="en-US" sz="1600" dirty="0">
                <a:solidFill>
                  <a:srgbClr val="00B0F0"/>
                </a:solidFill>
                <a:latin typeface="Arial" pitchFamily="34" charset="0"/>
                <a:cs typeface="Arial" pitchFamily="34" charset="0"/>
              </a:rPr>
              <a:t>echo enabled &gt; /sys/devices/platform/</a:t>
            </a:r>
            <a:r>
              <a:rPr lang="en-US" sz="1600" dirty="0" err="1">
                <a:solidFill>
                  <a:srgbClr val="00B0F0"/>
                </a:solidFill>
                <a:latin typeface="Arial" pitchFamily="34" charset="0"/>
                <a:cs typeface="Arial" pitchFamily="34" charset="0"/>
              </a:rPr>
              <a:t>soc</a:t>
            </a:r>
            <a:r>
              <a:rPr lang="en-US" sz="1600" dirty="0">
                <a:solidFill>
                  <a:srgbClr val="00B0F0"/>
                </a:solidFill>
                <a:latin typeface="Arial" pitchFamily="34" charset="0"/>
                <a:cs typeface="Arial" pitchFamily="34" charset="0"/>
              </a:rPr>
              <a:t>/40010000.serial/power/wakeup</a:t>
            </a:r>
          </a:p>
        </p:txBody>
      </p:sp>
      <p:sp>
        <p:nvSpPr>
          <p:cNvPr id="19" name="TextBox 18"/>
          <p:cNvSpPr txBox="1"/>
          <p:nvPr/>
        </p:nvSpPr>
        <p:spPr>
          <a:xfrm>
            <a:off x="3789363" y="3213770"/>
            <a:ext cx="7230851" cy="933589"/>
          </a:xfrm>
          <a:prstGeom prst="rect">
            <a:avLst/>
          </a:prstGeom>
          <a:solidFill>
            <a:schemeClr val="accent5">
              <a:lumMod val="20000"/>
              <a:lumOff val="80000"/>
            </a:schemeClr>
          </a:solidFill>
          <a:ln>
            <a:solidFill>
              <a:schemeClr val="tx1"/>
            </a:solidFill>
            <a:prstDash val="dash"/>
          </a:ln>
        </p:spPr>
        <p:txBody>
          <a:bodyPr wrap="square" rtlCol="0">
            <a:spAutoFit/>
          </a:bodyPr>
          <a:lstStyle/>
          <a:p>
            <a:pPr marL="0" lvl="2" fontAlgn="ctr">
              <a:spcAft>
                <a:spcPts val="400"/>
              </a:spcAft>
            </a:pPr>
            <a:r>
              <a:rPr lang="en-US" sz="1600" b="1" dirty="0" smtClean="0">
                <a:solidFill>
                  <a:schemeClr val="accent4">
                    <a:lumMod val="90000"/>
                    <a:lumOff val="10000"/>
                  </a:schemeClr>
                </a:solidFill>
                <a:latin typeface="Times New Roman" panose="02020603050405020304" pitchFamily="18" charset="0"/>
                <a:cs typeface="Times New Roman" panose="02020603050405020304" pitchFamily="18" charset="0"/>
              </a:rPr>
              <a:t>Board $&gt; </a:t>
            </a:r>
            <a:r>
              <a:rPr lang="en-US" sz="1600" dirty="0">
                <a:solidFill>
                  <a:srgbClr val="00B0F0"/>
                </a:solidFill>
                <a:latin typeface="Arial" pitchFamily="34" charset="0"/>
                <a:cs typeface="Arial" pitchFamily="34" charset="0"/>
              </a:rPr>
              <a:t>cat /sys/class/</a:t>
            </a:r>
            <a:r>
              <a:rPr lang="en-US" sz="1600" dirty="0" err="1">
                <a:solidFill>
                  <a:srgbClr val="00B0F0"/>
                </a:solidFill>
                <a:latin typeface="Arial" pitchFamily="34" charset="0"/>
                <a:cs typeface="Arial" pitchFamily="34" charset="0"/>
              </a:rPr>
              <a:t>remoteproc</a:t>
            </a:r>
            <a:r>
              <a:rPr lang="en-US" sz="1600" dirty="0">
                <a:solidFill>
                  <a:srgbClr val="00B0F0"/>
                </a:solidFill>
                <a:latin typeface="Arial" pitchFamily="34" charset="0"/>
                <a:cs typeface="Arial" pitchFamily="34" charset="0"/>
              </a:rPr>
              <a:t>/remoteproc0/state   </a:t>
            </a:r>
            <a:r>
              <a:rPr lang="en-US" sz="1600" dirty="0">
                <a:solidFill>
                  <a:srgbClr val="9C9E9F">
                    <a:lumMod val="50000"/>
                  </a:srgbClr>
                </a:solidFill>
                <a:latin typeface="Arial" pitchFamily="34" charset="0"/>
                <a:cs typeface="Arial" pitchFamily="34" charset="0"/>
              </a:rPr>
              <a:t>(should echo “offline</a:t>
            </a:r>
            <a:r>
              <a:rPr lang="en-US" sz="1600" dirty="0" smtClean="0">
                <a:solidFill>
                  <a:srgbClr val="9C9E9F">
                    <a:lumMod val="50000"/>
                  </a:srgbClr>
                </a:solidFill>
                <a:latin typeface="Arial" pitchFamily="34" charset="0"/>
                <a:cs typeface="Arial" pitchFamily="34" charset="0"/>
              </a:rPr>
              <a:t>”)</a:t>
            </a:r>
          </a:p>
          <a:p>
            <a:pPr marL="0" lvl="2" fontAlgn="ctr">
              <a:spcAft>
                <a:spcPts val="400"/>
              </a:spcAft>
            </a:pPr>
            <a:r>
              <a:rPr lang="en-US" sz="1600" dirty="0" smtClean="0">
                <a:solidFill>
                  <a:srgbClr val="9C9E9F">
                    <a:lumMod val="50000"/>
                  </a:srgbClr>
                </a:solidFill>
                <a:latin typeface="Arial" pitchFamily="34" charset="0"/>
                <a:cs typeface="Arial" pitchFamily="34" charset="0"/>
              </a:rPr>
              <a:t>If the return value is not “offline: we need to put M4 in HOLD_BOOT </a:t>
            </a:r>
          </a:p>
          <a:p>
            <a:pPr marL="0" lvl="2" fontAlgn="ctr">
              <a:spcAft>
                <a:spcPts val="400"/>
              </a:spcAft>
            </a:pPr>
            <a:r>
              <a:rPr lang="en-US" sz="1600" b="1" dirty="0" smtClean="0">
                <a:solidFill>
                  <a:schemeClr val="accent4">
                    <a:lumMod val="90000"/>
                    <a:lumOff val="10000"/>
                  </a:schemeClr>
                </a:solidFill>
                <a:latin typeface="Times New Roman" panose="02020603050405020304" pitchFamily="18" charset="0"/>
                <a:cs typeface="Times New Roman" panose="02020603050405020304" pitchFamily="18" charset="0"/>
              </a:rPr>
              <a:t>Board </a:t>
            </a:r>
            <a:r>
              <a:rPr lang="en-US" sz="1600" b="1" dirty="0">
                <a:solidFill>
                  <a:schemeClr val="accent4">
                    <a:lumMod val="90000"/>
                    <a:lumOff val="10000"/>
                  </a:schemeClr>
                </a:solidFill>
                <a:latin typeface="Times New Roman" panose="02020603050405020304" pitchFamily="18" charset="0"/>
                <a:cs typeface="Times New Roman" panose="02020603050405020304" pitchFamily="18" charset="0"/>
              </a:rPr>
              <a:t>$&gt;</a:t>
            </a:r>
            <a:r>
              <a:rPr lang="en-US" sz="1600" dirty="0">
                <a:solidFill>
                  <a:schemeClr val="accent4">
                    <a:lumMod val="90000"/>
                    <a:lumOff val="10000"/>
                  </a:schemeClr>
                </a:solidFill>
                <a:latin typeface="Times New Roman" panose="02020603050405020304" pitchFamily="18" charset="0"/>
                <a:cs typeface="Times New Roman" panose="02020603050405020304" pitchFamily="18" charset="0"/>
              </a:rPr>
              <a:t> </a:t>
            </a:r>
            <a:r>
              <a:rPr lang="en-US" sz="1600" dirty="0">
                <a:solidFill>
                  <a:srgbClr val="00B0F0"/>
                </a:solidFill>
                <a:latin typeface="Arial" pitchFamily="34" charset="0"/>
                <a:cs typeface="Arial" pitchFamily="34" charset="0"/>
              </a:rPr>
              <a:t>echo ‘stop’ &gt; /</a:t>
            </a:r>
            <a:r>
              <a:rPr lang="en-US" sz="1600" dirty="0" smtClean="0">
                <a:solidFill>
                  <a:srgbClr val="00B0F0"/>
                </a:solidFill>
                <a:latin typeface="Arial" pitchFamily="34" charset="0"/>
                <a:cs typeface="Arial" pitchFamily="34" charset="0"/>
              </a:rPr>
              <a:t>sys/class/</a:t>
            </a:r>
            <a:r>
              <a:rPr lang="en-US" sz="1600" dirty="0" err="1" smtClean="0">
                <a:solidFill>
                  <a:srgbClr val="00B0F0"/>
                </a:solidFill>
                <a:latin typeface="Arial" pitchFamily="34" charset="0"/>
                <a:cs typeface="Arial" pitchFamily="34" charset="0"/>
              </a:rPr>
              <a:t>remoteproc</a:t>
            </a:r>
            <a:r>
              <a:rPr lang="en-US" sz="1600" dirty="0" smtClean="0">
                <a:solidFill>
                  <a:srgbClr val="00B0F0"/>
                </a:solidFill>
                <a:latin typeface="Arial" pitchFamily="34" charset="0"/>
                <a:cs typeface="Arial" pitchFamily="34" charset="0"/>
              </a:rPr>
              <a:t>/remoteproc0/state</a:t>
            </a:r>
            <a:endParaRPr lang="en-US" sz="1600" dirty="0">
              <a:solidFill>
                <a:srgbClr val="9C9E9F">
                  <a:lumMod val="50000"/>
                </a:srgbClr>
              </a:solidFill>
              <a:latin typeface="Arial" pitchFamily="34" charset="0"/>
              <a:cs typeface="Arial" pitchFamily="34" charset="0"/>
            </a:endParaRPr>
          </a:p>
        </p:txBody>
      </p:sp>
      <p:sp>
        <p:nvSpPr>
          <p:cNvPr id="12" name="TextBox 11"/>
          <p:cNvSpPr txBox="1"/>
          <p:nvPr/>
        </p:nvSpPr>
        <p:spPr>
          <a:xfrm>
            <a:off x="3192320" y="6142281"/>
            <a:ext cx="8424936" cy="338554"/>
          </a:xfrm>
          <a:prstGeom prst="rect">
            <a:avLst/>
          </a:prstGeom>
          <a:noFill/>
        </p:spPr>
        <p:txBody>
          <a:bodyPr wrap="square" rtlCol="0">
            <a:spAutoFit/>
          </a:bodyPr>
          <a:lstStyle/>
          <a:p>
            <a:r>
              <a:rPr lang="en-US" sz="1600" dirty="0" smtClean="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Measurement on MB1263 “ed1-non Weston” distribution with </a:t>
            </a:r>
            <a:r>
              <a:rPr lang="en-US" sz="1600" dirty="0" err="1">
                <a:latin typeface="Arial" panose="020B0604020202020204" pitchFamily="34" charset="0"/>
                <a:cs typeface="Arial" panose="020B0604020202020204" pitchFamily="34" charset="0"/>
              </a:rPr>
              <a:t>eMMC</a:t>
            </a:r>
            <a:r>
              <a:rPr lang="en-US" sz="1600" dirty="0">
                <a:latin typeface="Arial" panose="020B0604020202020204" pitchFamily="34" charset="0"/>
                <a:cs typeface="Arial" panose="020B0604020202020204" pitchFamily="34" charset="0"/>
              </a:rPr>
              <a:t> de-activation patch</a:t>
            </a:r>
          </a:p>
        </p:txBody>
      </p:sp>
    </p:spTree>
    <p:extLst>
      <p:ext uri="{BB962C8B-B14F-4D97-AF65-F5344CB8AC3E}">
        <p14:creationId xmlns:p14="http://schemas.microsoft.com/office/powerpoint/2010/main" val="4106518019"/>
      </p:ext>
    </p:extLst>
  </p:cSld>
  <p:clrMapOvr>
    <a:masterClrMapping/>
  </p:clrMapOvr>
  <p:transition spd="slow">
    <p:wipe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23056" y="2349674"/>
            <a:ext cx="10762781" cy="1143265"/>
          </a:xfrm>
        </p:spPr>
        <p:txBody>
          <a:bodyPr>
            <a:normAutofit/>
          </a:bodyPr>
          <a:lstStyle/>
          <a:p>
            <a:pPr algn="ctr"/>
            <a:r>
              <a:rPr lang="en-US" dirty="0" smtClean="0">
                <a:solidFill>
                  <a:srgbClr val="6CB2E6"/>
                </a:solidFill>
              </a:rPr>
              <a:t>Lab </a:t>
            </a:r>
            <a:r>
              <a:rPr lang="en-US" dirty="0">
                <a:solidFill>
                  <a:srgbClr val="6CB2E6"/>
                </a:solidFill>
              </a:rPr>
              <a:t>3</a:t>
            </a:r>
          </a:p>
        </p:txBody>
      </p:sp>
      <p:sp>
        <p:nvSpPr>
          <p:cNvPr id="4" name="Espace réservé du numéro de diapositive 3"/>
          <p:cNvSpPr>
            <a:spLocks noGrp="1"/>
          </p:cNvSpPr>
          <p:nvPr>
            <p:ph type="sldNum" sz="quarter" idx="12"/>
          </p:nvPr>
        </p:nvSpPr>
        <p:spPr>
          <a:solidFill>
            <a:srgbClr val="B7007C"/>
          </a:solidFill>
        </p:spPr>
        <p:txBody>
          <a:bodyPr/>
          <a:lstStyle/>
          <a:p>
            <a:fld id="{5B31B9E4-8E4D-4C86-BFD7-412B282B373B}" type="slidenum">
              <a:rPr lang="fr-FR" smtClean="0"/>
              <a:pPr/>
              <a:t>33</a:t>
            </a:fld>
            <a:endParaRPr lang="fr-FR" dirty="0"/>
          </a:p>
        </p:txBody>
      </p:sp>
    </p:spTree>
    <p:custDataLst>
      <p:tags r:id="rId1"/>
    </p:custDataLst>
    <p:extLst>
      <p:ext uri="{BB962C8B-B14F-4D97-AF65-F5344CB8AC3E}">
        <p14:creationId xmlns:p14="http://schemas.microsoft.com/office/powerpoint/2010/main" val="40864798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Practicing </a:t>
            </a:r>
            <a:r>
              <a:rPr lang="en-US" dirty="0" smtClean="0"/>
              <a:t>school: </a:t>
            </a:r>
            <a:r>
              <a:rPr lang="en-US" dirty="0"/>
              <a:t>Lab3 </a:t>
            </a:r>
            <a:r>
              <a:rPr lang="en-US" dirty="0" smtClean="0"/>
              <a:t>1/2</a:t>
            </a:r>
            <a:br>
              <a:rPr lang="en-US" dirty="0" smtClean="0"/>
            </a:br>
            <a:endParaRPr lang="en-US" dirty="0"/>
          </a:p>
        </p:txBody>
      </p:sp>
      <p:sp>
        <p:nvSpPr>
          <p:cNvPr id="3" name="Content Placeholder 2"/>
          <p:cNvSpPr>
            <a:spLocks noGrp="1"/>
          </p:cNvSpPr>
          <p:nvPr>
            <p:ph idx="1"/>
          </p:nvPr>
        </p:nvSpPr>
        <p:spPr>
          <a:xfrm>
            <a:off x="574528" y="688291"/>
            <a:ext cx="10968514" cy="5416845"/>
          </a:xfrm>
          <a:solidFill>
            <a:schemeClr val="bg1">
              <a:lumMod val="85000"/>
            </a:schemeClr>
          </a:solidFill>
        </p:spPr>
        <p:txBody>
          <a:bodyPr/>
          <a:lstStyle/>
          <a:p>
            <a:r>
              <a:rPr lang="en-US" dirty="0"/>
              <a:t>Duration: </a:t>
            </a:r>
            <a:r>
              <a:rPr lang="en-US" dirty="0" smtClean="0"/>
              <a:t>20mn</a:t>
            </a:r>
          </a:p>
          <a:p>
            <a:r>
              <a:rPr lang="fr-FR" dirty="0" smtClean="0"/>
              <a:t>Objective: </a:t>
            </a:r>
            <a:r>
              <a:rPr lang="fr-FR" dirty="0" err="1" smtClean="0"/>
              <a:t>Entering</a:t>
            </a:r>
            <a:r>
              <a:rPr lang="fr-FR" dirty="0" smtClean="0"/>
              <a:t> System </a:t>
            </a:r>
            <a:r>
              <a:rPr lang="fr-FR" dirty="0"/>
              <a:t>in LPLV-Stop </a:t>
            </a:r>
          </a:p>
          <a:p>
            <a:pPr marL="1798638" lvl="3" indent="-23813">
              <a:buNone/>
            </a:pPr>
            <a:r>
              <a:rPr lang="fr-FR" sz="1800" dirty="0" smtClean="0">
                <a:solidFill>
                  <a:schemeClr val="accent3">
                    <a:lumMod val="75000"/>
                  </a:schemeClr>
                </a:solidFill>
              </a:rPr>
              <a:t>A7 </a:t>
            </a:r>
            <a:r>
              <a:rPr lang="fr-FR" sz="1800" dirty="0">
                <a:solidFill>
                  <a:schemeClr val="accent3">
                    <a:lumMod val="75000"/>
                  </a:schemeClr>
                </a:solidFill>
              </a:rPr>
              <a:t>in </a:t>
            </a:r>
            <a:r>
              <a:rPr lang="fr-FR" sz="1800" dirty="0" err="1">
                <a:solidFill>
                  <a:schemeClr val="accent3">
                    <a:lumMod val="75000"/>
                  </a:schemeClr>
                </a:solidFill>
              </a:rPr>
              <a:t>CStop</a:t>
            </a:r>
            <a:r>
              <a:rPr lang="fr-FR" sz="1800" dirty="0">
                <a:solidFill>
                  <a:schemeClr val="accent3">
                    <a:lumMod val="75000"/>
                  </a:schemeClr>
                </a:solidFill>
              </a:rPr>
              <a:t> mode, M4 in </a:t>
            </a:r>
            <a:r>
              <a:rPr lang="fr-FR" sz="1800" dirty="0" err="1">
                <a:solidFill>
                  <a:schemeClr val="accent3">
                    <a:lumMod val="75000"/>
                  </a:schemeClr>
                </a:solidFill>
              </a:rPr>
              <a:t>CStop</a:t>
            </a:r>
            <a:r>
              <a:rPr lang="fr-FR" sz="1800" dirty="0">
                <a:solidFill>
                  <a:schemeClr val="accent3">
                    <a:lumMod val="75000"/>
                  </a:schemeClr>
                </a:solidFill>
              </a:rPr>
              <a:t> (MCU HOLD_BOOT</a:t>
            </a:r>
            <a:r>
              <a:rPr lang="fr-FR" sz="1800" dirty="0" smtClean="0">
                <a:solidFill>
                  <a:schemeClr val="accent3">
                    <a:lumMod val="75000"/>
                  </a:schemeClr>
                </a:solidFill>
              </a:rPr>
              <a:t>)</a:t>
            </a:r>
            <a:endParaRPr lang="fr-FR" sz="1800" dirty="0">
              <a:solidFill>
                <a:schemeClr val="accent3">
                  <a:lumMod val="75000"/>
                </a:schemeClr>
              </a:solidFill>
            </a:endParaRPr>
          </a:p>
          <a:p>
            <a:pPr lvl="1"/>
            <a:r>
              <a:rPr lang="en-US" dirty="0"/>
              <a:t>Understand the Linux command </a:t>
            </a:r>
          </a:p>
          <a:p>
            <a:pPr lvl="2">
              <a:buFont typeface="Wingdings" panose="05000000000000000000" pitchFamily="2" charset="2"/>
              <a:buChar char="à"/>
            </a:pPr>
            <a:r>
              <a:rPr lang="en-US" dirty="0" smtClean="0">
                <a:sym typeface="Wingdings" panose="05000000000000000000" pitchFamily="2" charset="2"/>
              </a:rPr>
              <a:t>Need </a:t>
            </a:r>
            <a:r>
              <a:rPr lang="en-US" dirty="0">
                <a:sym typeface="Wingdings" panose="05000000000000000000" pitchFamily="2" charset="2"/>
              </a:rPr>
              <a:t>to a</a:t>
            </a:r>
            <a:r>
              <a:rPr lang="en-US" dirty="0"/>
              <a:t>ctivate wake-up source to prevent entering into a deeper low power mode than </a:t>
            </a:r>
            <a:r>
              <a:rPr lang="en-US" dirty="0" smtClean="0"/>
              <a:t>LPLV-Stop </a:t>
            </a:r>
            <a:r>
              <a:rPr lang="en-US" dirty="0"/>
              <a:t>(ex: Standby) </a:t>
            </a:r>
            <a:r>
              <a:rPr lang="en-US" dirty="0" smtClean="0">
                <a:sym typeface="Wingdings" panose="05000000000000000000" pitchFamily="2" charset="2"/>
              </a:rPr>
              <a:t> </a:t>
            </a:r>
            <a:r>
              <a:rPr lang="en-US" dirty="0"/>
              <a:t>the </a:t>
            </a:r>
            <a:r>
              <a:rPr lang="en-US" dirty="0" smtClean="0"/>
              <a:t>GPIO PA13 </a:t>
            </a:r>
            <a:r>
              <a:rPr lang="en-US" dirty="0"/>
              <a:t>wake-up source will be enabled in this </a:t>
            </a:r>
            <a:r>
              <a:rPr lang="en-US" dirty="0" smtClean="0"/>
              <a:t>Lab</a:t>
            </a:r>
          </a:p>
          <a:p>
            <a:pPr marL="965031" lvl="2" indent="0">
              <a:buNone/>
            </a:pPr>
            <a:endParaRPr lang="en-US" dirty="0" smtClean="0"/>
          </a:p>
          <a:p>
            <a:pPr marL="965031" lvl="2" indent="0">
              <a:buNone/>
            </a:pPr>
            <a:r>
              <a:rPr lang="en-US" dirty="0" smtClean="0"/>
              <a:t>By default in the device tree the wake-up from GPIO is not activated in order to go into the deepest low power mode. It is not possible to activate dynamically.</a:t>
            </a:r>
          </a:p>
          <a:p>
            <a:pPr lvl="2">
              <a:buFont typeface="Wingdings" panose="05000000000000000000" pitchFamily="2" charset="2"/>
              <a:buChar char="à"/>
            </a:pPr>
            <a:r>
              <a:rPr lang="en-US" dirty="0" smtClean="0">
                <a:sym typeface="Wingdings" panose="05000000000000000000" pitchFamily="2" charset="2"/>
              </a:rPr>
              <a:t>It is possible to boot in “A7 example” to activate</a:t>
            </a:r>
            <a:r>
              <a:rPr lang="en-US" dirty="0" smtClean="0"/>
              <a:t> the GPIO wake-up.</a:t>
            </a:r>
          </a:p>
          <a:p>
            <a:pPr marL="965031" lvl="2" indent="0">
              <a:buNone/>
            </a:pPr>
            <a:r>
              <a:rPr lang="en-US" dirty="0"/>
              <a:t> </a:t>
            </a:r>
            <a:r>
              <a:rPr lang="en-US" dirty="0" smtClean="0"/>
              <a:t>   </a:t>
            </a:r>
          </a:p>
          <a:p>
            <a:pPr lvl="2">
              <a:buFont typeface="Wingdings" panose="05000000000000000000" pitchFamily="2" charset="2"/>
              <a:buChar char="à"/>
            </a:pPr>
            <a:r>
              <a:rPr lang="en-US" dirty="0" smtClean="0"/>
              <a:t>Measure </a:t>
            </a:r>
            <a:r>
              <a:rPr lang="en-US" dirty="0"/>
              <a:t>the </a:t>
            </a:r>
            <a:r>
              <a:rPr lang="en-US" dirty="0" smtClean="0"/>
              <a:t>LPLV-Stop </a:t>
            </a:r>
            <a:r>
              <a:rPr lang="en-US" dirty="0"/>
              <a:t>mode consumption</a:t>
            </a:r>
          </a:p>
          <a:p>
            <a:pPr lvl="1"/>
            <a:r>
              <a:rPr lang="en-US" dirty="0"/>
              <a:t>Wake up from </a:t>
            </a:r>
            <a:r>
              <a:rPr lang="en-US" dirty="0" smtClean="0"/>
              <a:t>LPLV-Stop </a:t>
            </a:r>
            <a:r>
              <a:rPr lang="en-US" dirty="0"/>
              <a:t>mode using </a:t>
            </a:r>
            <a:r>
              <a:rPr lang="en-US" dirty="0" smtClean="0"/>
              <a:t>PA13 user button on </a:t>
            </a:r>
            <a:r>
              <a:rPr lang="en-US" dirty="0" err="1"/>
              <a:t>E</a:t>
            </a:r>
            <a:r>
              <a:rPr lang="en-US" dirty="0" err="1" smtClean="0"/>
              <a:t>val</a:t>
            </a:r>
            <a:r>
              <a:rPr lang="en-US" dirty="0" smtClean="0"/>
              <a:t> Board</a:t>
            </a:r>
          </a:p>
          <a:p>
            <a:pPr marL="474051" lvl="1" indent="0">
              <a:buNone/>
            </a:pPr>
            <a:endParaRPr lang="en-US" dirty="0"/>
          </a:p>
        </p:txBody>
      </p:sp>
      <p:sp>
        <p:nvSpPr>
          <p:cNvPr id="4" name="Slide Number Placeholder 3"/>
          <p:cNvSpPr>
            <a:spLocks noGrp="1"/>
          </p:cNvSpPr>
          <p:nvPr>
            <p:ph type="sldNum" sz="quarter" idx="12"/>
          </p:nvPr>
        </p:nvSpPr>
        <p:spPr/>
        <p:txBody>
          <a:bodyPr/>
          <a:lstStyle/>
          <a:p>
            <a:fld id="{5B31B9E4-8E4D-4C86-BFD7-412B282B373B}" type="slidenum">
              <a:rPr lang="fr-FR" smtClean="0"/>
              <a:pPr/>
              <a:t>34</a:t>
            </a:fld>
            <a:endParaRPr lang="fr-FR" dirty="0"/>
          </a:p>
        </p:txBody>
      </p:sp>
      <p:sp>
        <p:nvSpPr>
          <p:cNvPr id="6" name="TextBox 5"/>
          <p:cNvSpPr txBox="1"/>
          <p:nvPr/>
        </p:nvSpPr>
        <p:spPr>
          <a:xfrm>
            <a:off x="837035" y="5729862"/>
            <a:ext cx="9382135" cy="707886"/>
          </a:xfrm>
          <a:prstGeom prst="rect">
            <a:avLst/>
          </a:prstGeom>
          <a:solidFill>
            <a:schemeClr val="bg1"/>
          </a:solidFill>
        </p:spPr>
        <p:txBody>
          <a:bodyPr wrap="square" rtlCol="0">
            <a:spAutoFit/>
          </a:bodyPr>
          <a:lstStyle/>
          <a:p>
            <a:pPr algn="just"/>
            <a:r>
              <a:rPr lang="en-US" sz="2000" dirty="0" smtClean="0">
                <a:solidFill>
                  <a:srgbClr val="FF0000"/>
                </a:solidFill>
              </a:rPr>
              <a:t>This lab is not available at this time on </a:t>
            </a:r>
            <a:r>
              <a:rPr lang="en-US" sz="2000" dirty="0" err="1" smtClean="0">
                <a:solidFill>
                  <a:srgbClr val="FF0000"/>
                </a:solidFill>
              </a:rPr>
              <a:t>OpenST</a:t>
            </a:r>
            <a:r>
              <a:rPr lang="en-US" sz="2000" dirty="0" smtClean="0">
                <a:solidFill>
                  <a:srgbClr val="FF0000"/>
                </a:solidFill>
              </a:rPr>
              <a:t> Linux Starter package without modification of the device tree using attached patch and recompilation. (</a:t>
            </a:r>
            <a:r>
              <a:rPr lang="en-US" sz="2000" dirty="0" err="1" smtClean="0">
                <a:solidFill>
                  <a:srgbClr val="FF0000"/>
                </a:solidFill>
              </a:rPr>
              <a:t>cf</a:t>
            </a:r>
            <a:r>
              <a:rPr lang="en-US" sz="2000" dirty="0" smtClean="0">
                <a:solidFill>
                  <a:srgbClr val="FF0000"/>
                </a:solidFill>
              </a:rPr>
              <a:t> notes)</a:t>
            </a:r>
          </a:p>
        </p:txBody>
      </p:sp>
      <p:graphicFrame>
        <p:nvGraphicFramePr>
          <p:cNvPr id="5" name="Object 4"/>
          <p:cNvGraphicFramePr>
            <a:graphicFrameLocks noChangeAspect="1"/>
          </p:cNvGraphicFramePr>
          <p:nvPr>
            <p:extLst>
              <p:ext uri="{D42A27DB-BD31-4B8C-83A1-F6EECF244321}">
                <p14:modId xmlns:p14="http://schemas.microsoft.com/office/powerpoint/2010/main" val="4020205672"/>
              </p:ext>
            </p:extLst>
          </p:nvPr>
        </p:nvGraphicFramePr>
        <p:xfrm>
          <a:off x="8947150" y="5307013"/>
          <a:ext cx="4271963" cy="1992312"/>
        </p:xfrm>
        <a:graphic>
          <a:graphicData uri="http://schemas.openxmlformats.org/presentationml/2006/ole">
            <mc:AlternateContent xmlns:mc="http://schemas.openxmlformats.org/markup-compatibility/2006">
              <mc:Choice xmlns:v="urn:schemas-microsoft-com:vml" Requires="v">
                <p:oleObj spid="_x0000_s1070" name="Packager Shell Object" showAsIcon="1" r:id="rId4" imgW="1728720" imgH="806760" progId="Package">
                  <p:embed/>
                </p:oleObj>
              </mc:Choice>
              <mc:Fallback>
                <p:oleObj name="Packager Shell Object" showAsIcon="1" r:id="rId4" imgW="1728720" imgH="806760" progId="Package">
                  <p:embed/>
                  <p:pic>
                    <p:nvPicPr>
                      <p:cNvPr id="0" name=""/>
                      <p:cNvPicPr/>
                      <p:nvPr/>
                    </p:nvPicPr>
                    <p:blipFill>
                      <a:blip r:embed="rId5"/>
                      <a:stretch>
                        <a:fillRect/>
                      </a:stretch>
                    </p:blipFill>
                    <p:spPr>
                      <a:xfrm>
                        <a:off x="8947150" y="5307013"/>
                        <a:ext cx="4271963" cy="1992312"/>
                      </a:xfrm>
                      <a:prstGeom prst="rect">
                        <a:avLst/>
                      </a:prstGeom>
                    </p:spPr>
                  </p:pic>
                </p:oleObj>
              </mc:Fallback>
            </mc:AlternateContent>
          </a:graphicData>
        </a:graphic>
      </p:graphicFrame>
    </p:spTree>
    <p:extLst>
      <p:ext uri="{BB962C8B-B14F-4D97-AF65-F5344CB8AC3E}">
        <p14:creationId xmlns:p14="http://schemas.microsoft.com/office/powerpoint/2010/main" val="1595861485"/>
      </p:ext>
    </p:extLst>
  </p:cSld>
  <p:clrMapOvr>
    <a:masterClrMapping/>
  </p:clrMapOvr>
  <p:transition spd="slow">
    <p:wipe dir="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Practicing </a:t>
            </a:r>
            <a:r>
              <a:rPr lang="en-US" dirty="0" smtClean="0"/>
              <a:t>school: Lab3 2/2</a:t>
            </a:r>
            <a:br>
              <a:rPr lang="en-US" dirty="0" smtClean="0"/>
            </a:br>
            <a:endParaRPr lang="en-US" dirty="0"/>
          </a:p>
        </p:txBody>
      </p:sp>
      <p:sp>
        <p:nvSpPr>
          <p:cNvPr id="3" name="Content Placeholder 2"/>
          <p:cNvSpPr>
            <a:spLocks noGrp="1"/>
          </p:cNvSpPr>
          <p:nvPr>
            <p:ph idx="1"/>
          </p:nvPr>
        </p:nvSpPr>
        <p:spPr>
          <a:xfrm>
            <a:off x="609361" y="621482"/>
            <a:ext cx="11316905" cy="6299138"/>
          </a:xfrm>
          <a:solidFill>
            <a:schemeClr val="bg1">
              <a:lumMod val="85000"/>
            </a:schemeClr>
          </a:solidFill>
        </p:spPr>
        <p:txBody>
          <a:bodyPr/>
          <a:lstStyle/>
          <a:p>
            <a:r>
              <a:rPr lang="en-US" sz="2400" dirty="0">
                <a:solidFill>
                  <a:schemeClr val="accent4">
                    <a:lumMod val="90000"/>
                    <a:lumOff val="10000"/>
                  </a:schemeClr>
                </a:solidFill>
              </a:rPr>
              <a:t>Enable PA14 wakeup source    </a:t>
            </a:r>
          </a:p>
          <a:p>
            <a:pPr lvl="1">
              <a:spcAft>
                <a:spcPts val="0"/>
              </a:spcAft>
            </a:pPr>
            <a:r>
              <a:rPr lang="en-US" sz="1800" dirty="0">
                <a:solidFill>
                  <a:schemeClr val="accent3">
                    <a:lumMod val="50000"/>
                  </a:schemeClr>
                </a:solidFill>
              </a:rPr>
              <a:t>Boot in “stm32mp157c-ev1-a7-examples-sdcard” mode .. By selecting boot menu ‘</a:t>
            </a:r>
            <a:r>
              <a:rPr lang="en-US" sz="1800" dirty="0">
                <a:solidFill>
                  <a:srgbClr val="00B0F0"/>
                </a:solidFill>
              </a:rPr>
              <a:t>2</a:t>
            </a:r>
            <a:r>
              <a:rPr lang="en-US" sz="1800" dirty="0">
                <a:solidFill>
                  <a:schemeClr val="accent3">
                    <a:lumMod val="50000"/>
                  </a:schemeClr>
                </a:solidFill>
              </a:rPr>
              <a:t>’ during boot sequence (the boot sequence is rather fast. Need to rapidly choose the boot selection when asked)</a:t>
            </a:r>
          </a:p>
          <a:p>
            <a:r>
              <a:rPr lang="en-US" sz="2400" dirty="0">
                <a:solidFill>
                  <a:schemeClr val="accent4">
                    <a:lumMod val="90000"/>
                    <a:lumOff val="10000"/>
                  </a:schemeClr>
                </a:solidFill>
              </a:rPr>
              <a:t>STM32MP1 in System LPLV-Stop mode </a:t>
            </a:r>
          </a:p>
          <a:p>
            <a:pPr lvl="1">
              <a:spcAft>
                <a:spcPts val="0"/>
              </a:spcAft>
            </a:pPr>
            <a:r>
              <a:rPr lang="en-US" sz="1800" dirty="0">
                <a:solidFill>
                  <a:schemeClr val="accent3">
                    <a:lumMod val="50000"/>
                  </a:schemeClr>
                </a:solidFill>
              </a:rPr>
              <a:t>System LPLV-Stop is reached on the platform by setting the Linux Kernel in “Suspend-To-Ram” state</a:t>
            </a:r>
          </a:p>
          <a:p>
            <a:pPr lvl="2"/>
            <a:r>
              <a:rPr lang="en-US" sz="1600" dirty="0"/>
              <a:t>This is done by writing ‘</a:t>
            </a:r>
            <a:r>
              <a:rPr lang="en-US" sz="1600" dirty="0">
                <a:solidFill>
                  <a:srgbClr val="00B0F0"/>
                </a:solidFill>
              </a:rPr>
              <a:t>mem</a:t>
            </a:r>
            <a:r>
              <a:rPr lang="en-US" sz="1600" dirty="0"/>
              <a:t>’ into /sys/power/state</a:t>
            </a:r>
          </a:p>
          <a:p>
            <a:pPr lvl="2"/>
            <a:r>
              <a:rPr lang="en-US" sz="1600" dirty="0" smtClean="0"/>
              <a:t>LPLV-Stop </a:t>
            </a:r>
            <a:r>
              <a:rPr lang="en-US" sz="1600" dirty="0"/>
              <a:t>mode will switch off the DDR3 resistance termination supply (VTT</a:t>
            </a:r>
            <a:r>
              <a:rPr lang="en-US" sz="1600" dirty="0" smtClean="0"/>
              <a:t>) and set V</a:t>
            </a:r>
            <a:r>
              <a:rPr lang="en-US" sz="1600" baseline="-25000" dirty="0" smtClean="0"/>
              <a:t>DDCORE</a:t>
            </a:r>
            <a:r>
              <a:rPr lang="en-US" sz="1600" dirty="0" smtClean="0"/>
              <a:t> to 0.9V</a:t>
            </a:r>
            <a:endParaRPr lang="en-US" sz="1600" dirty="0"/>
          </a:p>
          <a:p>
            <a:pPr lvl="1"/>
            <a:r>
              <a:rPr lang="en-US" sz="1800" dirty="0" smtClean="0">
                <a:solidFill>
                  <a:schemeClr val="accent3">
                    <a:lumMod val="50000"/>
                  </a:schemeClr>
                </a:solidFill>
              </a:rPr>
              <a:t>Enter LPLV-Stop </a:t>
            </a:r>
            <a:r>
              <a:rPr lang="en-US" sz="1800" dirty="0">
                <a:solidFill>
                  <a:schemeClr val="accent3">
                    <a:lumMod val="50000"/>
                  </a:schemeClr>
                </a:solidFill>
              </a:rPr>
              <a:t>mode</a:t>
            </a:r>
            <a:r>
              <a:rPr lang="en-US" sz="1800" dirty="0" smtClean="0">
                <a:solidFill>
                  <a:schemeClr val="accent3">
                    <a:lumMod val="50000"/>
                  </a:schemeClr>
                </a:solidFill>
              </a:rPr>
              <a:t>:</a:t>
            </a:r>
          </a:p>
          <a:p>
            <a:pPr marL="965031" lvl="2" indent="0">
              <a:buNone/>
            </a:pPr>
            <a:endParaRPr lang="en-US" sz="1600" dirty="0"/>
          </a:p>
          <a:p>
            <a:pPr lvl="1"/>
            <a:endParaRPr lang="en-US" sz="1800" dirty="0" smtClean="0">
              <a:solidFill>
                <a:srgbClr val="C00000"/>
              </a:solidFill>
            </a:endParaRPr>
          </a:p>
          <a:p>
            <a:pPr lvl="1"/>
            <a:endParaRPr lang="en-US" sz="1800" dirty="0" smtClean="0">
              <a:solidFill>
                <a:srgbClr val="C00000"/>
              </a:solidFill>
            </a:endParaRPr>
          </a:p>
          <a:p>
            <a:pPr marL="474051" lvl="1" indent="0">
              <a:buNone/>
            </a:pPr>
            <a:endParaRPr lang="en-US" sz="2800" dirty="0" smtClean="0">
              <a:solidFill>
                <a:srgbClr val="C00000"/>
              </a:solidFill>
            </a:endParaRPr>
          </a:p>
          <a:p>
            <a:pPr marL="474051" lvl="1" indent="0">
              <a:buNone/>
            </a:pPr>
            <a:endParaRPr lang="en-US" sz="2400" dirty="0" smtClean="0">
              <a:solidFill>
                <a:srgbClr val="C00000"/>
              </a:solidFill>
            </a:endParaRPr>
          </a:p>
          <a:p>
            <a:pPr lvl="1"/>
            <a:endParaRPr lang="en-US" sz="1800" dirty="0" smtClean="0">
              <a:solidFill>
                <a:srgbClr val="C00000"/>
              </a:solidFill>
            </a:endParaRPr>
          </a:p>
          <a:p>
            <a:r>
              <a:rPr lang="en-US" sz="2400" dirty="0">
                <a:solidFill>
                  <a:schemeClr val="accent4">
                    <a:lumMod val="90000"/>
                    <a:lumOff val="10000"/>
                  </a:schemeClr>
                </a:solidFill>
              </a:rPr>
              <a:t>Wakeup from LP-Stop mode using user PA13 button</a:t>
            </a:r>
          </a:p>
        </p:txBody>
      </p:sp>
      <p:sp>
        <p:nvSpPr>
          <p:cNvPr id="4" name="Slide Number Placeholder 3"/>
          <p:cNvSpPr>
            <a:spLocks noGrp="1"/>
          </p:cNvSpPr>
          <p:nvPr>
            <p:ph type="sldNum" sz="quarter" idx="12"/>
          </p:nvPr>
        </p:nvSpPr>
        <p:spPr/>
        <p:txBody>
          <a:bodyPr/>
          <a:lstStyle/>
          <a:p>
            <a:fld id="{5B31B9E4-8E4D-4C86-BFD7-412B282B373B}" type="slidenum">
              <a:rPr lang="fr-FR" smtClean="0"/>
              <a:pPr/>
              <a:t>35</a:t>
            </a:fld>
            <a:endParaRPr lang="fr-FR" dirty="0"/>
          </a:p>
        </p:txBody>
      </p:sp>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50732" y="5059346"/>
            <a:ext cx="432000" cy="432000"/>
          </a:xfrm>
          <a:prstGeom prst="rect">
            <a:avLst/>
          </a:prstGeom>
        </p:spPr>
      </p:pic>
      <p:pic>
        <p:nvPicPr>
          <p:cNvPr id="18" name="Picture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7361" y="213738"/>
            <a:ext cx="432000" cy="432000"/>
          </a:xfrm>
          <a:prstGeom prst="rect">
            <a:avLst/>
          </a:prstGeom>
        </p:spPr>
      </p:pic>
      <p:sp>
        <p:nvSpPr>
          <p:cNvPr id="13" name="TextBox 12"/>
          <p:cNvSpPr txBox="1"/>
          <p:nvPr/>
        </p:nvSpPr>
        <p:spPr>
          <a:xfrm>
            <a:off x="937778" y="4365898"/>
            <a:ext cx="10263728" cy="338554"/>
          </a:xfrm>
          <a:prstGeom prst="rect">
            <a:avLst/>
          </a:prstGeom>
          <a:solidFill>
            <a:schemeClr val="accent5">
              <a:lumMod val="20000"/>
              <a:lumOff val="80000"/>
            </a:schemeClr>
          </a:solidFill>
          <a:ln>
            <a:solidFill>
              <a:schemeClr val="tx1"/>
            </a:solidFill>
            <a:prstDash val="dash"/>
          </a:ln>
        </p:spPr>
        <p:txBody>
          <a:bodyPr wrap="square" rtlCol="0">
            <a:spAutoFit/>
          </a:bodyPr>
          <a:lstStyle/>
          <a:p>
            <a:pPr marL="0" lvl="2">
              <a:spcAft>
                <a:spcPts val="400"/>
              </a:spcAft>
            </a:pPr>
            <a:r>
              <a:rPr lang="en-US" sz="1600" b="1" dirty="0" smtClean="0">
                <a:solidFill>
                  <a:schemeClr val="accent4">
                    <a:lumMod val="90000"/>
                    <a:lumOff val="10000"/>
                  </a:schemeClr>
                </a:solidFill>
                <a:latin typeface="Times New Roman" panose="02020603050405020304" pitchFamily="18" charset="0"/>
                <a:cs typeface="Times New Roman" panose="02020603050405020304" pitchFamily="18" charset="0"/>
              </a:rPr>
              <a:t>Board $&gt; </a:t>
            </a:r>
            <a:r>
              <a:rPr lang="en-US" sz="1600" dirty="0">
                <a:solidFill>
                  <a:srgbClr val="00B0F0"/>
                </a:solidFill>
                <a:latin typeface="Arial" pitchFamily="34" charset="0"/>
                <a:cs typeface="Arial" pitchFamily="34" charset="0"/>
              </a:rPr>
              <a:t>echo </a:t>
            </a:r>
            <a:r>
              <a:rPr lang="en-US" sz="1600" dirty="0" smtClean="0">
                <a:solidFill>
                  <a:srgbClr val="00B0F0"/>
                </a:solidFill>
                <a:latin typeface="Arial" pitchFamily="34" charset="0"/>
                <a:cs typeface="Arial" pitchFamily="34" charset="0"/>
              </a:rPr>
              <a:t>‘mem’ </a:t>
            </a:r>
            <a:r>
              <a:rPr lang="en-US" sz="1600" dirty="0">
                <a:solidFill>
                  <a:srgbClr val="00B0F0"/>
                </a:solidFill>
                <a:latin typeface="Arial" pitchFamily="34" charset="0"/>
                <a:cs typeface="Arial" pitchFamily="34" charset="0"/>
              </a:rPr>
              <a:t>&gt; /sys/power/state                     </a:t>
            </a:r>
            <a:r>
              <a:rPr lang="en-US" sz="1600" dirty="0" smtClean="0">
                <a:solidFill>
                  <a:srgbClr val="9C9E9F">
                    <a:lumMod val="50000"/>
                  </a:srgbClr>
                </a:solidFill>
                <a:latin typeface="Arial" pitchFamily="34" charset="0"/>
                <a:cs typeface="Arial" pitchFamily="34" charset="0"/>
              </a:rPr>
              <a:t>(</a:t>
            </a:r>
            <a:r>
              <a:rPr lang="en-US" sz="1600" dirty="0">
                <a:solidFill>
                  <a:srgbClr val="9C9E9F">
                    <a:lumMod val="50000"/>
                  </a:srgbClr>
                </a:solidFill>
                <a:latin typeface="Arial" pitchFamily="34" charset="0"/>
                <a:cs typeface="Arial" pitchFamily="34" charset="0"/>
              </a:rPr>
              <a:t>put A7 in </a:t>
            </a:r>
            <a:r>
              <a:rPr lang="en-US" sz="1600" dirty="0" err="1">
                <a:solidFill>
                  <a:srgbClr val="9C9E9F">
                    <a:lumMod val="50000"/>
                  </a:srgbClr>
                </a:solidFill>
                <a:latin typeface="Arial" pitchFamily="34" charset="0"/>
                <a:cs typeface="Arial" pitchFamily="34" charset="0"/>
              </a:rPr>
              <a:t>CStop</a:t>
            </a:r>
            <a:r>
              <a:rPr lang="en-US" sz="1600" dirty="0">
                <a:solidFill>
                  <a:srgbClr val="9C9E9F">
                    <a:lumMod val="50000"/>
                  </a:srgbClr>
                </a:solidFill>
                <a:latin typeface="Arial" pitchFamily="34" charset="0"/>
                <a:cs typeface="Arial" pitchFamily="34" charset="0"/>
              </a:rPr>
              <a:t> and System in </a:t>
            </a:r>
            <a:r>
              <a:rPr lang="en-US" sz="1600" dirty="0" smtClean="0">
                <a:solidFill>
                  <a:srgbClr val="9C9E9F">
                    <a:lumMod val="50000"/>
                  </a:srgbClr>
                </a:solidFill>
                <a:latin typeface="Arial" pitchFamily="34" charset="0"/>
                <a:cs typeface="Arial" pitchFamily="34" charset="0"/>
              </a:rPr>
              <a:t>LPLV-Stop, </a:t>
            </a:r>
            <a:r>
              <a:rPr lang="en-US" sz="1600" dirty="0">
                <a:solidFill>
                  <a:srgbClr val="9C9E9F">
                    <a:lumMod val="50000"/>
                  </a:srgbClr>
                </a:solidFill>
                <a:latin typeface="Arial" pitchFamily="34" charset="0"/>
                <a:cs typeface="Arial" pitchFamily="34" charset="0"/>
              </a:rPr>
              <a:t>DDR in SR</a:t>
            </a:r>
            <a:r>
              <a:rPr lang="en-US" sz="1600" dirty="0" smtClean="0">
                <a:solidFill>
                  <a:srgbClr val="9C9E9F">
                    <a:lumMod val="50000"/>
                  </a:srgbClr>
                </a:solidFill>
                <a:latin typeface="Arial" pitchFamily="34" charset="0"/>
                <a:cs typeface="Arial" pitchFamily="34" charset="0"/>
              </a:rPr>
              <a:t>)</a:t>
            </a:r>
            <a:endParaRPr lang="en-US" sz="1600" dirty="0">
              <a:solidFill>
                <a:srgbClr val="9C9E9F">
                  <a:lumMod val="50000"/>
                </a:srgbClr>
              </a:solidFill>
              <a:latin typeface="Arial" pitchFamily="34" charset="0"/>
              <a:cs typeface="Arial" pitchFamily="34" charset="0"/>
            </a:endParaRPr>
          </a:p>
        </p:txBody>
      </p:sp>
      <p:sp>
        <p:nvSpPr>
          <p:cNvPr id="19" name="TextBox 18"/>
          <p:cNvSpPr txBox="1"/>
          <p:nvPr/>
        </p:nvSpPr>
        <p:spPr>
          <a:xfrm>
            <a:off x="3970655" y="3357786"/>
            <a:ext cx="7230851" cy="933589"/>
          </a:xfrm>
          <a:prstGeom prst="rect">
            <a:avLst/>
          </a:prstGeom>
          <a:solidFill>
            <a:schemeClr val="accent5">
              <a:lumMod val="20000"/>
              <a:lumOff val="80000"/>
            </a:schemeClr>
          </a:solidFill>
          <a:ln>
            <a:solidFill>
              <a:schemeClr val="tx1"/>
            </a:solidFill>
            <a:prstDash val="dash"/>
          </a:ln>
        </p:spPr>
        <p:txBody>
          <a:bodyPr wrap="square" rtlCol="0">
            <a:spAutoFit/>
          </a:bodyPr>
          <a:lstStyle/>
          <a:p>
            <a:pPr marL="0" lvl="2" fontAlgn="ctr">
              <a:spcAft>
                <a:spcPts val="400"/>
              </a:spcAft>
            </a:pPr>
            <a:r>
              <a:rPr lang="en-US" sz="1600" b="1" dirty="0" smtClean="0">
                <a:solidFill>
                  <a:schemeClr val="accent4">
                    <a:lumMod val="90000"/>
                    <a:lumOff val="10000"/>
                  </a:schemeClr>
                </a:solidFill>
                <a:latin typeface="Times New Roman" panose="02020603050405020304" pitchFamily="18" charset="0"/>
                <a:cs typeface="Times New Roman" panose="02020603050405020304" pitchFamily="18" charset="0"/>
              </a:rPr>
              <a:t>Board $&gt; </a:t>
            </a:r>
            <a:r>
              <a:rPr lang="en-US" sz="1600" dirty="0">
                <a:solidFill>
                  <a:srgbClr val="00B0F0"/>
                </a:solidFill>
                <a:latin typeface="Arial" pitchFamily="34" charset="0"/>
                <a:cs typeface="Arial" pitchFamily="34" charset="0"/>
              </a:rPr>
              <a:t>cat /sys/class/</a:t>
            </a:r>
            <a:r>
              <a:rPr lang="en-US" sz="1600" dirty="0" err="1">
                <a:solidFill>
                  <a:srgbClr val="00B0F0"/>
                </a:solidFill>
                <a:latin typeface="Arial" pitchFamily="34" charset="0"/>
                <a:cs typeface="Arial" pitchFamily="34" charset="0"/>
              </a:rPr>
              <a:t>remoteproc</a:t>
            </a:r>
            <a:r>
              <a:rPr lang="en-US" sz="1600" dirty="0">
                <a:solidFill>
                  <a:srgbClr val="00B0F0"/>
                </a:solidFill>
                <a:latin typeface="Arial" pitchFamily="34" charset="0"/>
                <a:cs typeface="Arial" pitchFamily="34" charset="0"/>
              </a:rPr>
              <a:t>/remoteproc0/state   </a:t>
            </a:r>
            <a:r>
              <a:rPr lang="en-US" sz="1600" dirty="0">
                <a:solidFill>
                  <a:srgbClr val="9C9E9F">
                    <a:lumMod val="50000"/>
                  </a:srgbClr>
                </a:solidFill>
                <a:latin typeface="Arial" pitchFamily="34" charset="0"/>
                <a:cs typeface="Arial" pitchFamily="34" charset="0"/>
              </a:rPr>
              <a:t>(should echo “offline</a:t>
            </a:r>
            <a:r>
              <a:rPr lang="en-US" sz="1600" dirty="0" smtClean="0">
                <a:solidFill>
                  <a:srgbClr val="9C9E9F">
                    <a:lumMod val="50000"/>
                  </a:srgbClr>
                </a:solidFill>
                <a:latin typeface="Arial" pitchFamily="34" charset="0"/>
                <a:cs typeface="Arial" pitchFamily="34" charset="0"/>
              </a:rPr>
              <a:t>”)</a:t>
            </a:r>
          </a:p>
          <a:p>
            <a:pPr marL="0" lvl="2" fontAlgn="ctr">
              <a:spcAft>
                <a:spcPts val="400"/>
              </a:spcAft>
            </a:pPr>
            <a:r>
              <a:rPr lang="en-US" sz="1600" dirty="0" smtClean="0">
                <a:solidFill>
                  <a:srgbClr val="9C9E9F">
                    <a:lumMod val="50000"/>
                  </a:srgbClr>
                </a:solidFill>
                <a:latin typeface="Arial" pitchFamily="34" charset="0"/>
                <a:cs typeface="Arial" pitchFamily="34" charset="0"/>
              </a:rPr>
              <a:t>If the return value is not “offline: we need to put M4 in HOLD_BOOT </a:t>
            </a:r>
          </a:p>
          <a:p>
            <a:pPr marL="0" lvl="2" fontAlgn="ctr">
              <a:spcAft>
                <a:spcPts val="400"/>
              </a:spcAft>
            </a:pPr>
            <a:r>
              <a:rPr lang="en-US" sz="1600" b="1" dirty="0" smtClean="0">
                <a:solidFill>
                  <a:schemeClr val="accent4">
                    <a:lumMod val="90000"/>
                    <a:lumOff val="10000"/>
                  </a:schemeClr>
                </a:solidFill>
                <a:latin typeface="Times New Roman" panose="02020603050405020304" pitchFamily="18" charset="0"/>
                <a:cs typeface="Times New Roman" panose="02020603050405020304" pitchFamily="18" charset="0"/>
              </a:rPr>
              <a:t>Board </a:t>
            </a:r>
            <a:r>
              <a:rPr lang="en-US" sz="1600" b="1" dirty="0">
                <a:solidFill>
                  <a:schemeClr val="accent4">
                    <a:lumMod val="90000"/>
                    <a:lumOff val="10000"/>
                  </a:schemeClr>
                </a:solidFill>
                <a:latin typeface="Times New Roman" panose="02020603050405020304" pitchFamily="18" charset="0"/>
                <a:cs typeface="Times New Roman" panose="02020603050405020304" pitchFamily="18" charset="0"/>
              </a:rPr>
              <a:t>$&gt;</a:t>
            </a:r>
            <a:r>
              <a:rPr lang="en-US" sz="1600" dirty="0">
                <a:solidFill>
                  <a:schemeClr val="accent4">
                    <a:lumMod val="90000"/>
                    <a:lumOff val="10000"/>
                  </a:schemeClr>
                </a:solidFill>
                <a:latin typeface="Times New Roman" panose="02020603050405020304" pitchFamily="18" charset="0"/>
                <a:cs typeface="Times New Roman" panose="02020603050405020304" pitchFamily="18" charset="0"/>
              </a:rPr>
              <a:t> </a:t>
            </a:r>
            <a:r>
              <a:rPr lang="en-US" sz="1600" dirty="0">
                <a:solidFill>
                  <a:srgbClr val="00B0F0"/>
                </a:solidFill>
                <a:latin typeface="Arial" pitchFamily="34" charset="0"/>
                <a:cs typeface="Arial" pitchFamily="34" charset="0"/>
              </a:rPr>
              <a:t>echo ‘stop’ &gt; /</a:t>
            </a:r>
            <a:r>
              <a:rPr lang="en-US" sz="1600" dirty="0" smtClean="0">
                <a:solidFill>
                  <a:srgbClr val="00B0F0"/>
                </a:solidFill>
                <a:latin typeface="Arial" pitchFamily="34" charset="0"/>
                <a:cs typeface="Arial" pitchFamily="34" charset="0"/>
              </a:rPr>
              <a:t>sys/class/</a:t>
            </a:r>
            <a:r>
              <a:rPr lang="en-US" sz="1600" dirty="0" err="1" smtClean="0">
                <a:solidFill>
                  <a:srgbClr val="00B0F0"/>
                </a:solidFill>
                <a:latin typeface="Arial" pitchFamily="34" charset="0"/>
                <a:cs typeface="Arial" pitchFamily="34" charset="0"/>
              </a:rPr>
              <a:t>remoteproc</a:t>
            </a:r>
            <a:r>
              <a:rPr lang="en-US" sz="1600" dirty="0" smtClean="0">
                <a:solidFill>
                  <a:srgbClr val="00B0F0"/>
                </a:solidFill>
                <a:latin typeface="Arial" pitchFamily="34" charset="0"/>
                <a:cs typeface="Arial" pitchFamily="34" charset="0"/>
              </a:rPr>
              <a:t>/remoteproc0/state</a:t>
            </a:r>
            <a:endParaRPr lang="en-US" sz="1600" dirty="0">
              <a:solidFill>
                <a:srgbClr val="9C9E9F">
                  <a:lumMod val="50000"/>
                </a:srgbClr>
              </a:solidFill>
              <a:latin typeface="Arial" pitchFamily="34" charset="0"/>
              <a:cs typeface="Arial" pitchFamily="34" charset="0"/>
            </a:endParaRPr>
          </a:p>
        </p:txBody>
      </p:sp>
      <p:graphicFrame>
        <p:nvGraphicFramePr>
          <p:cNvPr id="14" name="Table 13"/>
          <p:cNvGraphicFramePr>
            <a:graphicFrameLocks noGrp="1"/>
          </p:cNvGraphicFramePr>
          <p:nvPr>
            <p:extLst>
              <p:ext uri="{D42A27DB-BD31-4B8C-83A1-F6EECF244321}">
                <p14:modId xmlns:p14="http://schemas.microsoft.com/office/powerpoint/2010/main" val="2527851082"/>
              </p:ext>
            </p:extLst>
          </p:nvPr>
        </p:nvGraphicFramePr>
        <p:xfrm>
          <a:off x="2550144" y="4744586"/>
          <a:ext cx="6783835" cy="1493520"/>
        </p:xfrm>
        <a:graphic>
          <a:graphicData uri="http://schemas.openxmlformats.org/drawingml/2006/table">
            <a:tbl>
              <a:tblPr firstRow="1" bandRow="1">
                <a:tableStyleId>{5C22544A-7EE6-4342-B048-85BDC9FD1C3A}</a:tableStyleId>
              </a:tblPr>
              <a:tblGrid>
                <a:gridCol w="2247850">
                  <a:extLst>
                    <a:ext uri="{9D8B030D-6E8A-4147-A177-3AD203B41FA5}">
                      <a16:colId xmlns:a16="http://schemas.microsoft.com/office/drawing/2014/main" val="3419827685"/>
                    </a:ext>
                  </a:extLst>
                </a:gridCol>
                <a:gridCol w="2247850">
                  <a:extLst>
                    <a:ext uri="{9D8B030D-6E8A-4147-A177-3AD203B41FA5}">
                      <a16:colId xmlns:a16="http://schemas.microsoft.com/office/drawing/2014/main" val="20001"/>
                    </a:ext>
                  </a:extLst>
                </a:gridCol>
                <a:gridCol w="2288135">
                  <a:extLst>
                    <a:ext uri="{9D8B030D-6E8A-4147-A177-3AD203B41FA5}">
                      <a16:colId xmlns:a16="http://schemas.microsoft.com/office/drawing/2014/main" val="20002"/>
                    </a:ext>
                  </a:extLst>
                </a:gridCol>
              </a:tblGrid>
              <a:tr h="370840">
                <a:tc>
                  <a:txBody>
                    <a:bodyPr/>
                    <a:lstStyle/>
                    <a:p>
                      <a:pPr algn="ctr"/>
                      <a:r>
                        <a:rPr lang="en-US" sz="2000" dirty="0" smtClean="0">
                          <a:latin typeface="Arial" panose="020B0604020202020204" pitchFamily="34" charset="0"/>
                          <a:cs typeface="Arial" panose="020B0604020202020204" pitchFamily="34" charset="0"/>
                        </a:rPr>
                        <a:t>Use case </a:t>
                      </a:r>
                    </a:p>
                    <a:p>
                      <a:pPr marL="0" marR="0" lvl="0" indent="0" algn="ctr" defTabSz="1218987" rtl="0" eaLnBrk="1" fontAlgn="auto" latinLnBrk="0" hangingPunct="1">
                        <a:lnSpc>
                          <a:spcPct val="100000"/>
                        </a:lnSpc>
                        <a:spcBef>
                          <a:spcPts val="0"/>
                        </a:spcBef>
                        <a:spcAft>
                          <a:spcPts val="0"/>
                        </a:spcAft>
                        <a:buClrTx/>
                        <a:buSzTx/>
                        <a:buFontTx/>
                        <a:buNone/>
                        <a:tabLst/>
                        <a:defRPr/>
                      </a:pPr>
                      <a:r>
                        <a:rPr lang="en-US" sz="1200" b="0" dirty="0" smtClean="0"/>
                        <a:t>At ambient temp, </a:t>
                      </a:r>
                      <a:r>
                        <a:rPr lang="en-US" sz="1200" b="0" dirty="0" err="1" smtClean="0"/>
                        <a:t>Typ</a:t>
                      </a:r>
                      <a:r>
                        <a:rPr lang="en-US" sz="1200" b="0" dirty="0" smtClean="0"/>
                        <a:t> voltage</a:t>
                      </a:r>
                    </a:p>
                    <a:p>
                      <a:pPr algn="ctr"/>
                      <a:endParaRPr lang="en-US" sz="1600" dirty="0">
                        <a:latin typeface="Arial" panose="020B0604020202020204" pitchFamily="34" charset="0"/>
                        <a:cs typeface="Arial" panose="020B0604020202020204" pitchFamily="34" charset="0"/>
                      </a:endParaRPr>
                    </a:p>
                  </a:txBody>
                  <a:tcPr anchor="ctr"/>
                </a:tc>
                <a:tc>
                  <a:txBody>
                    <a:bodyPr/>
                    <a:lstStyle/>
                    <a:p>
                      <a:pPr algn="ctr"/>
                      <a:r>
                        <a:rPr lang="en-US" sz="1600" dirty="0" smtClean="0">
                          <a:latin typeface="Arial" panose="020B0604020202020204" pitchFamily="34" charset="0"/>
                          <a:cs typeface="Arial" panose="020B0604020202020204" pitchFamily="34" charset="0"/>
                        </a:rPr>
                        <a:t>V</a:t>
                      </a:r>
                      <a:r>
                        <a:rPr lang="en-US" sz="1600" baseline="-25000" dirty="0" smtClean="0">
                          <a:latin typeface="Arial" panose="020B0604020202020204" pitchFamily="34" charset="0"/>
                          <a:cs typeface="Arial" panose="020B0604020202020204" pitchFamily="34" charset="0"/>
                        </a:rPr>
                        <a:t>DDCORE</a:t>
                      </a:r>
                      <a:r>
                        <a:rPr lang="en-US" sz="1600" dirty="0" smtClean="0">
                          <a:latin typeface="Arial" panose="020B0604020202020204" pitchFamily="34" charset="0"/>
                          <a:cs typeface="Arial" panose="020B0604020202020204" pitchFamily="34" charset="0"/>
                        </a:rPr>
                        <a:t>/V</a:t>
                      </a:r>
                      <a:r>
                        <a:rPr lang="en-US" sz="1600" baseline="-25000" dirty="0" smtClean="0">
                          <a:latin typeface="Arial" panose="020B0604020202020204" pitchFamily="34" charset="0"/>
                          <a:cs typeface="Arial" panose="020B0604020202020204" pitchFamily="34" charset="0"/>
                        </a:rPr>
                        <a:t>DD</a:t>
                      </a:r>
                      <a:r>
                        <a:rPr lang="en-US" sz="1600" dirty="0" smtClean="0">
                          <a:latin typeface="Arial" panose="020B0604020202020204" pitchFamily="34" charset="0"/>
                          <a:cs typeface="Arial" panose="020B0604020202020204" pitchFamily="34" charset="0"/>
                        </a:rPr>
                        <a:t>/</a:t>
                      </a:r>
                      <a:r>
                        <a:rPr lang="en-US" sz="1600" baseline="0" dirty="0" smtClean="0">
                          <a:latin typeface="Arial" panose="020B0604020202020204" pitchFamily="34" charset="0"/>
                          <a:cs typeface="Arial" panose="020B0604020202020204" pitchFamily="34" charset="0"/>
                        </a:rPr>
                        <a:t>V</a:t>
                      </a:r>
                      <a:r>
                        <a:rPr lang="en-US" sz="1600" baseline="-25000" dirty="0" smtClean="0">
                          <a:latin typeface="Arial" panose="020B0604020202020204" pitchFamily="34" charset="0"/>
                          <a:cs typeface="Arial" panose="020B0604020202020204" pitchFamily="34" charset="0"/>
                        </a:rPr>
                        <a:t>DD_DDR</a:t>
                      </a:r>
                    </a:p>
                    <a:p>
                      <a:pPr algn="ctr"/>
                      <a:endParaRPr lang="en-US" sz="1600" baseline="-25000" dirty="0" smtClean="0">
                        <a:latin typeface="Arial" panose="020B0604020202020204" pitchFamily="34" charset="0"/>
                        <a:cs typeface="Arial" panose="020B0604020202020204" pitchFamily="34" charset="0"/>
                      </a:endParaRPr>
                    </a:p>
                    <a:p>
                      <a:pPr algn="ctr"/>
                      <a:r>
                        <a:rPr lang="en-US" sz="1600" dirty="0" smtClean="0">
                          <a:latin typeface="Arial" panose="020B0604020202020204" pitchFamily="34" charset="0"/>
                          <a:cs typeface="Arial" panose="020B0604020202020204" pitchFamily="34" charset="0"/>
                        </a:rPr>
                        <a:t>Expected (mA)</a:t>
                      </a:r>
                      <a:endParaRPr lang="en-US" sz="1600" dirty="0">
                        <a:latin typeface="Arial" panose="020B0604020202020204" pitchFamily="34" charset="0"/>
                        <a:cs typeface="Arial" panose="020B0604020202020204" pitchFamily="34" charset="0"/>
                      </a:endParaRPr>
                    </a:p>
                  </a:txBody>
                  <a:tcPr anchor="ctr"/>
                </a:tc>
                <a:tc>
                  <a:txBody>
                    <a:bodyPr/>
                    <a:lstStyle/>
                    <a:p>
                      <a:pPr algn="ctr"/>
                      <a:r>
                        <a:rPr lang="en-US" sz="1600" dirty="0" smtClean="0">
                          <a:latin typeface="Arial" panose="020B0604020202020204" pitchFamily="34" charset="0"/>
                          <a:cs typeface="Arial" panose="020B0604020202020204" pitchFamily="34" charset="0"/>
                        </a:rPr>
                        <a:t>V</a:t>
                      </a:r>
                      <a:r>
                        <a:rPr lang="en-US" sz="1600" baseline="-25000" dirty="0" smtClean="0">
                          <a:latin typeface="Arial" panose="020B0604020202020204" pitchFamily="34" charset="0"/>
                          <a:cs typeface="Arial" panose="020B0604020202020204" pitchFamily="34" charset="0"/>
                        </a:rPr>
                        <a:t>DDCORE</a:t>
                      </a:r>
                      <a:r>
                        <a:rPr lang="en-US" sz="1600" dirty="0" smtClean="0">
                          <a:latin typeface="Arial" panose="020B0604020202020204" pitchFamily="34" charset="0"/>
                          <a:cs typeface="Arial" panose="020B0604020202020204" pitchFamily="34" charset="0"/>
                        </a:rPr>
                        <a:t>/V</a:t>
                      </a:r>
                      <a:r>
                        <a:rPr lang="en-US" sz="1600" baseline="-25000" dirty="0" smtClean="0">
                          <a:latin typeface="Arial" panose="020B0604020202020204" pitchFamily="34" charset="0"/>
                          <a:cs typeface="Arial" panose="020B0604020202020204" pitchFamily="34" charset="0"/>
                        </a:rPr>
                        <a:t>DD</a:t>
                      </a:r>
                      <a:r>
                        <a:rPr lang="en-US" sz="1600" dirty="0" smtClean="0">
                          <a:latin typeface="Arial" panose="020B0604020202020204" pitchFamily="34" charset="0"/>
                          <a:cs typeface="Arial" panose="020B0604020202020204" pitchFamily="34" charset="0"/>
                        </a:rPr>
                        <a:t>/</a:t>
                      </a:r>
                      <a:r>
                        <a:rPr lang="en-US" sz="1600" baseline="0" dirty="0" smtClean="0">
                          <a:latin typeface="Arial" panose="020B0604020202020204" pitchFamily="34" charset="0"/>
                          <a:cs typeface="Arial" panose="020B0604020202020204" pitchFamily="34" charset="0"/>
                        </a:rPr>
                        <a:t>V</a:t>
                      </a:r>
                      <a:r>
                        <a:rPr lang="en-US" sz="1600" baseline="-25000" dirty="0" smtClean="0">
                          <a:latin typeface="Arial" panose="020B0604020202020204" pitchFamily="34" charset="0"/>
                          <a:cs typeface="Arial" panose="020B0604020202020204" pitchFamily="34" charset="0"/>
                        </a:rPr>
                        <a:t>DD_DDR</a:t>
                      </a:r>
                    </a:p>
                    <a:p>
                      <a:pPr algn="ctr"/>
                      <a:endParaRPr lang="en-US" sz="1600" baseline="-25000" dirty="0" smtClean="0">
                        <a:latin typeface="Arial" panose="020B0604020202020204" pitchFamily="34" charset="0"/>
                        <a:cs typeface="Arial" panose="020B0604020202020204" pitchFamily="34" charset="0"/>
                      </a:endParaRPr>
                    </a:p>
                    <a:p>
                      <a:pPr algn="ctr"/>
                      <a:r>
                        <a:rPr lang="en-US" sz="1600" dirty="0" smtClean="0">
                          <a:latin typeface="Arial" panose="020B0604020202020204" pitchFamily="34" charset="0"/>
                          <a:cs typeface="Arial" panose="020B0604020202020204" pitchFamily="34" charset="0"/>
                        </a:rPr>
                        <a:t>Measured (mA)</a:t>
                      </a:r>
                      <a:endParaRPr lang="en-US" sz="16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0000"/>
                  </a:ext>
                </a:extLst>
              </a:tr>
              <a:tr h="289560">
                <a:tc rowSpan="2">
                  <a: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r>
                        <a:rPr lang="en-US" sz="1800" dirty="0" smtClean="0"/>
                        <a:t>System LPLV-Stop </a:t>
                      </a:r>
                    </a:p>
                    <a:p>
                      <a:pPr marL="0" marR="0" lvl="0" indent="0" algn="ctr" defTabSz="1218987" rtl="0" eaLnBrk="1" fontAlgn="auto" latinLnBrk="0" hangingPunct="1">
                        <a:lnSpc>
                          <a:spcPct val="100000"/>
                        </a:lnSpc>
                        <a:spcBef>
                          <a:spcPts val="0"/>
                        </a:spcBef>
                        <a:spcAft>
                          <a:spcPts val="0"/>
                        </a:spcAft>
                        <a:buClrTx/>
                        <a:buSzTx/>
                        <a:buFontTx/>
                        <a:buNone/>
                        <a:tabLst/>
                        <a:defRPr/>
                      </a:pPr>
                      <a:r>
                        <a:rPr lang="en-US" sz="1400" dirty="0" smtClean="0"/>
                        <a:t>(A7 </a:t>
                      </a:r>
                      <a:r>
                        <a:rPr lang="en-US" sz="1400" dirty="0" err="1" smtClean="0"/>
                        <a:t>CStop</a:t>
                      </a:r>
                      <a:r>
                        <a:rPr lang="en-US" sz="1400" dirty="0" smtClean="0"/>
                        <a:t>– M4 </a:t>
                      </a:r>
                      <a:r>
                        <a:rPr lang="en-US" sz="1400" dirty="0" err="1" smtClean="0"/>
                        <a:t>CStop</a:t>
                      </a:r>
                      <a:r>
                        <a:rPr lang="en-US" sz="1400" dirty="0" smtClean="0"/>
                        <a:t>)</a:t>
                      </a:r>
                    </a:p>
                  </a:txBody>
                  <a:tcPr/>
                </a:tc>
                <a:tc>
                  <a:txBody>
                    <a:bodyPr/>
                    <a:lstStyle/>
                    <a:p>
                      <a:pPr algn="ctr"/>
                      <a:r>
                        <a:rPr lang="en-US" sz="1600" b="1" dirty="0" smtClean="0"/>
                        <a:t>13.5 / 9.8 / 57</a:t>
                      </a:r>
                    </a:p>
                  </a:txBody>
                  <a:tcPr/>
                </a:tc>
                <a:tc rowSpan="2">
                  <a:txBody>
                    <a:bodyPr/>
                    <a:lstStyle/>
                    <a:p>
                      <a:r>
                        <a:rPr lang="en-US" sz="1600" dirty="0" smtClean="0"/>
                        <a:t>             /           /</a:t>
                      </a:r>
                      <a:endParaRPr lang="en-US" sz="1600" dirty="0"/>
                    </a:p>
                  </a:txBody>
                  <a:tcPr/>
                </a:tc>
                <a:extLst>
                  <a:ext uri="{0D108BD9-81ED-4DB2-BD59-A6C34878D82A}">
                    <a16:rowId xmlns:a16="http://schemas.microsoft.com/office/drawing/2014/main" val="10001"/>
                  </a:ext>
                </a:extLst>
              </a:tr>
              <a:tr h="289560">
                <a:tc vMerge="1">
                  <a:txBody>
                    <a:bodyPr/>
                    <a:lstStyle/>
                    <a:p>
                      <a:endParaRPr lang="en-US"/>
                    </a:p>
                  </a:txBody>
                  <a:tcPr/>
                </a:tc>
                <a:tc>
                  <a:txBody>
                    <a:bodyPr/>
                    <a:lstStyle/>
                    <a:p>
                      <a:pPr algn="ctr"/>
                      <a:r>
                        <a:rPr lang="en-US" sz="1600" b="0" dirty="0" smtClean="0"/>
                        <a:t>    13.5 </a:t>
                      </a:r>
                      <a:r>
                        <a:rPr lang="en-US" sz="1600" b="1" dirty="0" smtClean="0"/>
                        <a:t>/ 2.2 / </a:t>
                      </a:r>
                      <a:r>
                        <a:rPr lang="en-US" sz="1600" b="0" dirty="0" smtClean="0"/>
                        <a:t>57 (*)</a:t>
                      </a:r>
                    </a:p>
                  </a:txBody>
                  <a:tcPr>
                    <a:solidFill>
                      <a:srgbClr val="92D050"/>
                    </a:solidFill>
                  </a:tcPr>
                </a:tc>
                <a:tc vMerge="1">
                  <a:txBody>
                    <a:bodyPr/>
                    <a:lstStyle/>
                    <a:p>
                      <a:endParaRPr lang="en-US"/>
                    </a:p>
                  </a:txBody>
                  <a:tcPr/>
                </a:tc>
                <a:extLst>
                  <a:ext uri="{0D108BD9-81ED-4DB2-BD59-A6C34878D82A}">
                    <a16:rowId xmlns:a16="http://schemas.microsoft.com/office/drawing/2014/main" val="2542356413"/>
                  </a:ext>
                </a:extLst>
              </a:tr>
            </a:tbl>
          </a:graphicData>
        </a:graphic>
      </p:graphicFrame>
      <p:sp>
        <p:nvSpPr>
          <p:cNvPr id="11" name="TextBox 10"/>
          <p:cNvSpPr txBox="1"/>
          <p:nvPr/>
        </p:nvSpPr>
        <p:spPr>
          <a:xfrm>
            <a:off x="3079400" y="6229938"/>
            <a:ext cx="8424936" cy="338554"/>
          </a:xfrm>
          <a:prstGeom prst="rect">
            <a:avLst/>
          </a:prstGeom>
          <a:noFill/>
        </p:spPr>
        <p:txBody>
          <a:bodyPr wrap="square" rtlCol="0">
            <a:spAutoFit/>
          </a:bodyPr>
          <a:lstStyle/>
          <a:p>
            <a:r>
              <a:rPr lang="en-US" sz="1600" dirty="0" smtClean="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Measurement on MB1263 “ed1-non Weston” distribution with </a:t>
            </a:r>
            <a:r>
              <a:rPr lang="en-US" sz="1600" dirty="0" err="1">
                <a:latin typeface="Arial" panose="020B0604020202020204" pitchFamily="34" charset="0"/>
                <a:cs typeface="Arial" panose="020B0604020202020204" pitchFamily="34" charset="0"/>
              </a:rPr>
              <a:t>eMMC</a:t>
            </a:r>
            <a:r>
              <a:rPr lang="en-US" sz="1600" dirty="0">
                <a:latin typeface="Arial" panose="020B0604020202020204" pitchFamily="34" charset="0"/>
                <a:cs typeface="Arial" panose="020B0604020202020204" pitchFamily="34" charset="0"/>
              </a:rPr>
              <a:t> de-activation patch</a:t>
            </a:r>
          </a:p>
        </p:txBody>
      </p:sp>
    </p:spTree>
    <p:extLst>
      <p:ext uri="{BB962C8B-B14F-4D97-AF65-F5344CB8AC3E}">
        <p14:creationId xmlns:p14="http://schemas.microsoft.com/office/powerpoint/2010/main" val="818185850"/>
      </p:ext>
    </p:extLst>
  </p:cSld>
  <p:clrMapOvr>
    <a:masterClrMapping/>
  </p:clrMapOvr>
  <p:transition spd="slow">
    <p:wipe dir="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23056" y="2349674"/>
            <a:ext cx="10762781" cy="1143265"/>
          </a:xfrm>
        </p:spPr>
        <p:txBody>
          <a:bodyPr>
            <a:normAutofit fontScale="90000"/>
          </a:bodyPr>
          <a:lstStyle/>
          <a:p>
            <a:pPr algn="ctr"/>
            <a:r>
              <a:rPr lang="en-US" dirty="0" smtClean="0">
                <a:solidFill>
                  <a:srgbClr val="6CB2E6"/>
                </a:solidFill>
              </a:rPr>
              <a:t>Quiz</a:t>
            </a:r>
            <a:br>
              <a:rPr lang="en-US" dirty="0" smtClean="0">
                <a:solidFill>
                  <a:srgbClr val="6CB2E6"/>
                </a:solidFill>
              </a:rPr>
            </a:br>
            <a:r>
              <a:rPr lang="en-US" sz="3600" dirty="0" smtClean="0">
                <a:solidFill>
                  <a:srgbClr val="6CB2E6"/>
                </a:solidFill>
              </a:rPr>
              <a:t>(better to be in Slide Show mode !!!)</a:t>
            </a:r>
            <a:endParaRPr lang="en-US" sz="3600" dirty="0">
              <a:solidFill>
                <a:srgbClr val="6CB2E6"/>
              </a:solidFill>
            </a:endParaRPr>
          </a:p>
        </p:txBody>
      </p:sp>
      <p:sp>
        <p:nvSpPr>
          <p:cNvPr id="4" name="Espace réservé du numéro de diapositive 3"/>
          <p:cNvSpPr>
            <a:spLocks noGrp="1"/>
          </p:cNvSpPr>
          <p:nvPr>
            <p:ph type="sldNum" sz="quarter" idx="12"/>
          </p:nvPr>
        </p:nvSpPr>
        <p:spPr>
          <a:solidFill>
            <a:srgbClr val="B7007C"/>
          </a:solidFill>
        </p:spPr>
        <p:txBody>
          <a:bodyPr/>
          <a:lstStyle/>
          <a:p>
            <a:fld id="{5B31B9E4-8E4D-4C86-BFD7-412B282B373B}" type="slidenum">
              <a:rPr lang="fr-FR" smtClean="0"/>
              <a:pPr/>
              <a:t>36</a:t>
            </a:fld>
            <a:endParaRPr lang="fr-FR" dirty="0"/>
          </a:p>
        </p:txBody>
      </p:sp>
    </p:spTree>
    <p:custDataLst>
      <p:tags r:id="rId1"/>
    </p:custDataLst>
    <p:extLst>
      <p:ext uri="{BB962C8B-B14F-4D97-AF65-F5344CB8AC3E}">
        <p14:creationId xmlns:p14="http://schemas.microsoft.com/office/powerpoint/2010/main" val="34493435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US" dirty="0" smtClean="0">
                <a:solidFill>
                  <a:srgbClr val="6CB2E6"/>
                </a:solidFill>
              </a:rPr>
              <a:t>A little Quiz… </a:t>
            </a:r>
            <a:r>
              <a:rPr lang="en-US" sz="1800" dirty="0" smtClean="0">
                <a:solidFill>
                  <a:srgbClr val="6CB2E6"/>
                </a:solidFill>
              </a:rPr>
              <a:t>(click for answers if in Slide show mode)</a:t>
            </a:r>
            <a:endParaRPr lang="en-US" sz="1800" dirty="0">
              <a:solidFill>
                <a:srgbClr val="6CB2E6"/>
              </a:solidFill>
            </a:endParaRPr>
          </a:p>
        </p:txBody>
      </p:sp>
      <p:sp>
        <p:nvSpPr>
          <p:cNvPr id="4" name="Espace réservé du numéro de diapositive 3"/>
          <p:cNvSpPr>
            <a:spLocks noGrp="1"/>
          </p:cNvSpPr>
          <p:nvPr>
            <p:ph type="sldNum" sz="quarter" idx="12"/>
          </p:nvPr>
        </p:nvSpPr>
        <p:spPr>
          <a:solidFill>
            <a:srgbClr val="B7007C"/>
          </a:solidFill>
        </p:spPr>
        <p:txBody>
          <a:bodyPr/>
          <a:lstStyle/>
          <a:p>
            <a:fld id="{5B31B9E4-8E4D-4C86-BFD7-412B282B373B}" type="slidenum">
              <a:rPr lang="fr-FR" smtClean="0"/>
              <a:pPr/>
              <a:t>37</a:t>
            </a:fld>
            <a:endParaRPr lang="fr-FR" dirty="0"/>
          </a:p>
        </p:txBody>
      </p:sp>
      <p:sp>
        <p:nvSpPr>
          <p:cNvPr id="23" name="Espace réservé du contenu 2"/>
          <p:cNvSpPr txBox="1">
            <a:spLocks/>
          </p:cNvSpPr>
          <p:nvPr/>
        </p:nvSpPr>
        <p:spPr>
          <a:xfrm>
            <a:off x="44947" y="1264254"/>
            <a:ext cx="11783385" cy="430865"/>
          </a:xfrm>
          <a:prstGeom prst="rect">
            <a:avLst/>
          </a:prstGeom>
        </p:spPr>
        <p:txBody>
          <a:bodyPr vert="horz" wrap="square" lIns="121899" tIns="60949" rIns="121899" bIns="60949" rtlCol="0">
            <a:spAutoFit/>
          </a:bodyPr>
          <a:lstStyle>
            <a:lvl1pPr marL="237025" indent="-237025" algn="l" defTabSz="1218987" rtl="0" eaLnBrk="1" latinLnBrk="0" hangingPunct="1">
              <a:lnSpc>
                <a:spcPct val="100000"/>
              </a:lnSpc>
              <a:spcBef>
                <a:spcPts val="2400"/>
              </a:spcBef>
              <a:spcAft>
                <a:spcPts val="800"/>
              </a:spcAft>
              <a:buClr>
                <a:schemeClr val="tx2"/>
              </a:buClr>
              <a:buFont typeface="Arial" pitchFamily="34" charset="0"/>
              <a:buChar char="•"/>
              <a:defRPr sz="2600" kern="1200" baseline="0">
                <a:solidFill>
                  <a:srgbClr val="1C2A57"/>
                </a:solidFill>
                <a:latin typeface="Arial" pitchFamily="34" charset="0"/>
                <a:ea typeface="+mn-ea"/>
                <a:cs typeface="Arial" pitchFamily="34" charset="0"/>
              </a:defRPr>
            </a:lvl1pPr>
            <a:lvl2pPr marL="711076" indent="-237025" algn="l" defTabSz="1218987" rtl="0" eaLnBrk="1" latinLnBrk="0" hangingPunct="1">
              <a:lnSpc>
                <a:spcPct val="100000"/>
              </a:lnSpc>
              <a:spcBef>
                <a:spcPts val="0"/>
              </a:spcBef>
              <a:spcAft>
                <a:spcPts val="800"/>
              </a:spcAft>
              <a:buClr>
                <a:schemeClr val="accent1"/>
              </a:buClr>
              <a:buFont typeface="Arial" pitchFamily="34" charset="0"/>
              <a:buChar char="•"/>
              <a:defRPr sz="2000" kern="1200">
                <a:solidFill>
                  <a:schemeClr val="tx2"/>
                </a:solidFill>
                <a:latin typeface="Arial" pitchFamily="34" charset="0"/>
                <a:ea typeface="+mn-ea"/>
                <a:cs typeface="Arial" pitchFamily="34" charset="0"/>
              </a:defRPr>
            </a:lvl2pPr>
            <a:lvl3pPr marL="1202056" indent="-237025" algn="l" defTabSz="1218987" rtl="0" eaLnBrk="1" latinLnBrk="0" hangingPunct="1">
              <a:lnSpc>
                <a:spcPct val="100000"/>
              </a:lnSpc>
              <a:spcBef>
                <a:spcPts val="0"/>
              </a:spcBef>
              <a:spcAft>
                <a:spcPts val="400"/>
              </a:spcAft>
              <a:buFont typeface="Arial" pitchFamily="34" charset="0"/>
              <a:buChar char="•"/>
              <a:defRPr sz="1800" kern="1200" baseline="0">
                <a:solidFill>
                  <a:srgbClr val="52524A"/>
                </a:solidFill>
                <a:latin typeface="Arial" pitchFamily="34" charset="0"/>
                <a:ea typeface="+mn-ea"/>
                <a:cs typeface="Arial" pitchFamily="34" charset="0"/>
              </a:defRPr>
            </a:lvl3pPr>
            <a:lvl4pPr marL="2035877" indent="-207397" algn="l" defTabSz="1218987" rtl="0" eaLnBrk="1" latinLnBrk="0" hangingPunct="1">
              <a:lnSpc>
                <a:spcPct val="100000"/>
              </a:lnSpc>
              <a:spcBef>
                <a:spcPts val="0"/>
              </a:spcBef>
              <a:spcAft>
                <a:spcPts val="400"/>
              </a:spcAft>
              <a:buFont typeface="Arial" pitchFamily="34" charset="0"/>
              <a:buChar char="•"/>
              <a:defRPr sz="1600" kern="1200" baseline="0">
                <a:solidFill>
                  <a:schemeClr val="accent3"/>
                </a:solidFill>
                <a:latin typeface="Arial" pitchFamily="34" charset="0"/>
                <a:ea typeface="+mn-ea"/>
                <a:cs typeface="Arial" pitchFamily="34" charset="0"/>
              </a:defRPr>
            </a:lvl4pPr>
            <a:lvl5pPr marL="2742720" indent="-304747" algn="l" defTabSz="1218987" rtl="0" eaLnBrk="1" latinLnBrk="0" hangingPunct="1">
              <a:spcBef>
                <a:spcPct val="20000"/>
              </a:spcBef>
              <a:buFont typeface="Arial" pitchFamily="34" charset="0"/>
              <a:buChar char="»"/>
              <a:defRPr sz="2700" kern="1200">
                <a:solidFill>
                  <a:schemeClr val="tx1"/>
                </a:solidFill>
                <a:latin typeface="Arial" pitchFamily="34" charset="0"/>
                <a:ea typeface="+mn-ea"/>
                <a:cs typeface="Arial" pitchFamily="34" charset="0"/>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lvl="1">
              <a:buClr>
                <a:srgbClr val="6CB2E6"/>
              </a:buClr>
            </a:pPr>
            <a:r>
              <a:rPr lang="en-US" b="1" dirty="0" smtClean="0">
                <a:solidFill>
                  <a:srgbClr val="002052"/>
                </a:solidFill>
              </a:rPr>
              <a:t>How are the DDR3 resistance termination power supply switched off in LP-Stop mode ?</a:t>
            </a:r>
          </a:p>
        </p:txBody>
      </p:sp>
      <p:sp>
        <p:nvSpPr>
          <p:cNvPr id="5" name="Espace réservé du contenu 2"/>
          <p:cNvSpPr txBox="1">
            <a:spLocks/>
          </p:cNvSpPr>
          <p:nvPr/>
        </p:nvSpPr>
        <p:spPr>
          <a:xfrm>
            <a:off x="787025" y="3361617"/>
            <a:ext cx="9195026" cy="430865"/>
          </a:xfrm>
          <a:prstGeom prst="rect">
            <a:avLst/>
          </a:prstGeom>
        </p:spPr>
        <p:txBody>
          <a:bodyPr vert="horz" wrap="square" lIns="121899" tIns="60949" rIns="121899" bIns="60949" rtlCol="0">
            <a:spAutoFit/>
          </a:bodyPr>
          <a:lstStyle>
            <a:lvl1pPr marL="237025" indent="-237025" algn="l" defTabSz="1218987" rtl="0" eaLnBrk="1" latinLnBrk="0" hangingPunct="1">
              <a:lnSpc>
                <a:spcPct val="100000"/>
              </a:lnSpc>
              <a:spcBef>
                <a:spcPts val="2400"/>
              </a:spcBef>
              <a:spcAft>
                <a:spcPts val="800"/>
              </a:spcAft>
              <a:buClr>
                <a:schemeClr val="tx2"/>
              </a:buClr>
              <a:buFont typeface="Arial" pitchFamily="34" charset="0"/>
              <a:buChar char="•"/>
              <a:defRPr sz="2600" kern="1200" baseline="0">
                <a:solidFill>
                  <a:srgbClr val="1C2A57"/>
                </a:solidFill>
                <a:latin typeface="Arial" pitchFamily="34" charset="0"/>
                <a:ea typeface="+mn-ea"/>
                <a:cs typeface="Arial" pitchFamily="34" charset="0"/>
              </a:defRPr>
            </a:lvl1pPr>
            <a:lvl2pPr marL="711076" indent="-237025" algn="l" defTabSz="1218987" rtl="0" eaLnBrk="1" latinLnBrk="0" hangingPunct="1">
              <a:lnSpc>
                <a:spcPct val="100000"/>
              </a:lnSpc>
              <a:spcBef>
                <a:spcPts val="0"/>
              </a:spcBef>
              <a:spcAft>
                <a:spcPts val="800"/>
              </a:spcAft>
              <a:buClr>
                <a:schemeClr val="accent1"/>
              </a:buClr>
              <a:buFont typeface="Arial" pitchFamily="34" charset="0"/>
              <a:buChar char="•"/>
              <a:defRPr sz="2000" kern="1200">
                <a:solidFill>
                  <a:schemeClr val="tx2"/>
                </a:solidFill>
                <a:latin typeface="Arial" pitchFamily="34" charset="0"/>
                <a:ea typeface="+mn-ea"/>
                <a:cs typeface="Arial" pitchFamily="34" charset="0"/>
              </a:defRPr>
            </a:lvl2pPr>
            <a:lvl3pPr marL="1202056" indent="-237025" algn="l" defTabSz="1218987" rtl="0" eaLnBrk="1" latinLnBrk="0" hangingPunct="1">
              <a:lnSpc>
                <a:spcPct val="100000"/>
              </a:lnSpc>
              <a:spcBef>
                <a:spcPts val="0"/>
              </a:spcBef>
              <a:spcAft>
                <a:spcPts val="400"/>
              </a:spcAft>
              <a:buFont typeface="Arial" pitchFamily="34" charset="0"/>
              <a:buChar char="•"/>
              <a:defRPr sz="1800" kern="1200" baseline="0">
                <a:solidFill>
                  <a:srgbClr val="52524A"/>
                </a:solidFill>
                <a:latin typeface="Arial" pitchFamily="34" charset="0"/>
                <a:ea typeface="+mn-ea"/>
                <a:cs typeface="Arial" pitchFamily="34" charset="0"/>
              </a:defRPr>
            </a:lvl3pPr>
            <a:lvl4pPr marL="2035877" indent="-207397" algn="l" defTabSz="1218987" rtl="0" eaLnBrk="1" latinLnBrk="0" hangingPunct="1">
              <a:lnSpc>
                <a:spcPct val="100000"/>
              </a:lnSpc>
              <a:spcBef>
                <a:spcPts val="0"/>
              </a:spcBef>
              <a:spcAft>
                <a:spcPts val="400"/>
              </a:spcAft>
              <a:buFont typeface="Arial" pitchFamily="34" charset="0"/>
              <a:buChar char="•"/>
              <a:defRPr sz="1600" kern="1200" baseline="0">
                <a:solidFill>
                  <a:schemeClr val="accent3"/>
                </a:solidFill>
                <a:latin typeface="Arial" pitchFamily="34" charset="0"/>
                <a:ea typeface="+mn-ea"/>
                <a:cs typeface="Arial" pitchFamily="34" charset="0"/>
              </a:defRPr>
            </a:lvl4pPr>
            <a:lvl5pPr marL="2742720" indent="-304747" algn="l" defTabSz="1218987" rtl="0" eaLnBrk="1" latinLnBrk="0" hangingPunct="1">
              <a:spcBef>
                <a:spcPct val="20000"/>
              </a:spcBef>
              <a:buFont typeface="Arial" pitchFamily="34" charset="0"/>
              <a:buChar char="»"/>
              <a:defRPr sz="2700" kern="1200">
                <a:solidFill>
                  <a:schemeClr val="tx1"/>
                </a:solidFill>
                <a:latin typeface="Arial" pitchFamily="34" charset="0"/>
                <a:ea typeface="+mn-ea"/>
                <a:cs typeface="Arial" pitchFamily="34" charset="0"/>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lvl="1">
              <a:buClr>
                <a:srgbClr val="6CB2E6"/>
              </a:buClr>
            </a:pPr>
            <a:r>
              <a:rPr lang="en-US" b="1" dirty="0" smtClean="0">
                <a:solidFill>
                  <a:srgbClr val="002052"/>
                </a:solidFill>
              </a:rPr>
              <a:t>How to exit from LP-Stop mode?</a:t>
            </a:r>
          </a:p>
        </p:txBody>
      </p:sp>
      <p:sp>
        <p:nvSpPr>
          <p:cNvPr id="6" name="Espace réservé du contenu 2"/>
          <p:cNvSpPr txBox="1">
            <a:spLocks/>
          </p:cNvSpPr>
          <p:nvPr/>
        </p:nvSpPr>
        <p:spPr>
          <a:xfrm>
            <a:off x="66223" y="1709597"/>
            <a:ext cx="11089174" cy="1354195"/>
          </a:xfrm>
          <a:prstGeom prst="rect">
            <a:avLst/>
          </a:prstGeom>
        </p:spPr>
        <p:txBody>
          <a:bodyPr vert="horz" lIns="121899" tIns="60949" rIns="121899" bIns="60949" rtlCol="0">
            <a:spAutoFit/>
          </a:bodyPr>
          <a:lstStyle>
            <a:lvl1pPr marL="237025" indent="-237025" algn="l" defTabSz="1218987" rtl="0" eaLnBrk="1" latinLnBrk="0" hangingPunct="1">
              <a:lnSpc>
                <a:spcPct val="100000"/>
              </a:lnSpc>
              <a:spcBef>
                <a:spcPts val="2400"/>
              </a:spcBef>
              <a:spcAft>
                <a:spcPts val="800"/>
              </a:spcAft>
              <a:buClr>
                <a:schemeClr val="tx2"/>
              </a:buClr>
              <a:buFont typeface="Arial" pitchFamily="34" charset="0"/>
              <a:buChar char="•"/>
              <a:defRPr sz="2600" kern="1200" baseline="0">
                <a:solidFill>
                  <a:srgbClr val="1C2A57"/>
                </a:solidFill>
                <a:latin typeface="Arial" pitchFamily="34" charset="0"/>
                <a:ea typeface="+mn-ea"/>
                <a:cs typeface="Arial" pitchFamily="34" charset="0"/>
              </a:defRPr>
            </a:lvl1pPr>
            <a:lvl2pPr marL="711076" indent="-237025" algn="l" defTabSz="1218987" rtl="0" eaLnBrk="1" latinLnBrk="0" hangingPunct="1">
              <a:lnSpc>
                <a:spcPct val="100000"/>
              </a:lnSpc>
              <a:spcBef>
                <a:spcPts val="0"/>
              </a:spcBef>
              <a:spcAft>
                <a:spcPts val="800"/>
              </a:spcAft>
              <a:buClr>
                <a:schemeClr val="accent1"/>
              </a:buClr>
              <a:buFont typeface="Arial" pitchFamily="34" charset="0"/>
              <a:buChar char="•"/>
              <a:defRPr sz="2000" kern="1200">
                <a:solidFill>
                  <a:schemeClr val="tx2"/>
                </a:solidFill>
                <a:latin typeface="Arial" pitchFamily="34" charset="0"/>
                <a:ea typeface="+mn-ea"/>
                <a:cs typeface="Arial" pitchFamily="34" charset="0"/>
              </a:defRPr>
            </a:lvl2pPr>
            <a:lvl3pPr marL="1202056" indent="-237025" algn="l" defTabSz="1218987" rtl="0" eaLnBrk="1" latinLnBrk="0" hangingPunct="1">
              <a:lnSpc>
                <a:spcPct val="100000"/>
              </a:lnSpc>
              <a:spcBef>
                <a:spcPts val="0"/>
              </a:spcBef>
              <a:spcAft>
                <a:spcPts val="400"/>
              </a:spcAft>
              <a:buFont typeface="Arial" pitchFamily="34" charset="0"/>
              <a:buChar char="•"/>
              <a:defRPr sz="1800" kern="1200" baseline="0">
                <a:solidFill>
                  <a:srgbClr val="52524A"/>
                </a:solidFill>
                <a:latin typeface="Arial" pitchFamily="34" charset="0"/>
                <a:ea typeface="+mn-ea"/>
                <a:cs typeface="Arial" pitchFamily="34" charset="0"/>
              </a:defRPr>
            </a:lvl3pPr>
            <a:lvl4pPr marL="2035877" indent="-207397" algn="l" defTabSz="1218987" rtl="0" eaLnBrk="1" latinLnBrk="0" hangingPunct="1">
              <a:lnSpc>
                <a:spcPct val="100000"/>
              </a:lnSpc>
              <a:spcBef>
                <a:spcPts val="0"/>
              </a:spcBef>
              <a:spcAft>
                <a:spcPts val="400"/>
              </a:spcAft>
              <a:buFont typeface="Arial" pitchFamily="34" charset="0"/>
              <a:buChar char="•"/>
              <a:defRPr sz="1600" kern="1200" baseline="0">
                <a:solidFill>
                  <a:schemeClr val="accent3"/>
                </a:solidFill>
                <a:latin typeface="Arial" pitchFamily="34" charset="0"/>
                <a:ea typeface="+mn-ea"/>
                <a:cs typeface="Arial" pitchFamily="34" charset="0"/>
              </a:defRPr>
            </a:lvl4pPr>
            <a:lvl5pPr marL="2742720" indent="-304747" algn="l" defTabSz="1218987" rtl="0" eaLnBrk="1" latinLnBrk="0" hangingPunct="1">
              <a:spcBef>
                <a:spcPct val="20000"/>
              </a:spcBef>
              <a:buFont typeface="Arial" pitchFamily="34" charset="0"/>
              <a:buChar char="»"/>
              <a:defRPr sz="2700" kern="1200">
                <a:solidFill>
                  <a:schemeClr val="tx1"/>
                </a:solidFill>
                <a:latin typeface="Arial" pitchFamily="34" charset="0"/>
                <a:ea typeface="+mn-ea"/>
                <a:cs typeface="Arial" pitchFamily="34" charset="0"/>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474051" lvl="1" indent="0">
              <a:buClr>
                <a:srgbClr val="6CB2E6"/>
              </a:buClr>
              <a:buNone/>
            </a:pPr>
            <a:r>
              <a:rPr lang="en-US" dirty="0" smtClean="0">
                <a:solidFill>
                  <a:srgbClr val="7030A0"/>
                </a:solidFill>
              </a:rPr>
              <a:t>&gt; The STM32MP15 when entering LP-Stop will toggle PWR_ON output control pin. This pin is connected to the external regulator (STPMIC1x) “PWRCTRL“ pin. When the “PWRCTRL“ pin toggles the STPMIC1x is switching its output supplies according pre-programmed settings. The pre-programmed setting for LP-Stop is to switch off VTT supply.</a:t>
            </a:r>
          </a:p>
        </p:txBody>
      </p:sp>
      <p:sp>
        <p:nvSpPr>
          <p:cNvPr id="7" name="Espace réservé du contenu 2"/>
          <p:cNvSpPr txBox="1">
            <a:spLocks/>
          </p:cNvSpPr>
          <p:nvPr/>
        </p:nvSpPr>
        <p:spPr>
          <a:xfrm>
            <a:off x="1794406" y="5021138"/>
            <a:ext cx="7395557" cy="430865"/>
          </a:xfrm>
          <a:prstGeom prst="rect">
            <a:avLst/>
          </a:prstGeom>
        </p:spPr>
        <p:txBody>
          <a:bodyPr vert="horz" wrap="square" lIns="121899" tIns="60949" rIns="121899" bIns="60949" rtlCol="0">
            <a:spAutoFit/>
          </a:bodyPr>
          <a:lstStyle>
            <a:lvl1pPr marL="237025" indent="-237025" algn="l" defTabSz="1218987" rtl="0" eaLnBrk="1" latinLnBrk="0" hangingPunct="1">
              <a:lnSpc>
                <a:spcPct val="100000"/>
              </a:lnSpc>
              <a:spcBef>
                <a:spcPts val="2400"/>
              </a:spcBef>
              <a:spcAft>
                <a:spcPts val="800"/>
              </a:spcAft>
              <a:buClr>
                <a:schemeClr val="tx2"/>
              </a:buClr>
              <a:buFont typeface="Arial" pitchFamily="34" charset="0"/>
              <a:buChar char="•"/>
              <a:defRPr sz="2600" kern="1200" baseline="0">
                <a:solidFill>
                  <a:srgbClr val="1C2A57"/>
                </a:solidFill>
                <a:latin typeface="Arial" pitchFamily="34" charset="0"/>
                <a:ea typeface="+mn-ea"/>
                <a:cs typeface="Arial" pitchFamily="34" charset="0"/>
              </a:defRPr>
            </a:lvl1pPr>
            <a:lvl2pPr marL="711076" indent="-237025" algn="l" defTabSz="1218987" rtl="0" eaLnBrk="1" latinLnBrk="0" hangingPunct="1">
              <a:lnSpc>
                <a:spcPct val="100000"/>
              </a:lnSpc>
              <a:spcBef>
                <a:spcPts val="0"/>
              </a:spcBef>
              <a:spcAft>
                <a:spcPts val="800"/>
              </a:spcAft>
              <a:buClr>
                <a:schemeClr val="accent1"/>
              </a:buClr>
              <a:buFont typeface="Arial" pitchFamily="34" charset="0"/>
              <a:buChar char="•"/>
              <a:defRPr sz="2000" kern="1200">
                <a:solidFill>
                  <a:schemeClr val="tx2"/>
                </a:solidFill>
                <a:latin typeface="Arial" pitchFamily="34" charset="0"/>
                <a:ea typeface="+mn-ea"/>
                <a:cs typeface="Arial" pitchFamily="34" charset="0"/>
              </a:defRPr>
            </a:lvl2pPr>
            <a:lvl3pPr marL="1202056" indent="-237025" algn="l" defTabSz="1218987" rtl="0" eaLnBrk="1" latinLnBrk="0" hangingPunct="1">
              <a:lnSpc>
                <a:spcPct val="100000"/>
              </a:lnSpc>
              <a:spcBef>
                <a:spcPts val="0"/>
              </a:spcBef>
              <a:spcAft>
                <a:spcPts val="400"/>
              </a:spcAft>
              <a:buFont typeface="Arial" pitchFamily="34" charset="0"/>
              <a:buChar char="•"/>
              <a:defRPr sz="1800" kern="1200" baseline="0">
                <a:solidFill>
                  <a:srgbClr val="52524A"/>
                </a:solidFill>
                <a:latin typeface="Arial" pitchFamily="34" charset="0"/>
                <a:ea typeface="+mn-ea"/>
                <a:cs typeface="Arial" pitchFamily="34" charset="0"/>
              </a:defRPr>
            </a:lvl3pPr>
            <a:lvl4pPr marL="2035877" indent="-207397" algn="l" defTabSz="1218987" rtl="0" eaLnBrk="1" latinLnBrk="0" hangingPunct="1">
              <a:lnSpc>
                <a:spcPct val="100000"/>
              </a:lnSpc>
              <a:spcBef>
                <a:spcPts val="0"/>
              </a:spcBef>
              <a:spcAft>
                <a:spcPts val="400"/>
              </a:spcAft>
              <a:buFont typeface="Arial" pitchFamily="34" charset="0"/>
              <a:buChar char="•"/>
              <a:defRPr sz="1600" kern="1200" baseline="0">
                <a:solidFill>
                  <a:schemeClr val="accent3"/>
                </a:solidFill>
                <a:latin typeface="Arial" pitchFamily="34" charset="0"/>
                <a:ea typeface="+mn-ea"/>
                <a:cs typeface="Arial" pitchFamily="34" charset="0"/>
              </a:defRPr>
            </a:lvl4pPr>
            <a:lvl5pPr marL="2742720" indent="-304747" algn="l" defTabSz="1218987" rtl="0" eaLnBrk="1" latinLnBrk="0" hangingPunct="1">
              <a:spcBef>
                <a:spcPct val="20000"/>
              </a:spcBef>
              <a:buFont typeface="Arial" pitchFamily="34" charset="0"/>
              <a:buChar char="»"/>
              <a:defRPr sz="2700" kern="1200">
                <a:solidFill>
                  <a:schemeClr val="tx1"/>
                </a:solidFill>
                <a:latin typeface="Arial" pitchFamily="34" charset="0"/>
                <a:ea typeface="+mn-ea"/>
                <a:cs typeface="Arial" pitchFamily="34" charset="0"/>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lvl="1">
              <a:buClr>
                <a:srgbClr val="6CB2E6"/>
              </a:buClr>
            </a:pPr>
            <a:r>
              <a:rPr lang="en-US" b="1" dirty="0" smtClean="0">
                <a:solidFill>
                  <a:srgbClr val="002052"/>
                </a:solidFill>
              </a:rPr>
              <a:t>What about PLL settings ?</a:t>
            </a:r>
            <a:endParaRPr lang="en-US" b="1" dirty="0">
              <a:solidFill>
                <a:srgbClr val="002052"/>
              </a:solidFill>
            </a:endParaRPr>
          </a:p>
        </p:txBody>
      </p:sp>
      <p:sp>
        <p:nvSpPr>
          <p:cNvPr id="8" name="Espace réservé du contenu 2"/>
          <p:cNvSpPr txBox="1">
            <a:spLocks/>
          </p:cNvSpPr>
          <p:nvPr/>
        </p:nvSpPr>
        <p:spPr>
          <a:xfrm>
            <a:off x="765085" y="3774147"/>
            <a:ext cx="11089174" cy="984863"/>
          </a:xfrm>
          <a:prstGeom prst="rect">
            <a:avLst/>
          </a:prstGeom>
        </p:spPr>
        <p:txBody>
          <a:bodyPr vert="horz" lIns="121899" tIns="60949" rIns="121899" bIns="60949" rtlCol="0">
            <a:spAutoFit/>
          </a:bodyPr>
          <a:lstStyle>
            <a:lvl1pPr marL="237025" indent="-237025" algn="l" defTabSz="1218987" rtl="0" eaLnBrk="1" latinLnBrk="0" hangingPunct="1">
              <a:lnSpc>
                <a:spcPct val="100000"/>
              </a:lnSpc>
              <a:spcBef>
                <a:spcPts val="2400"/>
              </a:spcBef>
              <a:spcAft>
                <a:spcPts val="800"/>
              </a:spcAft>
              <a:buClr>
                <a:schemeClr val="tx2"/>
              </a:buClr>
              <a:buFont typeface="Arial" pitchFamily="34" charset="0"/>
              <a:buChar char="•"/>
              <a:defRPr sz="2600" kern="1200" baseline="0">
                <a:solidFill>
                  <a:srgbClr val="1C2A57"/>
                </a:solidFill>
                <a:latin typeface="Arial" pitchFamily="34" charset="0"/>
                <a:ea typeface="+mn-ea"/>
                <a:cs typeface="Arial" pitchFamily="34" charset="0"/>
              </a:defRPr>
            </a:lvl1pPr>
            <a:lvl2pPr marL="711076" indent="-237025" algn="l" defTabSz="1218987" rtl="0" eaLnBrk="1" latinLnBrk="0" hangingPunct="1">
              <a:lnSpc>
                <a:spcPct val="100000"/>
              </a:lnSpc>
              <a:spcBef>
                <a:spcPts val="0"/>
              </a:spcBef>
              <a:spcAft>
                <a:spcPts val="800"/>
              </a:spcAft>
              <a:buClr>
                <a:schemeClr val="accent1"/>
              </a:buClr>
              <a:buFont typeface="Arial" pitchFamily="34" charset="0"/>
              <a:buChar char="•"/>
              <a:defRPr sz="2000" kern="1200">
                <a:solidFill>
                  <a:schemeClr val="tx2"/>
                </a:solidFill>
                <a:latin typeface="Arial" pitchFamily="34" charset="0"/>
                <a:ea typeface="+mn-ea"/>
                <a:cs typeface="Arial" pitchFamily="34" charset="0"/>
              </a:defRPr>
            </a:lvl2pPr>
            <a:lvl3pPr marL="1202056" indent="-237025" algn="l" defTabSz="1218987" rtl="0" eaLnBrk="1" latinLnBrk="0" hangingPunct="1">
              <a:lnSpc>
                <a:spcPct val="100000"/>
              </a:lnSpc>
              <a:spcBef>
                <a:spcPts val="0"/>
              </a:spcBef>
              <a:spcAft>
                <a:spcPts val="400"/>
              </a:spcAft>
              <a:buFont typeface="Arial" pitchFamily="34" charset="0"/>
              <a:buChar char="•"/>
              <a:defRPr sz="1800" kern="1200" baseline="0">
                <a:solidFill>
                  <a:srgbClr val="52524A"/>
                </a:solidFill>
                <a:latin typeface="Arial" pitchFamily="34" charset="0"/>
                <a:ea typeface="+mn-ea"/>
                <a:cs typeface="Arial" pitchFamily="34" charset="0"/>
              </a:defRPr>
            </a:lvl3pPr>
            <a:lvl4pPr marL="2035877" indent="-207397" algn="l" defTabSz="1218987" rtl="0" eaLnBrk="1" latinLnBrk="0" hangingPunct="1">
              <a:lnSpc>
                <a:spcPct val="100000"/>
              </a:lnSpc>
              <a:spcBef>
                <a:spcPts val="0"/>
              </a:spcBef>
              <a:spcAft>
                <a:spcPts val="400"/>
              </a:spcAft>
              <a:buFont typeface="Arial" pitchFamily="34" charset="0"/>
              <a:buChar char="•"/>
              <a:defRPr sz="1600" kern="1200" baseline="0">
                <a:solidFill>
                  <a:schemeClr val="accent3"/>
                </a:solidFill>
                <a:latin typeface="Arial" pitchFamily="34" charset="0"/>
                <a:ea typeface="+mn-ea"/>
                <a:cs typeface="Arial" pitchFamily="34" charset="0"/>
              </a:defRPr>
            </a:lvl4pPr>
            <a:lvl5pPr marL="2742720" indent="-304747" algn="l" defTabSz="1218987" rtl="0" eaLnBrk="1" latinLnBrk="0" hangingPunct="1">
              <a:spcBef>
                <a:spcPct val="20000"/>
              </a:spcBef>
              <a:buFont typeface="Arial" pitchFamily="34" charset="0"/>
              <a:buChar char="»"/>
              <a:defRPr sz="2700" kern="1200">
                <a:solidFill>
                  <a:schemeClr val="tx1"/>
                </a:solidFill>
                <a:latin typeface="Arial" pitchFamily="34" charset="0"/>
                <a:ea typeface="+mn-ea"/>
                <a:cs typeface="Arial" pitchFamily="34" charset="0"/>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474051" lvl="1" indent="0">
              <a:buClr>
                <a:srgbClr val="6CB2E6"/>
              </a:buClr>
              <a:buNone/>
            </a:pPr>
            <a:r>
              <a:rPr lang="en-US" dirty="0" smtClean="0">
                <a:solidFill>
                  <a:srgbClr val="7030A0"/>
                </a:solidFill>
              </a:rPr>
              <a:t>&gt; In LP-Stop mode, clocks are switched off. The system will wake-up through some enabled EXTI interrupts of </a:t>
            </a:r>
            <a:r>
              <a:rPr lang="en-US" dirty="0">
                <a:solidFill>
                  <a:srgbClr val="7030A0"/>
                </a:solidFill>
              </a:rPr>
              <a:t>event </a:t>
            </a:r>
            <a:r>
              <a:rPr lang="en-US" sz="1600" dirty="0">
                <a:solidFill>
                  <a:srgbClr val="7030A0"/>
                </a:solidFill>
              </a:rPr>
              <a:t>(DBG, PVD, AVD, USBH, OTG, CEC, ETH, MDIOS, </a:t>
            </a:r>
            <a:r>
              <a:rPr lang="en-US" sz="1600" dirty="0" err="1">
                <a:solidFill>
                  <a:srgbClr val="7030A0"/>
                </a:solidFill>
              </a:rPr>
              <a:t>USARTx</a:t>
            </a:r>
            <a:r>
              <a:rPr lang="en-US" sz="1600" dirty="0">
                <a:solidFill>
                  <a:srgbClr val="7030A0"/>
                </a:solidFill>
              </a:rPr>
              <a:t>, I2Cx, </a:t>
            </a:r>
            <a:r>
              <a:rPr lang="en-US" sz="1600" dirty="0" err="1">
                <a:solidFill>
                  <a:srgbClr val="7030A0"/>
                </a:solidFill>
              </a:rPr>
              <a:t>SPIx</a:t>
            </a:r>
            <a:r>
              <a:rPr lang="en-US" sz="1600" dirty="0">
                <a:solidFill>
                  <a:srgbClr val="7030A0"/>
                </a:solidFill>
              </a:rPr>
              <a:t>, TEMP, </a:t>
            </a:r>
            <a:r>
              <a:rPr lang="en-US" sz="1600" dirty="0" err="1">
                <a:solidFill>
                  <a:srgbClr val="7030A0"/>
                </a:solidFill>
              </a:rPr>
              <a:t>LPTIMx</a:t>
            </a:r>
            <a:r>
              <a:rPr lang="en-US" sz="1600" dirty="0">
                <a:solidFill>
                  <a:srgbClr val="7030A0"/>
                </a:solidFill>
              </a:rPr>
              <a:t>, GPIOs</a:t>
            </a:r>
            <a:r>
              <a:rPr lang="en-US" sz="1600" dirty="0" smtClean="0">
                <a:solidFill>
                  <a:srgbClr val="7030A0"/>
                </a:solidFill>
              </a:rPr>
              <a:t>).</a:t>
            </a:r>
            <a:endParaRPr lang="en-US" sz="1600" dirty="0">
              <a:solidFill>
                <a:srgbClr val="7030A0"/>
              </a:solidFill>
            </a:endParaRPr>
          </a:p>
        </p:txBody>
      </p:sp>
      <p:sp>
        <p:nvSpPr>
          <p:cNvPr id="10" name="Espace réservé du contenu 2"/>
          <p:cNvSpPr txBox="1">
            <a:spLocks/>
          </p:cNvSpPr>
          <p:nvPr/>
        </p:nvSpPr>
        <p:spPr>
          <a:xfrm>
            <a:off x="1790851" y="5431254"/>
            <a:ext cx="10245707" cy="1046418"/>
          </a:xfrm>
          <a:prstGeom prst="rect">
            <a:avLst/>
          </a:prstGeom>
        </p:spPr>
        <p:txBody>
          <a:bodyPr vert="horz" wrap="square" lIns="121899" tIns="60949" rIns="121899" bIns="60949" rtlCol="0">
            <a:spAutoFit/>
          </a:bodyPr>
          <a:lstStyle>
            <a:lvl1pPr marL="237025" indent="-237025" algn="l" defTabSz="1218987" rtl="0" eaLnBrk="1" latinLnBrk="0" hangingPunct="1">
              <a:lnSpc>
                <a:spcPct val="100000"/>
              </a:lnSpc>
              <a:spcBef>
                <a:spcPts val="2400"/>
              </a:spcBef>
              <a:spcAft>
                <a:spcPts val="800"/>
              </a:spcAft>
              <a:buClr>
                <a:schemeClr val="tx2"/>
              </a:buClr>
              <a:buFont typeface="Arial" pitchFamily="34" charset="0"/>
              <a:buChar char="•"/>
              <a:defRPr sz="2600" kern="1200" baseline="0">
                <a:solidFill>
                  <a:srgbClr val="1C2A57"/>
                </a:solidFill>
                <a:latin typeface="Arial" pitchFamily="34" charset="0"/>
                <a:ea typeface="+mn-ea"/>
                <a:cs typeface="Arial" pitchFamily="34" charset="0"/>
              </a:defRPr>
            </a:lvl1pPr>
            <a:lvl2pPr marL="711076" indent="-237025" algn="l" defTabSz="1218987" rtl="0" eaLnBrk="1" latinLnBrk="0" hangingPunct="1">
              <a:lnSpc>
                <a:spcPct val="100000"/>
              </a:lnSpc>
              <a:spcBef>
                <a:spcPts val="0"/>
              </a:spcBef>
              <a:spcAft>
                <a:spcPts val="800"/>
              </a:spcAft>
              <a:buClr>
                <a:schemeClr val="accent1"/>
              </a:buClr>
              <a:buFont typeface="Arial" pitchFamily="34" charset="0"/>
              <a:buChar char="•"/>
              <a:defRPr sz="2000" kern="1200">
                <a:solidFill>
                  <a:schemeClr val="tx2"/>
                </a:solidFill>
                <a:latin typeface="Arial" pitchFamily="34" charset="0"/>
                <a:ea typeface="+mn-ea"/>
                <a:cs typeface="Arial" pitchFamily="34" charset="0"/>
              </a:defRPr>
            </a:lvl2pPr>
            <a:lvl3pPr marL="1202056" indent="-237025" algn="l" defTabSz="1218987" rtl="0" eaLnBrk="1" latinLnBrk="0" hangingPunct="1">
              <a:lnSpc>
                <a:spcPct val="100000"/>
              </a:lnSpc>
              <a:spcBef>
                <a:spcPts val="0"/>
              </a:spcBef>
              <a:spcAft>
                <a:spcPts val="400"/>
              </a:spcAft>
              <a:buFont typeface="Arial" pitchFamily="34" charset="0"/>
              <a:buChar char="•"/>
              <a:defRPr sz="1800" kern="1200" baseline="0">
                <a:solidFill>
                  <a:srgbClr val="52524A"/>
                </a:solidFill>
                <a:latin typeface="Arial" pitchFamily="34" charset="0"/>
                <a:ea typeface="+mn-ea"/>
                <a:cs typeface="Arial" pitchFamily="34" charset="0"/>
              </a:defRPr>
            </a:lvl3pPr>
            <a:lvl4pPr marL="2035877" indent="-207397" algn="l" defTabSz="1218987" rtl="0" eaLnBrk="1" latinLnBrk="0" hangingPunct="1">
              <a:lnSpc>
                <a:spcPct val="100000"/>
              </a:lnSpc>
              <a:spcBef>
                <a:spcPts val="0"/>
              </a:spcBef>
              <a:spcAft>
                <a:spcPts val="400"/>
              </a:spcAft>
              <a:buFont typeface="Arial" pitchFamily="34" charset="0"/>
              <a:buChar char="•"/>
              <a:defRPr sz="1600" kern="1200" baseline="0">
                <a:solidFill>
                  <a:schemeClr val="accent3"/>
                </a:solidFill>
                <a:latin typeface="Arial" pitchFamily="34" charset="0"/>
                <a:ea typeface="+mn-ea"/>
                <a:cs typeface="Arial" pitchFamily="34" charset="0"/>
              </a:defRPr>
            </a:lvl4pPr>
            <a:lvl5pPr marL="2742720" indent="-304747" algn="l" defTabSz="1218987" rtl="0" eaLnBrk="1" latinLnBrk="0" hangingPunct="1">
              <a:spcBef>
                <a:spcPct val="20000"/>
              </a:spcBef>
              <a:buFont typeface="Arial" pitchFamily="34" charset="0"/>
              <a:buChar char="»"/>
              <a:defRPr sz="2700" kern="1200">
                <a:solidFill>
                  <a:schemeClr val="tx1"/>
                </a:solidFill>
                <a:latin typeface="Arial" pitchFamily="34" charset="0"/>
                <a:ea typeface="+mn-ea"/>
                <a:cs typeface="Arial" pitchFamily="34" charset="0"/>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474051" lvl="1" indent="0">
              <a:buClr>
                <a:srgbClr val="6CB2E6"/>
              </a:buClr>
              <a:buNone/>
            </a:pPr>
            <a:r>
              <a:rPr lang="en-US" dirty="0">
                <a:solidFill>
                  <a:srgbClr val="7030A0"/>
                </a:solidFill>
              </a:rPr>
              <a:t>&gt; HW Clock restore procedure reconfigures PLL1 and PLL2 settings automatically. The application has to reconfigure the PLL3 and PLL4 settings</a:t>
            </a:r>
            <a:r>
              <a:rPr lang="en-US" dirty="0" smtClean="0">
                <a:solidFill>
                  <a:srgbClr val="7030A0"/>
                </a:solidFill>
              </a:rPr>
              <a:t>. (OK !!! That was not in the previous slides </a:t>
            </a:r>
            <a:r>
              <a:rPr lang="en-US" dirty="0" smtClean="0">
                <a:solidFill>
                  <a:srgbClr val="7030A0"/>
                </a:solidFill>
                <a:sym typeface="Wingdings" panose="05000000000000000000" pitchFamily="2" charset="2"/>
              </a:rPr>
              <a:t>  you can find this in the Reference Manual RCC section.)</a:t>
            </a:r>
            <a:endParaRPr lang="en-US" dirty="0">
              <a:solidFill>
                <a:srgbClr val="7030A0"/>
              </a:solidFill>
            </a:endParaRPr>
          </a:p>
        </p:txBody>
      </p:sp>
    </p:spTree>
    <p:custDataLst>
      <p:tags r:id="rId1"/>
    </p:custDataLst>
    <p:extLst>
      <p:ext uri="{BB962C8B-B14F-4D97-AF65-F5344CB8AC3E}">
        <p14:creationId xmlns:p14="http://schemas.microsoft.com/office/powerpoint/2010/main" val="130175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10"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23056" y="2349674"/>
            <a:ext cx="10762781" cy="1143265"/>
          </a:xfrm>
        </p:spPr>
        <p:txBody>
          <a:bodyPr>
            <a:normAutofit/>
          </a:bodyPr>
          <a:lstStyle/>
          <a:p>
            <a:pPr algn="ctr"/>
            <a:r>
              <a:rPr lang="en-US" dirty="0" smtClean="0">
                <a:solidFill>
                  <a:srgbClr val="6CB2E6"/>
                </a:solidFill>
              </a:rPr>
              <a:t>Lab 4</a:t>
            </a:r>
            <a:endParaRPr lang="en-US" dirty="0">
              <a:solidFill>
                <a:srgbClr val="6CB2E6"/>
              </a:solidFill>
            </a:endParaRPr>
          </a:p>
        </p:txBody>
      </p:sp>
      <p:sp>
        <p:nvSpPr>
          <p:cNvPr id="4" name="Espace réservé du numéro de diapositive 3"/>
          <p:cNvSpPr>
            <a:spLocks noGrp="1"/>
          </p:cNvSpPr>
          <p:nvPr>
            <p:ph type="sldNum" sz="quarter" idx="12"/>
          </p:nvPr>
        </p:nvSpPr>
        <p:spPr>
          <a:solidFill>
            <a:srgbClr val="B7007C"/>
          </a:solidFill>
        </p:spPr>
        <p:txBody>
          <a:bodyPr/>
          <a:lstStyle/>
          <a:p>
            <a:fld id="{5B31B9E4-8E4D-4C86-BFD7-412B282B373B}" type="slidenum">
              <a:rPr lang="fr-FR" smtClean="0"/>
              <a:pPr/>
              <a:t>38</a:t>
            </a:fld>
            <a:endParaRPr lang="fr-FR" dirty="0"/>
          </a:p>
        </p:txBody>
      </p:sp>
    </p:spTree>
    <p:custDataLst>
      <p:tags r:id="rId1"/>
    </p:custDataLst>
    <p:extLst>
      <p:ext uri="{BB962C8B-B14F-4D97-AF65-F5344CB8AC3E}">
        <p14:creationId xmlns:p14="http://schemas.microsoft.com/office/powerpoint/2010/main" val="22745689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Practicing </a:t>
            </a:r>
            <a:r>
              <a:rPr lang="en-US" dirty="0" smtClean="0"/>
              <a:t>school: Lab4 1/4</a:t>
            </a:r>
            <a:br>
              <a:rPr lang="en-US" dirty="0" smtClean="0"/>
            </a:br>
            <a:endParaRPr lang="en-US" dirty="0"/>
          </a:p>
        </p:txBody>
      </p:sp>
      <p:sp>
        <p:nvSpPr>
          <p:cNvPr id="3" name="Content Placeholder 2"/>
          <p:cNvSpPr>
            <a:spLocks noGrp="1"/>
          </p:cNvSpPr>
          <p:nvPr>
            <p:ph idx="1"/>
          </p:nvPr>
        </p:nvSpPr>
        <p:spPr>
          <a:xfrm>
            <a:off x="116955" y="909514"/>
            <a:ext cx="11998275" cy="5416845"/>
          </a:xfrm>
        </p:spPr>
        <p:txBody>
          <a:bodyPr/>
          <a:lstStyle/>
          <a:p>
            <a:r>
              <a:rPr lang="en-US" dirty="0"/>
              <a:t>Duration: </a:t>
            </a:r>
            <a:r>
              <a:rPr lang="en-US" dirty="0" smtClean="0"/>
              <a:t>20mn</a:t>
            </a:r>
          </a:p>
          <a:p>
            <a:r>
              <a:rPr lang="fr-FR" dirty="0" smtClean="0"/>
              <a:t>Objective: </a:t>
            </a:r>
            <a:r>
              <a:rPr lang="fr-FR" dirty="0" err="1" smtClean="0"/>
              <a:t>Entering</a:t>
            </a:r>
            <a:r>
              <a:rPr lang="fr-FR" dirty="0" smtClean="0"/>
              <a:t> system in Standby mode </a:t>
            </a:r>
            <a:r>
              <a:rPr lang="fr-FR" dirty="0" err="1" smtClean="0"/>
              <a:t>with</a:t>
            </a:r>
            <a:r>
              <a:rPr lang="fr-FR" dirty="0" smtClean="0"/>
              <a:t> DDR in SR</a:t>
            </a:r>
          </a:p>
          <a:p>
            <a:pPr marL="0" indent="0">
              <a:spcBef>
                <a:spcPts val="0"/>
              </a:spcBef>
              <a:buNone/>
            </a:pPr>
            <a:r>
              <a:rPr lang="fr-FR" sz="1800" dirty="0"/>
              <a:t>	 </a:t>
            </a:r>
            <a:r>
              <a:rPr lang="fr-FR" sz="1800" dirty="0" smtClean="0"/>
              <a:t>        </a:t>
            </a:r>
            <a:r>
              <a:rPr lang="fr-FR" dirty="0" err="1" smtClean="0"/>
              <a:t>Entering</a:t>
            </a:r>
            <a:r>
              <a:rPr lang="fr-FR" dirty="0" smtClean="0"/>
              <a:t> </a:t>
            </a:r>
            <a:r>
              <a:rPr lang="fr-FR" dirty="0"/>
              <a:t>system in Standby mode </a:t>
            </a:r>
            <a:r>
              <a:rPr lang="fr-FR" dirty="0" err="1"/>
              <a:t>with</a:t>
            </a:r>
            <a:r>
              <a:rPr lang="fr-FR" dirty="0"/>
              <a:t> DDR </a:t>
            </a:r>
            <a:r>
              <a:rPr lang="fr-FR" dirty="0" smtClean="0"/>
              <a:t>Off</a:t>
            </a:r>
          </a:p>
          <a:p>
            <a:pPr marL="1798852" lvl="3" indent="0">
              <a:buNone/>
            </a:pPr>
            <a:r>
              <a:rPr lang="fr-FR" sz="1800" dirty="0" smtClean="0"/>
              <a:t>A7 in </a:t>
            </a:r>
            <a:r>
              <a:rPr lang="en-US" sz="1800" dirty="0" err="1" smtClean="0"/>
              <a:t>CStop+MPU_PDDS</a:t>
            </a:r>
            <a:r>
              <a:rPr lang="en-US" sz="1800" dirty="0" smtClean="0"/>
              <a:t>=1, CSTBYDIS=1, M4 in </a:t>
            </a:r>
            <a:r>
              <a:rPr lang="en-US" sz="1800" dirty="0" err="1" smtClean="0"/>
              <a:t>CStop</a:t>
            </a:r>
            <a:r>
              <a:rPr lang="en-US" sz="1800" dirty="0" smtClean="0"/>
              <a:t> + MCU_PDDS=1 </a:t>
            </a:r>
            <a:r>
              <a:rPr lang="fr-FR" sz="1800" dirty="0" smtClean="0"/>
              <a:t>(MCU HOLD_BOOT)</a:t>
            </a:r>
          </a:p>
          <a:p>
            <a:pPr lvl="1"/>
            <a:r>
              <a:rPr lang="en-US" dirty="0" smtClean="0"/>
              <a:t>Understand the Linux command </a:t>
            </a:r>
          </a:p>
          <a:p>
            <a:pPr lvl="2">
              <a:buFont typeface="Wingdings" panose="05000000000000000000" pitchFamily="2" charset="2"/>
              <a:buChar char="à"/>
            </a:pPr>
            <a:r>
              <a:rPr lang="en-US" dirty="0">
                <a:sym typeface="Wingdings" panose="05000000000000000000" pitchFamily="2" charset="2"/>
              </a:rPr>
              <a:t>Need to </a:t>
            </a:r>
            <a:r>
              <a:rPr lang="en-US" dirty="0" smtClean="0">
                <a:sym typeface="Wingdings" panose="05000000000000000000" pitchFamily="2" charset="2"/>
              </a:rPr>
              <a:t>disable</a:t>
            </a:r>
            <a:r>
              <a:rPr lang="en-US" dirty="0" smtClean="0"/>
              <a:t> </a:t>
            </a:r>
            <a:r>
              <a:rPr lang="en-US" dirty="0"/>
              <a:t>wake-up </a:t>
            </a:r>
            <a:r>
              <a:rPr lang="en-US" dirty="0" smtClean="0"/>
              <a:t>sources to allow </a:t>
            </a:r>
            <a:r>
              <a:rPr lang="en-US" dirty="0"/>
              <a:t>entering into </a:t>
            </a:r>
            <a:r>
              <a:rPr lang="en-US" dirty="0" smtClean="0"/>
              <a:t>deepest </a:t>
            </a:r>
            <a:r>
              <a:rPr lang="en-US" dirty="0"/>
              <a:t>low power </a:t>
            </a:r>
            <a:r>
              <a:rPr lang="en-US" dirty="0" smtClean="0"/>
              <a:t>mode (Standby</a:t>
            </a:r>
            <a:r>
              <a:rPr lang="en-US" dirty="0"/>
              <a:t>) </a:t>
            </a:r>
            <a:endParaRPr lang="en-US" dirty="0" smtClean="0"/>
          </a:p>
          <a:p>
            <a:pPr marL="965031" lvl="2" indent="0">
              <a:buNone/>
            </a:pPr>
            <a:r>
              <a:rPr lang="en-US" dirty="0" smtClean="0">
                <a:sym typeface="Wingdings" panose="05000000000000000000" pitchFamily="2" charset="2"/>
              </a:rPr>
              <a:t>    in case starting from reboot, no need to disable any wake-up source.</a:t>
            </a:r>
          </a:p>
          <a:p>
            <a:pPr lvl="2">
              <a:buFont typeface="Wingdings" panose="05000000000000000000" pitchFamily="2" charset="2"/>
              <a:buChar char="à"/>
            </a:pPr>
            <a:r>
              <a:rPr lang="fr-FR" dirty="0" smtClean="0"/>
              <a:t>Standby </a:t>
            </a:r>
            <a:r>
              <a:rPr lang="fr-FR" dirty="0"/>
              <a:t>mode </a:t>
            </a:r>
            <a:r>
              <a:rPr lang="fr-FR" dirty="0" err="1"/>
              <a:t>with</a:t>
            </a:r>
            <a:r>
              <a:rPr lang="fr-FR" dirty="0"/>
              <a:t> DDR in </a:t>
            </a:r>
            <a:r>
              <a:rPr lang="fr-FR" dirty="0" smtClean="0"/>
              <a:t>SR </a:t>
            </a:r>
            <a:r>
              <a:rPr lang="fr-FR" dirty="0" err="1" smtClean="0"/>
              <a:t>is</a:t>
            </a:r>
            <a:r>
              <a:rPr lang="fr-FR" dirty="0" smtClean="0"/>
              <a:t> </a:t>
            </a:r>
            <a:r>
              <a:rPr lang="fr-FR" dirty="0" err="1" smtClean="0"/>
              <a:t>entered</a:t>
            </a:r>
            <a:r>
              <a:rPr lang="fr-FR" dirty="0" smtClean="0"/>
              <a:t> </a:t>
            </a:r>
            <a:r>
              <a:rPr lang="fr-FR" dirty="0" err="1" smtClean="0"/>
              <a:t>using</a:t>
            </a:r>
            <a:r>
              <a:rPr lang="fr-FR" dirty="0" smtClean="0"/>
              <a:t> the Linux « </a:t>
            </a:r>
            <a:r>
              <a:rPr lang="fr-FR" dirty="0" err="1" smtClean="0"/>
              <a:t>mem</a:t>
            </a:r>
            <a:r>
              <a:rPr lang="fr-FR" dirty="0" smtClean="0"/>
              <a:t> » command</a:t>
            </a:r>
          </a:p>
          <a:p>
            <a:pPr marL="965031" lvl="2" indent="0">
              <a:buNone/>
            </a:pPr>
            <a:r>
              <a:rPr lang="fr-FR" dirty="0" smtClean="0"/>
              <a:t>	Standby </a:t>
            </a:r>
            <a:r>
              <a:rPr lang="fr-FR" dirty="0"/>
              <a:t>mode </a:t>
            </a:r>
            <a:r>
              <a:rPr lang="fr-FR" dirty="0" err="1"/>
              <a:t>with</a:t>
            </a:r>
            <a:r>
              <a:rPr lang="fr-FR" dirty="0"/>
              <a:t> DDR </a:t>
            </a:r>
            <a:r>
              <a:rPr lang="fr-FR" dirty="0" smtClean="0"/>
              <a:t>OFF </a:t>
            </a:r>
            <a:r>
              <a:rPr lang="fr-FR" dirty="0" err="1"/>
              <a:t>is</a:t>
            </a:r>
            <a:r>
              <a:rPr lang="fr-FR" dirty="0"/>
              <a:t> </a:t>
            </a:r>
            <a:r>
              <a:rPr lang="fr-FR" dirty="0" err="1"/>
              <a:t>entered</a:t>
            </a:r>
            <a:r>
              <a:rPr lang="fr-FR" dirty="0"/>
              <a:t> </a:t>
            </a:r>
            <a:r>
              <a:rPr lang="fr-FR" dirty="0" err="1"/>
              <a:t>using</a:t>
            </a:r>
            <a:r>
              <a:rPr lang="fr-FR" dirty="0"/>
              <a:t> the Linux « </a:t>
            </a:r>
            <a:r>
              <a:rPr lang="fr-FR" dirty="0" err="1" smtClean="0"/>
              <a:t>shutdown</a:t>
            </a:r>
            <a:r>
              <a:rPr lang="fr-FR" dirty="0"/>
              <a:t> </a:t>
            </a:r>
            <a:r>
              <a:rPr lang="fr-FR" dirty="0" smtClean="0"/>
              <a:t>-h 0» command</a:t>
            </a:r>
            <a:endParaRPr lang="en-US" dirty="0" smtClean="0">
              <a:sym typeface="Wingdings" panose="05000000000000000000" pitchFamily="2" charset="2"/>
            </a:endParaRPr>
          </a:p>
          <a:p>
            <a:pPr lvl="1"/>
            <a:r>
              <a:rPr lang="en-US" dirty="0" smtClean="0"/>
              <a:t>Measure the Standby mode consumption</a:t>
            </a:r>
          </a:p>
          <a:p>
            <a:pPr lvl="1"/>
            <a:r>
              <a:rPr lang="en-US" dirty="0"/>
              <a:t>Wake up from </a:t>
            </a:r>
            <a:r>
              <a:rPr lang="en-US" dirty="0" smtClean="0"/>
              <a:t>Standby </a:t>
            </a:r>
            <a:r>
              <a:rPr lang="en-US" dirty="0"/>
              <a:t>mode </a:t>
            </a:r>
            <a:r>
              <a:rPr lang="en-US" dirty="0" smtClean="0"/>
              <a:t>:</a:t>
            </a:r>
          </a:p>
          <a:p>
            <a:pPr lvl="2"/>
            <a:r>
              <a:rPr lang="en-US" dirty="0"/>
              <a:t>When DDR is OFF:     Reload kernel and reboot from scratch.</a:t>
            </a:r>
            <a:endParaRPr lang="en-US" dirty="0">
              <a:solidFill>
                <a:srgbClr val="C00000"/>
              </a:solidFill>
            </a:endParaRPr>
          </a:p>
          <a:p>
            <a:pPr lvl="2"/>
            <a:r>
              <a:rPr lang="en-US" dirty="0" smtClean="0"/>
              <a:t>When DDR is in SR:   kernel still in DDR, resume kernel.</a:t>
            </a:r>
            <a:endParaRPr lang="en-US" dirty="0" smtClean="0">
              <a:solidFill>
                <a:srgbClr val="C00000"/>
              </a:solidFill>
            </a:endParaRPr>
          </a:p>
        </p:txBody>
      </p:sp>
      <p:sp>
        <p:nvSpPr>
          <p:cNvPr id="4" name="Slide Number Placeholder 3"/>
          <p:cNvSpPr>
            <a:spLocks noGrp="1"/>
          </p:cNvSpPr>
          <p:nvPr>
            <p:ph type="sldNum" sz="quarter" idx="12"/>
          </p:nvPr>
        </p:nvSpPr>
        <p:spPr/>
        <p:txBody>
          <a:bodyPr/>
          <a:lstStyle/>
          <a:p>
            <a:fld id="{5B31B9E4-8E4D-4C86-BFD7-412B282B373B}" type="slidenum">
              <a:rPr lang="fr-FR" smtClean="0"/>
              <a:pPr/>
              <a:t>39</a:t>
            </a:fld>
            <a:endParaRPr lang="fr-FR" dirty="0"/>
          </a:p>
        </p:txBody>
      </p:sp>
    </p:spTree>
    <p:extLst>
      <p:ext uri="{BB962C8B-B14F-4D97-AF65-F5344CB8AC3E}">
        <p14:creationId xmlns:p14="http://schemas.microsoft.com/office/powerpoint/2010/main" val="4195970378"/>
      </p:ext>
    </p:extLst>
  </p:cSld>
  <p:clrMapOvr>
    <a:masterClrMapping/>
  </p:clrMapOvr>
  <p:transition spd="slow">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GB" b="1" dirty="0"/>
          </a:p>
        </p:txBody>
      </p:sp>
      <p:sp>
        <p:nvSpPr>
          <p:cNvPr id="4" name="Slide Number Placeholder 3"/>
          <p:cNvSpPr>
            <a:spLocks noGrp="1"/>
          </p:cNvSpPr>
          <p:nvPr>
            <p:ph type="sldNum" sz="quarter" idx="12"/>
          </p:nvPr>
        </p:nvSpPr>
        <p:spPr/>
        <p:txBody>
          <a:bodyPr/>
          <a:lstStyle/>
          <a:p>
            <a:fld id="{5B31B9E4-8E4D-4C86-BFD7-412B282B373B}" type="slidenum">
              <a:rPr lang="fr-FR" smtClean="0"/>
              <a:pPr/>
              <a:t>4</a:t>
            </a:fld>
            <a:endParaRPr lang="fr-FR" dirty="0"/>
          </a:p>
        </p:txBody>
      </p:sp>
      <p:graphicFrame>
        <p:nvGraphicFramePr>
          <p:cNvPr id="6" name="Diagram 5"/>
          <p:cNvGraphicFramePr/>
          <p:nvPr>
            <p:extLst>
              <p:ext uri="{D42A27DB-BD31-4B8C-83A1-F6EECF244321}">
                <p14:modId xmlns:p14="http://schemas.microsoft.com/office/powerpoint/2010/main" val="2336986526"/>
              </p:ext>
            </p:extLst>
          </p:nvPr>
        </p:nvGraphicFramePr>
        <p:xfrm>
          <a:off x="609362" y="1259924"/>
          <a:ext cx="10452809" cy="49805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09694787"/>
      </p:ext>
    </p:extLst>
  </p:cSld>
  <p:clrMapOvr>
    <a:masterClrMapping/>
  </p:clrMapOvr>
  <p:transition spd="slow">
    <p:wipe dir="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Practicing </a:t>
            </a:r>
            <a:r>
              <a:rPr lang="en-US" dirty="0" smtClean="0"/>
              <a:t>school: Lab4 2/4</a:t>
            </a:r>
            <a:br>
              <a:rPr lang="en-US" dirty="0" smtClean="0"/>
            </a:br>
            <a:endParaRPr lang="en-US" dirty="0"/>
          </a:p>
        </p:txBody>
      </p:sp>
      <p:sp>
        <p:nvSpPr>
          <p:cNvPr id="3" name="Content Placeholder 2"/>
          <p:cNvSpPr>
            <a:spLocks noGrp="1"/>
          </p:cNvSpPr>
          <p:nvPr>
            <p:ph idx="1"/>
          </p:nvPr>
        </p:nvSpPr>
        <p:spPr>
          <a:xfrm>
            <a:off x="609361" y="765498"/>
            <a:ext cx="11316905" cy="5555345"/>
          </a:xfrm>
        </p:spPr>
        <p:txBody>
          <a:bodyPr/>
          <a:lstStyle/>
          <a:p>
            <a:pPr>
              <a:spcBef>
                <a:spcPts val="0"/>
              </a:spcBef>
            </a:pPr>
            <a:r>
              <a:rPr lang="en-US" sz="2400" u="sng" dirty="0">
                <a:solidFill>
                  <a:schemeClr val="accent4">
                    <a:lumMod val="90000"/>
                    <a:lumOff val="10000"/>
                  </a:schemeClr>
                </a:solidFill>
              </a:rPr>
              <a:t>Case 1</a:t>
            </a:r>
            <a:r>
              <a:rPr lang="en-US" sz="2400" dirty="0">
                <a:solidFill>
                  <a:schemeClr val="accent4">
                    <a:lumMod val="90000"/>
                    <a:lumOff val="10000"/>
                  </a:schemeClr>
                </a:solidFill>
              </a:rPr>
              <a:t>: STM32MP1 in System Standby with DDR SR mode </a:t>
            </a:r>
            <a:r>
              <a:rPr lang="en-US" sz="2000" dirty="0">
                <a:solidFill>
                  <a:schemeClr val="accent4">
                    <a:lumMod val="90000"/>
                    <a:lumOff val="10000"/>
                  </a:schemeClr>
                </a:solidFill>
              </a:rPr>
              <a:t>(shut off VDDCORE)</a:t>
            </a:r>
            <a:endParaRPr lang="en-US" sz="2400" dirty="0">
              <a:solidFill>
                <a:schemeClr val="accent4">
                  <a:lumMod val="90000"/>
                  <a:lumOff val="10000"/>
                </a:schemeClr>
              </a:solidFill>
            </a:endParaRPr>
          </a:p>
          <a:p>
            <a:pPr lvl="1"/>
            <a:r>
              <a:rPr lang="en-US" sz="1800" dirty="0">
                <a:solidFill>
                  <a:schemeClr val="accent3">
                    <a:lumMod val="50000"/>
                  </a:schemeClr>
                </a:solidFill>
              </a:rPr>
              <a:t>System Standby is reached on the platform by setting the Linux Kernel in “Suspend-To-Ram” state</a:t>
            </a:r>
          </a:p>
          <a:p>
            <a:pPr lvl="2"/>
            <a:r>
              <a:rPr lang="en-US" dirty="0"/>
              <a:t>This is done by writing ‘</a:t>
            </a:r>
            <a:r>
              <a:rPr lang="en-US" dirty="0">
                <a:solidFill>
                  <a:srgbClr val="00B0F0"/>
                </a:solidFill>
              </a:rPr>
              <a:t>mem</a:t>
            </a:r>
            <a:r>
              <a:rPr lang="en-US" dirty="0"/>
              <a:t>’ into /sys/power/state and have M4 in </a:t>
            </a:r>
            <a:r>
              <a:rPr lang="en-US" dirty="0" err="1"/>
              <a:t>CStop</a:t>
            </a:r>
            <a:r>
              <a:rPr lang="en-US" dirty="0"/>
              <a:t> with PDDS=1</a:t>
            </a:r>
          </a:p>
          <a:p>
            <a:pPr lvl="1"/>
            <a:r>
              <a:rPr lang="en-US" sz="1800" dirty="0" smtClean="0">
                <a:solidFill>
                  <a:schemeClr val="accent3">
                    <a:lumMod val="50000"/>
                  </a:schemeClr>
                </a:solidFill>
              </a:rPr>
              <a:t>Enter Standby mode </a:t>
            </a:r>
          </a:p>
          <a:p>
            <a:pPr marL="965031" lvl="2" indent="0">
              <a:buNone/>
            </a:pPr>
            <a:endParaRPr lang="en-US" sz="1600" dirty="0" smtClean="0"/>
          </a:p>
          <a:p>
            <a:pPr lvl="2"/>
            <a:endParaRPr lang="en-US" sz="1600" dirty="0" smtClean="0"/>
          </a:p>
          <a:p>
            <a:pPr lvl="2"/>
            <a:endParaRPr lang="en-US" sz="1600" dirty="0" smtClean="0"/>
          </a:p>
          <a:p>
            <a:pPr lvl="2"/>
            <a:endParaRPr lang="en-US" sz="1600" dirty="0" smtClean="0"/>
          </a:p>
          <a:p>
            <a:pPr lvl="2"/>
            <a:endParaRPr lang="en-US" sz="1600" dirty="0"/>
          </a:p>
          <a:p>
            <a:pPr lvl="2"/>
            <a:endParaRPr lang="en-US" sz="1600" dirty="0" smtClean="0"/>
          </a:p>
          <a:p>
            <a:pPr lvl="2"/>
            <a:endParaRPr lang="en-US" sz="1600" dirty="0"/>
          </a:p>
          <a:p>
            <a:pPr marL="474051" lvl="1" indent="0">
              <a:buNone/>
            </a:pPr>
            <a:endParaRPr lang="en-US" sz="1800" dirty="0" smtClean="0">
              <a:solidFill>
                <a:srgbClr val="C00000"/>
              </a:solidFill>
            </a:endParaRPr>
          </a:p>
          <a:p>
            <a:pPr marL="474051" lvl="1" indent="0">
              <a:buNone/>
            </a:pPr>
            <a:endParaRPr lang="en-US" sz="1800" dirty="0" smtClean="0">
              <a:solidFill>
                <a:srgbClr val="C00000"/>
              </a:solidFill>
            </a:endParaRPr>
          </a:p>
          <a:p>
            <a:pPr>
              <a:spcAft>
                <a:spcPts val="600"/>
              </a:spcAft>
            </a:pPr>
            <a:r>
              <a:rPr lang="en-US" sz="2400" dirty="0">
                <a:solidFill>
                  <a:schemeClr val="accent4">
                    <a:lumMod val="90000"/>
                    <a:lumOff val="10000"/>
                  </a:schemeClr>
                </a:solidFill>
              </a:rPr>
              <a:t>Wakeup from Standby mode using user wakeup button</a:t>
            </a:r>
          </a:p>
          <a:p>
            <a:pPr lvl="1">
              <a:spcAft>
                <a:spcPts val="600"/>
              </a:spcAft>
            </a:pPr>
            <a:r>
              <a:rPr lang="en-US" sz="1800" dirty="0">
                <a:solidFill>
                  <a:schemeClr val="accent3">
                    <a:lumMod val="50000"/>
                  </a:schemeClr>
                </a:solidFill>
              </a:rPr>
              <a:t>Terminal is active again (can enter Linux commands)</a:t>
            </a:r>
          </a:p>
        </p:txBody>
      </p:sp>
      <p:sp>
        <p:nvSpPr>
          <p:cNvPr id="4" name="Slide Number Placeholder 3"/>
          <p:cNvSpPr>
            <a:spLocks noGrp="1"/>
          </p:cNvSpPr>
          <p:nvPr>
            <p:ph type="sldNum" sz="quarter" idx="12"/>
          </p:nvPr>
        </p:nvSpPr>
        <p:spPr/>
        <p:txBody>
          <a:bodyPr/>
          <a:lstStyle/>
          <a:p>
            <a:fld id="{5B31B9E4-8E4D-4C86-BFD7-412B282B373B}" type="slidenum">
              <a:rPr lang="fr-FR" smtClean="0"/>
              <a:pPr/>
              <a:t>40</a:t>
            </a:fld>
            <a:endParaRPr lang="fr-FR" dirty="0"/>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744820" y="4013837"/>
            <a:ext cx="432000" cy="432000"/>
          </a:xfrm>
          <a:prstGeom prst="rect">
            <a:avLst/>
          </a:prstGeom>
        </p:spPr>
      </p:pic>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7361" y="290142"/>
            <a:ext cx="432000" cy="432000"/>
          </a:xfrm>
          <a:prstGeom prst="rect">
            <a:avLst/>
          </a:prstGeom>
        </p:spPr>
      </p:pic>
      <p:sp>
        <p:nvSpPr>
          <p:cNvPr id="15" name="TextBox 14"/>
          <p:cNvSpPr txBox="1"/>
          <p:nvPr/>
        </p:nvSpPr>
        <p:spPr>
          <a:xfrm>
            <a:off x="1108415" y="3128880"/>
            <a:ext cx="10263728" cy="338554"/>
          </a:xfrm>
          <a:prstGeom prst="rect">
            <a:avLst/>
          </a:prstGeom>
          <a:solidFill>
            <a:schemeClr val="accent5">
              <a:lumMod val="20000"/>
              <a:lumOff val="80000"/>
            </a:schemeClr>
          </a:solidFill>
          <a:ln>
            <a:solidFill>
              <a:schemeClr val="tx1"/>
            </a:solidFill>
            <a:prstDash val="dash"/>
          </a:ln>
        </p:spPr>
        <p:txBody>
          <a:bodyPr wrap="square" rtlCol="0">
            <a:spAutoFit/>
          </a:bodyPr>
          <a:lstStyle/>
          <a:p>
            <a:pPr marL="0" lvl="2">
              <a:spcAft>
                <a:spcPts val="400"/>
              </a:spcAft>
            </a:pPr>
            <a:r>
              <a:rPr lang="en-US" sz="1600" b="1" dirty="0" smtClean="0">
                <a:solidFill>
                  <a:schemeClr val="accent4">
                    <a:lumMod val="90000"/>
                    <a:lumOff val="10000"/>
                  </a:schemeClr>
                </a:solidFill>
                <a:latin typeface="Times New Roman" panose="02020603050405020304" pitchFamily="18" charset="0"/>
                <a:cs typeface="Times New Roman" panose="02020603050405020304" pitchFamily="18" charset="0"/>
              </a:rPr>
              <a:t>Board $&gt; </a:t>
            </a:r>
            <a:r>
              <a:rPr lang="en-US" sz="1600" dirty="0">
                <a:solidFill>
                  <a:srgbClr val="00B0F0"/>
                </a:solidFill>
                <a:latin typeface="Arial" pitchFamily="34" charset="0"/>
                <a:cs typeface="Arial" pitchFamily="34" charset="0"/>
              </a:rPr>
              <a:t>echo </a:t>
            </a:r>
            <a:r>
              <a:rPr lang="en-US" sz="1600" dirty="0" smtClean="0">
                <a:solidFill>
                  <a:srgbClr val="00B0F0"/>
                </a:solidFill>
                <a:latin typeface="Arial" pitchFamily="34" charset="0"/>
                <a:cs typeface="Arial" pitchFamily="34" charset="0"/>
              </a:rPr>
              <a:t>mem </a:t>
            </a:r>
            <a:r>
              <a:rPr lang="en-US" sz="1600" dirty="0">
                <a:solidFill>
                  <a:srgbClr val="00B0F0"/>
                </a:solidFill>
                <a:latin typeface="Arial" pitchFamily="34" charset="0"/>
                <a:cs typeface="Arial" pitchFamily="34" charset="0"/>
              </a:rPr>
              <a:t>&gt; /sys/power/state                     </a:t>
            </a:r>
            <a:r>
              <a:rPr lang="en-US" sz="1600" dirty="0" smtClean="0">
                <a:solidFill>
                  <a:srgbClr val="9C9E9F">
                    <a:lumMod val="50000"/>
                  </a:srgbClr>
                </a:solidFill>
                <a:latin typeface="Arial" pitchFamily="34" charset="0"/>
                <a:cs typeface="Arial" pitchFamily="34" charset="0"/>
              </a:rPr>
              <a:t>(</a:t>
            </a:r>
            <a:r>
              <a:rPr lang="en-US" sz="1600" dirty="0">
                <a:solidFill>
                  <a:srgbClr val="9C9E9F">
                    <a:lumMod val="50000"/>
                  </a:srgbClr>
                </a:solidFill>
                <a:latin typeface="Arial" pitchFamily="34" charset="0"/>
                <a:cs typeface="Arial" pitchFamily="34" charset="0"/>
              </a:rPr>
              <a:t>put A7 in </a:t>
            </a:r>
            <a:r>
              <a:rPr lang="en-US" sz="1600" dirty="0" err="1">
                <a:solidFill>
                  <a:srgbClr val="9C9E9F">
                    <a:lumMod val="50000"/>
                  </a:srgbClr>
                </a:solidFill>
                <a:latin typeface="Arial" pitchFamily="34" charset="0"/>
                <a:cs typeface="Arial" pitchFamily="34" charset="0"/>
              </a:rPr>
              <a:t>CStop</a:t>
            </a:r>
            <a:r>
              <a:rPr lang="en-US" sz="1600" dirty="0">
                <a:solidFill>
                  <a:srgbClr val="9C9E9F">
                    <a:lumMod val="50000"/>
                  </a:srgbClr>
                </a:solidFill>
                <a:latin typeface="Arial" pitchFamily="34" charset="0"/>
                <a:cs typeface="Arial" pitchFamily="34" charset="0"/>
              </a:rPr>
              <a:t> and System in </a:t>
            </a:r>
            <a:r>
              <a:rPr lang="en-US" sz="1600" dirty="0" smtClean="0">
                <a:solidFill>
                  <a:srgbClr val="9C9E9F">
                    <a:lumMod val="50000"/>
                  </a:srgbClr>
                </a:solidFill>
                <a:latin typeface="Arial" pitchFamily="34" charset="0"/>
                <a:cs typeface="Arial" pitchFamily="34" charset="0"/>
              </a:rPr>
              <a:t>Standby, </a:t>
            </a:r>
            <a:r>
              <a:rPr lang="en-US" sz="1600" dirty="0">
                <a:solidFill>
                  <a:srgbClr val="9C9E9F">
                    <a:lumMod val="50000"/>
                  </a:srgbClr>
                </a:solidFill>
                <a:latin typeface="Arial" pitchFamily="34" charset="0"/>
                <a:cs typeface="Arial" pitchFamily="34" charset="0"/>
              </a:rPr>
              <a:t>DDR in SR</a:t>
            </a:r>
            <a:r>
              <a:rPr lang="en-US" sz="1600" dirty="0" smtClean="0">
                <a:solidFill>
                  <a:srgbClr val="9C9E9F">
                    <a:lumMod val="50000"/>
                  </a:srgbClr>
                </a:solidFill>
                <a:latin typeface="Arial" pitchFamily="34" charset="0"/>
                <a:cs typeface="Arial" pitchFamily="34" charset="0"/>
              </a:rPr>
              <a:t>)</a:t>
            </a:r>
            <a:endParaRPr lang="en-US" sz="1600" dirty="0">
              <a:solidFill>
                <a:srgbClr val="9C9E9F">
                  <a:lumMod val="50000"/>
                </a:srgbClr>
              </a:solidFill>
              <a:latin typeface="Arial" pitchFamily="34" charset="0"/>
              <a:cs typeface="Arial" pitchFamily="34" charset="0"/>
            </a:endParaRPr>
          </a:p>
        </p:txBody>
      </p:sp>
      <p:sp>
        <p:nvSpPr>
          <p:cNvPr id="16" name="TextBox 15"/>
          <p:cNvSpPr txBox="1"/>
          <p:nvPr/>
        </p:nvSpPr>
        <p:spPr>
          <a:xfrm>
            <a:off x="4119352" y="2064157"/>
            <a:ext cx="7230851" cy="933589"/>
          </a:xfrm>
          <a:prstGeom prst="rect">
            <a:avLst/>
          </a:prstGeom>
          <a:solidFill>
            <a:schemeClr val="accent5">
              <a:lumMod val="20000"/>
              <a:lumOff val="80000"/>
            </a:schemeClr>
          </a:solidFill>
          <a:ln>
            <a:solidFill>
              <a:schemeClr val="tx1"/>
            </a:solidFill>
            <a:prstDash val="dash"/>
          </a:ln>
        </p:spPr>
        <p:txBody>
          <a:bodyPr wrap="square" rtlCol="0">
            <a:spAutoFit/>
          </a:bodyPr>
          <a:lstStyle/>
          <a:p>
            <a:pPr marL="0" lvl="2" fontAlgn="ctr">
              <a:spcAft>
                <a:spcPts val="400"/>
              </a:spcAft>
            </a:pPr>
            <a:r>
              <a:rPr lang="en-US" sz="1600" b="1" dirty="0" smtClean="0">
                <a:solidFill>
                  <a:schemeClr val="accent4">
                    <a:lumMod val="90000"/>
                    <a:lumOff val="10000"/>
                  </a:schemeClr>
                </a:solidFill>
                <a:latin typeface="Times New Roman" panose="02020603050405020304" pitchFamily="18" charset="0"/>
                <a:cs typeface="Times New Roman" panose="02020603050405020304" pitchFamily="18" charset="0"/>
              </a:rPr>
              <a:t>Board $&gt; </a:t>
            </a:r>
            <a:r>
              <a:rPr lang="en-US" sz="1600" dirty="0">
                <a:solidFill>
                  <a:srgbClr val="00B0F0"/>
                </a:solidFill>
                <a:latin typeface="Arial" pitchFamily="34" charset="0"/>
                <a:cs typeface="Arial" pitchFamily="34" charset="0"/>
              </a:rPr>
              <a:t>cat /sys/class/</a:t>
            </a:r>
            <a:r>
              <a:rPr lang="en-US" sz="1600" dirty="0" err="1">
                <a:solidFill>
                  <a:srgbClr val="00B0F0"/>
                </a:solidFill>
                <a:latin typeface="Arial" pitchFamily="34" charset="0"/>
                <a:cs typeface="Arial" pitchFamily="34" charset="0"/>
              </a:rPr>
              <a:t>remoteproc</a:t>
            </a:r>
            <a:r>
              <a:rPr lang="en-US" sz="1600" dirty="0">
                <a:solidFill>
                  <a:srgbClr val="00B0F0"/>
                </a:solidFill>
                <a:latin typeface="Arial" pitchFamily="34" charset="0"/>
                <a:cs typeface="Arial" pitchFamily="34" charset="0"/>
              </a:rPr>
              <a:t>/remoteproc0/state   </a:t>
            </a:r>
            <a:r>
              <a:rPr lang="en-US" sz="1600" dirty="0">
                <a:solidFill>
                  <a:srgbClr val="9C9E9F">
                    <a:lumMod val="50000"/>
                  </a:srgbClr>
                </a:solidFill>
                <a:latin typeface="Arial" pitchFamily="34" charset="0"/>
                <a:cs typeface="Arial" pitchFamily="34" charset="0"/>
              </a:rPr>
              <a:t>(should echo “offline</a:t>
            </a:r>
            <a:r>
              <a:rPr lang="en-US" sz="1600" dirty="0" smtClean="0">
                <a:solidFill>
                  <a:srgbClr val="9C9E9F">
                    <a:lumMod val="50000"/>
                  </a:srgbClr>
                </a:solidFill>
                <a:latin typeface="Arial" pitchFamily="34" charset="0"/>
                <a:cs typeface="Arial" pitchFamily="34" charset="0"/>
              </a:rPr>
              <a:t>”)</a:t>
            </a:r>
          </a:p>
          <a:p>
            <a:pPr marL="0" lvl="2" fontAlgn="ctr">
              <a:spcAft>
                <a:spcPts val="400"/>
              </a:spcAft>
            </a:pPr>
            <a:r>
              <a:rPr lang="en-US" sz="1600" dirty="0" smtClean="0">
                <a:solidFill>
                  <a:srgbClr val="9C9E9F">
                    <a:lumMod val="50000"/>
                  </a:srgbClr>
                </a:solidFill>
                <a:latin typeface="Arial" pitchFamily="34" charset="0"/>
                <a:cs typeface="Arial" pitchFamily="34" charset="0"/>
              </a:rPr>
              <a:t>If the return value is not “offline: we need to put M4 in HOLD_BOOT </a:t>
            </a:r>
          </a:p>
          <a:p>
            <a:pPr marL="0" lvl="2" fontAlgn="ctr">
              <a:spcAft>
                <a:spcPts val="400"/>
              </a:spcAft>
            </a:pPr>
            <a:r>
              <a:rPr lang="en-US" sz="1600" b="1" dirty="0" smtClean="0">
                <a:solidFill>
                  <a:schemeClr val="accent4">
                    <a:lumMod val="90000"/>
                    <a:lumOff val="10000"/>
                  </a:schemeClr>
                </a:solidFill>
                <a:latin typeface="Times New Roman" panose="02020603050405020304" pitchFamily="18" charset="0"/>
                <a:cs typeface="Times New Roman" panose="02020603050405020304" pitchFamily="18" charset="0"/>
              </a:rPr>
              <a:t>Board </a:t>
            </a:r>
            <a:r>
              <a:rPr lang="en-US" sz="1600" b="1" dirty="0">
                <a:solidFill>
                  <a:schemeClr val="accent4">
                    <a:lumMod val="90000"/>
                    <a:lumOff val="10000"/>
                  </a:schemeClr>
                </a:solidFill>
                <a:latin typeface="Times New Roman" panose="02020603050405020304" pitchFamily="18" charset="0"/>
                <a:cs typeface="Times New Roman" panose="02020603050405020304" pitchFamily="18" charset="0"/>
              </a:rPr>
              <a:t>$&gt;</a:t>
            </a:r>
            <a:r>
              <a:rPr lang="en-US" sz="1600" dirty="0">
                <a:solidFill>
                  <a:schemeClr val="accent4">
                    <a:lumMod val="90000"/>
                    <a:lumOff val="10000"/>
                  </a:schemeClr>
                </a:solidFill>
                <a:latin typeface="Times New Roman" panose="02020603050405020304" pitchFamily="18" charset="0"/>
                <a:cs typeface="Times New Roman" panose="02020603050405020304" pitchFamily="18" charset="0"/>
              </a:rPr>
              <a:t> </a:t>
            </a:r>
            <a:r>
              <a:rPr lang="en-US" sz="1600" dirty="0">
                <a:solidFill>
                  <a:srgbClr val="00B0F0"/>
                </a:solidFill>
                <a:latin typeface="Arial" pitchFamily="34" charset="0"/>
                <a:cs typeface="Arial" pitchFamily="34" charset="0"/>
              </a:rPr>
              <a:t>echo ‘stop’ &gt; /</a:t>
            </a:r>
            <a:r>
              <a:rPr lang="en-US" sz="1600" dirty="0" smtClean="0">
                <a:solidFill>
                  <a:srgbClr val="00B0F0"/>
                </a:solidFill>
                <a:latin typeface="Arial" pitchFamily="34" charset="0"/>
                <a:cs typeface="Arial" pitchFamily="34" charset="0"/>
              </a:rPr>
              <a:t>sys/class/</a:t>
            </a:r>
            <a:r>
              <a:rPr lang="en-US" sz="1600" dirty="0" err="1" smtClean="0">
                <a:solidFill>
                  <a:srgbClr val="00B0F0"/>
                </a:solidFill>
                <a:latin typeface="Arial" pitchFamily="34" charset="0"/>
                <a:cs typeface="Arial" pitchFamily="34" charset="0"/>
              </a:rPr>
              <a:t>remoteproc</a:t>
            </a:r>
            <a:r>
              <a:rPr lang="en-US" sz="1600" dirty="0" smtClean="0">
                <a:solidFill>
                  <a:srgbClr val="00B0F0"/>
                </a:solidFill>
                <a:latin typeface="Arial" pitchFamily="34" charset="0"/>
                <a:cs typeface="Arial" pitchFamily="34" charset="0"/>
              </a:rPr>
              <a:t>/remoteproc0/state</a:t>
            </a:r>
            <a:endParaRPr lang="en-US" sz="1600" dirty="0">
              <a:solidFill>
                <a:srgbClr val="9C9E9F">
                  <a:lumMod val="50000"/>
                </a:srgbClr>
              </a:solidFill>
              <a:latin typeface="Arial" pitchFamily="34" charset="0"/>
              <a:cs typeface="Arial" pitchFamily="34" charset="0"/>
            </a:endParaRPr>
          </a:p>
        </p:txBody>
      </p:sp>
      <p:graphicFrame>
        <p:nvGraphicFramePr>
          <p:cNvPr id="13" name="Table 12"/>
          <p:cNvGraphicFramePr>
            <a:graphicFrameLocks noGrp="1"/>
          </p:cNvGraphicFramePr>
          <p:nvPr>
            <p:extLst>
              <p:ext uri="{D42A27DB-BD31-4B8C-83A1-F6EECF244321}">
                <p14:modId xmlns:p14="http://schemas.microsoft.com/office/powerpoint/2010/main" val="1684709640"/>
              </p:ext>
            </p:extLst>
          </p:nvPr>
        </p:nvGraphicFramePr>
        <p:xfrm>
          <a:off x="1845147" y="3677690"/>
          <a:ext cx="7793517" cy="1493520"/>
        </p:xfrm>
        <a:graphic>
          <a:graphicData uri="http://schemas.openxmlformats.org/drawingml/2006/table">
            <a:tbl>
              <a:tblPr firstRow="1" bandRow="1">
                <a:tableStyleId>{5C22544A-7EE6-4342-B048-85BDC9FD1C3A}</a:tableStyleId>
              </a:tblPr>
              <a:tblGrid>
                <a:gridCol w="3094314">
                  <a:extLst>
                    <a:ext uri="{9D8B030D-6E8A-4147-A177-3AD203B41FA5}">
                      <a16:colId xmlns:a16="http://schemas.microsoft.com/office/drawing/2014/main" val="3419827685"/>
                    </a:ext>
                  </a:extLst>
                </a:gridCol>
                <a:gridCol w="2070510">
                  <a:extLst>
                    <a:ext uri="{9D8B030D-6E8A-4147-A177-3AD203B41FA5}">
                      <a16:colId xmlns:a16="http://schemas.microsoft.com/office/drawing/2014/main" val="20001"/>
                    </a:ext>
                  </a:extLst>
                </a:gridCol>
                <a:gridCol w="2628693">
                  <a:extLst>
                    <a:ext uri="{9D8B030D-6E8A-4147-A177-3AD203B41FA5}">
                      <a16:colId xmlns:a16="http://schemas.microsoft.com/office/drawing/2014/main" val="20002"/>
                    </a:ext>
                  </a:extLst>
                </a:gridCol>
              </a:tblGrid>
              <a:tr h="370840">
                <a:tc>
                  <a:txBody>
                    <a:bodyPr/>
                    <a:lstStyle/>
                    <a:p>
                      <a:pPr algn="ctr"/>
                      <a:r>
                        <a:rPr lang="en-US" sz="2000" dirty="0" smtClean="0">
                          <a:latin typeface="Arial" panose="020B0604020202020204" pitchFamily="34" charset="0"/>
                          <a:cs typeface="Arial" panose="020B0604020202020204" pitchFamily="34" charset="0"/>
                        </a:rPr>
                        <a:t>Use case </a:t>
                      </a:r>
                    </a:p>
                    <a:p>
                      <a:pPr marL="0" marR="0" lvl="0" indent="0" algn="ctr" defTabSz="1218987" rtl="0" eaLnBrk="1" fontAlgn="auto" latinLnBrk="0" hangingPunct="1">
                        <a:lnSpc>
                          <a:spcPct val="100000"/>
                        </a:lnSpc>
                        <a:spcBef>
                          <a:spcPts val="0"/>
                        </a:spcBef>
                        <a:spcAft>
                          <a:spcPts val="0"/>
                        </a:spcAft>
                        <a:buClrTx/>
                        <a:buSzTx/>
                        <a:buFontTx/>
                        <a:buNone/>
                        <a:tabLst/>
                        <a:defRPr/>
                      </a:pPr>
                      <a:r>
                        <a:rPr lang="en-US" sz="1200" b="0" dirty="0" smtClean="0"/>
                        <a:t>At ambient temp, </a:t>
                      </a:r>
                      <a:r>
                        <a:rPr lang="en-US" sz="1200" b="0" dirty="0" err="1" smtClean="0"/>
                        <a:t>Typ</a:t>
                      </a:r>
                      <a:r>
                        <a:rPr lang="en-US" sz="1200" b="0" dirty="0" smtClean="0"/>
                        <a:t> voltage</a:t>
                      </a:r>
                    </a:p>
                    <a:p>
                      <a:pPr algn="ctr"/>
                      <a:endParaRPr lang="en-US" sz="1600" dirty="0">
                        <a:latin typeface="Arial" panose="020B0604020202020204" pitchFamily="34" charset="0"/>
                        <a:cs typeface="Arial" panose="020B0604020202020204" pitchFamily="34" charset="0"/>
                      </a:endParaRPr>
                    </a:p>
                  </a:txBody>
                  <a:tcPr anchor="ctr"/>
                </a:tc>
                <a:tc>
                  <a:txBody>
                    <a:bodyPr/>
                    <a:lstStyle/>
                    <a:p>
                      <a:pPr algn="ctr"/>
                      <a:r>
                        <a:rPr lang="en-US" sz="1600" dirty="0" smtClean="0">
                          <a:latin typeface="Arial" panose="020B0604020202020204" pitchFamily="34" charset="0"/>
                          <a:cs typeface="Arial" panose="020B0604020202020204" pitchFamily="34" charset="0"/>
                        </a:rPr>
                        <a:t>V</a:t>
                      </a:r>
                      <a:r>
                        <a:rPr lang="en-US" sz="1600" baseline="-25000" dirty="0" smtClean="0">
                          <a:latin typeface="Arial" panose="020B0604020202020204" pitchFamily="34" charset="0"/>
                          <a:cs typeface="Arial" panose="020B0604020202020204" pitchFamily="34" charset="0"/>
                        </a:rPr>
                        <a:t>DDCORE</a:t>
                      </a:r>
                      <a:r>
                        <a:rPr lang="en-US" sz="1600" dirty="0" smtClean="0">
                          <a:latin typeface="Arial" panose="020B0604020202020204" pitchFamily="34" charset="0"/>
                          <a:cs typeface="Arial" panose="020B0604020202020204" pitchFamily="34" charset="0"/>
                        </a:rPr>
                        <a:t>/V</a:t>
                      </a:r>
                      <a:r>
                        <a:rPr lang="en-US" sz="1600" baseline="-25000" dirty="0" smtClean="0">
                          <a:latin typeface="Arial" panose="020B0604020202020204" pitchFamily="34" charset="0"/>
                          <a:cs typeface="Arial" panose="020B0604020202020204" pitchFamily="34" charset="0"/>
                        </a:rPr>
                        <a:t>DD</a:t>
                      </a:r>
                      <a:r>
                        <a:rPr lang="en-US" sz="1600" dirty="0" smtClean="0">
                          <a:latin typeface="Arial" panose="020B0604020202020204" pitchFamily="34" charset="0"/>
                          <a:cs typeface="Arial" panose="020B0604020202020204" pitchFamily="34" charset="0"/>
                        </a:rPr>
                        <a:t>/</a:t>
                      </a:r>
                      <a:r>
                        <a:rPr lang="en-US" sz="1600" baseline="0" dirty="0" smtClean="0">
                          <a:latin typeface="Arial" panose="020B0604020202020204" pitchFamily="34" charset="0"/>
                          <a:cs typeface="Arial" panose="020B0604020202020204" pitchFamily="34" charset="0"/>
                        </a:rPr>
                        <a:t>V</a:t>
                      </a:r>
                      <a:r>
                        <a:rPr lang="en-US" sz="1600" baseline="-25000" dirty="0" smtClean="0">
                          <a:latin typeface="Arial" panose="020B0604020202020204" pitchFamily="34" charset="0"/>
                          <a:cs typeface="Arial" panose="020B0604020202020204" pitchFamily="34" charset="0"/>
                        </a:rPr>
                        <a:t>DD_DDR</a:t>
                      </a:r>
                    </a:p>
                    <a:p>
                      <a:pPr algn="ctr"/>
                      <a:endParaRPr lang="en-US" sz="1600" baseline="-25000" dirty="0" smtClean="0">
                        <a:latin typeface="Arial" panose="020B0604020202020204" pitchFamily="34" charset="0"/>
                        <a:cs typeface="Arial" panose="020B0604020202020204" pitchFamily="34" charset="0"/>
                      </a:endParaRPr>
                    </a:p>
                    <a:p>
                      <a:pPr algn="ctr"/>
                      <a:r>
                        <a:rPr lang="en-US" sz="1600" dirty="0" smtClean="0">
                          <a:latin typeface="Arial" panose="020B0604020202020204" pitchFamily="34" charset="0"/>
                          <a:cs typeface="Arial" panose="020B0604020202020204" pitchFamily="34" charset="0"/>
                        </a:rPr>
                        <a:t>Expected (mA)</a:t>
                      </a:r>
                      <a:endParaRPr lang="en-US" sz="1600" dirty="0">
                        <a:latin typeface="Arial" panose="020B0604020202020204" pitchFamily="34" charset="0"/>
                        <a:cs typeface="Arial" panose="020B0604020202020204" pitchFamily="34" charset="0"/>
                      </a:endParaRPr>
                    </a:p>
                  </a:txBody>
                  <a:tcPr anchor="ctr"/>
                </a:tc>
                <a:tc>
                  <a:txBody>
                    <a:bodyPr/>
                    <a:lstStyle/>
                    <a:p>
                      <a:pPr algn="ctr"/>
                      <a:r>
                        <a:rPr lang="en-US" sz="1600" dirty="0" smtClean="0">
                          <a:latin typeface="Arial" panose="020B0604020202020204" pitchFamily="34" charset="0"/>
                          <a:cs typeface="Arial" panose="020B0604020202020204" pitchFamily="34" charset="0"/>
                        </a:rPr>
                        <a:t>V</a:t>
                      </a:r>
                      <a:r>
                        <a:rPr lang="en-US" sz="1600" baseline="-25000" dirty="0" smtClean="0">
                          <a:latin typeface="Arial" panose="020B0604020202020204" pitchFamily="34" charset="0"/>
                          <a:cs typeface="Arial" panose="020B0604020202020204" pitchFamily="34" charset="0"/>
                        </a:rPr>
                        <a:t>DDCORE</a:t>
                      </a:r>
                      <a:r>
                        <a:rPr lang="en-US" sz="1600" dirty="0" smtClean="0">
                          <a:latin typeface="Arial" panose="020B0604020202020204" pitchFamily="34" charset="0"/>
                          <a:cs typeface="Arial" panose="020B0604020202020204" pitchFamily="34" charset="0"/>
                        </a:rPr>
                        <a:t>/V</a:t>
                      </a:r>
                      <a:r>
                        <a:rPr lang="en-US" sz="1600" baseline="-25000" dirty="0" smtClean="0">
                          <a:latin typeface="Arial" panose="020B0604020202020204" pitchFamily="34" charset="0"/>
                          <a:cs typeface="Arial" panose="020B0604020202020204" pitchFamily="34" charset="0"/>
                        </a:rPr>
                        <a:t>DD</a:t>
                      </a:r>
                      <a:r>
                        <a:rPr lang="en-US" sz="1600" dirty="0" smtClean="0">
                          <a:latin typeface="Arial" panose="020B0604020202020204" pitchFamily="34" charset="0"/>
                          <a:cs typeface="Arial" panose="020B0604020202020204" pitchFamily="34" charset="0"/>
                        </a:rPr>
                        <a:t>/</a:t>
                      </a:r>
                      <a:r>
                        <a:rPr lang="en-US" sz="1600" baseline="0" dirty="0" smtClean="0">
                          <a:latin typeface="Arial" panose="020B0604020202020204" pitchFamily="34" charset="0"/>
                          <a:cs typeface="Arial" panose="020B0604020202020204" pitchFamily="34" charset="0"/>
                        </a:rPr>
                        <a:t>V</a:t>
                      </a:r>
                      <a:r>
                        <a:rPr lang="en-US" sz="1600" baseline="-25000" dirty="0" smtClean="0">
                          <a:latin typeface="Arial" panose="020B0604020202020204" pitchFamily="34" charset="0"/>
                          <a:cs typeface="Arial" panose="020B0604020202020204" pitchFamily="34" charset="0"/>
                        </a:rPr>
                        <a:t>DD_DDR</a:t>
                      </a:r>
                    </a:p>
                    <a:p>
                      <a:pPr algn="ctr"/>
                      <a:endParaRPr lang="en-US" sz="1600" baseline="-25000" dirty="0" smtClean="0">
                        <a:latin typeface="Arial" panose="020B0604020202020204" pitchFamily="34" charset="0"/>
                        <a:cs typeface="Arial" panose="020B0604020202020204" pitchFamily="34" charset="0"/>
                      </a:endParaRPr>
                    </a:p>
                    <a:p>
                      <a:pPr algn="ctr"/>
                      <a:r>
                        <a:rPr lang="en-US" sz="1600" dirty="0" smtClean="0">
                          <a:latin typeface="Arial" panose="020B0604020202020204" pitchFamily="34" charset="0"/>
                          <a:cs typeface="Arial" panose="020B0604020202020204" pitchFamily="34" charset="0"/>
                        </a:rPr>
                        <a:t>Measured (mA)</a:t>
                      </a:r>
                      <a:endParaRPr lang="en-US" sz="16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0000"/>
                  </a:ext>
                </a:extLst>
              </a:tr>
              <a:tr h="289560">
                <a:tc rowSpan="2">
                  <a: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r>
                        <a:rPr lang="en-US" sz="1800" dirty="0" smtClean="0"/>
                        <a:t>System Standby </a:t>
                      </a:r>
                    </a:p>
                    <a:p>
                      <a:pPr marL="0" marR="0" lvl="0" indent="0" algn="ctr" defTabSz="1218987" rtl="0" eaLnBrk="1" fontAlgn="auto" latinLnBrk="0" hangingPunct="1">
                        <a:lnSpc>
                          <a:spcPct val="100000"/>
                        </a:lnSpc>
                        <a:spcBef>
                          <a:spcPts val="0"/>
                        </a:spcBef>
                        <a:spcAft>
                          <a:spcPts val="0"/>
                        </a:spcAft>
                        <a:buClrTx/>
                        <a:buSzTx/>
                        <a:buFontTx/>
                        <a:buNone/>
                        <a:tabLst/>
                        <a:defRPr/>
                      </a:pPr>
                      <a:r>
                        <a:rPr lang="en-US" sz="1400" dirty="0" smtClean="0"/>
                        <a:t>(A7 </a:t>
                      </a:r>
                      <a:r>
                        <a:rPr lang="en-US" sz="1400" dirty="0" err="1" smtClean="0"/>
                        <a:t>CStop</a:t>
                      </a:r>
                      <a:r>
                        <a:rPr lang="en-US" sz="1400" dirty="0" smtClean="0"/>
                        <a:t>– M4 </a:t>
                      </a:r>
                      <a:r>
                        <a:rPr lang="en-US" sz="1400" dirty="0" err="1" smtClean="0"/>
                        <a:t>Cstop</a:t>
                      </a:r>
                      <a:r>
                        <a:rPr lang="en-US" sz="1400" dirty="0" smtClean="0"/>
                        <a:t> with PDDS=1)</a:t>
                      </a:r>
                    </a:p>
                  </a:txBody>
                  <a:tcPr/>
                </a:tc>
                <a:tc>
                  <a:txBody>
                    <a:bodyPr/>
                    <a:lstStyle/>
                    <a:p>
                      <a:pPr algn="ctr"/>
                      <a:r>
                        <a:rPr lang="en-US" sz="1600" b="1" dirty="0" smtClean="0"/>
                        <a:t>0 / 6.8 / 57</a:t>
                      </a:r>
                    </a:p>
                  </a:txBody>
                  <a:tcPr/>
                </a:tc>
                <a:tc rowSpan="2">
                  <a:txBody>
                    <a:bodyPr/>
                    <a:lstStyle/>
                    <a:p>
                      <a:r>
                        <a:rPr lang="en-US" sz="1600" dirty="0" smtClean="0"/>
                        <a:t>             /           /</a:t>
                      </a:r>
                      <a:endParaRPr lang="en-US" sz="1600" dirty="0"/>
                    </a:p>
                  </a:txBody>
                  <a:tcPr/>
                </a:tc>
                <a:extLst>
                  <a:ext uri="{0D108BD9-81ED-4DB2-BD59-A6C34878D82A}">
                    <a16:rowId xmlns:a16="http://schemas.microsoft.com/office/drawing/2014/main" val="10001"/>
                  </a:ext>
                </a:extLst>
              </a:tr>
              <a:tr h="289560">
                <a:tc vMerge="1">
                  <a:txBody>
                    <a:bodyPr/>
                    <a:lstStyle/>
                    <a:p>
                      <a:endParaRPr lang="en-US"/>
                    </a:p>
                  </a:txBody>
                  <a:tcPr/>
                </a:tc>
                <a:tc>
                  <a:txBody>
                    <a:bodyPr/>
                    <a:lstStyle/>
                    <a:p>
                      <a:pPr algn="ctr"/>
                      <a:r>
                        <a:rPr lang="en-US" sz="1600" b="0" dirty="0" smtClean="0"/>
                        <a:t>    0 </a:t>
                      </a:r>
                      <a:r>
                        <a:rPr lang="en-US" sz="1600" b="1" dirty="0" smtClean="0"/>
                        <a:t>/ 0.15 / </a:t>
                      </a:r>
                      <a:r>
                        <a:rPr lang="en-US" sz="1600" b="0" dirty="0" smtClean="0"/>
                        <a:t>57 (*)</a:t>
                      </a:r>
                    </a:p>
                  </a:txBody>
                  <a:tcPr>
                    <a:solidFill>
                      <a:srgbClr val="92D050"/>
                    </a:solidFill>
                  </a:tcPr>
                </a:tc>
                <a:tc vMerge="1">
                  <a:txBody>
                    <a:bodyPr/>
                    <a:lstStyle/>
                    <a:p>
                      <a:endParaRPr lang="en-US"/>
                    </a:p>
                  </a:txBody>
                  <a:tcPr/>
                </a:tc>
                <a:extLst>
                  <a:ext uri="{0D108BD9-81ED-4DB2-BD59-A6C34878D82A}">
                    <a16:rowId xmlns:a16="http://schemas.microsoft.com/office/drawing/2014/main" val="2542356413"/>
                  </a:ext>
                </a:extLst>
              </a:tr>
            </a:tbl>
          </a:graphicData>
        </a:graphic>
      </p:graphicFrame>
      <p:sp>
        <p:nvSpPr>
          <p:cNvPr id="14" name="TextBox 13"/>
          <p:cNvSpPr txBox="1"/>
          <p:nvPr/>
        </p:nvSpPr>
        <p:spPr>
          <a:xfrm>
            <a:off x="2781251" y="5167113"/>
            <a:ext cx="8424936" cy="338554"/>
          </a:xfrm>
          <a:prstGeom prst="rect">
            <a:avLst/>
          </a:prstGeom>
          <a:noFill/>
        </p:spPr>
        <p:txBody>
          <a:bodyPr wrap="square" rtlCol="0">
            <a:spAutoFit/>
          </a:bodyPr>
          <a:lstStyle/>
          <a:p>
            <a:r>
              <a:rPr lang="en-US" sz="1600" dirty="0" smtClean="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Measurement on MB1263 “ed1-non Weston” distribution with </a:t>
            </a:r>
            <a:r>
              <a:rPr lang="en-US" sz="1600" dirty="0" err="1">
                <a:latin typeface="Arial" panose="020B0604020202020204" pitchFamily="34" charset="0"/>
                <a:cs typeface="Arial" panose="020B0604020202020204" pitchFamily="34" charset="0"/>
              </a:rPr>
              <a:t>eMMC</a:t>
            </a:r>
            <a:r>
              <a:rPr lang="en-US" sz="1600" dirty="0">
                <a:latin typeface="Arial" panose="020B0604020202020204" pitchFamily="34" charset="0"/>
                <a:cs typeface="Arial" panose="020B0604020202020204" pitchFamily="34" charset="0"/>
              </a:rPr>
              <a:t> de-activation </a:t>
            </a:r>
            <a:r>
              <a:rPr lang="en-US" sz="1600" dirty="0" smtClean="0">
                <a:latin typeface="Arial" panose="020B0604020202020204" pitchFamily="34" charset="0"/>
                <a:cs typeface="Arial" panose="020B0604020202020204" pitchFamily="34" charset="0"/>
              </a:rPr>
              <a:t>patch</a:t>
            </a:r>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14105939"/>
      </p:ext>
    </p:extLst>
  </p:cSld>
  <p:clrMapOvr>
    <a:masterClrMapping/>
  </p:clrMapOvr>
  <p:transition spd="slow">
    <p:wipe dir="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Practicing </a:t>
            </a:r>
            <a:r>
              <a:rPr lang="en-US" dirty="0" smtClean="0"/>
              <a:t>school: Lab4 3/4</a:t>
            </a:r>
            <a:br>
              <a:rPr lang="en-US" dirty="0" smtClean="0"/>
            </a:br>
            <a:endParaRPr lang="en-US" dirty="0"/>
          </a:p>
        </p:txBody>
      </p:sp>
      <p:sp>
        <p:nvSpPr>
          <p:cNvPr id="3" name="Content Placeholder 2"/>
          <p:cNvSpPr>
            <a:spLocks noGrp="1"/>
          </p:cNvSpPr>
          <p:nvPr>
            <p:ph idx="1"/>
          </p:nvPr>
        </p:nvSpPr>
        <p:spPr>
          <a:xfrm>
            <a:off x="332979" y="765498"/>
            <a:ext cx="11593287" cy="3231632"/>
          </a:xfrm>
        </p:spPr>
        <p:txBody>
          <a:bodyPr/>
          <a:lstStyle/>
          <a:p>
            <a:pPr>
              <a:spcBef>
                <a:spcPts val="0"/>
              </a:spcBef>
            </a:pPr>
            <a:r>
              <a:rPr lang="en-US" sz="2400" u="sng" dirty="0">
                <a:solidFill>
                  <a:schemeClr val="accent4">
                    <a:lumMod val="90000"/>
                    <a:lumOff val="10000"/>
                  </a:schemeClr>
                </a:solidFill>
              </a:rPr>
              <a:t>Case 2</a:t>
            </a:r>
            <a:r>
              <a:rPr lang="en-US" sz="2400" dirty="0">
                <a:solidFill>
                  <a:schemeClr val="accent4">
                    <a:lumMod val="90000"/>
                    <a:lumOff val="10000"/>
                  </a:schemeClr>
                </a:solidFill>
              </a:rPr>
              <a:t>: STM32MP1 in System Standby with DDR off</a:t>
            </a:r>
          </a:p>
          <a:p>
            <a:pPr lvl="1"/>
            <a:r>
              <a:rPr lang="en-US" sz="1800" dirty="0">
                <a:solidFill>
                  <a:schemeClr val="accent3">
                    <a:lumMod val="50000"/>
                  </a:schemeClr>
                </a:solidFill>
              </a:rPr>
              <a:t>System Standby with DDR off is reached on the platform by setting the Linux Kernel in “Shutdown” state</a:t>
            </a:r>
          </a:p>
          <a:p>
            <a:pPr lvl="2"/>
            <a:r>
              <a:rPr lang="en-US" dirty="0"/>
              <a:t>This is done by running the ‘</a:t>
            </a:r>
            <a:r>
              <a:rPr lang="en-US" dirty="0">
                <a:solidFill>
                  <a:srgbClr val="00B0F0"/>
                </a:solidFill>
              </a:rPr>
              <a:t>shutdown </a:t>
            </a:r>
            <a:r>
              <a:rPr lang="en-US" dirty="0" smtClean="0">
                <a:solidFill>
                  <a:srgbClr val="00B0F0"/>
                </a:solidFill>
              </a:rPr>
              <a:t>–h 0</a:t>
            </a:r>
            <a:r>
              <a:rPr lang="en-US" dirty="0" smtClean="0"/>
              <a:t>’ </a:t>
            </a:r>
            <a:r>
              <a:rPr lang="en-US" dirty="0"/>
              <a:t>command and have M4 in </a:t>
            </a:r>
            <a:r>
              <a:rPr lang="en-US" dirty="0" err="1"/>
              <a:t>CStop</a:t>
            </a:r>
            <a:r>
              <a:rPr lang="en-US" dirty="0"/>
              <a:t> with PDDS=1</a:t>
            </a:r>
          </a:p>
          <a:p>
            <a:pPr lvl="1"/>
            <a:r>
              <a:rPr lang="en-US" sz="1800" dirty="0">
                <a:solidFill>
                  <a:schemeClr val="accent3">
                    <a:lumMod val="50000"/>
                  </a:schemeClr>
                </a:solidFill>
              </a:rPr>
              <a:t>Enter STM32MP1 in system Standby mode </a:t>
            </a:r>
            <a:r>
              <a:rPr lang="en-US" sz="1800" dirty="0" smtClean="0">
                <a:solidFill>
                  <a:schemeClr val="accent3">
                    <a:lumMod val="50000"/>
                  </a:schemeClr>
                </a:solidFill>
              </a:rPr>
              <a:t>DDR off (Linux </a:t>
            </a:r>
            <a:r>
              <a:rPr lang="en-US" sz="1800" dirty="0">
                <a:solidFill>
                  <a:schemeClr val="accent3">
                    <a:lumMod val="50000"/>
                  </a:schemeClr>
                </a:solidFill>
              </a:rPr>
              <a:t>Kernel in “</a:t>
            </a:r>
            <a:r>
              <a:rPr lang="en-US" sz="1800" dirty="0" smtClean="0">
                <a:solidFill>
                  <a:schemeClr val="accent3">
                    <a:lumMod val="50000"/>
                  </a:schemeClr>
                </a:solidFill>
              </a:rPr>
              <a:t>Shutdown”) </a:t>
            </a:r>
            <a:r>
              <a:rPr lang="en-US" sz="1800" dirty="0">
                <a:solidFill>
                  <a:schemeClr val="accent3">
                    <a:lumMod val="50000"/>
                  </a:schemeClr>
                </a:solidFill>
              </a:rPr>
              <a:t>:</a:t>
            </a:r>
          </a:p>
          <a:p>
            <a:pPr lvl="2"/>
            <a:endParaRPr lang="en-US" dirty="0">
              <a:solidFill>
                <a:srgbClr val="FF0000"/>
              </a:solidFill>
            </a:endParaRPr>
          </a:p>
          <a:p>
            <a:pPr marL="474051" lvl="1" indent="0">
              <a:buNone/>
            </a:pPr>
            <a:endParaRPr lang="en-US" sz="1600" dirty="0" smtClean="0"/>
          </a:p>
          <a:p>
            <a:pPr lvl="2"/>
            <a:endParaRPr lang="en-US" sz="1600" dirty="0" smtClean="0"/>
          </a:p>
          <a:p>
            <a:pPr lvl="2"/>
            <a:endParaRPr lang="en-US" sz="1600" dirty="0"/>
          </a:p>
          <a:p>
            <a:pPr marL="474051" lvl="1" indent="0">
              <a:buNone/>
            </a:pPr>
            <a:endParaRPr lang="en-US" sz="1800" dirty="0" smtClean="0">
              <a:solidFill>
                <a:srgbClr val="C00000"/>
              </a:solidFill>
            </a:endParaRPr>
          </a:p>
        </p:txBody>
      </p:sp>
      <p:sp>
        <p:nvSpPr>
          <p:cNvPr id="4" name="Slide Number Placeholder 3"/>
          <p:cNvSpPr>
            <a:spLocks noGrp="1"/>
          </p:cNvSpPr>
          <p:nvPr>
            <p:ph type="sldNum" sz="quarter" idx="12"/>
          </p:nvPr>
        </p:nvSpPr>
        <p:spPr/>
        <p:txBody>
          <a:bodyPr/>
          <a:lstStyle/>
          <a:p>
            <a:fld id="{5B31B9E4-8E4D-4C86-BFD7-412B282B373B}" type="slidenum">
              <a:rPr lang="fr-FR" smtClean="0"/>
              <a:pPr/>
              <a:t>41</a:t>
            </a:fld>
            <a:endParaRPr lang="fr-FR" dirty="0"/>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76844" y="4284519"/>
            <a:ext cx="432000" cy="432000"/>
          </a:xfrm>
          <a:prstGeom prst="rect">
            <a:avLst/>
          </a:prstGeom>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6979" y="141157"/>
            <a:ext cx="432000" cy="432000"/>
          </a:xfrm>
          <a:prstGeom prst="rect">
            <a:avLst/>
          </a:prstGeom>
        </p:spPr>
      </p:pic>
      <p:sp>
        <p:nvSpPr>
          <p:cNvPr id="14" name="TextBox 13"/>
          <p:cNvSpPr txBox="1"/>
          <p:nvPr/>
        </p:nvSpPr>
        <p:spPr>
          <a:xfrm>
            <a:off x="595780" y="2396219"/>
            <a:ext cx="10801246" cy="933589"/>
          </a:xfrm>
          <a:prstGeom prst="rect">
            <a:avLst/>
          </a:prstGeom>
          <a:solidFill>
            <a:schemeClr val="accent5">
              <a:lumMod val="20000"/>
              <a:lumOff val="80000"/>
            </a:schemeClr>
          </a:solidFill>
          <a:ln>
            <a:solidFill>
              <a:schemeClr val="tx1"/>
            </a:solidFill>
            <a:prstDash val="dash"/>
          </a:ln>
        </p:spPr>
        <p:txBody>
          <a:bodyPr wrap="square" rtlCol="0">
            <a:spAutoFit/>
          </a:bodyPr>
          <a:lstStyle/>
          <a:p>
            <a:pPr marL="0" lvl="2" fontAlgn="ctr">
              <a:spcAft>
                <a:spcPts val="400"/>
              </a:spcAft>
            </a:pPr>
            <a:r>
              <a:rPr lang="en-US" sz="1600" b="1" dirty="0">
                <a:solidFill>
                  <a:schemeClr val="accent4">
                    <a:lumMod val="90000"/>
                    <a:lumOff val="10000"/>
                  </a:schemeClr>
                </a:solidFill>
                <a:latin typeface="Times New Roman" panose="02020603050405020304" pitchFamily="18" charset="0"/>
                <a:cs typeface="Times New Roman" panose="02020603050405020304" pitchFamily="18" charset="0"/>
              </a:rPr>
              <a:t>Board $&gt; </a:t>
            </a:r>
            <a:r>
              <a:rPr lang="en-US" sz="1600" dirty="0">
                <a:solidFill>
                  <a:srgbClr val="00B0F0"/>
                </a:solidFill>
                <a:latin typeface="Arial" pitchFamily="34" charset="0"/>
                <a:cs typeface="Arial" pitchFamily="34" charset="0"/>
              </a:rPr>
              <a:t>cat /sys/class/</a:t>
            </a:r>
            <a:r>
              <a:rPr lang="en-US" sz="1600" dirty="0" err="1">
                <a:solidFill>
                  <a:srgbClr val="00B0F0"/>
                </a:solidFill>
                <a:latin typeface="Arial" pitchFamily="34" charset="0"/>
                <a:cs typeface="Arial" pitchFamily="34" charset="0"/>
              </a:rPr>
              <a:t>remoteproc</a:t>
            </a:r>
            <a:r>
              <a:rPr lang="en-US" sz="1600" dirty="0">
                <a:solidFill>
                  <a:srgbClr val="00B0F0"/>
                </a:solidFill>
                <a:latin typeface="Arial" pitchFamily="34" charset="0"/>
                <a:cs typeface="Arial" pitchFamily="34" charset="0"/>
              </a:rPr>
              <a:t>/remoteproc0/state   </a:t>
            </a:r>
            <a:r>
              <a:rPr lang="en-US" sz="1600" dirty="0">
                <a:solidFill>
                  <a:srgbClr val="9C9E9F">
                    <a:lumMod val="50000"/>
                  </a:srgbClr>
                </a:solidFill>
                <a:latin typeface="Arial" pitchFamily="34" charset="0"/>
                <a:cs typeface="Arial" pitchFamily="34" charset="0"/>
              </a:rPr>
              <a:t>(should echo “offline”)</a:t>
            </a:r>
          </a:p>
          <a:p>
            <a:pPr marL="0" lvl="2" fontAlgn="ctr">
              <a:spcAft>
                <a:spcPts val="400"/>
              </a:spcAft>
            </a:pPr>
            <a:r>
              <a:rPr lang="en-US" sz="1600" dirty="0">
                <a:solidFill>
                  <a:srgbClr val="9C9E9F">
                    <a:lumMod val="50000"/>
                  </a:srgbClr>
                </a:solidFill>
                <a:latin typeface="Arial" pitchFamily="34" charset="0"/>
                <a:cs typeface="Arial" pitchFamily="34" charset="0"/>
              </a:rPr>
              <a:t>If the return value is not “offline: we need to put M4 in HOLD_BOOT using below command</a:t>
            </a:r>
          </a:p>
          <a:p>
            <a:pPr marL="0" lvl="2" fontAlgn="ctr">
              <a:spcAft>
                <a:spcPts val="400"/>
              </a:spcAft>
            </a:pPr>
            <a:r>
              <a:rPr lang="en-US" sz="1600" b="1" dirty="0">
                <a:solidFill>
                  <a:schemeClr val="accent4">
                    <a:lumMod val="90000"/>
                    <a:lumOff val="10000"/>
                  </a:schemeClr>
                </a:solidFill>
                <a:latin typeface="Times New Roman" panose="02020603050405020304" pitchFamily="18" charset="0"/>
                <a:cs typeface="Times New Roman" panose="02020603050405020304" pitchFamily="18" charset="0"/>
              </a:rPr>
              <a:t>Board $&gt;</a:t>
            </a:r>
            <a:r>
              <a:rPr lang="en-US" sz="1600" dirty="0">
                <a:solidFill>
                  <a:schemeClr val="accent4">
                    <a:lumMod val="90000"/>
                    <a:lumOff val="10000"/>
                  </a:schemeClr>
                </a:solidFill>
                <a:latin typeface="Times New Roman" panose="02020603050405020304" pitchFamily="18" charset="0"/>
                <a:cs typeface="Times New Roman" panose="02020603050405020304" pitchFamily="18" charset="0"/>
              </a:rPr>
              <a:t> </a:t>
            </a:r>
            <a:r>
              <a:rPr lang="en-US" sz="1600" dirty="0">
                <a:solidFill>
                  <a:srgbClr val="00B0F0"/>
                </a:solidFill>
                <a:latin typeface="Arial" pitchFamily="34" charset="0"/>
                <a:cs typeface="Arial" pitchFamily="34" charset="0"/>
              </a:rPr>
              <a:t>echo ‘stop’ &gt; /</a:t>
            </a:r>
            <a:r>
              <a:rPr lang="en-US" sz="1600" dirty="0" smtClean="0">
                <a:solidFill>
                  <a:srgbClr val="00B0F0"/>
                </a:solidFill>
                <a:latin typeface="Arial" pitchFamily="34" charset="0"/>
                <a:cs typeface="Arial" pitchFamily="34" charset="0"/>
              </a:rPr>
              <a:t>sys/class/</a:t>
            </a:r>
            <a:r>
              <a:rPr lang="en-US" sz="1600" dirty="0" err="1" smtClean="0">
                <a:solidFill>
                  <a:srgbClr val="00B0F0"/>
                </a:solidFill>
                <a:latin typeface="Arial" pitchFamily="34" charset="0"/>
                <a:cs typeface="Arial" pitchFamily="34" charset="0"/>
              </a:rPr>
              <a:t>remoteproc</a:t>
            </a:r>
            <a:r>
              <a:rPr lang="en-US" sz="1600" dirty="0" smtClean="0">
                <a:solidFill>
                  <a:srgbClr val="00B0F0"/>
                </a:solidFill>
                <a:latin typeface="Arial" pitchFamily="34" charset="0"/>
                <a:cs typeface="Arial" pitchFamily="34" charset="0"/>
              </a:rPr>
              <a:t>/remoteproc0/state</a:t>
            </a:r>
            <a:endParaRPr lang="en-US" sz="1600" dirty="0">
              <a:solidFill>
                <a:srgbClr val="9C9E9F">
                  <a:lumMod val="50000"/>
                </a:srgbClr>
              </a:solidFill>
              <a:latin typeface="Arial" pitchFamily="34" charset="0"/>
              <a:cs typeface="Arial" pitchFamily="34" charset="0"/>
            </a:endParaRPr>
          </a:p>
        </p:txBody>
      </p:sp>
      <p:sp>
        <p:nvSpPr>
          <p:cNvPr id="15" name="Rectangle 14"/>
          <p:cNvSpPr/>
          <p:nvPr/>
        </p:nvSpPr>
        <p:spPr>
          <a:xfrm>
            <a:off x="1273468" y="5778039"/>
            <a:ext cx="10610715" cy="461665"/>
          </a:xfrm>
          <a:prstGeom prst="rect">
            <a:avLst/>
          </a:prstGeom>
        </p:spPr>
        <p:txBody>
          <a:bodyPr wrap="square">
            <a:spAutoFit/>
          </a:bodyPr>
          <a:lstStyle/>
          <a:p>
            <a:pPr marL="342900" indent="-342900">
              <a:spcAft>
                <a:spcPts val="600"/>
              </a:spcAft>
              <a:buFont typeface="Arial" panose="020B0604020202020204" pitchFamily="34" charset="0"/>
              <a:buChar char="•"/>
            </a:pPr>
            <a:r>
              <a:rPr lang="en-US" dirty="0">
                <a:solidFill>
                  <a:schemeClr val="accent4">
                    <a:lumMod val="90000"/>
                    <a:lumOff val="10000"/>
                  </a:schemeClr>
                </a:solidFill>
                <a:latin typeface="Arial" pitchFamily="34" charset="0"/>
                <a:cs typeface="Arial" pitchFamily="34" charset="0"/>
              </a:rPr>
              <a:t>Wakeup from Standby mode using reset button... Linux reboot</a:t>
            </a:r>
          </a:p>
        </p:txBody>
      </p:sp>
      <p:sp>
        <p:nvSpPr>
          <p:cNvPr id="16" name="TextBox 15"/>
          <p:cNvSpPr txBox="1"/>
          <p:nvPr/>
        </p:nvSpPr>
        <p:spPr>
          <a:xfrm>
            <a:off x="595780" y="3461722"/>
            <a:ext cx="10801246" cy="338554"/>
          </a:xfrm>
          <a:prstGeom prst="rect">
            <a:avLst/>
          </a:prstGeom>
          <a:solidFill>
            <a:schemeClr val="accent5">
              <a:lumMod val="20000"/>
              <a:lumOff val="80000"/>
            </a:schemeClr>
          </a:solidFill>
          <a:ln>
            <a:solidFill>
              <a:schemeClr val="tx1"/>
            </a:solidFill>
            <a:prstDash val="dash"/>
          </a:ln>
        </p:spPr>
        <p:txBody>
          <a:bodyPr wrap="square" rtlCol="0">
            <a:spAutoFit/>
          </a:bodyPr>
          <a:lstStyle/>
          <a:p>
            <a:pPr marL="0" lvl="2">
              <a:spcAft>
                <a:spcPts val="400"/>
              </a:spcAft>
            </a:pPr>
            <a:r>
              <a:rPr lang="en-US" sz="1600" b="1" dirty="0" smtClean="0">
                <a:solidFill>
                  <a:schemeClr val="accent4">
                    <a:lumMod val="90000"/>
                    <a:lumOff val="10000"/>
                  </a:schemeClr>
                </a:solidFill>
                <a:latin typeface="Times New Roman" panose="02020603050405020304" pitchFamily="18" charset="0"/>
                <a:cs typeface="Times New Roman" panose="02020603050405020304" pitchFamily="18" charset="0"/>
              </a:rPr>
              <a:t>Board $&gt; </a:t>
            </a:r>
            <a:r>
              <a:rPr lang="en-US" sz="1600" dirty="0" smtClean="0">
                <a:solidFill>
                  <a:srgbClr val="00B0F0"/>
                </a:solidFill>
                <a:latin typeface="Arial" pitchFamily="34" charset="0"/>
                <a:cs typeface="Arial" pitchFamily="34" charset="0"/>
              </a:rPr>
              <a:t>shutdown –h 0  </a:t>
            </a:r>
            <a:r>
              <a:rPr lang="en-US" sz="1600" dirty="0" smtClean="0">
                <a:solidFill>
                  <a:srgbClr val="9C9E9F">
                    <a:lumMod val="50000"/>
                  </a:srgbClr>
                </a:solidFill>
                <a:latin typeface="Arial" pitchFamily="34" charset="0"/>
                <a:cs typeface="Arial" pitchFamily="34" charset="0"/>
              </a:rPr>
              <a:t>(</a:t>
            </a:r>
            <a:r>
              <a:rPr lang="en-US" sz="1600" dirty="0">
                <a:solidFill>
                  <a:srgbClr val="9C9E9F">
                    <a:lumMod val="50000"/>
                  </a:srgbClr>
                </a:solidFill>
                <a:latin typeface="Arial" pitchFamily="34" charset="0"/>
                <a:cs typeface="Arial" pitchFamily="34" charset="0"/>
              </a:rPr>
              <a:t>put A7 in </a:t>
            </a:r>
            <a:r>
              <a:rPr lang="en-US" sz="1600" dirty="0" err="1">
                <a:solidFill>
                  <a:srgbClr val="9C9E9F">
                    <a:lumMod val="50000"/>
                  </a:srgbClr>
                </a:solidFill>
                <a:latin typeface="Arial" pitchFamily="34" charset="0"/>
                <a:cs typeface="Arial" pitchFamily="34" charset="0"/>
              </a:rPr>
              <a:t>CStop</a:t>
            </a:r>
            <a:r>
              <a:rPr lang="en-US" sz="1600" dirty="0">
                <a:solidFill>
                  <a:srgbClr val="9C9E9F">
                    <a:lumMod val="50000"/>
                  </a:srgbClr>
                </a:solidFill>
                <a:latin typeface="Arial" pitchFamily="34" charset="0"/>
                <a:cs typeface="Arial" pitchFamily="34" charset="0"/>
              </a:rPr>
              <a:t> </a:t>
            </a:r>
            <a:r>
              <a:rPr lang="en-US" sz="1600" dirty="0" smtClean="0">
                <a:solidFill>
                  <a:srgbClr val="9C9E9F">
                    <a:lumMod val="50000"/>
                  </a:srgbClr>
                </a:solidFill>
                <a:latin typeface="Arial" pitchFamily="34" charset="0"/>
                <a:cs typeface="Arial" pitchFamily="34" charset="0"/>
              </a:rPr>
              <a:t>with PDDS=1 and </a:t>
            </a:r>
            <a:r>
              <a:rPr lang="en-US" sz="1600" dirty="0">
                <a:solidFill>
                  <a:srgbClr val="9C9E9F">
                    <a:lumMod val="50000"/>
                  </a:srgbClr>
                </a:solidFill>
                <a:latin typeface="Arial" pitchFamily="34" charset="0"/>
                <a:cs typeface="Arial" pitchFamily="34" charset="0"/>
              </a:rPr>
              <a:t>System in </a:t>
            </a:r>
            <a:r>
              <a:rPr lang="en-US" sz="1600" dirty="0" smtClean="0">
                <a:solidFill>
                  <a:srgbClr val="9C9E9F">
                    <a:lumMod val="50000"/>
                  </a:srgbClr>
                </a:solidFill>
                <a:latin typeface="Arial" pitchFamily="34" charset="0"/>
                <a:cs typeface="Arial" pitchFamily="34" charset="0"/>
              </a:rPr>
              <a:t>Standby, </a:t>
            </a:r>
            <a:r>
              <a:rPr lang="en-US" sz="1600" dirty="0">
                <a:solidFill>
                  <a:srgbClr val="9C9E9F">
                    <a:lumMod val="50000"/>
                  </a:srgbClr>
                </a:solidFill>
                <a:latin typeface="Arial" pitchFamily="34" charset="0"/>
                <a:cs typeface="Arial" pitchFamily="34" charset="0"/>
              </a:rPr>
              <a:t>DDR </a:t>
            </a:r>
            <a:r>
              <a:rPr lang="en-US" sz="1600" dirty="0" smtClean="0">
                <a:solidFill>
                  <a:srgbClr val="9C9E9F">
                    <a:lumMod val="50000"/>
                  </a:srgbClr>
                </a:solidFill>
                <a:latin typeface="Arial" pitchFamily="34" charset="0"/>
                <a:cs typeface="Arial" pitchFamily="34" charset="0"/>
              </a:rPr>
              <a:t>Off)</a:t>
            </a:r>
            <a:endParaRPr lang="en-US" sz="1600" dirty="0">
              <a:solidFill>
                <a:srgbClr val="9C9E9F">
                  <a:lumMod val="50000"/>
                </a:srgbClr>
              </a:solidFill>
              <a:latin typeface="Arial" pitchFamily="34" charset="0"/>
              <a:cs typeface="Arial" pitchFamily="34" charset="0"/>
            </a:endParaRPr>
          </a:p>
        </p:txBody>
      </p:sp>
      <p:graphicFrame>
        <p:nvGraphicFramePr>
          <p:cNvPr id="19" name="Table 18"/>
          <p:cNvGraphicFramePr>
            <a:graphicFrameLocks noGrp="1"/>
          </p:cNvGraphicFramePr>
          <p:nvPr>
            <p:extLst>
              <p:ext uri="{D42A27DB-BD31-4B8C-83A1-F6EECF244321}">
                <p14:modId xmlns:p14="http://schemas.microsoft.com/office/powerpoint/2010/main" val="2991157706"/>
              </p:ext>
            </p:extLst>
          </p:nvPr>
        </p:nvGraphicFramePr>
        <p:xfrm>
          <a:off x="2085140" y="3997130"/>
          <a:ext cx="7793517" cy="1493520"/>
        </p:xfrm>
        <a:graphic>
          <a:graphicData uri="http://schemas.openxmlformats.org/drawingml/2006/table">
            <a:tbl>
              <a:tblPr firstRow="1" bandRow="1">
                <a:tableStyleId>{5C22544A-7EE6-4342-B048-85BDC9FD1C3A}</a:tableStyleId>
              </a:tblPr>
              <a:tblGrid>
                <a:gridCol w="3094314">
                  <a:extLst>
                    <a:ext uri="{9D8B030D-6E8A-4147-A177-3AD203B41FA5}">
                      <a16:colId xmlns:a16="http://schemas.microsoft.com/office/drawing/2014/main" val="3419827685"/>
                    </a:ext>
                  </a:extLst>
                </a:gridCol>
                <a:gridCol w="2070510">
                  <a:extLst>
                    <a:ext uri="{9D8B030D-6E8A-4147-A177-3AD203B41FA5}">
                      <a16:colId xmlns:a16="http://schemas.microsoft.com/office/drawing/2014/main" val="20001"/>
                    </a:ext>
                  </a:extLst>
                </a:gridCol>
                <a:gridCol w="2628693">
                  <a:extLst>
                    <a:ext uri="{9D8B030D-6E8A-4147-A177-3AD203B41FA5}">
                      <a16:colId xmlns:a16="http://schemas.microsoft.com/office/drawing/2014/main" val="20002"/>
                    </a:ext>
                  </a:extLst>
                </a:gridCol>
              </a:tblGrid>
              <a:tr h="370840">
                <a:tc>
                  <a:txBody>
                    <a:bodyPr/>
                    <a:lstStyle/>
                    <a:p>
                      <a:pPr algn="ctr"/>
                      <a:r>
                        <a:rPr lang="en-US" sz="2000" dirty="0" smtClean="0">
                          <a:latin typeface="Arial" panose="020B0604020202020204" pitchFamily="34" charset="0"/>
                          <a:cs typeface="Arial" panose="020B0604020202020204" pitchFamily="34" charset="0"/>
                        </a:rPr>
                        <a:t>Use case </a:t>
                      </a:r>
                    </a:p>
                    <a:p>
                      <a:pPr marL="0" marR="0" lvl="0" indent="0" algn="ctr" defTabSz="1218987" rtl="0" eaLnBrk="1" fontAlgn="auto" latinLnBrk="0" hangingPunct="1">
                        <a:lnSpc>
                          <a:spcPct val="100000"/>
                        </a:lnSpc>
                        <a:spcBef>
                          <a:spcPts val="0"/>
                        </a:spcBef>
                        <a:spcAft>
                          <a:spcPts val="0"/>
                        </a:spcAft>
                        <a:buClrTx/>
                        <a:buSzTx/>
                        <a:buFontTx/>
                        <a:buNone/>
                        <a:tabLst/>
                        <a:defRPr/>
                      </a:pPr>
                      <a:r>
                        <a:rPr lang="en-US" sz="1200" b="0" dirty="0" smtClean="0"/>
                        <a:t>At ambient temp, </a:t>
                      </a:r>
                      <a:r>
                        <a:rPr lang="en-US" sz="1200" b="0" dirty="0" err="1" smtClean="0"/>
                        <a:t>Typ</a:t>
                      </a:r>
                      <a:r>
                        <a:rPr lang="en-US" sz="1200" b="0" dirty="0" smtClean="0"/>
                        <a:t> voltage</a:t>
                      </a:r>
                    </a:p>
                    <a:p>
                      <a:pPr algn="ctr"/>
                      <a:endParaRPr lang="en-US" sz="1600" dirty="0">
                        <a:latin typeface="Arial" panose="020B0604020202020204" pitchFamily="34" charset="0"/>
                        <a:cs typeface="Arial" panose="020B0604020202020204" pitchFamily="34" charset="0"/>
                      </a:endParaRPr>
                    </a:p>
                  </a:txBody>
                  <a:tcPr anchor="ctr"/>
                </a:tc>
                <a:tc>
                  <a:txBody>
                    <a:bodyPr/>
                    <a:lstStyle/>
                    <a:p>
                      <a:pPr algn="ctr"/>
                      <a:r>
                        <a:rPr lang="en-US" sz="1600" dirty="0" smtClean="0">
                          <a:latin typeface="Arial" panose="020B0604020202020204" pitchFamily="34" charset="0"/>
                          <a:cs typeface="Arial" panose="020B0604020202020204" pitchFamily="34" charset="0"/>
                        </a:rPr>
                        <a:t>V</a:t>
                      </a:r>
                      <a:r>
                        <a:rPr lang="en-US" sz="1600" baseline="-25000" dirty="0" smtClean="0">
                          <a:latin typeface="Arial" panose="020B0604020202020204" pitchFamily="34" charset="0"/>
                          <a:cs typeface="Arial" panose="020B0604020202020204" pitchFamily="34" charset="0"/>
                        </a:rPr>
                        <a:t>DDCORE</a:t>
                      </a:r>
                      <a:r>
                        <a:rPr lang="en-US" sz="1600" dirty="0" smtClean="0">
                          <a:latin typeface="Arial" panose="020B0604020202020204" pitchFamily="34" charset="0"/>
                          <a:cs typeface="Arial" panose="020B0604020202020204" pitchFamily="34" charset="0"/>
                        </a:rPr>
                        <a:t>/V</a:t>
                      </a:r>
                      <a:r>
                        <a:rPr lang="en-US" sz="1600" baseline="-25000" dirty="0" smtClean="0">
                          <a:latin typeface="Arial" panose="020B0604020202020204" pitchFamily="34" charset="0"/>
                          <a:cs typeface="Arial" panose="020B0604020202020204" pitchFamily="34" charset="0"/>
                        </a:rPr>
                        <a:t>DD</a:t>
                      </a:r>
                      <a:r>
                        <a:rPr lang="en-US" sz="1600" dirty="0" smtClean="0">
                          <a:latin typeface="Arial" panose="020B0604020202020204" pitchFamily="34" charset="0"/>
                          <a:cs typeface="Arial" panose="020B0604020202020204" pitchFamily="34" charset="0"/>
                        </a:rPr>
                        <a:t>/</a:t>
                      </a:r>
                      <a:r>
                        <a:rPr lang="en-US" sz="1600" baseline="0" dirty="0" smtClean="0">
                          <a:latin typeface="Arial" panose="020B0604020202020204" pitchFamily="34" charset="0"/>
                          <a:cs typeface="Arial" panose="020B0604020202020204" pitchFamily="34" charset="0"/>
                        </a:rPr>
                        <a:t>V</a:t>
                      </a:r>
                      <a:r>
                        <a:rPr lang="en-US" sz="1600" baseline="-25000" dirty="0" smtClean="0">
                          <a:latin typeface="Arial" panose="020B0604020202020204" pitchFamily="34" charset="0"/>
                          <a:cs typeface="Arial" panose="020B0604020202020204" pitchFamily="34" charset="0"/>
                        </a:rPr>
                        <a:t>DD_DDR</a:t>
                      </a:r>
                    </a:p>
                    <a:p>
                      <a:pPr algn="ctr"/>
                      <a:endParaRPr lang="en-US" sz="1600" baseline="-25000" dirty="0" smtClean="0">
                        <a:latin typeface="Arial" panose="020B0604020202020204" pitchFamily="34" charset="0"/>
                        <a:cs typeface="Arial" panose="020B0604020202020204" pitchFamily="34" charset="0"/>
                      </a:endParaRPr>
                    </a:p>
                    <a:p>
                      <a:pPr algn="ctr"/>
                      <a:r>
                        <a:rPr lang="en-US" sz="1600" dirty="0" smtClean="0">
                          <a:latin typeface="Arial" panose="020B0604020202020204" pitchFamily="34" charset="0"/>
                          <a:cs typeface="Arial" panose="020B0604020202020204" pitchFamily="34" charset="0"/>
                        </a:rPr>
                        <a:t>Expected (mA)</a:t>
                      </a:r>
                      <a:endParaRPr lang="en-US" sz="1600" dirty="0">
                        <a:latin typeface="Arial" panose="020B0604020202020204" pitchFamily="34" charset="0"/>
                        <a:cs typeface="Arial" panose="020B0604020202020204" pitchFamily="34" charset="0"/>
                      </a:endParaRPr>
                    </a:p>
                  </a:txBody>
                  <a:tcPr anchor="ctr"/>
                </a:tc>
                <a:tc>
                  <a:txBody>
                    <a:bodyPr/>
                    <a:lstStyle/>
                    <a:p>
                      <a:pPr algn="ctr"/>
                      <a:r>
                        <a:rPr lang="en-US" sz="1600" dirty="0" smtClean="0">
                          <a:latin typeface="Arial" panose="020B0604020202020204" pitchFamily="34" charset="0"/>
                          <a:cs typeface="Arial" panose="020B0604020202020204" pitchFamily="34" charset="0"/>
                        </a:rPr>
                        <a:t>V</a:t>
                      </a:r>
                      <a:r>
                        <a:rPr lang="en-US" sz="1600" baseline="-25000" dirty="0" smtClean="0">
                          <a:latin typeface="Arial" panose="020B0604020202020204" pitchFamily="34" charset="0"/>
                          <a:cs typeface="Arial" panose="020B0604020202020204" pitchFamily="34" charset="0"/>
                        </a:rPr>
                        <a:t>DDCORE</a:t>
                      </a:r>
                      <a:r>
                        <a:rPr lang="en-US" sz="1600" dirty="0" smtClean="0">
                          <a:latin typeface="Arial" panose="020B0604020202020204" pitchFamily="34" charset="0"/>
                          <a:cs typeface="Arial" panose="020B0604020202020204" pitchFamily="34" charset="0"/>
                        </a:rPr>
                        <a:t>/V</a:t>
                      </a:r>
                      <a:r>
                        <a:rPr lang="en-US" sz="1600" baseline="-25000" dirty="0" smtClean="0">
                          <a:latin typeface="Arial" panose="020B0604020202020204" pitchFamily="34" charset="0"/>
                          <a:cs typeface="Arial" panose="020B0604020202020204" pitchFamily="34" charset="0"/>
                        </a:rPr>
                        <a:t>DD</a:t>
                      </a:r>
                      <a:r>
                        <a:rPr lang="en-US" sz="1600" dirty="0" smtClean="0">
                          <a:latin typeface="Arial" panose="020B0604020202020204" pitchFamily="34" charset="0"/>
                          <a:cs typeface="Arial" panose="020B0604020202020204" pitchFamily="34" charset="0"/>
                        </a:rPr>
                        <a:t>/</a:t>
                      </a:r>
                      <a:r>
                        <a:rPr lang="en-US" sz="1600" baseline="0" dirty="0" smtClean="0">
                          <a:latin typeface="Arial" panose="020B0604020202020204" pitchFamily="34" charset="0"/>
                          <a:cs typeface="Arial" panose="020B0604020202020204" pitchFamily="34" charset="0"/>
                        </a:rPr>
                        <a:t>V</a:t>
                      </a:r>
                      <a:r>
                        <a:rPr lang="en-US" sz="1600" baseline="-25000" dirty="0" smtClean="0">
                          <a:latin typeface="Arial" panose="020B0604020202020204" pitchFamily="34" charset="0"/>
                          <a:cs typeface="Arial" panose="020B0604020202020204" pitchFamily="34" charset="0"/>
                        </a:rPr>
                        <a:t>DD_DDR</a:t>
                      </a:r>
                    </a:p>
                    <a:p>
                      <a:pPr algn="ctr"/>
                      <a:endParaRPr lang="en-US" sz="1600" baseline="-25000" dirty="0" smtClean="0">
                        <a:latin typeface="Arial" panose="020B0604020202020204" pitchFamily="34" charset="0"/>
                        <a:cs typeface="Arial" panose="020B0604020202020204" pitchFamily="34" charset="0"/>
                      </a:endParaRPr>
                    </a:p>
                    <a:p>
                      <a:pPr algn="ctr"/>
                      <a:r>
                        <a:rPr lang="en-US" sz="1600" dirty="0" smtClean="0">
                          <a:latin typeface="Arial" panose="020B0604020202020204" pitchFamily="34" charset="0"/>
                          <a:cs typeface="Arial" panose="020B0604020202020204" pitchFamily="34" charset="0"/>
                        </a:rPr>
                        <a:t>Measured (mA)</a:t>
                      </a:r>
                      <a:endParaRPr lang="en-US" sz="16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0000"/>
                  </a:ext>
                </a:extLst>
              </a:tr>
              <a:tr h="289560">
                <a:tc rowSpan="2">
                  <a: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r>
                        <a:rPr lang="en-US" sz="1800" dirty="0" smtClean="0"/>
                        <a:t>System Standby DDR off </a:t>
                      </a:r>
                    </a:p>
                    <a:p>
                      <a:pPr marL="0" marR="0" lvl="0" indent="0" algn="ctr" defTabSz="1218987" rtl="0" eaLnBrk="1" fontAlgn="auto" latinLnBrk="0" hangingPunct="1">
                        <a:lnSpc>
                          <a:spcPct val="100000"/>
                        </a:lnSpc>
                        <a:spcBef>
                          <a:spcPts val="0"/>
                        </a:spcBef>
                        <a:spcAft>
                          <a:spcPts val="0"/>
                        </a:spcAft>
                        <a:buClrTx/>
                        <a:buSzTx/>
                        <a:buFontTx/>
                        <a:buNone/>
                        <a:tabLst/>
                        <a:defRPr/>
                      </a:pPr>
                      <a:r>
                        <a:rPr lang="en-US" sz="1400" dirty="0" smtClean="0"/>
                        <a:t>(A7 </a:t>
                      </a:r>
                      <a:r>
                        <a:rPr lang="en-US" sz="1400" dirty="0" err="1" smtClean="0"/>
                        <a:t>CStop</a:t>
                      </a:r>
                      <a:r>
                        <a:rPr lang="en-US" sz="1400" dirty="0" smtClean="0"/>
                        <a:t>– M4 </a:t>
                      </a:r>
                      <a:r>
                        <a:rPr lang="en-US" sz="1400" dirty="0" err="1" smtClean="0"/>
                        <a:t>Cstop</a:t>
                      </a:r>
                      <a:r>
                        <a:rPr lang="en-US" sz="1400" dirty="0" smtClean="0"/>
                        <a:t> with PDDS=1)</a:t>
                      </a:r>
                    </a:p>
                  </a:txBody>
                  <a:tcPr/>
                </a:tc>
                <a:tc>
                  <a:txBody>
                    <a:bodyPr/>
                    <a:lstStyle/>
                    <a:p>
                      <a:pPr algn="ctr"/>
                      <a:r>
                        <a:rPr lang="en-US" sz="1600" b="1" dirty="0" smtClean="0"/>
                        <a:t>0 / 3.5 / 0</a:t>
                      </a:r>
                    </a:p>
                  </a:txBody>
                  <a:tcPr/>
                </a:tc>
                <a:tc rowSpan="2">
                  <a:txBody>
                    <a:bodyPr/>
                    <a:lstStyle/>
                    <a:p>
                      <a:r>
                        <a:rPr lang="en-US" sz="1600" dirty="0" smtClean="0"/>
                        <a:t>             /           /</a:t>
                      </a:r>
                      <a:endParaRPr lang="en-US" sz="1600" dirty="0"/>
                    </a:p>
                  </a:txBody>
                  <a:tcPr/>
                </a:tc>
                <a:extLst>
                  <a:ext uri="{0D108BD9-81ED-4DB2-BD59-A6C34878D82A}">
                    <a16:rowId xmlns:a16="http://schemas.microsoft.com/office/drawing/2014/main" val="10001"/>
                  </a:ext>
                </a:extLst>
              </a:tr>
              <a:tr h="289560">
                <a:tc vMerge="1">
                  <a:txBody>
                    <a:bodyPr/>
                    <a:lstStyle/>
                    <a:p>
                      <a:endParaRPr lang="en-US"/>
                    </a:p>
                  </a:txBody>
                  <a:tcPr/>
                </a:tc>
                <a:tc>
                  <a:txBody>
                    <a:bodyPr/>
                    <a:lstStyle/>
                    <a:p>
                      <a:pPr algn="ctr"/>
                      <a:r>
                        <a:rPr lang="en-US" sz="1600" b="0" dirty="0" smtClean="0"/>
                        <a:t>    0 </a:t>
                      </a:r>
                      <a:r>
                        <a:rPr lang="en-US" sz="1600" b="1" dirty="0" smtClean="0"/>
                        <a:t>/ 0.15 / </a:t>
                      </a:r>
                      <a:r>
                        <a:rPr lang="en-US" sz="1600" b="0" dirty="0" smtClean="0"/>
                        <a:t>0 (*)</a:t>
                      </a:r>
                    </a:p>
                  </a:txBody>
                  <a:tcPr>
                    <a:solidFill>
                      <a:srgbClr val="92D050"/>
                    </a:solidFill>
                  </a:tcPr>
                </a:tc>
                <a:tc vMerge="1">
                  <a:txBody>
                    <a:bodyPr/>
                    <a:lstStyle/>
                    <a:p>
                      <a:endParaRPr lang="en-US"/>
                    </a:p>
                  </a:txBody>
                  <a:tcPr/>
                </a:tc>
                <a:extLst>
                  <a:ext uri="{0D108BD9-81ED-4DB2-BD59-A6C34878D82A}">
                    <a16:rowId xmlns:a16="http://schemas.microsoft.com/office/drawing/2014/main" val="2542356413"/>
                  </a:ext>
                </a:extLst>
              </a:tr>
            </a:tbl>
          </a:graphicData>
        </a:graphic>
      </p:graphicFrame>
      <p:sp>
        <p:nvSpPr>
          <p:cNvPr id="12" name="TextBox 11"/>
          <p:cNvSpPr txBox="1"/>
          <p:nvPr/>
        </p:nvSpPr>
        <p:spPr>
          <a:xfrm>
            <a:off x="2781251" y="5490650"/>
            <a:ext cx="8424936" cy="338554"/>
          </a:xfrm>
          <a:prstGeom prst="rect">
            <a:avLst/>
          </a:prstGeom>
          <a:noFill/>
        </p:spPr>
        <p:txBody>
          <a:bodyPr wrap="square" rtlCol="0">
            <a:spAutoFit/>
          </a:bodyPr>
          <a:lstStyle/>
          <a:p>
            <a:r>
              <a:rPr lang="en-US" sz="1600" dirty="0" smtClean="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Measurement on MB1263 “ed1-non Weston” distribution with </a:t>
            </a:r>
            <a:r>
              <a:rPr lang="en-US" sz="1600" dirty="0" err="1">
                <a:latin typeface="Arial" panose="020B0604020202020204" pitchFamily="34" charset="0"/>
                <a:cs typeface="Arial" panose="020B0604020202020204" pitchFamily="34" charset="0"/>
              </a:rPr>
              <a:t>eMMC</a:t>
            </a:r>
            <a:r>
              <a:rPr lang="en-US" sz="1600" dirty="0">
                <a:latin typeface="Arial" panose="020B0604020202020204" pitchFamily="34" charset="0"/>
                <a:cs typeface="Arial" panose="020B0604020202020204" pitchFamily="34" charset="0"/>
              </a:rPr>
              <a:t> de-activation patch</a:t>
            </a:r>
          </a:p>
        </p:txBody>
      </p:sp>
    </p:spTree>
    <p:extLst>
      <p:ext uri="{BB962C8B-B14F-4D97-AF65-F5344CB8AC3E}">
        <p14:creationId xmlns:p14="http://schemas.microsoft.com/office/powerpoint/2010/main" val="1622343032"/>
      </p:ext>
    </p:extLst>
  </p:cSld>
  <p:clrMapOvr>
    <a:masterClrMapping/>
  </p:clrMapOvr>
  <p:transition spd="slow">
    <p:wipe dir="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23056" y="2349674"/>
            <a:ext cx="10762781" cy="1143265"/>
          </a:xfrm>
        </p:spPr>
        <p:txBody>
          <a:bodyPr>
            <a:normAutofit fontScale="90000"/>
          </a:bodyPr>
          <a:lstStyle/>
          <a:p>
            <a:pPr algn="ctr"/>
            <a:r>
              <a:rPr lang="en-US" dirty="0" smtClean="0">
                <a:solidFill>
                  <a:srgbClr val="6CB2E6"/>
                </a:solidFill>
              </a:rPr>
              <a:t>Quiz</a:t>
            </a:r>
            <a:br>
              <a:rPr lang="en-US" dirty="0" smtClean="0">
                <a:solidFill>
                  <a:srgbClr val="6CB2E6"/>
                </a:solidFill>
              </a:rPr>
            </a:br>
            <a:r>
              <a:rPr lang="en-US" sz="3600" dirty="0" smtClean="0">
                <a:solidFill>
                  <a:srgbClr val="6CB2E6"/>
                </a:solidFill>
              </a:rPr>
              <a:t>(better to be in Slide Show mode !!!)</a:t>
            </a:r>
            <a:endParaRPr lang="en-US" sz="3600" dirty="0">
              <a:solidFill>
                <a:srgbClr val="6CB2E6"/>
              </a:solidFill>
            </a:endParaRPr>
          </a:p>
        </p:txBody>
      </p:sp>
      <p:sp>
        <p:nvSpPr>
          <p:cNvPr id="4" name="Espace réservé du numéro de diapositive 3"/>
          <p:cNvSpPr>
            <a:spLocks noGrp="1"/>
          </p:cNvSpPr>
          <p:nvPr>
            <p:ph type="sldNum" sz="quarter" idx="12"/>
          </p:nvPr>
        </p:nvSpPr>
        <p:spPr>
          <a:solidFill>
            <a:srgbClr val="B7007C"/>
          </a:solidFill>
        </p:spPr>
        <p:txBody>
          <a:bodyPr/>
          <a:lstStyle/>
          <a:p>
            <a:fld id="{5B31B9E4-8E4D-4C86-BFD7-412B282B373B}" type="slidenum">
              <a:rPr lang="fr-FR" smtClean="0"/>
              <a:pPr/>
              <a:t>42</a:t>
            </a:fld>
            <a:endParaRPr lang="fr-FR" dirty="0"/>
          </a:p>
        </p:txBody>
      </p:sp>
    </p:spTree>
    <p:custDataLst>
      <p:tags r:id="rId1"/>
    </p:custDataLst>
    <p:extLst>
      <p:ext uri="{BB962C8B-B14F-4D97-AF65-F5344CB8AC3E}">
        <p14:creationId xmlns:p14="http://schemas.microsoft.com/office/powerpoint/2010/main" val="4485156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US" dirty="0" smtClean="0">
                <a:solidFill>
                  <a:srgbClr val="6CB2E6"/>
                </a:solidFill>
              </a:rPr>
              <a:t>A little Quiz… </a:t>
            </a:r>
            <a:r>
              <a:rPr lang="en-US" sz="1800" dirty="0" smtClean="0">
                <a:solidFill>
                  <a:srgbClr val="6CB2E6"/>
                </a:solidFill>
              </a:rPr>
              <a:t>(click for answers if in Slide show mode)</a:t>
            </a:r>
            <a:endParaRPr lang="en-US" sz="1800" dirty="0">
              <a:solidFill>
                <a:srgbClr val="6CB2E6"/>
              </a:solidFill>
            </a:endParaRPr>
          </a:p>
        </p:txBody>
      </p:sp>
      <p:sp>
        <p:nvSpPr>
          <p:cNvPr id="4" name="Espace réservé du numéro de diapositive 3"/>
          <p:cNvSpPr>
            <a:spLocks noGrp="1"/>
          </p:cNvSpPr>
          <p:nvPr>
            <p:ph type="sldNum" sz="quarter" idx="12"/>
          </p:nvPr>
        </p:nvSpPr>
        <p:spPr>
          <a:solidFill>
            <a:srgbClr val="B7007C"/>
          </a:solidFill>
        </p:spPr>
        <p:txBody>
          <a:bodyPr/>
          <a:lstStyle/>
          <a:p>
            <a:fld id="{5B31B9E4-8E4D-4C86-BFD7-412B282B373B}" type="slidenum">
              <a:rPr lang="fr-FR" smtClean="0"/>
              <a:pPr/>
              <a:t>43</a:t>
            </a:fld>
            <a:endParaRPr lang="fr-FR" dirty="0"/>
          </a:p>
        </p:txBody>
      </p:sp>
      <p:sp>
        <p:nvSpPr>
          <p:cNvPr id="23" name="Espace réservé du contenu 2"/>
          <p:cNvSpPr txBox="1">
            <a:spLocks/>
          </p:cNvSpPr>
          <p:nvPr/>
        </p:nvSpPr>
        <p:spPr>
          <a:xfrm>
            <a:off x="44947" y="1264254"/>
            <a:ext cx="11783385" cy="430865"/>
          </a:xfrm>
          <a:prstGeom prst="rect">
            <a:avLst/>
          </a:prstGeom>
        </p:spPr>
        <p:txBody>
          <a:bodyPr vert="horz" wrap="square" lIns="121899" tIns="60949" rIns="121899" bIns="60949" rtlCol="0">
            <a:spAutoFit/>
          </a:bodyPr>
          <a:lstStyle>
            <a:lvl1pPr marL="237025" indent="-237025" algn="l" defTabSz="1218987" rtl="0" eaLnBrk="1" latinLnBrk="0" hangingPunct="1">
              <a:lnSpc>
                <a:spcPct val="100000"/>
              </a:lnSpc>
              <a:spcBef>
                <a:spcPts val="2400"/>
              </a:spcBef>
              <a:spcAft>
                <a:spcPts val="800"/>
              </a:spcAft>
              <a:buClr>
                <a:schemeClr val="tx2"/>
              </a:buClr>
              <a:buFont typeface="Arial" pitchFamily="34" charset="0"/>
              <a:buChar char="•"/>
              <a:defRPr sz="2600" kern="1200" baseline="0">
                <a:solidFill>
                  <a:srgbClr val="1C2A57"/>
                </a:solidFill>
                <a:latin typeface="Arial" pitchFamily="34" charset="0"/>
                <a:ea typeface="+mn-ea"/>
                <a:cs typeface="Arial" pitchFamily="34" charset="0"/>
              </a:defRPr>
            </a:lvl1pPr>
            <a:lvl2pPr marL="711076" indent="-237025" algn="l" defTabSz="1218987" rtl="0" eaLnBrk="1" latinLnBrk="0" hangingPunct="1">
              <a:lnSpc>
                <a:spcPct val="100000"/>
              </a:lnSpc>
              <a:spcBef>
                <a:spcPts val="0"/>
              </a:spcBef>
              <a:spcAft>
                <a:spcPts val="800"/>
              </a:spcAft>
              <a:buClr>
                <a:schemeClr val="accent1"/>
              </a:buClr>
              <a:buFont typeface="Arial" pitchFamily="34" charset="0"/>
              <a:buChar char="•"/>
              <a:defRPr sz="2000" kern="1200">
                <a:solidFill>
                  <a:schemeClr val="tx2"/>
                </a:solidFill>
                <a:latin typeface="Arial" pitchFamily="34" charset="0"/>
                <a:ea typeface="+mn-ea"/>
                <a:cs typeface="Arial" pitchFamily="34" charset="0"/>
              </a:defRPr>
            </a:lvl2pPr>
            <a:lvl3pPr marL="1202056" indent="-237025" algn="l" defTabSz="1218987" rtl="0" eaLnBrk="1" latinLnBrk="0" hangingPunct="1">
              <a:lnSpc>
                <a:spcPct val="100000"/>
              </a:lnSpc>
              <a:spcBef>
                <a:spcPts val="0"/>
              </a:spcBef>
              <a:spcAft>
                <a:spcPts val="400"/>
              </a:spcAft>
              <a:buFont typeface="Arial" pitchFamily="34" charset="0"/>
              <a:buChar char="•"/>
              <a:defRPr sz="1800" kern="1200" baseline="0">
                <a:solidFill>
                  <a:srgbClr val="52524A"/>
                </a:solidFill>
                <a:latin typeface="Arial" pitchFamily="34" charset="0"/>
                <a:ea typeface="+mn-ea"/>
                <a:cs typeface="Arial" pitchFamily="34" charset="0"/>
              </a:defRPr>
            </a:lvl3pPr>
            <a:lvl4pPr marL="2035877" indent="-207397" algn="l" defTabSz="1218987" rtl="0" eaLnBrk="1" latinLnBrk="0" hangingPunct="1">
              <a:lnSpc>
                <a:spcPct val="100000"/>
              </a:lnSpc>
              <a:spcBef>
                <a:spcPts val="0"/>
              </a:spcBef>
              <a:spcAft>
                <a:spcPts val="400"/>
              </a:spcAft>
              <a:buFont typeface="Arial" pitchFamily="34" charset="0"/>
              <a:buChar char="•"/>
              <a:defRPr sz="1600" kern="1200" baseline="0">
                <a:solidFill>
                  <a:schemeClr val="accent3"/>
                </a:solidFill>
                <a:latin typeface="Arial" pitchFamily="34" charset="0"/>
                <a:ea typeface="+mn-ea"/>
                <a:cs typeface="Arial" pitchFamily="34" charset="0"/>
              </a:defRPr>
            </a:lvl4pPr>
            <a:lvl5pPr marL="2742720" indent="-304747" algn="l" defTabSz="1218987" rtl="0" eaLnBrk="1" latinLnBrk="0" hangingPunct="1">
              <a:spcBef>
                <a:spcPct val="20000"/>
              </a:spcBef>
              <a:buFont typeface="Arial" pitchFamily="34" charset="0"/>
              <a:buChar char="»"/>
              <a:defRPr sz="2700" kern="1200">
                <a:solidFill>
                  <a:schemeClr val="tx1"/>
                </a:solidFill>
                <a:latin typeface="Arial" pitchFamily="34" charset="0"/>
                <a:ea typeface="+mn-ea"/>
                <a:cs typeface="Arial" pitchFamily="34" charset="0"/>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lvl="1">
              <a:buClr>
                <a:srgbClr val="6CB2E6"/>
              </a:buClr>
            </a:pPr>
            <a:r>
              <a:rPr lang="en-US" b="1" dirty="0">
                <a:solidFill>
                  <a:srgbClr val="002052"/>
                </a:solidFill>
              </a:rPr>
              <a:t>What </a:t>
            </a:r>
            <a:r>
              <a:rPr lang="en-US" b="1" dirty="0" smtClean="0">
                <a:solidFill>
                  <a:srgbClr val="002052"/>
                </a:solidFill>
              </a:rPr>
              <a:t>are the values </a:t>
            </a:r>
            <a:r>
              <a:rPr lang="en-US" b="1" dirty="0">
                <a:solidFill>
                  <a:srgbClr val="002052"/>
                </a:solidFill>
              </a:rPr>
              <a:t>of </a:t>
            </a:r>
            <a:r>
              <a:rPr lang="en-US" b="1" dirty="0" smtClean="0">
                <a:solidFill>
                  <a:srgbClr val="002052"/>
                </a:solidFill>
              </a:rPr>
              <a:t>V</a:t>
            </a:r>
            <a:r>
              <a:rPr lang="en-US" b="1" baseline="-25000" dirty="0" smtClean="0">
                <a:solidFill>
                  <a:srgbClr val="002052"/>
                </a:solidFill>
              </a:rPr>
              <a:t>DDCORE </a:t>
            </a:r>
            <a:r>
              <a:rPr lang="en-US" b="1" dirty="0" smtClean="0">
                <a:solidFill>
                  <a:srgbClr val="002052"/>
                </a:solidFill>
              </a:rPr>
              <a:t>and V</a:t>
            </a:r>
            <a:r>
              <a:rPr lang="en-US" b="1" baseline="-25000" dirty="0" smtClean="0">
                <a:solidFill>
                  <a:srgbClr val="002052"/>
                </a:solidFill>
              </a:rPr>
              <a:t>DD</a:t>
            </a:r>
            <a:r>
              <a:rPr lang="en-US" b="1" dirty="0" smtClean="0">
                <a:solidFill>
                  <a:srgbClr val="002052"/>
                </a:solidFill>
              </a:rPr>
              <a:t> </a:t>
            </a:r>
            <a:r>
              <a:rPr lang="en-US" b="1" dirty="0">
                <a:solidFill>
                  <a:srgbClr val="002052"/>
                </a:solidFill>
              </a:rPr>
              <a:t>in Standby mode ?</a:t>
            </a:r>
          </a:p>
        </p:txBody>
      </p:sp>
      <p:sp>
        <p:nvSpPr>
          <p:cNvPr id="5" name="Espace réservé du contenu 2"/>
          <p:cNvSpPr txBox="1">
            <a:spLocks/>
          </p:cNvSpPr>
          <p:nvPr/>
        </p:nvSpPr>
        <p:spPr>
          <a:xfrm>
            <a:off x="787025" y="2773774"/>
            <a:ext cx="9987114" cy="430865"/>
          </a:xfrm>
          <a:prstGeom prst="rect">
            <a:avLst/>
          </a:prstGeom>
        </p:spPr>
        <p:txBody>
          <a:bodyPr vert="horz" wrap="square" lIns="121899" tIns="60949" rIns="121899" bIns="60949" rtlCol="0">
            <a:spAutoFit/>
          </a:bodyPr>
          <a:lstStyle>
            <a:lvl1pPr marL="237025" indent="-237025" algn="l" defTabSz="1218987" rtl="0" eaLnBrk="1" latinLnBrk="0" hangingPunct="1">
              <a:lnSpc>
                <a:spcPct val="100000"/>
              </a:lnSpc>
              <a:spcBef>
                <a:spcPts val="2400"/>
              </a:spcBef>
              <a:spcAft>
                <a:spcPts val="800"/>
              </a:spcAft>
              <a:buClr>
                <a:schemeClr val="tx2"/>
              </a:buClr>
              <a:buFont typeface="Arial" pitchFamily="34" charset="0"/>
              <a:buChar char="•"/>
              <a:defRPr sz="2600" kern="1200" baseline="0">
                <a:solidFill>
                  <a:srgbClr val="1C2A57"/>
                </a:solidFill>
                <a:latin typeface="Arial" pitchFamily="34" charset="0"/>
                <a:ea typeface="+mn-ea"/>
                <a:cs typeface="Arial" pitchFamily="34" charset="0"/>
              </a:defRPr>
            </a:lvl1pPr>
            <a:lvl2pPr marL="711076" indent="-237025" algn="l" defTabSz="1218987" rtl="0" eaLnBrk="1" latinLnBrk="0" hangingPunct="1">
              <a:lnSpc>
                <a:spcPct val="100000"/>
              </a:lnSpc>
              <a:spcBef>
                <a:spcPts val="0"/>
              </a:spcBef>
              <a:spcAft>
                <a:spcPts val="800"/>
              </a:spcAft>
              <a:buClr>
                <a:schemeClr val="accent1"/>
              </a:buClr>
              <a:buFont typeface="Arial" pitchFamily="34" charset="0"/>
              <a:buChar char="•"/>
              <a:defRPr sz="2000" kern="1200">
                <a:solidFill>
                  <a:schemeClr val="tx2"/>
                </a:solidFill>
                <a:latin typeface="Arial" pitchFamily="34" charset="0"/>
                <a:ea typeface="+mn-ea"/>
                <a:cs typeface="Arial" pitchFamily="34" charset="0"/>
              </a:defRPr>
            </a:lvl2pPr>
            <a:lvl3pPr marL="1202056" indent="-237025" algn="l" defTabSz="1218987" rtl="0" eaLnBrk="1" latinLnBrk="0" hangingPunct="1">
              <a:lnSpc>
                <a:spcPct val="100000"/>
              </a:lnSpc>
              <a:spcBef>
                <a:spcPts val="0"/>
              </a:spcBef>
              <a:spcAft>
                <a:spcPts val="400"/>
              </a:spcAft>
              <a:buFont typeface="Arial" pitchFamily="34" charset="0"/>
              <a:buChar char="•"/>
              <a:defRPr sz="1800" kern="1200" baseline="0">
                <a:solidFill>
                  <a:srgbClr val="52524A"/>
                </a:solidFill>
                <a:latin typeface="Arial" pitchFamily="34" charset="0"/>
                <a:ea typeface="+mn-ea"/>
                <a:cs typeface="Arial" pitchFamily="34" charset="0"/>
              </a:defRPr>
            </a:lvl3pPr>
            <a:lvl4pPr marL="2035877" indent="-207397" algn="l" defTabSz="1218987" rtl="0" eaLnBrk="1" latinLnBrk="0" hangingPunct="1">
              <a:lnSpc>
                <a:spcPct val="100000"/>
              </a:lnSpc>
              <a:spcBef>
                <a:spcPts val="0"/>
              </a:spcBef>
              <a:spcAft>
                <a:spcPts val="400"/>
              </a:spcAft>
              <a:buFont typeface="Arial" pitchFamily="34" charset="0"/>
              <a:buChar char="•"/>
              <a:defRPr sz="1600" kern="1200" baseline="0">
                <a:solidFill>
                  <a:schemeClr val="accent3"/>
                </a:solidFill>
                <a:latin typeface="Arial" pitchFamily="34" charset="0"/>
                <a:ea typeface="+mn-ea"/>
                <a:cs typeface="Arial" pitchFamily="34" charset="0"/>
              </a:defRPr>
            </a:lvl4pPr>
            <a:lvl5pPr marL="2742720" indent="-304747" algn="l" defTabSz="1218987" rtl="0" eaLnBrk="1" latinLnBrk="0" hangingPunct="1">
              <a:spcBef>
                <a:spcPct val="20000"/>
              </a:spcBef>
              <a:buFont typeface="Arial" pitchFamily="34" charset="0"/>
              <a:buChar char="»"/>
              <a:defRPr sz="2700" kern="1200">
                <a:solidFill>
                  <a:schemeClr val="tx1"/>
                </a:solidFill>
                <a:latin typeface="Arial" pitchFamily="34" charset="0"/>
                <a:ea typeface="+mn-ea"/>
                <a:cs typeface="Arial" pitchFamily="34" charset="0"/>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lvl="1">
              <a:buClr>
                <a:srgbClr val="6CB2E6"/>
              </a:buClr>
            </a:pPr>
            <a:r>
              <a:rPr lang="en-US" b="1" dirty="0">
                <a:solidFill>
                  <a:srgbClr val="002052"/>
                </a:solidFill>
              </a:rPr>
              <a:t>What must be done before entering low power system mode on M4 side ?</a:t>
            </a:r>
          </a:p>
        </p:txBody>
      </p:sp>
      <p:sp>
        <p:nvSpPr>
          <p:cNvPr id="6" name="Espace réservé du contenu 2"/>
          <p:cNvSpPr txBox="1">
            <a:spLocks/>
          </p:cNvSpPr>
          <p:nvPr/>
        </p:nvSpPr>
        <p:spPr>
          <a:xfrm>
            <a:off x="66223" y="1709597"/>
            <a:ext cx="11089174" cy="430865"/>
          </a:xfrm>
          <a:prstGeom prst="rect">
            <a:avLst/>
          </a:prstGeom>
        </p:spPr>
        <p:txBody>
          <a:bodyPr vert="horz" lIns="121899" tIns="60949" rIns="121899" bIns="60949" rtlCol="0">
            <a:spAutoFit/>
          </a:bodyPr>
          <a:lstStyle>
            <a:lvl1pPr marL="237025" indent="-237025" algn="l" defTabSz="1218987" rtl="0" eaLnBrk="1" latinLnBrk="0" hangingPunct="1">
              <a:lnSpc>
                <a:spcPct val="100000"/>
              </a:lnSpc>
              <a:spcBef>
                <a:spcPts val="2400"/>
              </a:spcBef>
              <a:spcAft>
                <a:spcPts val="800"/>
              </a:spcAft>
              <a:buClr>
                <a:schemeClr val="tx2"/>
              </a:buClr>
              <a:buFont typeface="Arial" pitchFamily="34" charset="0"/>
              <a:buChar char="•"/>
              <a:defRPr sz="2600" kern="1200" baseline="0">
                <a:solidFill>
                  <a:srgbClr val="1C2A57"/>
                </a:solidFill>
                <a:latin typeface="Arial" pitchFamily="34" charset="0"/>
                <a:ea typeface="+mn-ea"/>
                <a:cs typeface="Arial" pitchFamily="34" charset="0"/>
              </a:defRPr>
            </a:lvl1pPr>
            <a:lvl2pPr marL="711076" indent="-237025" algn="l" defTabSz="1218987" rtl="0" eaLnBrk="1" latinLnBrk="0" hangingPunct="1">
              <a:lnSpc>
                <a:spcPct val="100000"/>
              </a:lnSpc>
              <a:spcBef>
                <a:spcPts val="0"/>
              </a:spcBef>
              <a:spcAft>
                <a:spcPts val="800"/>
              </a:spcAft>
              <a:buClr>
                <a:schemeClr val="accent1"/>
              </a:buClr>
              <a:buFont typeface="Arial" pitchFamily="34" charset="0"/>
              <a:buChar char="•"/>
              <a:defRPr sz="2000" kern="1200">
                <a:solidFill>
                  <a:schemeClr val="tx2"/>
                </a:solidFill>
                <a:latin typeface="Arial" pitchFamily="34" charset="0"/>
                <a:ea typeface="+mn-ea"/>
                <a:cs typeface="Arial" pitchFamily="34" charset="0"/>
              </a:defRPr>
            </a:lvl2pPr>
            <a:lvl3pPr marL="1202056" indent="-237025" algn="l" defTabSz="1218987" rtl="0" eaLnBrk="1" latinLnBrk="0" hangingPunct="1">
              <a:lnSpc>
                <a:spcPct val="100000"/>
              </a:lnSpc>
              <a:spcBef>
                <a:spcPts val="0"/>
              </a:spcBef>
              <a:spcAft>
                <a:spcPts val="400"/>
              </a:spcAft>
              <a:buFont typeface="Arial" pitchFamily="34" charset="0"/>
              <a:buChar char="•"/>
              <a:defRPr sz="1800" kern="1200" baseline="0">
                <a:solidFill>
                  <a:srgbClr val="52524A"/>
                </a:solidFill>
                <a:latin typeface="Arial" pitchFamily="34" charset="0"/>
                <a:ea typeface="+mn-ea"/>
                <a:cs typeface="Arial" pitchFamily="34" charset="0"/>
              </a:defRPr>
            </a:lvl3pPr>
            <a:lvl4pPr marL="2035877" indent="-207397" algn="l" defTabSz="1218987" rtl="0" eaLnBrk="1" latinLnBrk="0" hangingPunct="1">
              <a:lnSpc>
                <a:spcPct val="100000"/>
              </a:lnSpc>
              <a:spcBef>
                <a:spcPts val="0"/>
              </a:spcBef>
              <a:spcAft>
                <a:spcPts val="400"/>
              </a:spcAft>
              <a:buFont typeface="Arial" pitchFamily="34" charset="0"/>
              <a:buChar char="•"/>
              <a:defRPr sz="1600" kern="1200" baseline="0">
                <a:solidFill>
                  <a:schemeClr val="accent3"/>
                </a:solidFill>
                <a:latin typeface="Arial" pitchFamily="34" charset="0"/>
                <a:ea typeface="+mn-ea"/>
                <a:cs typeface="Arial" pitchFamily="34" charset="0"/>
              </a:defRPr>
            </a:lvl4pPr>
            <a:lvl5pPr marL="2742720" indent="-304747" algn="l" defTabSz="1218987" rtl="0" eaLnBrk="1" latinLnBrk="0" hangingPunct="1">
              <a:spcBef>
                <a:spcPct val="20000"/>
              </a:spcBef>
              <a:buFont typeface="Arial" pitchFamily="34" charset="0"/>
              <a:buChar char="»"/>
              <a:defRPr sz="2700" kern="1200">
                <a:solidFill>
                  <a:schemeClr val="tx1"/>
                </a:solidFill>
                <a:latin typeface="Arial" pitchFamily="34" charset="0"/>
                <a:ea typeface="+mn-ea"/>
                <a:cs typeface="Arial" pitchFamily="34" charset="0"/>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474051" lvl="1" indent="0">
              <a:buClr>
                <a:srgbClr val="6CB2E6"/>
              </a:buClr>
              <a:buNone/>
            </a:pPr>
            <a:r>
              <a:rPr lang="en-US" dirty="0" smtClean="0">
                <a:solidFill>
                  <a:srgbClr val="7030A0"/>
                </a:solidFill>
              </a:rPr>
              <a:t>&gt; V</a:t>
            </a:r>
            <a:r>
              <a:rPr lang="en-US" baseline="-25000" dirty="0" smtClean="0">
                <a:solidFill>
                  <a:srgbClr val="7030A0"/>
                </a:solidFill>
              </a:rPr>
              <a:t>DDCORE</a:t>
            </a:r>
            <a:r>
              <a:rPr lang="en-US" dirty="0" smtClean="0">
                <a:solidFill>
                  <a:srgbClr val="7030A0"/>
                </a:solidFill>
              </a:rPr>
              <a:t> is Off, V</a:t>
            </a:r>
            <a:r>
              <a:rPr lang="en-US" baseline="-25000" dirty="0" smtClean="0">
                <a:solidFill>
                  <a:srgbClr val="7030A0"/>
                </a:solidFill>
              </a:rPr>
              <a:t>DD</a:t>
            </a:r>
            <a:r>
              <a:rPr lang="en-US" dirty="0">
                <a:solidFill>
                  <a:srgbClr val="7030A0"/>
                </a:solidFill>
              </a:rPr>
              <a:t> is On in Standby mode. </a:t>
            </a:r>
            <a:endParaRPr lang="en-US" dirty="0" smtClean="0">
              <a:solidFill>
                <a:srgbClr val="7030A0"/>
              </a:solidFill>
            </a:endParaRPr>
          </a:p>
        </p:txBody>
      </p:sp>
      <p:sp>
        <p:nvSpPr>
          <p:cNvPr id="7" name="Espace réservé du contenu 2"/>
          <p:cNvSpPr txBox="1">
            <a:spLocks/>
          </p:cNvSpPr>
          <p:nvPr/>
        </p:nvSpPr>
        <p:spPr>
          <a:xfrm>
            <a:off x="1794406" y="5021138"/>
            <a:ext cx="7395557" cy="430865"/>
          </a:xfrm>
          <a:prstGeom prst="rect">
            <a:avLst/>
          </a:prstGeom>
        </p:spPr>
        <p:txBody>
          <a:bodyPr vert="horz" wrap="square" lIns="121899" tIns="60949" rIns="121899" bIns="60949" rtlCol="0">
            <a:spAutoFit/>
          </a:bodyPr>
          <a:lstStyle>
            <a:lvl1pPr marL="237025" indent="-237025" algn="l" defTabSz="1218987" rtl="0" eaLnBrk="1" latinLnBrk="0" hangingPunct="1">
              <a:lnSpc>
                <a:spcPct val="100000"/>
              </a:lnSpc>
              <a:spcBef>
                <a:spcPts val="2400"/>
              </a:spcBef>
              <a:spcAft>
                <a:spcPts val="800"/>
              </a:spcAft>
              <a:buClr>
                <a:schemeClr val="tx2"/>
              </a:buClr>
              <a:buFont typeface="Arial" pitchFamily="34" charset="0"/>
              <a:buChar char="•"/>
              <a:defRPr sz="2600" kern="1200" baseline="0">
                <a:solidFill>
                  <a:srgbClr val="1C2A57"/>
                </a:solidFill>
                <a:latin typeface="Arial" pitchFamily="34" charset="0"/>
                <a:ea typeface="+mn-ea"/>
                <a:cs typeface="Arial" pitchFamily="34" charset="0"/>
              </a:defRPr>
            </a:lvl1pPr>
            <a:lvl2pPr marL="711076" indent="-237025" algn="l" defTabSz="1218987" rtl="0" eaLnBrk="1" latinLnBrk="0" hangingPunct="1">
              <a:lnSpc>
                <a:spcPct val="100000"/>
              </a:lnSpc>
              <a:spcBef>
                <a:spcPts val="0"/>
              </a:spcBef>
              <a:spcAft>
                <a:spcPts val="800"/>
              </a:spcAft>
              <a:buClr>
                <a:schemeClr val="accent1"/>
              </a:buClr>
              <a:buFont typeface="Arial" pitchFamily="34" charset="0"/>
              <a:buChar char="•"/>
              <a:defRPr sz="2000" kern="1200">
                <a:solidFill>
                  <a:schemeClr val="tx2"/>
                </a:solidFill>
                <a:latin typeface="Arial" pitchFamily="34" charset="0"/>
                <a:ea typeface="+mn-ea"/>
                <a:cs typeface="Arial" pitchFamily="34" charset="0"/>
              </a:defRPr>
            </a:lvl2pPr>
            <a:lvl3pPr marL="1202056" indent="-237025" algn="l" defTabSz="1218987" rtl="0" eaLnBrk="1" latinLnBrk="0" hangingPunct="1">
              <a:lnSpc>
                <a:spcPct val="100000"/>
              </a:lnSpc>
              <a:spcBef>
                <a:spcPts val="0"/>
              </a:spcBef>
              <a:spcAft>
                <a:spcPts val="400"/>
              </a:spcAft>
              <a:buFont typeface="Arial" pitchFamily="34" charset="0"/>
              <a:buChar char="•"/>
              <a:defRPr sz="1800" kern="1200" baseline="0">
                <a:solidFill>
                  <a:srgbClr val="52524A"/>
                </a:solidFill>
                <a:latin typeface="Arial" pitchFamily="34" charset="0"/>
                <a:ea typeface="+mn-ea"/>
                <a:cs typeface="Arial" pitchFamily="34" charset="0"/>
              </a:defRPr>
            </a:lvl3pPr>
            <a:lvl4pPr marL="2035877" indent="-207397" algn="l" defTabSz="1218987" rtl="0" eaLnBrk="1" latinLnBrk="0" hangingPunct="1">
              <a:lnSpc>
                <a:spcPct val="100000"/>
              </a:lnSpc>
              <a:spcBef>
                <a:spcPts val="0"/>
              </a:spcBef>
              <a:spcAft>
                <a:spcPts val="400"/>
              </a:spcAft>
              <a:buFont typeface="Arial" pitchFamily="34" charset="0"/>
              <a:buChar char="•"/>
              <a:defRPr sz="1600" kern="1200" baseline="0">
                <a:solidFill>
                  <a:schemeClr val="accent3"/>
                </a:solidFill>
                <a:latin typeface="Arial" pitchFamily="34" charset="0"/>
                <a:ea typeface="+mn-ea"/>
                <a:cs typeface="Arial" pitchFamily="34" charset="0"/>
              </a:defRPr>
            </a:lvl4pPr>
            <a:lvl5pPr marL="2742720" indent="-304747" algn="l" defTabSz="1218987" rtl="0" eaLnBrk="1" latinLnBrk="0" hangingPunct="1">
              <a:spcBef>
                <a:spcPct val="20000"/>
              </a:spcBef>
              <a:buFont typeface="Arial" pitchFamily="34" charset="0"/>
              <a:buChar char="»"/>
              <a:defRPr sz="2700" kern="1200">
                <a:solidFill>
                  <a:schemeClr val="tx1"/>
                </a:solidFill>
                <a:latin typeface="Arial" pitchFamily="34" charset="0"/>
                <a:ea typeface="+mn-ea"/>
                <a:cs typeface="Arial" pitchFamily="34" charset="0"/>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lvl="1">
              <a:buClr>
                <a:srgbClr val="6CB2E6"/>
              </a:buClr>
            </a:pPr>
            <a:r>
              <a:rPr lang="en-US" b="1" dirty="0">
                <a:solidFill>
                  <a:srgbClr val="002052"/>
                </a:solidFill>
              </a:rPr>
              <a:t>In </a:t>
            </a:r>
            <a:r>
              <a:rPr lang="en-US" b="1" dirty="0" smtClean="0">
                <a:solidFill>
                  <a:srgbClr val="002052"/>
                </a:solidFill>
              </a:rPr>
              <a:t>VBAT </a:t>
            </a:r>
            <a:r>
              <a:rPr lang="en-US" b="1" dirty="0">
                <a:solidFill>
                  <a:srgbClr val="002052"/>
                </a:solidFill>
              </a:rPr>
              <a:t>mode what is still functional ? </a:t>
            </a:r>
          </a:p>
        </p:txBody>
      </p:sp>
      <p:sp>
        <p:nvSpPr>
          <p:cNvPr id="8" name="Espace réservé du contenu 2"/>
          <p:cNvSpPr txBox="1">
            <a:spLocks/>
          </p:cNvSpPr>
          <p:nvPr/>
        </p:nvSpPr>
        <p:spPr>
          <a:xfrm>
            <a:off x="765085" y="3186304"/>
            <a:ext cx="11089174" cy="1251602"/>
          </a:xfrm>
          <a:prstGeom prst="rect">
            <a:avLst/>
          </a:prstGeom>
        </p:spPr>
        <p:txBody>
          <a:bodyPr vert="horz" lIns="121899" tIns="60949" rIns="121899" bIns="60949" rtlCol="0">
            <a:spAutoFit/>
          </a:bodyPr>
          <a:lstStyle>
            <a:lvl1pPr marL="237025" indent="-237025" algn="l" defTabSz="1218987" rtl="0" eaLnBrk="1" latinLnBrk="0" hangingPunct="1">
              <a:lnSpc>
                <a:spcPct val="100000"/>
              </a:lnSpc>
              <a:spcBef>
                <a:spcPts val="2400"/>
              </a:spcBef>
              <a:spcAft>
                <a:spcPts val="800"/>
              </a:spcAft>
              <a:buClr>
                <a:schemeClr val="tx2"/>
              </a:buClr>
              <a:buFont typeface="Arial" pitchFamily="34" charset="0"/>
              <a:buChar char="•"/>
              <a:defRPr sz="2600" kern="1200" baseline="0">
                <a:solidFill>
                  <a:srgbClr val="1C2A57"/>
                </a:solidFill>
                <a:latin typeface="Arial" pitchFamily="34" charset="0"/>
                <a:ea typeface="+mn-ea"/>
                <a:cs typeface="Arial" pitchFamily="34" charset="0"/>
              </a:defRPr>
            </a:lvl1pPr>
            <a:lvl2pPr marL="711076" indent="-237025" algn="l" defTabSz="1218987" rtl="0" eaLnBrk="1" latinLnBrk="0" hangingPunct="1">
              <a:lnSpc>
                <a:spcPct val="100000"/>
              </a:lnSpc>
              <a:spcBef>
                <a:spcPts val="0"/>
              </a:spcBef>
              <a:spcAft>
                <a:spcPts val="800"/>
              </a:spcAft>
              <a:buClr>
                <a:schemeClr val="accent1"/>
              </a:buClr>
              <a:buFont typeface="Arial" pitchFamily="34" charset="0"/>
              <a:buChar char="•"/>
              <a:defRPr sz="2000" kern="1200">
                <a:solidFill>
                  <a:schemeClr val="tx2"/>
                </a:solidFill>
                <a:latin typeface="Arial" pitchFamily="34" charset="0"/>
                <a:ea typeface="+mn-ea"/>
                <a:cs typeface="Arial" pitchFamily="34" charset="0"/>
              </a:defRPr>
            </a:lvl2pPr>
            <a:lvl3pPr marL="1202056" indent="-237025" algn="l" defTabSz="1218987" rtl="0" eaLnBrk="1" latinLnBrk="0" hangingPunct="1">
              <a:lnSpc>
                <a:spcPct val="100000"/>
              </a:lnSpc>
              <a:spcBef>
                <a:spcPts val="0"/>
              </a:spcBef>
              <a:spcAft>
                <a:spcPts val="400"/>
              </a:spcAft>
              <a:buFont typeface="Arial" pitchFamily="34" charset="0"/>
              <a:buChar char="•"/>
              <a:defRPr sz="1800" kern="1200" baseline="0">
                <a:solidFill>
                  <a:srgbClr val="52524A"/>
                </a:solidFill>
                <a:latin typeface="Arial" pitchFamily="34" charset="0"/>
                <a:ea typeface="+mn-ea"/>
                <a:cs typeface="Arial" pitchFamily="34" charset="0"/>
              </a:defRPr>
            </a:lvl3pPr>
            <a:lvl4pPr marL="2035877" indent="-207397" algn="l" defTabSz="1218987" rtl="0" eaLnBrk="1" latinLnBrk="0" hangingPunct="1">
              <a:lnSpc>
                <a:spcPct val="100000"/>
              </a:lnSpc>
              <a:spcBef>
                <a:spcPts val="0"/>
              </a:spcBef>
              <a:spcAft>
                <a:spcPts val="400"/>
              </a:spcAft>
              <a:buFont typeface="Arial" pitchFamily="34" charset="0"/>
              <a:buChar char="•"/>
              <a:defRPr sz="1600" kern="1200" baseline="0">
                <a:solidFill>
                  <a:schemeClr val="accent3"/>
                </a:solidFill>
                <a:latin typeface="Arial" pitchFamily="34" charset="0"/>
                <a:ea typeface="+mn-ea"/>
                <a:cs typeface="Arial" pitchFamily="34" charset="0"/>
              </a:defRPr>
            </a:lvl4pPr>
            <a:lvl5pPr marL="2742720" indent="-304747" algn="l" defTabSz="1218987" rtl="0" eaLnBrk="1" latinLnBrk="0" hangingPunct="1">
              <a:spcBef>
                <a:spcPct val="20000"/>
              </a:spcBef>
              <a:buFont typeface="Arial" pitchFamily="34" charset="0"/>
              <a:buChar char="»"/>
              <a:defRPr sz="2700" kern="1200">
                <a:solidFill>
                  <a:schemeClr val="tx1"/>
                </a:solidFill>
                <a:latin typeface="Arial" pitchFamily="34" charset="0"/>
                <a:ea typeface="+mn-ea"/>
                <a:cs typeface="Arial" pitchFamily="34" charset="0"/>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474051" lvl="1" indent="0">
              <a:buClr>
                <a:srgbClr val="6CB2E6"/>
              </a:buClr>
              <a:buNone/>
            </a:pPr>
            <a:r>
              <a:rPr lang="en-US" dirty="0" smtClean="0">
                <a:solidFill>
                  <a:srgbClr val="7030A0"/>
                </a:solidFill>
              </a:rPr>
              <a:t>&gt; The M4 cluster must be in a state allowing the system to enter the targeted power mode: </a:t>
            </a:r>
          </a:p>
          <a:p>
            <a:pPr marL="474051" lvl="1" indent="0">
              <a:buClr>
                <a:srgbClr val="6CB2E6"/>
              </a:buClr>
              <a:buNone/>
            </a:pPr>
            <a:r>
              <a:rPr lang="en-US" dirty="0">
                <a:solidFill>
                  <a:srgbClr val="7030A0"/>
                </a:solidFill>
              </a:rPr>
              <a:t>	</a:t>
            </a:r>
            <a:r>
              <a:rPr lang="en-US" dirty="0" smtClean="0">
                <a:solidFill>
                  <a:srgbClr val="7030A0"/>
                </a:solidFill>
              </a:rPr>
              <a:t>- M4 in </a:t>
            </a:r>
            <a:r>
              <a:rPr lang="en-US" dirty="0" err="1" smtClean="0">
                <a:solidFill>
                  <a:srgbClr val="7030A0"/>
                </a:solidFill>
              </a:rPr>
              <a:t>CStop</a:t>
            </a:r>
            <a:r>
              <a:rPr lang="en-US" dirty="0" smtClean="0">
                <a:solidFill>
                  <a:srgbClr val="7030A0"/>
                </a:solidFill>
              </a:rPr>
              <a:t> before entering in system Stop, LP-Stop or LPLV-Stop</a:t>
            </a:r>
          </a:p>
          <a:p>
            <a:pPr marL="474051" lvl="1" indent="0">
              <a:buClr>
                <a:srgbClr val="6CB2E6"/>
              </a:buClr>
              <a:buNone/>
            </a:pPr>
            <a:r>
              <a:rPr lang="en-US" dirty="0">
                <a:solidFill>
                  <a:srgbClr val="7030A0"/>
                </a:solidFill>
              </a:rPr>
              <a:t>	</a:t>
            </a:r>
            <a:r>
              <a:rPr lang="en-US" dirty="0" smtClean="0">
                <a:solidFill>
                  <a:srgbClr val="7030A0"/>
                </a:solidFill>
              </a:rPr>
              <a:t>- M4 in </a:t>
            </a:r>
            <a:r>
              <a:rPr lang="en-US" dirty="0" err="1" smtClean="0">
                <a:solidFill>
                  <a:srgbClr val="7030A0"/>
                </a:solidFill>
              </a:rPr>
              <a:t>CStop</a:t>
            </a:r>
            <a:r>
              <a:rPr lang="en-US" dirty="0" smtClean="0">
                <a:solidFill>
                  <a:srgbClr val="7030A0"/>
                </a:solidFill>
              </a:rPr>
              <a:t> with PDDS=1 before entering in system Standby </a:t>
            </a:r>
            <a:endParaRPr lang="en-US" sz="1600" dirty="0">
              <a:solidFill>
                <a:srgbClr val="7030A0"/>
              </a:solidFill>
            </a:endParaRPr>
          </a:p>
        </p:txBody>
      </p:sp>
      <p:sp>
        <p:nvSpPr>
          <p:cNvPr id="10" name="Espace réservé du contenu 2"/>
          <p:cNvSpPr txBox="1">
            <a:spLocks/>
          </p:cNvSpPr>
          <p:nvPr/>
        </p:nvSpPr>
        <p:spPr>
          <a:xfrm>
            <a:off x="1790851" y="5431254"/>
            <a:ext cx="10245707" cy="841234"/>
          </a:xfrm>
          <a:prstGeom prst="rect">
            <a:avLst/>
          </a:prstGeom>
        </p:spPr>
        <p:txBody>
          <a:bodyPr vert="horz" wrap="square" lIns="121899" tIns="60949" rIns="121899" bIns="60949" rtlCol="0">
            <a:spAutoFit/>
          </a:bodyPr>
          <a:lstStyle>
            <a:lvl1pPr marL="237025" indent="-237025" algn="l" defTabSz="1218987" rtl="0" eaLnBrk="1" latinLnBrk="0" hangingPunct="1">
              <a:lnSpc>
                <a:spcPct val="100000"/>
              </a:lnSpc>
              <a:spcBef>
                <a:spcPts val="2400"/>
              </a:spcBef>
              <a:spcAft>
                <a:spcPts val="800"/>
              </a:spcAft>
              <a:buClr>
                <a:schemeClr val="tx2"/>
              </a:buClr>
              <a:buFont typeface="Arial" pitchFamily="34" charset="0"/>
              <a:buChar char="•"/>
              <a:defRPr sz="2600" kern="1200" baseline="0">
                <a:solidFill>
                  <a:srgbClr val="1C2A57"/>
                </a:solidFill>
                <a:latin typeface="Arial" pitchFamily="34" charset="0"/>
                <a:ea typeface="+mn-ea"/>
                <a:cs typeface="Arial" pitchFamily="34" charset="0"/>
              </a:defRPr>
            </a:lvl1pPr>
            <a:lvl2pPr marL="711076" indent="-237025" algn="l" defTabSz="1218987" rtl="0" eaLnBrk="1" latinLnBrk="0" hangingPunct="1">
              <a:lnSpc>
                <a:spcPct val="100000"/>
              </a:lnSpc>
              <a:spcBef>
                <a:spcPts val="0"/>
              </a:spcBef>
              <a:spcAft>
                <a:spcPts val="800"/>
              </a:spcAft>
              <a:buClr>
                <a:schemeClr val="accent1"/>
              </a:buClr>
              <a:buFont typeface="Arial" pitchFamily="34" charset="0"/>
              <a:buChar char="•"/>
              <a:defRPr sz="2000" kern="1200">
                <a:solidFill>
                  <a:schemeClr val="tx2"/>
                </a:solidFill>
                <a:latin typeface="Arial" pitchFamily="34" charset="0"/>
                <a:ea typeface="+mn-ea"/>
                <a:cs typeface="Arial" pitchFamily="34" charset="0"/>
              </a:defRPr>
            </a:lvl2pPr>
            <a:lvl3pPr marL="1202056" indent="-237025" algn="l" defTabSz="1218987" rtl="0" eaLnBrk="1" latinLnBrk="0" hangingPunct="1">
              <a:lnSpc>
                <a:spcPct val="100000"/>
              </a:lnSpc>
              <a:spcBef>
                <a:spcPts val="0"/>
              </a:spcBef>
              <a:spcAft>
                <a:spcPts val="400"/>
              </a:spcAft>
              <a:buFont typeface="Arial" pitchFamily="34" charset="0"/>
              <a:buChar char="•"/>
              <a:defRPr sz="1800" kern="1200" baseline="0">
                <a:solidFill>
                  <a:srgbClr val="52524A"/>
                </a:solidFill>
                <a:latin typeface="Arial" pitchFamily="34" charset="0"/>
                <a:ea typeface="+mn-ea"/>
                <a:cs typeface="Arial" pitchFamily="34" charset="0"/>
              </a:defRPr>
            </a:lvl3pPr>
            <a:lvl4pPr marL="2035877" indent="-207397" algn="l" defTabSz="1218987" rtl="0" eaLnBrk="1" latinLnBrk="0" hangingPunct="1">
              <a:lnSpc>
                <a:spcPct val="100000"/>
              </a:lnSpc>
              <a:spcBef>
                <a:spcPts val="0"/>
              </a:spcBef>
              <a:spcAft>
                <a:spcPts val="400"/>
              </a:spcAft>
              <a:buFont typeface="Arial" pitchFamily="34" charset="0"/>
              <a:buChar char="•"/>
              <a:defRPr sz="1600" kern="1200" baseline="0">
                <a:solidFill>
                  <a:schemeClr val="accent3"/>
                </a:solidFill>
                <a:latin typeface="Arial" pitchFamily="34" charset="0"/>
                <a:ea typeface="+mn-ea"/>
                <a:cs typeface="Arial" pitchFamily="34" charset="0"/>
              </a:defRPr>
            </a:lvl4pPr>
            <a:lvl5pPr marL="2742720" indent="-304747" algn="l" defTabSz="1218987" rtl="0" eaLnBrk="1" latinLnBrk="0" hangingPunct="1">
              <a:spcBef>
                <a:spcPct val="20000"/>
              </a:spcBef>
              <a:buFont typeface="Arial" pitchFamily="34" charset="0"/>
              <a:buChar char="»"/>
              <a:defRPr sz="2700" kern="1200">
                <a:solidFill>
                  <a:schemeClr val="tx1"/>
                </a:solidFill>
                <a:latin typeface="Arial" pitchFamily="34" charset="0"/>
                <a:ea typeface="+mn-ea"/>
                <a:cs typeface="Arial" pitchFamily="34" charset="0"/>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474051" lvl="1" indent="0">
              <a:buClr>
                <a:srgbClr val="6CB2E6"/>
              </a:buClr>
              <a:buNone/>
            </a:pPr>
            <a:r>
              <a:rPr lang="en-US" dirty="0" smtClean="0">
                <a:solidFill>
                  <a:srgbClr val="7030A0"/>
                </a:solidFill>
              </a:rPr>
              <a:t>&gt; RTC</a:t>
            </a:r>
            <a:r>
              <a:rPr lang="en-US" dirty="0">
                <a:solidFill>
                  <a:srgbClr val="7030A0"/>
                </a:solidFill>
              </a:rPr>
              <a:t>, backup </a:t>
            </a:r>
            <a:r>
              <a:rPr lang="en-US" dirty="0" smtClean="0">
                <a:solidFill>
                  <a:srgbClr val="7030A0"/>
                </a:solidFill>
              </a:rPr>
              <a:t>domain </a:t>
            </a:r>
          </a:p>
          <a:p>
            <a:pPr marL="474051" lvl="1" indent="0">
              <a:buClr>
                <a:srgbClr val="6CB2E6"/>
              </a:buClr>
              <a:buNone/>
            </a:pPr>
            <a:r>
              <a:rPr lang="en-US" dirty="0" smtClean="0">
                <a:solidFill>
                  <a:srgbClr val="7030A0"/>
                </a:solidFill>
              </a:rPr>
              <a:t>(</a:t>
            </a:r>
            <a:r>
              <a:rPr lang="en-US" dirty="0" smtClean="0">
                <a:solidFill>
                  <a:srgbClr val="7030A0"/>
                </a:solidFill>
                <a:sym typeface="Wingdings" panose="05000000000000000000" pitchFamily="2" charset="2"/>
              </a:rPr>
              <a:t>you can find this in the Reference Manual PWR section, or slide 14.)</a:t>
            </a:r>
            <a:endParaRPr lang="en-US" dirty="0">
              <a:solidFill>
                <a:srgbClr val="7030A0"/>
              </a:solidFill>
            </a:endParaRPr>
          </a:p>
        </p:txBody>
      </p:sp>
    </p:spTree>
    <p:custDataLst>
      <p:tags r:id="rId1"/>
    </p:custDataLst>
    <p:extLst>
      <p:ext uri="{BB962C8B-B14F-4D97-AF65-F5344CB8AC3E}">
        <p14:creationId xmlns:p14="http://schemas.microsoft.com/office/powerpoint/2010/main" val="20433774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10"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23056" y="2349674"/>
            <a:ext cx="10762781" cy="1143265"/>
          </a:xfrm>
        </p:spPr>
        <p:txBody>
          <a:bodyPr>
            <a:normAutofit/>
          </a:bodyPr>
          <a:lstStyle/>
          <a:p>
            <a:pPr algn="ctr"/>
            <a:r>
              <a:rPr lang="en-US" dirty="0" smtClean="0">
                <a:solidFill>
                  <a:srgbClr val="6CB2E6"/>
                </a:solidFill>
              </a:rPr>
              <a:t>Lab </a:t>
            </a:r>
            <a:r>
              <a:rPr lang="en-US" dirty="0">
                <a:solidFill>
                  <a:srgbClr val="6CB2E6"/>
                </a:solidFill>
              </a:rPr>
              <a:t>5</a:t>
            </a:r>
          </a:p>
        </p:txBody>
      </p:sp>
      <p:sp>
        <p:nvSpPr>
          <p:cNvPr id="4" name="Espace réservé du numéro de diapositive 3"/>
          <p:cNvSpPr>
            <a:spLocks noGrp="1"/>
          </p:cNvSpPr>
          <p:nvPr>
            <p:ph type="sldNum" sz="quarter" idx="12"/>
          </p:nvPr>
        </p:nvSpPr>
        <p:spPr>
          <a:solidFill>
            <a:srgbClr val="B7007C"/>
          </a:solidFill>
        </p:spPr>
        <p:txBody>
          <a:bodyPr/>
          <a:lstStyle/>
          <a:p>
            <a:fld id="{5B31B9E4-8E4D-4C86-BFD7-412B282B373B}" type="slidenum">
              <a:rPr lang="fr-FR" smtClean="0"/>
              <a:pPr/>
              <a:t>44</a:t>
            </a:fld>
            <a:endParaRPr lang="fr-FR" dirty="0"/>
          </a:p>
        </p:txBody>
      </p:sp>
    </p:spTree>
    <p:custDataLst>
      <p:tags r:id="rId1"/>
    </p:custDataLst>
    <p:extLst>
      <p:ext uri="{BB962C8B-B14F-4D97-AF65-F5344CB8AC3E}">
        <p14:creationId xmlns:p14="http://schemas.microsoft.com/office/powerpoint/2010/main" val="15512869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Practicing </a:t>
            </a:r>
            <a:r>
              <a:rPr lang="en-US" dirty="0" smtClean="0"/>
              <a:t>school: Lab5 1/7</a:t>
            </a:r>
            <a:br>
              <a:rPr lang="en-US" dirty="0" smtClean="0"/>
            </a:br>
            <a:endParaRPr lang="en-US" dirty="0"/>
          </a:p>
        </p:txBody>
      </p:sp>
      <p:sp>
        <p:nvSpPr>
          <p:cNvPr id="3" name="Content Placeholder 2"/>
          <p:cNvSpPr>
            <a:spLocks noGrp="1"/>
          </p:cNvSpPr>
          <p:nvPr>
            <p:ph idx="1"/>
          </p:nvPr>
        </p:nvSpPr>
        <p:spPr>
          <a:xfrm>
            <a:off x="609361" y="1277793"/>
            <a:ext cx="11460921" cy="4401183"/>
          </a:xfrm>
        </p:spPr>
        <p:txBody>
          <a:bodyPr/>
          <a:lstStyle/>
          <a:p>
            <a:r>
              <a:rPr lang="en-US" dirty="0"/>
              <a:t>Duration: 3</a:t>
            </a:r>
            <a:r>
              <a:rPr lang="en-US" dirty="0" smtClean="0"/>
              <a:t>5mn</a:t>
            </a:r>
          </a:p>
          <a:p>
            <a:pPr marL="231775" indent="-231775">
              <a:spcAft>
                <a:spcPts val="600"/>
              </a:spcAft>
              <a:tabLst>
                <a:tab pos="1828800" algn="l"/>
              </a:tabLst>
            </a:pPr>
            <a:r>
              <a:rPr lang="fr-FR" dirty="0" smtClean="0"/>
              <a:t>Objective: </a:t>
            </a:r>
            <a:r>
              <a:rPr lang="fr-FR" dirty="0" err="1" smtClean="0"/>
              <a:t>Using</a:t>
            </a:r>
            <a:r>
              <a:rPr lang="fr-FR" dirty="0" smtClean="0"/>
              <a:t> </a:t>
            </a:r>
            <a:r>
              <a:rPr lang="fr-FR" dirty="0" err="1" smtClean="0"/>
              <a:t>low</a:t>
            </a:r>
            <a:r>
              <a:rPr lang="fr-FR" dirty="0" smtClean="0"/>
              <a:t> power mode </a:t>
            </a:r>
            <a:r>
              <a:rPr lang="fr-FR" dirty="0" err="1" smtClean="0"/>
              <a:t>with</a:t>
            </a:r>
            <a:r>
              <a:rPr lang="fr-FR" dirty="0" smtClean="0"/>
              <a:t> A7 and M4 </a:t>
            </a:r>
            <a:r>
              <a:rPr lang="fr-FR" sz="2400" dirty="0" smtClean="0"/>
              <a:t>(</a:t>
            </a:r>
            <a:r>
              <a:rPr lang="fr-FR" sz="2400" dirty="0" err="1" smtClean="0"/>
              <a:t>from</a:t>
            </a:r>
            <a:r>
              <a:rPr lang="fr-FR" sz="2400" dirty="0" smtClean="0"/>
              <a:t> STM32CubeMX 	</a:t>
            </a:r>
            <a:r>
              <a:rPr lang="fr-FR" sz="2400" dirty="0" err="1" smtClean="0"/>
              <a:t>example</a:t>
            </a:r>
            <a:r>
              <a:rPr lang="fr-FR" sz="2400" dirty="0" smtClean="0"/>
              <a:t>)</a:t>
            </a:r>
            <a:endParaRPr lang="fr-FR" dirty="0" smtClean="0"/>
          </a:p>
          <a:p>
            <a:pPr marL="0" indent="1773238">
              <a:spcBef>
                <a:spcPts val="0"/>
              </a:spcBef>
              <a:spcAft>
                <a:spcPts val="600"/>
              </a:spcAft>
              <a:buNone/>
            </a:pPr>
            <a:endParaRPr lang="fr-FR" sz="1800" dirty="0" smtClean="0"/>
          </a:p>
          <a:p>
            <a:pPr lvl="1"/>
            <a:r>
              <a:rPr lang="en-US" dirty="0" smtClean="0"/>
              <a:t>Understand how to set A7 in </a:t>
            </a:r>
            <a:r>
              <a:rPr lang="en-US" dirty="0" err="1" smtClean="0"/>
              <a:t>CStop</a:t>
            </a:r>
            <a:r>
              <a:rPr lang="en-US" dirty="0" smtClean="0"/>
              <a:t> only keeping M4 in </a:t>
            </a:r>
            <a:r>
              <a:rPr lang="en-US" dirty="0" err="1" smtClean="0"/>
              <a:t>CRun</a:t>
            </a:r>
            <a:endParaRPr lang="en-US" dirty="0" smtClean="0"/>
          </a:p>
          <a:p>
            <a:pPr lvl="2"/>
            <a:r>
              <a:rPr lang="en-US" dirty="0" smtClean="0"/>
              <a:t>Compare consumption with A7 and M4 in </a:t>
            </a:r>
            <a:r>
              <a:rPr lang="en-US" dirty="0" err="1" smtClean="0"/>
              <a:t>CRun</a:t>
            </a:r>
            <a:endParaRPr lang="en-US" dirty="0" smtClean="0"/>
          </a:p>
          <a:p>
            <a:pPr lvl="1"/>
            <a:r>
              <a:rPr lang="en-US" dirty="0"/>
              <a:t>Understand how to wakeup A7 from M4 through </a:t>
            </a:r>
            <a:r>
              <a:rPr lang="en-US" dirty="0" err="1" smtClean="0"/>
              <a:t>rpmsg</a:t>
            </a:r>
            <a:endParaRPr lang="en-US" dirty="0" smtClean="0"/>
          </a:p>
          <a:p>
            <a:pPr lvl="1"/>
            <a:r>
              <a:rPr lang="en-US" dirty="0" smtClean="0"/>
              <a:t>Understand how to set M4 in low power modes from Linux console</a:t>
            </a:r>
          </a:p>
          <a:p>
            <a:endParaRPr lang="en-US" dirty="0" smtClean="0"/>
          </a:p>
        </p:txBody>
      </p:sp>
      <p:sp>
        <p:nvSpPr>
          <p:cNvPr id="4" name="Slide Number Placeholder 3"/>
          <p:cNvSpPr>
            <a:spLocks noGrp="1"/>
          </p:cNvSpPr>
          <p:nvPr>
            <p:ph type="sldNum" sz="quarter" idx="12"/>
          </p:nvPr>
        </p:nvSpPr>
        <p:spPr/>
        <p:txBody>
          <a:bodyPr/>
          <a:lstStyle/>
          <a:p>
            <a:fld id="{5B31B9E4-8E4D-4C86-BFD7-412B282B373B}" type="slidenum">
              <a:rPr lang="fr-FR" smtClean="0"/>
              <a:pPr/>
              <a:t>45</a:t>
            </a:fld>
            <a:endParaRPr lang="fr-FR" dirty="0"/>
          </a:p>
        </p:txBody>
      </p:sp>
    </p:spTree>
    <p:extLst>
      <p:ext uri="{BB962C8B-B14F-4D97-AF65-F5344CB8AC3E}">
        <p14:creationId xmlns:p14="http://schemas.microsoft.com/office/powerpoint/2010/main" val="1668806228"/>
      </p:ext>
    </p:extLst>
  </p:cSld>
  <p:clrMapOvr>
    <a:masterClrMapping/>
  </p:clrMapOvr>
  <p:transition spd="slow">
    <p:wipe dir="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Practicing </a:t>
            </a:r>
            <a:r>
              <a:rPr lang="en-US" dirty="0" smtClean="0"/>
              <a:t>school: Lab5 2/7</a:t>
            </a:r>
            <a:br>
              <a:rPr lang="en-US" dirty="0" smtClean="0"/>
            </a:br>
            <a:endParaRPr lang="en-US" dirty="0"/>
          </a:p>
        </p:txBody>
      </p:sp>
      <p:sp>
        <p:nvSpPr>
          <p:cNvPr id="3" name="Content Placeholder 2"/>
          <p:cNvSpPr>
            <a:spLocks noGrp="1"/>
          </p:cNvSpPr>
          <p:nvPr>
            <p:ph idx="1"/>
          </p:nvPr>
        </p:nvSpPr>
        <p:spPr>
          <a:xfrm>
            <a:off x="609362" y="1277793"/>
            <a:ext cx="10968514" cy="3857444"/>
          </a:xfrm>
        </p:spPr>
        <p:txBody>
          <a:bodyPr/>
          <a:lstStyle/>
          <a:p>
            <a:r>
              <a:rPr lang="en-US" dirty="0"/>
              <a:t>Lab5 steps:</a:t>
            </a:r>
          </a:p>
          <a:p>
            <a:pPr marL="965031" lvl="2" indent="0" fontAlgn="ctr">
              <a:buNone/>
            </a:pPr>
            <a:r>
              <a:rPr lang="en-US" sz="2000" dirty="0">
                <a:solidFill>
                  <a:schemeClr val="accent4">
                    <a:lumMod val="90000"/>
                    <a:lumOff val="10000"/>
                  </a:schemeClr>
                </a:solidFill>
              </a:rPr>
              <a:t>Using STM32Cube </a:t>
            </a:r>
            <a:r>
              <a:rPr lang="en-US" dirty="0" smtClean="0">
                <a:solidFill>
                  <a:srgbClr val="7030A0"/>
                </a:solidFill>
              </a:rPr>
              <a:t>“</a:t>
            </a:r>
            <a:r>
              <a:rPr lang="en-US" dirty="0" err="1" smtClean="0"/>
              <a:t>OpenAMP_TTY_echo_wakeup</a:t>
            </a:r>
            <a:r>
              <a:rPr lang="en-US" dirty="0" smtClean="0"/>
              <a:t>” </a:t>
            </a:r>
            <a:r>
              <a:rPr lang="en-US" sz="2000" dirty="0">
                <a:solidFill>
                  <a:schemeClr val="accent4">
                    <a:lumMod val="90000"/>
                    <a:lumOff val="10000"/>
                  </a:schemeClr>
                </a:solidFill>
              </a:rPr>
              <a:t>example</a:t>
            </a:r>
          </a:p>
          <a:p>
            <a:pPr marL="965031" lvl="2" indent="0" fontAlgn="ctr">
              <a:buNone/>
            </a:pPr>
            <a:r>
              <a:rPr lang="en-US" sz="2000" dirty="0">
                <a:solidFill>
                  <a:schemeClr val="accent4">
                    <a:lumMod val="90000"/>
                    <a:lumOff val="10000"/>
                  </a:schemeClr>
                </a:solidFill>
                <a:sym typeface="Wingdings" panose="05000000000000000000" pitchFamily="2" charset="2"/>
              </a:rPr>
              <a:t> Need to boot in “M4 example” mode</a:t>
            </a:r>
            <a:endParaRPr lang="en-US" sz="2000" dirty="0">
              <a:solidFill>
                <a:schemeClr val="accent4">
                  <a:lumMod val="90000"/>
                  <a:lumOff val="10000"/>
                </a:schemeClr>
              </a:solidFill>
            </a:endParaRPr>
          </a:p>
          <a:p>
            <a:pPr marL="965031" lvl="2" indent="0" fontAlgn="ctr">
              <a:buNone/>
            </a:pPr>
            <a:endParaRPr lang="en-US" dirty="0">
              <a:solidFill>
                <a:srgbClr val="7030A0"/>
              </a:solidFill>
            </a:endParaRPr>
          </a:p>
          <a:p>
            <a:pPr lvl="2" fontAlgn="ctr"/>
            <a:r>
              <a:rPr lang="en-US" dirty="0">
                <a:solidFill>
                  <a:schemeClr val="accent4">
                    <a:lumMod val="90000"/>
                    <a:lumOff val="10000"/>
                  </a:schemeClr>
                </a:solidFill>
              </a:rPr>
              <a:t>Step1: Load firmware, Start with A7 + M4</a:t>
            </a:r>
            <a:r>
              <a:rPr lang="en-US" dirty="0" smtClean="0">
                <a:solidFill>
                  <a:srgbClr val="7030A0"/>
                </a:solidFill>
              </a:rPr>
              <a:t>	</a:t>
            </a:r>
            <a:r>
              <a:rPr lang="en-US" sz="1600" dirty="0" smtClean="0">
                <a:solidFill>
                  <a:schemeClr val="accent3">
                    <a:lumMod val="75000"/>
                  </a:schemeClr>
                </a:solidFill>
              </a:rPr>
              <a:t>Measure </a:t>
            </a:r>
            <a:r>
              <a:rPr lang="en-US" sz="1600" dirty="0" err="1">
                <a:solidFill>
                  <a:schemeClr val="accent3">
                    <a:lumMod val="75000"/>
                  </a:schemeClr>
                </a:solidFill>
              </a:rPr>
              <a:t>conso</a:t>
            </a:r>
            <a:r>
              <a:rPr lang="en-US" sz="1600" dirty="0">
                <a:solidFill>
                  <a:schemeClr val="accent3">
                    <a:lumMod val="75000"/>
                  </a:schemeClr>
                </a:solidFill>
              </a:rPr>
              <a:t> (A7+M4)</a:t>
            </a:r>
          </a:p>
          <a:p>
            <a:pPr lvl="2" fontAlgn="ctr"/>
            <a:r>
              <a:rPr lang="en-US" dirty="0">
                <a:solidFill>
                  <a:schemeClr val="accent4">
                    <a:lumMod val="90000"/>
                    <a:lumOff val="10000"/>
                  </a:schemeClr>
                </a:solidFill>
              </a:rPr>
              <a:t>Step2: Set A7 in </a:t>
            </a:r>
            <a:r>
              <a:rPr lang="en-US" dirty="0" err="1">
                <a:solidFill>
                  <a:schemeClr val="accent4">
                    <a:lumMod val="90000"/>
                    <a:lumOff val="10000"/>
                  </a:schemeClr>
                </a:solidFill>
              </a:rPr>
              <a:t>CStop</a:t>
            </a:r>
            <a:r>
              <a:rPr lang="en-US" dirty="0">
                <a:solidFill>
                  <a:schemeClr val="accent4">
                    <a:lumMod val="90000"/>
                    <a:lumOff val="10000"/>
                  </a:schemeClr>
                </a:solidFill>
              </a:rPr>
              <a:t> (</a:t>
            </a:r>
            <a:r>
              <a:rPr lang="en-US" dirty="0" err="1">
                <a:solidFill>
                  <a:schemeClr val="accent4">
                    <a:lumMod val="90000"/>
                    <a:lumOff val="10000"/>
                  </a:schemeClr>
                </a:solidFill>
              </a:rPr>
              <a:t>linux</a:t>
            </a:r>
            <a:r>
              <a:rPr lang="en-US" dirty="0">
                <a:solidFill>
                  <a:schemeClr val="accent4">
                    <a:lumMod val="90000"/>
                    <a:lumOff val="10000"/>
                  </a:schemeClr>
                </a:solidFill>
              </a:rPr>
              <a:t> ‘mem’ </a:t>
            </a:r>
            <a:r>
              <a:rPr lang="en-US" dirty="0" err="1">
                <a:solidFill>
                  <a:schemeClr val="accent4">
                    <a:lumMod val="90000"/>
                    <a:lumOff val="10000"/>
                  </a:schemeClr>
                </a:solidFill>
              </a:rPr>
              <a:t>cmd</a:t>
            </a:r>
            <a:r>
              <a:rPr lang="en-US" dirty="0">
                <a:solidFill>
                  <a:schemeClr val="accent4">
                    <a:lumMod val="90000"/>
                    <a:lumOff val="10000"/>
                  </a:schemeClr>
                </a:solidFill>
              </a:rPr>
              <a:t>)</a:t>
            </a:r>
            <a:r>
              <a:rPr lang="en-US" dirty="0" smtClean="0">
                <a:solidFill>
                  <a:srgbClr val="7030A0"/>
                </a:solidFill>
              </a:rPr>
              <a:t>	</a:t>
            </a:r>
            <a:r>
              <a:rPr lang="en-US" sz="1600" dirty="0">
                <a:solidFill>
                  <a:schemeClr val="accent3">
                    <a:lumMod val="75000"/>
                  </a:schemeClr>
                </a:solidFill>
              </a:rPr>
              <a:t>Measure </a:t>
            </a:r>
            <a:r>
              <a:rPr lang="en-US" sz="1600" dirty="0" err="1">
                <a:solidFill>
                  <a:schemeClr val="accent3">
                    <a:lumMod val="75000"/>
                  </a:schemeClr>
                </a:solidFill>
              </a:rPr>
              <a:t>conso</a:t>
            </a:r>
            <a:r>
              <a:rPr lang="en-US" sz="1600" dirty="0">
                <a:solidFill>
                  <a:schemeClr val="accent3">
                    <a:lumMod val="75000"/>
                  </a:schemeClr>
                </a:solidFill>
              </a:rPr>
              <a:t> (A7 </a:t>
            </a:r>
            <a:r>
              <a:rPr lang="en-US" sz="1600" dirty="0" err="1">
                <a:solidFill>
                  <a:schemeClr val="accent3">
                    <a:lumMod val="75000"/>
                  </a:schemeClr>
                </a:solidFill>
              </a:rPr>
              <a:t>CStop</a:t>
            </a:r>
            <a:r>
              <a:rPr lang="en-US" sz="1600" dirty="0">
                <a:solidFill>
                  <a:schemeClr val="accent3">
                    <a:lumMod val="75000"/>
                  </a:schemeClr>
                </a:solidFill>
              </a:rPr>
              <a:t>, M4 </a:t>
            </a:r>
            <a:r>
              <a:rPr lang="en-US" sz="1600" dirty="0" err="1">
                <a:solidFill>
                  <a:schemeClr val="accent3">
                    <a:lumMod val="75000"/>
                  </a:schemeClr>
                </a:solidFill>
              </a:rPr>
              <a:t>CRun</a:t>
            </a:r>
            <a:r>
              <a:rPr lang="en-US" sz="1600" dirty="0" smtClean="0">
                <a:solidFill>
                  <a:schemeClr val="accent3">
                    <a:lumMod val="75000"/>
                  </a:schemeClr>
                </a:solidFill>
              </a:rPr>
              <a:t>)</a:t>
            </a:r>
            <a:endParaRPr lang="en-US" sz="1600" dirty="0">
              <a:solidFill>
                <a:schemeClr val="accent3">
                  <a:lumMod val="75000"/>
                </a:schemeClr>
              </a:solidFill>
            </a:endParaRPr>
          </a:p>
          <a:p>
            <a:pPr lvl="2" fontAlgn="ctr"/>
            <a:r>
              <a:rPr lang="en-US" dirty="0">
                <a:solidFill>
                  <a:schemeClr val="accent4">
                    <a:lumMod val="90000"/>
                    <a:lumOff val="10000"/>
                  </a:schemeClr>
                </a:solidFill>
              </a:rPr>
              <a:t>Step3: Wakeup A7 with </a:t>
            </a:r>
            <a:r>
              <a:rPr lang="en-US" dirty="0" err="1">
                <a:solidFill>
                  <a:schemeClr val="accent4">
                    <a:lumMod val="90000"/>
                    <a:lumOff val="10000"/>
                  </a:schemeClr>
                </a:solidFill>
              </a:rPr>
              <a:t>rpmsg</a:t>
            </a:r>
            <a:r>
              <a:rPr lang="en-US" dirty="0">
                <a:solidFill>
                  <a:schemeClr val="accent4">
                    <a:lumMod val="90000"/>
                    <a:lumOff val="10000"/>
                  </a:schemeClr>
                </a:solidFill>
              </a:rPr>
              <a:t> from  M4</a:t>
            </a:r>
          </a:p>
          <a:p>
            <a:pPr lvl="2" fontAlgn="ctr"/>
            <a:r>
              <a:rPr lang="en-US" dirty="0">
                <a:solidFill>
                  <a:schemeClr val="accent4">
                    <a:lumMod val="90000"/>
                    <a:lumOff val="10000"/>
                  </a:schemeClr>
                </a:solidFill>
              </a:rPr>
              <a:t>Step4: Set M4 in </a:t>
            </a:r>
            <a:r>
              <a:rPr lang="en-US" dirty="0" err="1">
                <a:solidFill>
                  <a:schemeClr val="accent4">
                    <a:lumMod val="90000"/>
                    <a:lumOff val="10000"/>
                  </a:schemeClr>
                </a:solidFill>
              </a:rPr>
              <a:t>CStop</a:t>
            </a:r>
            <a:r>
              <a:rPr lang="en-US" dirty="0">
                <a:solidFill>
                  <a:schemeClr val="accent4">
                    <a:lumMod val="90000"/>
                    <a:lumOff val="10000"/>
                  </a:schemeClr>
                </a:solidFill>
              </a:rPr>
              <a:t> mode from Linux</a:t>
            </a:r>
            <a:r>
              <a:rPr lang="en-US" dirty="0" smtClean="0">
                <a:solidFill>
                  <a:srgbClr val="7030A0"/>
                </a:solidFill>
              </a:rPr>
              <a:t>	</a:t>
            </a:r>
            <a:r>
              <a:rPr lang="en-US" sz="1600" dirty="0">
                <a:solidFill>
                  <a:schemeClr val="accent3">
                    <a:lumMod val="75000"/>
                  </a:schemeClr>
                </a:solidFill>
              </a:rPr>
              <a:t>Using </a:t>
            </a:r>
            <a:r>
              <a:rPr lang="en-US" sz="1600" dirty="0" err="1">
                <a:solidFill>
                  <a:schemeClr val="accent3">
                    <a:lumMod val="75000"/>
                  </a:schemeClr>
                </a:solidFill>
              </a:rPr>
              <a:t>HAL_Enter_Stop</a:t>
            </a:r>
            <a:r>
              <a:rPr lang="en-US" sz="1600" dirty="0">
                <a:solidFill>
                  <a:schemeClr val="accent3">
                    <a:lumMod val="75000"/>
                  </a:schemeClr>
                </a:solidFill>
              </a:rPr>
              <a:t>() command </a:t>
            </a:r>
            <a:r>
              <a:rPr lang="en-US" sz="1600" dirty="0" smtClean="0">
                <a:solidFill>
                  <a:schemeClr val="accent3">
                    <a:lumMod val="75000"/>
                  </a:schemeClr>
                </a:solidFill>
              </a:rPr>
              <a:t>on </a:t>
            </a:r>
            <a:r>
              <a:rPr lang="en-US" sz="1600" dirty="0">
                <a:solidFill>
                  <a:schemeClr val="accent3">
                    <a:lumMod val="75000"/>
                  </a:schemeClr>
                </a:solidFill>
              </a:rPr>
              <a:t>M4 </a:t>
            </a:r>
            <a:endParaRPr lang="en-US" sz="1600" dirty="0" smtClean="0">
              <a:solidFill>
                <a:schemeClr val="accent3">
                  <a:lumMod val="75000"/>
                </a:schemeClr>
              </a:solidFill>
            </a:endParaRPr>
          </a:p>
          <a:p>
            <a:pPr marL="965031" lvl="2" indent="0" fontAlgn="ctr">
              <a:buNone/>
            </a:pPr>
            <a:r>
              <a:rPr lang="en-US" dirty="0">
                <a:solidFill>
                  <a:srgbClr val="7030A0"/>
                </a:solidFill>
              </a:rPr>
              <a:t>	 </a:t>
            </a:r>
            <a:r>
              <a:rPr lang="en-US" dirty="0" smtClean="0">
                <a:solidFill>
                  <a:srgbClr val="7030A0"/>
                </a:solidFill>
              </a:rPr>
              <a:t>          </a:t>
            </a:r>
            <a:r>
              <a:rPr lang="en-US" dirty="0">
                <a:solidFill>
                  <a:schemeClr val="accent4">
                    <a:lumMod val="90000"/>
                    <a:lumOff val="10000"/>
                  </a:schemeClr>
                </a:solidFill>
              </a:rPr>
              <a:t>Set M4 in </a:t>
            </a:r>
            <a:r>
              <a:rPr lang="en-US" dirty="0" err="1">
                <a:solidFill>
                  <a:schemeClr val="accent4">
                    <a:lumMod val="90000"/>
                    <a:lumOff val="10000"/>
                  </a:schemeClr>
                </a:solidFill>
              </a:rPr>
              <a:t>CStop</a:t>
            </a:r>
            <a:r>
              <a:rPr lang="en-US" dirty="0">
                <a:solidFill>
                  <a:schemeClr val="accent4">
                    <a:lumMod val="90000"/>
                    <a:lumOff val="10000"/>
                  </a:schemeClr>
                </a:solidFill>
              </a:rPr>
              <a:t> with PDDS=1 </a:t>
            </a:r>
            <a:r>
              <a:rPr lang="en-US" dirty="0" smtClean="0">
                <a:solidFill>
                  <a:srgbClr val="7030A0"/>
                </a:solidFill>
              </a:rPr>
              <a:t>	</a:t>
            </a:r>
            <a:r>
              <a:rPr lang="en-US" sz="1600" dirty="0" smtClean="0">
                <a:solidFill>
                  <a:schemeClr val="accent3">
                    <a:lumMod val="75000"/>
                  </a:schemeClr>
                </a:solidFill>
              </a:rPr>
              <a:t>Using </a:t>
            </a:r>
            <a:r>
              <a:rPr lang="en-US" sz="1600" dirty="0" err="1">
                <a:solidFill>
                  <a:schemeClr val="accent3">
                    <a:lumMod val="75000"/>
                  </a:schemeClr>
                </a:solidFill>
              </a:rPr>
              <a:t>HAL_Enter_Standby</a:t>
            </a:r>
            <a:r>
              <a:rPr lang="en-US" sz="1600" dirty="0">
                <a:solidFill>
                  <a:schemeClr val="accent3">
                    <a:lumMod val="75000"/>
                  </a:schemeClr>
                </a:solidFill>
              </a:rPr>
              <a:t>() command on M4 </a:t>
            </a:r>
            <a:endParaRPr lang="en-US" sz="1600" dirty="0" smtClean="0">
              <a:solidFill>
                <a:schemeClr val="accent3">
                  <a:lumMod val="75000"/>
                </a:schemeClr>
              </a:solidFill>
            </a:endParaRPr>
          </a:p>
          <a:p>
            <a:pPr marL="965031" lvl="2" indent="0" fontAlgn="ctr">
              <a:buNone/>
            </a:pPr>
            <a:endParaRPr lang="en-US" sz="1600" dirty="0">
              <a:solidFill>
                <a:schemeClr val="accent3">
                  <a:lumMod val="75000"/>
                </a:schemeClr>
              </a:solidFill>
            </a:endParaRPr>
          </a:p>
          <a:p>
            <a:pPr marL="965031" lvl="2" indent="0" fontAlgn="ctr">
              <a:buNone/>
            </a:pPr>
            <a:endParaRPr lang="en-US" sz="1600" dirty="0" smtClean="0">
              <a:solidFill>
                <a:schemeClr val="accent3">
                  <a:lumMod val="75000"/>
                </a:schemeClr>
              </a:solidFill>
            </a:endParaRPr>
          </a:p>
        </p:txBody>
      </p:sp>
      <p:sp>
        <p:nvSpPr>
          <p:cNvPr id="4" name="Slide Number Placeholder 3"/>
          <p:cNvSpPr>
            <a:spLocks noGrp="1"/>
          </p:cNvSpPr>
          <p:nvPr>
            <p:ph type="sldNum" sz="quarter" idx="12"/>
          </p:nvPr>
        </p:nvSpPr>
        <p:spPr/>
        <p:txBody>
          <a:bodyPr/>
          <a:lstStyle/>
          <a:p>
            <a:fld id="{5B31B9E4-8E4D-4C86-BFD7-412B282B373B}" type="slidenum">
              <a:rPr lang="fr-FR" smtClean="0"/>
              <a:pPr/>
              <a:t>46</a:t>
            </a:fld>
            <a:endParaRPr lang="fr-FR"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7362" y="256291"/>
            <a:ext cx="432000" cy="432000"/>
          </a:xfrm>
          <a:prstGeom prst="rect">
            <a:avLst/>
          </a:prstGeom>
        </p:spPr>
      </p:pic>
    </p:spTree>
    <p:extLst>
      <p:ext uri="{BB962C8B-B14F-4D97-AF65-F5344CB8AC3E}">
        <p14:creationId xmlns:p14="http://schemas.microsoft.com/office/powerpoint/2010/main" val="1039150022"/>
      </p:ext>
    </p:extLst>
  </p:cSld>
  <p:clrMapOvr>
    <a:masterClrMapping/>
  </p:clrMapOvr>
  <p:transition spd="slow">
    <p:wipe dir="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Practicing </a:t>
            </a:r>
            <a:r>
              <a:rPr lang="en-US" dirty="0" smtClean="0"/>
              <a:t>school: Lab5 </a:t>
            </a:r>
            <a:r>
              <a:rPr lang="en-US" dirty="0"/>
              <a:t>3</a:t>
            </a:r>
            <a:r>
              <a:rPr lang="en-US" dirty="0" smtClean="0"/>
              <a:t>/7</a:t>
            </a:r>
            <a:br>
              <a:rPr lang="en-US" dirty="0" smtClean="0"/>
            </a:br>
            <a:endParaRPr lang="en-US" dirty="0"/>
          </a:p>
        </p:txBody>
      </p:sp>
      <p:sp>
        <p:nvSpPr>
          <p:cNvPr id="3" name="Content Placeholder 2"/>
          <p:cNvSpPr>
            <a:spLocks noGrp="1"/>
          </p:cNvSpPr>
          <p:nvPr>
            <p:ph idx="1"/>
          </p:nvPr>
        </p:nvSpPr>
        <p:spPr>
          <a:xfrm>
            <a:off x="332979" y="765498"/>
            <a:ext cx="11593287" cy="6781321"/>
          </a:xfrm>
        </p:spPr>
        <p:txBody>
          <a:bodyPr/>
          <a:lstStyle/>
          <a:p>
            <a:pPr>
              <a:spcBef>
                <a:spcPts val="0"/>
              </a:spcBef>
            </a:pPr>
            <a:r>
              <a:rPr lang="en-US" u="sng" dirty="0"/>
              <a:t>Step1</a:t>
            </a:r>
            <a:r>
              <a:rPr lang="en-US" dirty="0"/>
              <a:t>: Loading STM32CubeMx M4 firmware </a:t>
            </a:r>
          </a:p>
          <a:p>
            <a:pPr marL="292100" indent="0">
              <a:spcBef>
                <a:spcPts val="0"/>
              </a:spcBef>
              <a:buNone/>
            </a:pPr>
            <a:r>
              <a:rPr lang="en-US" sz="1800" dirty="0" err="1" smtClean="0">
                <a:solidFill>
                  <a:schemeClr val="accent3">
                    <a:lumMod val="50000"/>
                  </a:schemeClr>
                </a:solidFill>
              </a:rPr>
              <a:t>OpenAMP_TTY_echo_wakeup</a:t>
            </a:r>
            <a:r>
              <a:rPr lang="en-US" sz="1800" dirty="0" smtClean="0">
                <a:solidFill>
                  <a:schemeClr val="accent3">
                    <a:lumMod val="50000"/>
                  </a:schemeClr>
                </a:solidFill>
              </a:rPr>
              <a:t> </a:t>
            </a:r>
            <a:r>
              <a:rPr lang="en-US" sz="1800" dirty="0">
                <a:solidFill>
                  <a:schemeClr val="accent3">
                    <a:lumMod val="50000"/>
                  </a:schemeClr>
                </a:solidFill>
              </a:rPr>
              <a:t>example is </a:t>
            </a:r>
            <a:r>
              <a:rPr lang="en-US" sz="1800" dirty="0" smtClean="0">
                <a:solidFill>
                  <a:schemeClr val="accent3">
                    <a:lumMod val="50000"/>
                  </a:schemeClr>
                </a:solidFill>
              </a:rPr>
              <a:t>already </a:t>
            </a:r>
            <a:r>
              <a:rPr lang="en-US" sz="1800" dirty="0">
                <a:solidFill>
                  <a:schemeClr val="accent3">
                    <a:lumMod val="50000"/>
                  </a:schemeClr>
                </a:solidFill>
              </a:rPr>
              <a:t>available in the </a:t>
            </a:r>
            <a:r>
              <a:rPr lang="en-US" sz="1800" dirty="0" smtClean="0">
                <a:solidFill>
                  <a:schemeClr val="accent3">
                    <a:lumMod val="50000"/>
                  </a:schemeClr>
                </a:solidFill>
              </a:rPr>
              <a:t>STM32MP1 Starter </a:t>
            </a:r>
            <a:r>
              <a:rPr lang="en-US" sz="1800" dirty="0">
                <a:solidFill>
                  <a:schemeClr val="accent3">
                    <a:lumMod val="50000"/>
                  </a:schemeClr>
                </a:solidFill>
              </a:rPr>
              <a:t>Package.</a:t>
            </a:r>
          </a:p>
          <a:p>
            <a:pPr lvl="2"/>
            <a:r>
              <a:rPr lang="en-US" sz="1600" dirty="0" smtClean="0"/>
              <a:t>Boot and choose option “</a:t>
            </a:r>
            <a:r>
              <a:rPr lang="en-US" sz="1600" dirty="0" smtClean="0">
                <a:solidFill>
                  <a:srgbClr val="00B0F0"/>
                </a:solidFill>
              </a:rPr>
              <a:t>3</a:t>
            </a:r>
            <a:r>
              <a:rPr lang="en-US" sz="1600" dirty="0" smtClean="0"/>
              <a:t>” to assign M4 resources to Linux Resource manager driver</a:t>
            </a:r>
          </a:p>
          <a:p>
            <a:pPr lvl="2"/>
            <a:endParaRPr lang="en-US" sz="1600" dirty="0" smtClean="0"/>
          </a:p>
          <a:p>
            <a:pPr lvl="2"/>
            <a:endParaRPr lang="en-US" sz="1600" dirty="0" smtClean="0"/>
          </a:p>
          <a:p>
            <a:pPr lvl="2"/>
            <a:r>
              <a:rPr lang="en-US" sz="1600" dirty="0"/>
              <a:t>Go to the example folder and run the fw_cortex_m4.sh script (will load </a:t>
            </a:r>
            <a:r>
              <a:rPr lang="en-US" sz="1600" dirty="0" err="1"/>
              <a:t>fw</a:t>
            </a:r>
            <a:r>
              <a:rPr lang="en-US" sz="1600" dirty="0"/>
              <a:t> .elf and start Linux Remote Processor)</a:t>
            </a:r>
          </a:p>
          <a:p>
            <a:pPr lvl="2"/>
            <a:r>
              <a:rPr lang="en-US" sz="1600" dirty="0"/>
              <a:t>Read README file and fw_cortex_m4.sh to get more information on the example. </a:t>
            </a:r>
            <a:endParaRPr lang="en-US" sz="1600" dirty="0" smtClean="0"/>
          </a:p>
          <a:p>
            <a:pPr lvl="2"/>
            <a:endParaRPr lang="en-US" sz="1600" dirty="0"/>
          </a:p>
          <a:p>
            <a:pPr lvl="2"/>
            <a:endParaRPr lang="en-US" sz="1600" dirty="0"/>
          </a:p>
          <a:p>
            <a:pPr lvl="2"/>
            <a:endParaRPr lang="en-US" sz="2000" dirty="0" smtClean="0"/>
          </a:p>
          <a:p>
            <a:pPr lvl="2"/>
            <a:r>
              <a:rPr lang="en-US" sz="1600" dirty="0"/>
              <a:t>Enable the communication channel with M4 through </a:t>
            </a:r>
            <a:r>
              <a:rPr lang="en-US" sz="1600" dirty="0" err="1"/>
              <a:t>rpmsg</a:t>
            </a:r>
            <a:r>
              <a:rPr lang="en-US" sz="1600" dirty="0"/>
              <a:t> and verify it is ok</a:t>
            </a:r>
          </a:p>
          <a:p>
            <a:pPr lvl="2"/>
            <a:endParaRPr lang="en-US" sz="1600" dirty="0"/>
          </a:p>
          <a:p>
            <a:pPr lvl="2"/>
            <a:endParaRPr lang="en-US" sz="1600" dirty="0" smtClean="0"/>
          </a:p>
          <a:p>
            <a:pPr lvl="2"/>
            <a:endParaRPr lang="en-US" sz="1600" dirty="0"/>
          </a:p>
          <a:p>
            <a:pPr marL="965031" lvl="2" indent="0">
              <a:buNone/>
            </a:pPr>
            <a:endParaRPr lang="en-US" sz="1600" dirty="0" smtClean="0"/>
          </a:p>
          <a:p>
            <a:pPr lvl="2"/>
            <a:endParaRPr lang="en-US" sz="1600" dirty="0" smtClean="0"/>
          </a:p>
          <a:p>
            <a:pPr lvl="2"/>
            <a:endParaRPr lang="en-US" sz="1600" dirty="0"/>
          </a:p>
          <a:p>
            <a:pPr lvl="2"/>
            <a:endParaRPr lang="en-US" sz="1600" dirty="0" smtClean="0"/>
          </a:p>
          <a:p>
            <a:pPr lvl="2"/>
            <a:endParaRPr lang="en-US" sz="1600" dirty="0"/>
          </a:p>
          <a:p>
            <a:pPr marL="474051" lvl="1" indent="0">
              <a:buNone/>
            </a:pPr>
            <a:endParaRPr lang="en-US" sz="1800" dirty="0" smtClean="0">
              <a:solidFill>
                <a:srgbClr val="C00000"/>
              </a:solidFill>
            </a:endParaRPr>
          </a:p>
          <a:p>
            <a:pPr marL="474051" lvl="1" indent="0">
              <a:buNone/>
            </a:pPr>
            <a:endParaRPr lang="en-US" sz="1800" dirty="0" smtClean="0">
              <a:solidFill>
                <a:srgbClr val="C00000"/>
              </a:solidFill>
            </a:endParaRPr>
          </a:p>
        </p:txBody>
      </p:sp>
      <p:sp>
        <p:nvSpPr>
          <p:cNvPr id="4" name="Slide Number Placeholder 3"/>
          <p:cNvSpPr>
            <a:spLocks noGrp="1"/>
          </p:cNvSpPr>
          <p:nvPr>
            <p:ph type="sldNum" sz="quarter" idx="12"/>
          </p:nvPr>
        </p:nvSpPr>
        <p:spPr/>
        <p:txBody>
          <a:bodyPr/>
          <a:lstStyle/>
          <a:p>
            <a:fld id="{5B31B9E4-8E4D-4C86-BFD7-412B282B373B}" type="slidenum">
              <a:rPr lang="fr-FR" smtClean="0"/>
              <a:pPr/>
              <a:t>47</a:t>
            </a:fld>
            <a:endParaRPr lang="fr-FR" dirty="0"/>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97875" y="5383639"/>
            <a:ext cx="432000" cy="432000"/>
          </a:xfrm>
          <a:prstGeom prst="rect">
            <a:avLst/>
          </a:prstGeom>
        </p:spPr>
      </p:pic>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7361" y="290142"/>
            <a:ext cx="432000" cy="432000"/>
          </a:xfrm>
          <a:prstGeom prst="rect">
            <a:avLst/>
          </a:prstGeom>
        </p:spPr>
      </p:pic>
      <p:graphicFrame>
        <p:nvGraphicFramePr>
          <p:cNvPr id="10" name="Table 9"/>
          <p:cNvGraphicFramePr>
            <a:graphicFrameLocks noGrp="1"/>
          </p:cNvGraphicFramePr>
          <p:nvPr>
            <p:extLst>
              <p:ext uri="{D42A27DB-BD31-4B8C-83A1-F6EECF244321}">
                <p14:modId xmlns:p14="http://schemas.microsoft.com/office/powerpoint/2010/main" val="3112111717"/>
              </p:ext>
            </p:extLst>
          </p:nvPr>
        </p:nvGraphicFramePr>
        <p:xfrm>
          <a:off x="2768628" y="5369153"/>
          <a:ext cx="5328592" cy="1176297"/>
        </p:xfrm>
        <a:graphic>
          <a:graphicData uri="http://schemas.openxmlformats.org/drawingml/2006/table">
            <a:tbl>
              <a:tblPr firstRow="1" bandRow="1">
                <a:tableStyleId>{5C22544A-7EE6-4342-B048-85BDC9FD1C3A}</a:tableStyleId>
              </a:tblPr>
              <a:tblGrid>
                <a:gridCol w="2448272">
                  <a:extLst>
                    <a:ext uri="{9D8B030D-6E8A-4147-A177-3AD203B41FA5}">
                      <a16:colId xmlns:a16="http://schemas.microsoft.com/office/drawing/2014/main" val="20000"/>
                    </a:ext>
                  </a:extLst>
                </a:gridCol>
                <a:gridCol w="1512168">
                  <a:extLst>
                    <a:ext uri="{9D8B030D-6E8A-4147-A177-3AD203B41FA5}">
                      <a16:colId xmlns:a16="http://schemas.microsoft.com/office/drawing/2014/main" val="20001"/>
                    </a:ext>
                  </a:extLst>
                </a:gridCol>
                <a:gridCol w="1368152">
                  <a:extLst>
                    <a:ext uri="{9D8B030D-6E8A-4147-A177-3AD203B41FA5}">
                      <a16:colId xmlns:a16="http://schemas.microsoft.com/office/drawing/2014/main" val="20002"/>
                    </a:ext>
                  </a:extLst>
                </a:gridCol>
              </a:tblGrid>
              <a:tr h="784117">
                <a:tc>
                  <a:txBody>
                    <a:bodyPr/>
                    <a:lstStyle/>
                    <a:p>
                      <a:pPr algn="ctr"/>
                      <a:r>
                        <a:rPr lang="en-US" sz="1600" dirty="0" smtClean="0">
                          <a:latin typeface="Arial" panose="020B0604020202020204" pitchFamily="34" charset="0"/>
                          <a:cs typeface="Arial" panose="020B0604020202020204" pitchFamily="34" charset="0"/>
                        </a:rPr>
                        <a:t>Use case </a:t>
                      </a:r>
                    </a:p>
                    <a:p>
                      <a:pPr marL="0" marR="0" lvl="0" indent="0" algn="ctr" defTabSz="1218987" rtl="0" eaLnBrk="1" fontAlgn="auto" latinLnBrk="0" hangingPunct="1">
                        <a:lnSpc>
                          <a:spcPct val="100000"/>
                        </a:lnSpc>
                        <a:spcBef>
                          <a:spcPts val="0"/>
                        </a:spcBef>
                        <a:spcAft>
                          <a:spcPts val="0"/>
                        </a:spcAft>
                        <a:buClrTx/>
                        <a:buSzTx/>
                        <a:buFontTx/>
                        <a:buNone/>
                        <a:tabLst/>
                        <a:defRPr/>
                      </a:pPr>
                      <a:r>
                        <a:rPr lang="en-US" sz="1200" b="0" dirty="0" smtClean="0"/>
                        <a:t>At ambient temp, </a:t>
                      </a:r>
                      <a:r>
                        <a:rPr lang="en-US" sz="1200" b="0" dirty="0" err="1" smtClean="0"/>
                        <a:t>Typ</a:t>
                      </a:r>
                      <a:r>
                        <a:rPr lang="en-US" sz="1200" b="0" dirty="0" smtClean="0"/>
                        <a:t> voltage</a:t>
                      </a:r>
                      <a:endParaRPr lang="en-US" sz="1200" b="0" dirty="0" smtClean="0">
                        <a:latin typeface="Arial" panose="020B0604020202020204" pitchFamily="34" charset="0"/>
                        <a:cs typeface="Arial" panose="020B0604020202020204" pitchFamily="34" charset="0"/>
                      </a:endParaRPr>
                    </a:p>
                  </a:txBody>
                  <a:tcPr anchor="ctr"/>
                </a:tc>
                <a:tc>
                  <a:txBody>
                    <a:bodyPr/>
                    <a:lstStyle/>
                    <a:p>
                      <a:pPr algn="ctr"/>
                      <a:r>
                        <a:rPr lang="en-US" sz="1600" dirty="0" smtClean="0">
                          <a:latin typeface="Arial" panose="020B0604020202020204" pitchFamily="34" charset="0"/>
                          <a:cs typeface="Arial" panose="020B0604020202020204" pitchFamily="34" charset="0"/>
                        </a:rPr>
                        <a:t>V</a:t>
                      </a:r>
                      <a:r>
                        <a:rPr lang="en-US" sz="1600" baseline="-25000" dirty="0" smtClean="0">
                          <a:latin typeface="Arial" panose="020B0604020202020204" pitchFamily="34" charset="0"/>
                          <a:cs typeface="Arial" panose="020B0604020202020204" pitchFamily="34" charset="0"/>
                        </a:rPr>
                        <a:t>DDCORE</a:t>
                      </a:r>
                    </a:p>
                    <a:p>
                      <a:pPr algn="ctr"/>
                      <a:r>
                        <a:rPr lang="en-US" sz="1600" dirty="0" smtClean="0">
                          <a:latin typeface="Arial" panose="020B0604020202020204" pitchFamily="34" charset="0"/>
                          <a:cs typeface="Arial" panose="020B0604020202020204" pitchFamily="34" charset="0"/>
                        </a:rPr>
                        <a:t>Expected (mA)</a:t>
                      </a:r>
                      <a:endParaRPr lang="en-US" sz="1600" dirty="0">
                        <a:latin typeface="Arial" panose="020B0604020202020204" pitchFamily="34" charset="0"/>
                        <a:cs typeface="Arial" panose="020B0604020202020204" pitchFamily="34" charset="0"/>
                      </a:endParaRPr>
                    </a:p>
                  </a:txBody>
                  <a:tcPr anchor="ctr"/>
                </a:tc>
                <a:tc>
                  <a:txBody>
                    <a:bodyPr/>
                    <a:lstStyle/>
                    <a:p>
                      <a:pPr algn="ctr"/>
                      <a:r>
                        <a:rPr lang="en-US" sz="1600" dirty="0" smtClean="0">
                          <a:latin typeface="Arial" panose="020B0604020202020204" pitchFamily="34" charset="0"/>
                          <a:cs typeface="Arial" panose="020B0604020202020204" pitchFamily="34" charset="0"/>
                        </a:rPr>
                        <a:t>V</a:t>
                      </a:r>
                      <a:r>
                        <a:rPr lang="en-US" sz="1600" baseline="-25000" dirty="0" smtClean="0">
                          <a:latin typeface="Arial" panose="020B0604020202020204" pitchFamily="34" charset="0"/>
                          <a:cs typeface="Arial" panose="020B0604020202020204" pitchFamily="34" charset="0"/>
                        </a:rPr>
                        <a:t>DDCORE</a:t>
                      </a:r>
                    </a:p>
                    <a:p>
                      <a:pPr algn="ctr"/>
                      <a:r>
                        <a:rPr lang="en-US" sz="1600" dirty="0" smtClean="0">
                          <a:latin typeface="Arial" panose="020B0604020202020204" pitchFamily="34" charset="0"/>
                          <a:cs typeface="Arial" panose="020B0604020202020204" pitchFamily="34" charset="0"/>
                        </a:rPr>
                        <a:t>Measured (mA)</a:t>
                      </a:r>
                      <a:endParaRPr lang="en-US" sz="16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0000"/>
                  </a:ext>
                </a:extLst>
              </a:tr>
              <a:tr h="353337">
                <a:tc>
                  <a:txBody>
                    <a:bodyPr/>
                    <a:lstStyle/>
                    <a:p>
                      <a:r>
                        <a:rPr lang="en-US" sz="1600" dirty="0" smtClean="0"/>
                        <a:t>M4 </a:t>
                      </a:r>
                      <a:r>
                        <a:rPr lang="en-US" sz="1600" dirty="0" err="1" smtClean="0"/>
                        <a:t>CRun</a:t>
                      </a:r>
                      <a:r>
                        <a:rPr lang="en-US" sz="1600" dirty="0" smtClean="0"/>
                        <a:t> + A7 </a:t>
                      </a:r>
                      <a:r>
                        <a:rPr lang="en-US" sz="1600" dirty="0" err="1" smtClean="0"/>
                        <a:t>CRun</a:t>
                      </a:r>
                      <a:endParaRPr lang="en-US" sz="1600" dirty="0"/>
                    </a:p>
                  </a:txBody>
                  <a:tcPr/>
                </a:tc>
                <a:tc>
                  <a:txBody>
                    <a:bodyPr/>
                    <a:lstStyle/>
                    <a:p>
                      <a:pPr algn="ctr"/>
                      <a:r>
                        <a:rPr lang="en-US" sz="1600" dirty="0" smtClean="0"/>
                        <a:t> 320</a:t>
                      </a:r>
                    </a:p>
                  </a:txBody>
                  <a:tcPr/>
                </a:tc>
                <a:tc>
                  <a:txBody>
                    <a:bodyPr/>
                    <a:lstStyle/>
                    <a:p>
                      <a:r>
                        <a:rPr lang="en-US" sz="1600" dirty="0" smtClean="0"/>
                        <a:t>             /           </a:t>
                      </a:r>
                      <a:endParaRPr lang="en-US" sz="1600" dirty="0"/>
                    </a:p>
                  </a:txBody>
                  <a:tcPr/>
                </a:tc>
                <a:extLst>
                  <a:ext uri="{0D108BD9-81ED-4DB2-BD59-A6C34878D82A}">
                    <a16:rowId xmlns:a16="http://schemas.microsoft.com/office/drawing/2014/main" val="10001"/>
                  </a:ext>
                </a:extLst>
              </a:tr>
            </a:tbl>
          </a:graphicData>
        </a:graphic>
      </p:graphicFrame>
      <p:sp>
        <p:nvSpPr>
          <p:cNvPr id="14" name="TextBox 13"/>
          <p:cNvSpPr txBox="1"/>
          <p:nvPr/>
        </p:nvSpPr>
        <p:spPr>
          <a:xfrm>
            <a:off x="609361" y="3262452"/>
            <a:ext cx="10762782" cy="636072"/>
          </a:xfrm>
          <a:prstGeom prst="rect">
            <a:avLst/>
          </a:prstGeom>
          <a:solidFill>
            <a:schemeClr val="accent5">
              <a:lumMod val="20000"/>
              <a:lumOff val="80000"/>
            </a:schemeClr>
          </a:solidFill>
          <a:ln>
            <a:solidFill>
              <a:schemeClr val="tx1"/>
            </a:solidFill>
            <a:prstDash val="dash"/>
          </a:ln>
        </p:spPr>
        <p:txBody>
          <a:bodyPr wrap="square" rtlCol="0">
            <a:spAutoFit/>
          </a:bodyPr>
          <a:lstStyle/>
          <a:p>
            <a:pPr marL="0" lvl="2" fontAlgn="ctr">
              <a:spcAft>
                <a:spcPts val="400"/>
              </a:spcAft>
            </a:pPr>
            <a:r>
              <a:rPr lang="en-US" sz="1600" b="1" dirty="0">
                <a:solidFill>
                  <a:schemeClr val="accent4">
                    <a:lumMod val="90000"/>
                    <a:lumOff val="10000"/>
                  </a:schemeClr>
                </a:solidFill>
                <a:latin typeface="Times New Roman" panose="02020603050405020304" pitchFamily="18" charset="0"/>
                <a:cs typeface="Times New Roman" panose="02020603050405020304" pitchFamily="18" charset="0"/>
              </a:rPr>
              <a:t>Board </a:t>
            </a:r>
            <a:r>
              <a:rPr lang="en-US" sz="1600" b="1" dirty="0" smtClean="0">
                <a:solidFill>
                  <a:schemeClr val="accent4">
                    <a:lumMod val="90000"/>
                    <a:lumOff val="10000"/>
                  </a:schemeClr>
                </a:solidFill>
                <a:latin typeface="Times New Roman" panose="02020603050405020304" pitchFamily="18" charset="0"/>
                <a:cs typeface="Times New Roman" panose="02020603050405020304" pitchFamily="18" charset="0"/>
              </a:rPr>
              <a:t>$&gt; cd /</a:t>
            </a:r>
            <a:r>
              <a:rPr lang="en-US" sz="1600" b="1" dirty="0" err="1" smtClean="0">
                <a:solidFill>
                  <a:schemeClr val="accent4">
                    <a:lumMod val="90000"/>
                    <a:lumOff val="10000"/>
                  </a:schemeClr>
                </a:solidFill>
                <a:latin typeface="Times New Roman" panose="02020603050405020304" pitchFamily="18" charset="0"/>
                <a:cs typeface="Times New Roman" panose="02020603050405020304" pitchFamily="18" charset="0"/>
              </a:rPr>
              <a:t>usr</a:t>
            </a:r>
            <a:r>
              <a:rPr lang="en-US" sz="1600" b="1" dirty="0" smtClean="0">
                <a:solidFill>
                  <a:schemeClr val="accent4">
                    <a:lumMod val="90000"/>
                    <a:lumOff val="10000"/>
                  </a:schemeClr>
                </a:solidFill>
                <a:latin typeface="Times New Roman" panose="02020603050405020304" pitchFamily="18" charset="0"/>
                <a:cs typeface="Times New Roman" panose="02020603050405020304" pitchFamily="18" charset="0"/>
              </a:rPr>
              <a:t>/local/Cube-M4-examples/STM32MP157C-EV1/Applications/</a:t>
            </a:r>
            <a:r>
              <a:rPr lang="en-US" sz="1600" b="1" dirty="0" err="1" smtClean="0">
                <a:solidFill>
                  <a:schemeClr val="accent4">
                    <a:lumMod val="90000"/>
                    <a:lumOff val="10000"/>
                  </a:schemeClr>
                </a:solidFill>
                <a:latin typeface="Times New Roman" panose="02020603050405020304" pitchFamily="18" charset="0"/>
                <a:cs typeface="Times New Roman" panose="02020603050405020304" pitchFamily="18" charset="0"/>
              </a:rPr>
              <a:t>OpenAMP</a:t>
            </a:r>
            <a:r>
              <a:rPr lang="en-US" sz="1600" b="1" dirty="0" smtClean="0">
                <a:solidFill>
                  <a:schemeClr val="accent4">
                    <a:lumMod val="90000"/>
                    <a:lumOff val="10000"/>
                  </a:schemeClr>
                </a:solidFill>
                <a:latin typeface="Times New Roman" panose="02020603050405020304" pitchFamily="18" charset="0"/>
                <a:cs typeface="Times New Roman" panose="02020603050405020304" pitchFamily="18" charset="0"/>
              </a:rPr>
              <a:t>/</a:t>
            </a:r>
            <a:r>
              <a:rPr lang="en-US" sz="1600" b="1" dirty="0" err="1" smtClean="0">
                <a:solidFill>
                  <a:schemeClr val="accent4">
                    <a:lumMod val="90000"/>
                    <a:lumOff val="10000"/>
                  </a:schemeClr>
                </a:solidFill>
                <a:latin typeface="Times New Roman" panose="02020603050405020304" pitchFamily="18" charset="0"/>
                <a:cs typeface="Times New Roman" panose="02020603050405020304" pitchFamily="18" charset="0"/>
              </a:rPr>
              <a:t>OpenAMP_TTY_echo_wakeup</a:t>
            </a:r>
            <a:endParaRPr lang="en-US" sz="1600" b="1" dirty="0" smtClean="0">
              <a:solidFill>
                <a:schemeClr val="accent4">
                  <a:lumMod val="90000"/>
                  <a:lumOff val="10000"/>
                </a:schemeClr>
              </a:solidFill>
              <a:latin typeface="Times New Roman" panose="02020603050405020304" pitchFamily="18" charset="0"/>
              <a:cs typeface="Times New Roman" panose="02020603050405020304" pitchFamily="18" charset="0"/>
            </a:endParaRPr>
          </a:p>
          <a:p>
            <a:pPr marL="0" lvl="2" fontAlgn="ctr">
              <a:spcAft>
                <a:spcPts val="400"/>
              </a:spcAft>
            </a:pPr>
            <a:r>
              <a:rPr lang="en-US" sz="1600" b="1" dirty="0" smtClean="0">
                <a:solidFill>
                  <a:schemeClr val="accent4">
                    <a:lumMod val="90000"/>
                    <a:lumOff val="10000"/>
                  </a:schemeClr>
                </a:solidFill>
                <a:latin typeface="Times New Roman" panose="02020603050405020304" pitchFamily="18" charset="0"/>
                <a:cs typeface="Times New Roman" panose="02020603050405020304" pitchFamily="18" charset="0"/>
              </a:rPr>
              <a:t>Board $&gt; ./fw_cortex_m4.sh start</a:t>
            </a:r>
          </a:p>
        </p:txBody>
      </p:sp>
      <p:sp>
        <p:nvSpPr>
          <p:cNvPr id="15" name="TextBox 14"/>
          <p:cNvSpPr txBox="1"/>
          <p:nvPr/>
        </p:nvSpPr>
        <p:spPr>
          <a:xfrm>
            <a:off x="858888" y="4390064"/>
            <a:ext cx="10263728" cy="830997"/>
          </a:xfrm>
          <a:prstGeom prst="rect">
            <a:avLst/>
          </a:prstGeom>
          <a:solidFill>
            <a:schemeClr val="accent5">
              <a:lumMod val="20000"/>
              <a:lumOff val="80000"/>
            </a:schemeClr>
          </a:solidFill>
          <a:ln>
            <a:solidFill>
              <a:schemeClr val="tx1"/>
            </a:solidFill>
            <a:prstDash val="dash"/>
          </a:ln>
        </p:spPr>
        <p:txBody>
          <a:bodyPr wrap="square" rtlCol="0">
            <a:spAutoFit/>
          </a:bodyPr>
          <a:lstStyle/>
          <a:p>
            <a:r>
              <a:rPr lang="en-US" sz="1600" b="1" dirty="0" smtClean="0">
                <a:solidFill>
                  <a:schemeClr val="accent4">
                    <a:lumMod val="90000"/>
                    <a:lumOff val="10000"/>
                  </a:schemeClr>
                </a:solidFill>
                <a:latin typeface="Times New Roman" panose="02020603050405020304" pitchFamily="18" charset="0"/>
                <a:cs typeface="Times New Roman" panose="02020603050405020304" pitchFamily="18" charset="0"/>
              </a:rPr>
              <a:t>Board </a:t>
            </a:r>
            <a:r>
              <a:rPr lang="en-US" sz="1600" b="1" dirty="0">
                <a:solidFill>
                  <a:schemeClr val="accent4">
                    <a:lumMod val="90000"/>
                    <a:lumOff val="10000"/>
                  </a:schemeClr>
                </a:solidFill>
                <a:latin typeface="Times New Roman" panose="02020603050405020304" pitchFamily="18" charset="0"/>
                <a:cs typeface="Times New Roman" panose="02020603050405020304" pitchFamily="18" charset="0"/>
              </a:rPr>
              <a:t>$&gt; </a:t>
            </a:r>
            <a:r>
              <a:rPr lang="en-US" sz="1600" b="1" dirty="0" err="1">
                <a:solidFill>
                  <a:schemeClr val="accent4">
                    <a:lumMod val="90000"/>
                    <a:lumOff val="10000"/>
                  </a:schemeClr>
                </a:solidFill>
                <a:latin typeface="Times New Roman" panose="02020603050405020304" pitchFamily="18" charset="0"/>
                <a:cs typeface="Times New Roman" panose="02020603050405020304" pitchFamily="18" charset="0"/>
              </a:rPr>
              <a:t>stty</a:t>
            </a:r>
            <a:r>
              <a:rPr lang="en-US" sz="1600" b="1" dirty="0">
                <a:solidFill>
                  <a:schemeClr val="accent4">
                    <a:lumMod val="90000"/>
                    <a:lumOff val="10000"/>
                  </a:schemeClr>
                </a:solidFill>
                <a:latin typeface="Times New Roman" panose="02020603050405020304" pitchFamily="18" charset="0"/>
                <a:cs typeface="Times New Roman" panose="02020603050405020304" pitchFamily="18" charset="0"/>
              </a:rPr>
              <a:t> -</a:t>
            </a:r>
            <a:r>
              <a:rPr lang="en-US" sz="1600" b="1" dirty="0" err="1">
                <a:solidFill>
                  <a:schemeClr val="accent4">
                    <a:lumMod val="90000"/>
                    <a:lumOff val="10000"/>
                  </a:schemeClr>
                </a:solidFill>
                <a:latin typeface="Times New Roman" panose="02020603050405020304" pitchFamily="18" charset="0"/>
                <a:cs typeface="Times New Roman" panose="02020603050405020304" pitchFamily="18" charset="0"/>
              </a:rPr>
              <a:t>onlcr</a:t>
            </a:r>
            <a:r>
              <a:rPr lang="en-US" sz="1600" b="1" dirty="0">
                <a:solidFill>
                  <a:schemeClr val="accent4">
                    <a:lumMod val="90000"/>
                    <a:lumOff val="10000"/>
                  </a:schemeClr>
                </a:solidFill>
                <a:latin typeface="Times New Roman" panose="02020603050405020304" pitchFamily="18" charset="0"/>
                <a:cs typeface="Times New Roman" panose="02020603050405020304" pitchFamily="18" charset="0"/>
              </a:rPr>
              <a:t> -echo -F /dev/ttyRPMSG0</a:t>
            </a:r>
          </a:p>
          <a:p>
            <a:r>
              <a:rPr lang="en-US" sz="1600" b="1" dirty="0">
                <a:solidFill>
                  <a:schemeClr val="accent4">
                    <a:lumMod val="90000"/>
                    <a:lumOff val="10000"/>
                  </a:schemeClr>
                </a:solidFill>
                <a:latin typeface="Times New Roman" panose="02020603050405020304" pitchFamily="18" charset="0"/>
                <a:cs typeface="Times New Roman" panose="02020603050405020304" pitchFamily="18" charset="0"/>
              </a:rPr>
              <a:t>Board $&gt; </a:t>
            </a:r>
            <a:r>
              <a:rPr lang="en-US" sz="1600" b="1" dirty="0" smtClean="0">
                <a:solidFill>
                  <a:schemeClr val="accent4">
                    <a:lumMod val="90000"/>
                    <a:lumOff val="10000"/>
                  </a:schemeClr>
                </a:solidFill>
                <a:latin typeface="Times New Roman" panose="02020603050405020304" pitchFamily="18" charset="0"/>
                <a:cs typeface="Times New Roman" panose="02020603050405020304" pitchFamily="18" charset="0"/>
              </a:rPr>
              <a:t>cat </a:t>
            </a:r>
            <a:r>
              <a:rPr lang="en-US" sz="1600" b="1" dirty="0">
                <a:solidFill>
                  <a:schemeClr val="accent4">
                    <a:lumMod val="90000"/>
                    <a:lumOff val="10000"/>
                  </a:schemeClr>
                </a:solidFill>
                <a:latin typeface="Times New Roman" panose="02020603050405020304" pitchFamily="18" charset="0"/>
                <a:cs typeface="Times New Roman" panose="02020603050405020304" pitchFamily="18" charset="0"/>
              </a:rPr>
              <a:t>/dev/ttyRPMSG0 &amp;</a:t>
            </a:r>
          </a:p>
          <a:p>
            <a:r>
              <a:rPr lang="en-US" sz="1600" b="1" dirty="0">
                <a:solidFill>
                  <a:schemeClr val="accent4">
                    <a:lumMod val="90000"/>
                    <a:lumOff val="10000"/>
                  </a:schemeClr>
                </a:solidFill>
                <a:latin typeface="Times New Roman" panose="02020603050405020304" pitchFamily="18" charset="0"/>
                <a:cs typeface="Times New Roman" panose="02020603050405020304" pitchFamily="18" charset="0"/>
              </a:rPr>
              <a:t>Board $&gt; </a:t>
            </a:r>
            <a:r>
              <a:rPr lang="en-US" sz="1600" b="1" dirty="0" smtClean="0">
                <a:solidFill>
                  <a:schemeClr val="accent4">
                    <a:lumMod val="90000"/>
                    <a:lumOff val="10000"/>
                  </a:schemeClr>
                </a:solidFill>
                <a:latin typeface="Times New Roman" panose="02020603050405020304" pitchFamily="18" charset="0"/>
                <a:cs typeface="Times New Roman" panose="02020603050405020304" pitchFamily="18" charset="0"/>
              </a:rPr>
              <a:t>echo </a:t>
            </a:r>
            <a:r>
              <a:rPr lang="en-US" sz="1600" b="1" dirty="0">
                <a:solidFill>
                  <a:schemeClr val="accent4">
                    <a:lumMod val="90000"/>
                    <a:lumOff val="10000"/>
                  </a:schemeClr>
                </a:solidFill>
                <a:latin typeface="Times New Roman" panose="02020603050405020304" pitchFamily="18" charset="0"/>
                <a:cs typeface="Times New Roman" panose="02020603050405020304" pitchFamily="18" charset="0"/>
              </a:rPr>
              <a:t>"Hello Virtual UART0" &gt;/</a:t>
            </a:r>
            <a:r>
              <a:rPr lang="en-US" sz="1600" b="1" dirty="0" smtClean="0">
                <a:solidFill>
                  <a:schemeClr val="accent4">
                    <a:lumMod val="90000"/>
                    <a:lumOff val="10000"/>
                  </a:schemeClr>
                </a:solidFill>
                <a:latin typeface="Times New Roman" panose="02020603050405020304" pitchFamily="18" charset="0"/>
                <a:cs typeface="Times New Roman" panose="02020603050405020304" pitchFamily="18" charset="0"/>
              </a:rPr>
              <a:t>dev/ttyRPMSG0</a:t>
            </a:r>
            <a:endParaRPr lang="en-US" sz="1600" b="1" dirty="0">
              <a:solidFill>
                <a:schemeClr val="accent4">
                  <a:lumMod val="90000"/>
                  <a:lumOff val="10000"/>
                </a:schemeClr>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858888" y="2064306"/>
            <a:ext cx="10263728" cy="338554"/>
          </a:xfrm>
          <a:prstGeom prst="rect">
            <a:avLst/>
          </a:prstGeom>
          <a:solidFill>
            <a:schemeClr val="accent5">
              <a:lumMod val="20000"/>
              <a:lumOff val="80000"/>
            </a:schemeClr>
          </a:solidFill>
          <a:ln>
            <a:solidFill>
              <a:schemeClr val="tx1"/>
            </a:solidFill>
            <a:prstDash val="dash"/>
          </a:ln>
        </p:spPr>
        <p:txBody>
          <a:bodyPr wrap="square" rtlCol="0">
            <a:spAutoFit/>
          </a:bodyPr>
          <a:lstStyle/>
          <a:p>
            <a:pPr marL="0" lvl="2" fontAlgn="ctr">
              <a:spcAft>
                <a:spcPts val="400"/>
              </a:spcAft>
            </a:pPr>
            <a:r>
              <a:rPr lang="en-US" sz="1600" b="1" dirty="0">
                <a:solidFill>
                  <a:schemeClr val="accent4">
                    <a:lumMod val="90000"/>
                    <a:lumOff val="10000"/>
                  </a:schemeClr>
                </a:solidFill>
                <a:latin typeface="Times New Roman" panose="02020603050405020304" pitchFamily="18" charset="0"/>
                <a:cs typeface="Times New Roman" panose="02020603050405020304" pitchFamily="18" charset="0"/>
              </a:rPr>
              <a:t>Board </a:t>
            </a:r>
            <a:r>
              <a:rPr lang="en-US" sz="1600" b="1" dirty="0" smtClean="0">
                <a:solidFill>
                  <a:schemeClr val="accent4">
                    <a:lumMod val="90000"/>
                    <a:lumOff val="10000"/>
                  </a:schemeClr>
                </a:solidFill>
                <a:latin typeface="Times New Roman" panose="02020603050405020304" pitchFamily="18" charset="0"/>
                <a:cs typeface="Times New Roman" panose="02020603050405020304" pitchFamily="18" charset="0"/>
              </a:rPr>
              <a:t>$&gt;… during boot phase.. choose option 3: stm32mp157c-ev1-m4-examples-sdcard</a:t>
            </a:r>
          </a:p>
        </p:txBody>
      </p:sp>
    </p:spTree>
    <p:extLst>
      <p:ext uri="{BB962C8B-B14F-4D97-AF65-F5344CB8AC3E}">
        <p14:creationId xmlns:p14="http://schemas.microsoft.com/office/powerpoint/2010/main" val="3696094291"/>
      </p:ext>
    </p:extLst>
  </p:cSld>
  <p:clrMapOvr>
    <a:masterClrMapping/>
  </p:clrMapOvr>
  <p:transition spd="slow">
    <p:wipe dir="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Practicing </a:t>
            </a:r>
            <a:r>
              <a:rPr lang="en-US" dirty="0" smtClean="0"/>
              <a:t>school: Lab5 4/7</a:t>
            </a:r>
            <a:br>
              <a:rPr lang="en-US" dirty="0" smtClean="0"/>
            </a:br>
            <a:endParaRPr lang="en-US" dirty="0"/>
          </a:p>
        </p:txBody>
      </p:sp>
      <p:sp>
        <p:nvSpPr>
          <p:cNvPr id="3" name="Content Placeholder 2"/>
          <p:cNvSpPr>
            <a:spLocks noGrp="1"/>
          </p:cNvSpPr>
          <p:nvPr>
            <p:ph idx="1"/>
          </p:nvPr>
        </p:nvSpPr>
        <p:spPr>
          <a:xfrm>
            <a:off x="609361" y="765498"/>
            <a:ext cx="11316905" cy="4154961"/>
          </a:xfrm>
        </p:spPr>
        <p:txBody>
          <a:bodyPr/>
          <a:lstStyle/>
          <a:p>
            <a:pPr>
              <a:spcBef>
                <a:spcPts val="0"/>
              </a:spcBef>
            </a:pPr>
            <a:r>
              <a:rPr lang="en-US" u="sng" dirty="0"/>
              <a:t>Step2</a:t>
            </a:r>
            <a:r>
              <a:rPr lang="en-US" dirty="0"/>
              <a:t>: Set A7 in </a:t>
            </a:r>
            <a:r>
              <a:rPr lang="en-US" dirty="0" err="1"/>
              <a:t>CStop</a:t>
            </a:r>
            <a:r>
              <a:rPr lang="en-US" dirty="0"/>
              <a:t> with M4 </a:t>
            </a:r>
            <a:r>
              <a:rPr lang="en-US" dirty="0" err="1"/>
              <a:t>CRun</a:t>
            </a:r>
            <a:endParaRPr lang="en-US" dirty="0"/>
          </a:p>
          <a:p>
            <a:pPr lvl="1"/>
            <a:endParaRPr lang="en-US" sz="1800" dirty="0" smtClean="0">
              <a:solidFill>
                <a:schemeClr val="accent3">
                  <a:lumMod val="50000"/>
                </a:schemeClr>
              </a:solidFill>
            </a:endParaRPr>
          </a:p>
          <a:p>
            <a:pPr lvl="1"/>
            <a:r>
              <a:rPr lang="en-US" sz="1600" dirty="0">
                <a:solidFill>
                  <a:schemeClr val="accent3">
                    <a:lumMod val="50000"/>
                  </a:schemeClr>
                </a:solidFill>
              </a:rPr>
              <a:t>Simply put A7 in low power mode using ‘</a:t>
            </a:r>
            <a:r>
              <a:rPr lang="en-US" sz="1600" dirty="0">
                <a:solidFill>
                  <a:srgbClr val="00B0F0"/>
                </a:solidFill>
              </a:rPr>
              <a:t>mem</a:t>
            </a:r>
            <a:r>
              <a:rPr lang="en-US" sz="1600" dirty="0">
                <a:solidFill>
                  <a:schemeClr val="accent3">
                    <a:lumMod val="50000"/>
                  </a:schemeClr>
                </a:solidFill>
              </a:rPr>
              <a:t>’ command</a:t>
            </a:r>
          </a:p>
          <a:p>
            <a:pPr lvl="2"/>
            <a:endParaRPr lang="en-US" sz="1600" dirty="0"/>
          </a:p>
          <a:p>
            <a:pPr lvl="2"/>
            <a:endParaRPr lang="en-US" sz="2000" dirty="0" smtClean="0"/>
          </a:p>
          <a:p>
            <a:pPr lvl="2"/>
            <a:r>
              <a:rPr lang="en-US" sz="1600" dirty="0"/>
              <a:t>Only the M4 is running</a:t>
            </a:r>
          </a:p>
          <a:p>
            <a:pPr lvl="2"/>
            <a:endParaRPr lang="en-US" sz="1600" dirty="0" smtClean="0"/>
          </a:p>
          <a:p>
            <a:pPr lvl="2"/>
            <a:endParaRPr lang="en-US" sz="1600" dirty="0"/>
          </a:p>
          <a:p>
            <a:pPr lvl="2"/>
            <a:endParaRPr lang="en-US" sz="1600" dirty="0" smtClean="0"/>
          </a:p>
          <a:p>
            <a:pPr lvl="2"/>
            <a:endParaRPr lang="en-US" sz="1600" dirty="0"/>
          </a:p>
          <a:p>
            <a:pPr marL="474051" lvl="1" indent="0">
              <a:buNone/>
            </a:pPr>
            <a:endParaRPr lang="en-US" sz="1800" dirty="0" smtClean="0">
              <a:solidFill>
                <a:srgbClr val="C00000"/>
              </a:solidFill>
            </a:endParaRPr>
          </a:p>
          <a:p>
            <a:pPr marL="474051" lvl="1" indent="0">
              <a:buNone/>
            </a:pPr>
            <a:endParaRPr lang="en-US" sz="1800" dirty="0" smtClean="0">
              <a:solidFill>
                <a:srgbClr val="C00000"/>
              </a:solidFill>
            </a:endParaRPr>
          </a:p>
        </p:txBody>
      </p:sp>
      <p:sp>
        <p:nvSpPr>
          <p:cNvPr id="4" name="Slide Number Placeholder 3"/>
          <p:cNvSpPr>
            <a:spLocks noGrp="1"/>
          </p:cNvSpPr>
          <p:nvPr>
            <p:ph type="sldNum" sz="quarter" idx="12"/>
          </p:nvPr>
        </p:nvSpPr>
        <p:spPr/>
        <p:txBody>
          <a:bodyPr/>
          <a:lstStyle/>
          <a:p>
            <a:fld id="{5B31B9E4-8E4D-4C86-BFD7-412B282B373B}" type="slidenum">
              <a:rPr lang="fr-FR" smtClean="0"/>
              <a:pPr/>
              <a:t>48</a:t>
            </a:fld>
            <a:endParaRPr lang="fr-FR" dirty="0"/>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33779" y="3659269"/>
            <a:ext cx="432000" cy="432000"/>
          </a:xfrm>
          <a:prstGeom prst="rect">
            <a:avLst/>
          </a:prstGeom>
        </p:spPr>
      </p:pic>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7361" y="290142"/>
            <a:ext cx="432000" cy="432000"/>
          </a:xfrm>
          <a:prstGeom prst="rect">
            <a:avLst/>
          </a:prstGeom>
        </p:spPr>
      </p:pic>
      <p:graphicFrame>
        <p:nvGraphicFramePr>
          <p:cNvPr id="10" name="Table 9"/>
          <p:cNvGraphicFramePr>
            <a:graphicFrameLocks noGrp="1"/>
          </p:cNvGraphicFramePr>
          <p:nvPr>
            <p:extLst>
              <p:ext uri="{D42A27DB-BD31-4B8C-83A1-F6EECF244321}">
                <p14:modId xmlns:p14="http://schemas.microsoft.com/office/powerpoint/2010/main" val="1743841807"/>
              </p:ext>
            </p:extLst>
          </p:nvPr>
        </p:nvGraphicFramePr>
        <p:xfrm>
          <a:off x="1917155" y="3071839"/>
          <a:ext cx="5328592" cy="1176297"/>
        </p:xfrm>
        <a:graphic>
          <a:graphicData uri="http://schemas.openxmlformats.org/drawingml/2006/table">
            <a:tbl>
              <a:tblPr firstRow="1" bandRow="1">
                <a:tableStyleId>{5C22544A-7EE6-4342-B048-85BDC9FD1C3A}</a:tableStyleId>
              </a:tblPr>
              <a:tblGrid>
                <a:gridCol w="2448272">
                  <a:extLst>
                    <a:ext uri="{9D8B030D-6E8A-4147-A177-3AD203B41FA5}">
                      <a16:colId xmlns:a16="http://schemas.microsoft.com/office/drawing/2014/main" val="20000"/>
                    </a:ext>
                  </a:extLst>
                </a:gridCol>
                <a:gridCol w="1512168">
                  <a:extLst>
                    <a:ext uri="{9D8B030D-6E8A-4147-A177-3AD203B41FA5}">
                      <a16:colId xmlns:a16="http://schemas.microsoft.com/office/drawing/2014/main" val="20001"/>
                    </a:ext>
                  </a:extLst>
                </a:gridCol>
                <a:gridCol w="1368152">
                  <a:extLst>
                    <a:ext uri="{9D8B030D-6E8A-4147-A177-3AD203B41FA5}">
                      <a16:colId xmlns:a16="http://schemas.microsoft.com/office/drawing/2014/main" val="20002"/>
                    </a:ext>
                  </a:extLst>
                </a:gridCol>
              </a:tblGrid>
              <a:tr h="784117">
                <a:tc>
                  <a:txBody>
                    <a:bodyPr/>
                    <a:lstStyle/>
                    <a:p>
                      <a:pPr algn="ctr"/>
                      <a:r>
                        <a:rPr lang="en-US" sz="1600" dirty="0" smtClean="0">
                          <a:latin typeface="Arial" panose="020B0604020202020204" pitchFamily="34" charset="0"/>
                          <a:cs typeface="Arial" panose="020B0604020202020204" pitchFamily="34" charset="0"/>
                        </a:rPr>
                        <a:t>Use case </a:t>
                      </a:r>
                    </a:p>
                    <a:p>
                      <a:pPr marL="0" marR="0" lvl="0" indent="0" algn="ctr" defTabSz="1218987" rtl="0" eaLnBrk="1" fontAlgn="auto" latinLnBrk="0" hangingPunct="1">
                        <a:lnSpc>
                          <a:spcPct val="100000"/>
                        </a:lnSpc>
                        <a:spcBef>
                          <a:spcPts val="0"/>
                        </a:spcBef>
                        <a:spcAft>
                          <a:spcPts val="0"/>
                        </a:spcAft>
                        <a:buClrTx/>
                        <a:buSzTx/>
                        <a:buFontTx/>
                        <a:buNone/>
                        <a:tabLst/>
                        <a:defRPr/>
                      </a:pPr>
                      <a:r>
                        <a:rPr lang="en-US" sz="1200" b="0" dirty="0" smtClean="0"/>
                        <a:t>At ambient temp, </a:t>
                      </a:r>
                      <a:r>
                        <a:rPr lang="en-US" sz="1200" b="0" dirty="0" err="1" smtClean="0"/>
                        <a:t>Typ</a:t>
                      </a:r>
                      <a:r>
                        <a:rPr lang="en-US" sz="1200" b="0" dirty="0" smtClean="0"/>
                        <a:t> voltage</a:t>
                      </a:r>
                      <a:endParaRPr lang="en-US" sz="1200" b="0" dirty="0" smtClean="0">
                        <a:latin typeface="Arial" panose="020B0604020202020204" pitchFamily="34" charset="0"/>
                        <a:cs typeface="Arial" panose="020B0604020202020204" pitchFamily="34" charset="0"/>
                      </a:endParaRPr>
                    </a:p>
                  </a:txBody>
                  <a:tcPr anchor="ctr"/>
                </a:tc>
                <a:tc>
                  <a:txBody>
                    <a:bodyPr/>
                    <a:lstStyle/>
                    <a:p>
                      <a:pPr algn="ctr"/>
                      <a:r>
                        <a:rPr lang="en-US" sz="1600" dirty="0" smtClean="0">
                          <a:latin typeface="Arial" panose="020B0604020202020204" pitchFamily="34" charset="0"/>
                          <a:cs typeface="Arial" panose="020B0604020202020204" pitchFamily="34" charset="0"/>
                        </a:rPr>
                        <a:t>V</a:t>
                      </a:r>
                      <a:r>
                        <a:rPr lang="en-US" sz="1600" baseline="-25000" dirty="0" smtClean="0">
                          <a:latin typeface="Arial" panose="020B0604020202020204" pitchFamily="34" charset="0"/>
                          <a:cs typeface="Arial" panose="020B0604020202020204" pitchFamily="34" charset="0"/>
                        </a:rPr>
                        <a:t>DDCORE</a:t>
                      </a:r>
                    </a:p>
                    <a:p>
                      <a:pPr algn="ctr"/>
                      <a:r>
                        <a:rPr lang="en-US" sz="1600" dirty="0" smtClean="0">
                          <a:latin typeface="Arial" panose="020B0604020202020204" pitchFamily="34" charset="0"/>
                          <a:cs typeface="Arial" panose="020B0604020202020204" pitchFamily="34" charset="0"/>
                        </a:rPr>
                        <a:t>Expected (mA)</a:t>
                      </a:r>
                      <a:endParaRPr lang="en-US" sz="1600" dirty="0">
                        <a:latin typeface="Arial" panose="020B0604020202020204" pitchFamily="34" charset="0"/>
                        <a:cs typeface="Arial" panose="020B0604020202020204" pitchFamily="34" charset="0"/>
                      </a:endParaRPr>
                    </a:p>
                  </a:txBody>
                  <a:tcPr anchor="ctr"/>
                </a:tc>
                <a:tc>
                  <a:txBody>
                    <a:bodyPr/>
                    <a:lstStyle/>
                    <a:p>
                      <a:pPr algn="ctr"/>
                      <a:r>
                        <a:rPr lang="en-US" sz="1600" dirty="0" smtClean="0">
                          <a:latin typeface="Arial" panose="020B0604020202020204" pitchFamily="34" charset="0"/>
                          <a:cs typeface="Arial" panose="020B0604020202020204" pitchFamily="34" charset="0"/>
                        </a:rPr>
                        <a:t>V</a:t>
                      </a:r>
                      <a:r>
                        <a:rPr lang="en-US" sz="1600" baseline="-25000" dirty="0" smtClean="0">
                          <a:latin typeface="Arial" panose="020B0604020202020204" pitchFamily="34" charset="0"/>
                          <a:cs typeface="Arial" panose="020B0604020202020204" pitchFamily="34" charset="0"/>
                        </a:rPr>
                        <a:t>DDCORE</a:t>
                      </a:r>
                    </a:p>
                    <a:p>
                      <a:pPr algn="ctr"/>
                      <a:r>
                        <a:rPr lang="en-US" sz="1600" dirty="0" smtClean="0">
                          <a:latin typeface="Arial" panose="020B0604020202020204" pitchFamily="34" charset="0"/>
                          <a:cs typeface="Arial" panose="020B0604020202020204" pitchFamily="34" charset="0"/>
                        </a:rPr>
                        <a:t>Measured (mA)</a:t>
                      </a:r>
                      <a:endParaRPr lang="en-US" sz="16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0000"/>
                  </a:ext>
                </a:extLst>
              </a:tr>
              <a:tr h="353337">
                <a:tc>
                  <a:txBody>
                    <a:bodyPr/>
                    <a:lstStyle/>
                    <a:p>
                      <a:r>
                        <a:rPr lang="en-US" sz="1600" dirty="0" smtClean="0"/>
                        <a:t>M4 </a:t>
                      </a:r>
                      <a:r>
                        <a:rPr lang="en-US" sz="1600" dirty="0" err="1" smtClean="0"/>
                        <a:t>CRun</a:t>
                      </a:r>
                      <a:r>
                        <a:rPr lang="en-US" sz="1600" dirty="0" smtClean="0"/>
                        <a:t> + A7 </a:t>
                      </a:r>
                      <a:r>
                        <a:rPr lang="en-US" sz="1600" dirty="0" err="1" smtClean="0"/>
                        <a:t>CRun</a:t>
                      </a:r>
                      <a:endParaRPr lang="en-US" sz="1600" dirty="0"/>
                    </a:p>
                  </a:txBody>
                  <a:tcPr/>
                </a:tc>
                <a:tc>
                  <a:txBody>
                    <a:bodyPr/>
                    <a:lstStyle/>
                    <a:p>
                      <a:pPr algn="ctr"/>
                      <a:r>
                        <a:rPr lang="en-US" sz="1600" dirty="0" smtClean="0"/>
                        <a:t> 92</a:t>
                      </a:r>
                    </a:p>
                  </a:txBody>
                  <a:tcPr/>
                </a:tc>
                <a:tc>
                  <a:txBody>
                    <a:bodyPr/>
                    <a:lstStyle/>
                    <a:p>
                      <a:r>
                        <a:rPr lang="en-US" sz="1600" dirty="0" smtClean="0"/>
                        <a:t>             /           </a:t>
                      </a:r>
                      <a:endParaRPr lang="en-US" sz="1600" dirty="0"/>
                    </a:p>
                  </a:txBody>
                  <a:tcPr/>
                </a:tc>
                <a:extLst>
                  <a:ext uri="{0D108BD9-81ED-4DB2-BD59-A6C34878D82A}">
                    <a16:rowId xmlns:a16="http://schemas.microsoft.com/office/drawing/2014/main" val="10001"/>
                  </a:ext>
                </a:extLst>
              </a:tr>
            </a:tbl>
          </a:graphicData>
        </a:graphic>
      </p:graphicFrame>
      <p:sp>
        <p:nvSpPr>
          <p:cNvPr id="14" name="TextBox 13"/>
          <p:cNvSpPr txBox="1"/>
          <p:nvPr/>
        </p:nvSpPr>
        <p:spPr>
          <a:xfrm>
            <a:off x="1135949" y="2060963"/>
            <a:ext cx="10263728" cy="338554"/>
          </a:xfrm>
          <a:prstGeom prst="rect">
            <a:avLst/>
          </a:prstGeom>
          <a:solidFill>
            <a:schemeClr val="accent5">
              <a:lumMod val="20000"/>
              <a:lumOff val="80000"/>
            </a:schemeClr>
          </a:solidFill>
          <a:ln>
            <a:solidFill>
              <a:schemeClr val="tx1"/>
            </a:solidFill>
            <a:prstDash val="dash"/>
          </a:ln>
        </p:spPr>
        <p:txBody>
          <a:bodyPr wrap="square" rtlCol="0">
            <a:spAutoFit/>
          </a:bodyPr>
          <a:lstStyle/>
          <a:p>
            <a:pPr marL="0" lvl="2" fontAlgn="ctr">
              <a:spcAft>
                <a:spcPts val="400"/>
              </a:spcAft>
            </a:pPr>
            <a:r>
              <a:rPr lang="en-US" sz="1600" b="1" dirty="0">
                <a:solidFill>
                  <a:schemeClr val="accent4">
                    <a:lumMod val="90000"/>
                    <a:lumOff val="10000"/>
                  </a:schemeClr>
                </a:solidFill>
                <a:latin typeface="Times New Roman" panose="02020603050405020304" pitchFamily="18" charset="0"/>
                <a:cs typeface="Times New Roman" panose="02020603050405020304" pitchFamily="18" charset="0"/>
              </a:rPr>
              <a:t>Board </a:t>
            </a:r>
            <a:r>
              <a:rPr lang="en-US" sz="1600" b="1" dirty="0" smtClean="0">
                <a:solidFill>
                  <a:schemeClr val="accent4">
                    <a:lumMod val="90000"/>
                    <a:lumOff val="10000"/>
                  </a:schemeClr>
                </a:solidFill>
                <a:latin typeface="Times New Roman" panose="02020603050405020304" pitchFamily="18" charset="0"/>
                <a:cs typeface="Times New Roman" panose="02020603050405020304" pitchFamily="18" charset="0"/>
              </a:rPr>
              <a:t>$&gt; echo mem &gt; /sys/power/state</a:t>
            </a:r>
          </a:p>
        </p:txBody>
      </p:sp>
    </p:spTree>
    <p:extLst>
      <p:ext uri="{BB962C8B-B14F-4D97-AF65-F5344CB8AC3E}">
        <p14:creationId xmlns:p14="http://schemas.microsoft.com/office/powerpoint/2010/main" val="2979393045"/>
      </p:ext>
    </p:extLst>
  </p:cSld>
  <p:clrMapOvr>
    <a:masterClrMapping/>
  </p:clrMapOvr>
  <p:transition spd="slow">
    <p:wipe dir="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Practicing </a:t>
            </a:r>
            <a:r>
              <a:rPr lang="en-US" dirty="0" smtClean="0"/>
              <a:t>school: Lab5 </a:t>
            </a:r>
            <a:r>
              <a:rPr lang="en-US" dirty="0"/>
              <a:t>5</a:t>
            </a:r>
            <a:r>
              <a:rPr lang="en-US" dirty="0" smtClean="0"/>
              <a:t>/7</a:t>
            </a:r>
            <a:br>
              <a:rPr lang="en-US" dirty="0" smtClean="0"/>
            </a:br>
            <a:endParaRPr lang="en-US" dirty="0"/>
          </a:p>
        </p:txBody>
      </p:sp>
      <p:sp>
        <p:nvSpPr>
          <p:cNvPr id="3" name="Content Placeholder 2"/>
          <p:cNvSpPr>
            <a:spLocks noGrp="1"/>
          </p:cNvSpPr>
          <p:nvPr>
            <p:ph idx="1"/>
          </p:nvPr>
        </p:nvSpPr>
        <p:spPr>
          <a:xfrm>
            <a:off x="609361" y="765498"/>
            <a:ext cx="11316905" cy="4729478"/>
          </a:xfrm>
        </p:spPr>
        <p:txBody>
          <a:bodyPr/>
          <a:lstStyle/>
          <a:p>
            <a:pPr>
              <a:spcBef>
                <a:spcPts val="0"/>
              </a:spcBef>
            </a:pPr>
            <a:r>
              <a:rPr lang="en-US" u="sng" dirty="0"/>
              <a:t>Step3</a:t>
            </a:r>
            <a:r>
              <a:rPr lang="en-US" dirty="0"/>
              <a:t>: Wakeup A7 with </a:t>
            </a:r>
            <a:r>
              <a:rPr lang="en-US" dirty="0" err="1"/>
              <a:t>rpmsg</a:t>
            </a:r>
            <a:r>
              <a:rPr lang="en-US" dirty="0"/>
              <a:t> from  M4</a:t>
            </a:r>
          </a:p>
          <a:p>
            <a:pPr lvl="1"/>
            <a:r>
              <a:rPr lang="en-US" sz="1800" dirty="0" smtClean="0">
                <a:solidFill>
                  <a:schemeClr val="accent3">
                    <a:lumMod val="50000"/>
                  </a:schemeClr>
                </a:solidFill>
              </a:rPr>
              <a:t>From Step2 you need to press “wakeup” button (no need to rerun the commands from Step1)</a:t>
            </a:r>
            <a:endParaRPr lang="en-US" sz="2000" dirty="0" smtClean="0"/>
          </a:p>
          <a:p>
            <a:pPr lvl="2"/>
            <a:r>
              <a:rPr lang="en-US" sz="1600" dirty="0"/>
              <a:t>Allow A7 mailbox wakeup capability</a:t>
            </a:r>
          </a:p>
          <a:p>
            <a:pPr marL="965031" lvl="2" indent="0">
              <a:buNone/>
            </a:pPr>
            <a:endParaRPr lang="en-US" sz="2400" dirty="0" smtClean="0"/>
          </a:p>
          <a:p>
            <a:pPr lvl="2"/>
            <a:r>
              <a:rPr lang="en-US" sz="1600" dirty="0" smtClean="0"/>
              <a:t>Set A7 in </a:t>
            </a:r>
            <a:r>
              <a:rPr lang="en-US" sz="1600" dirty="0" err="1" smtClean="0"/>
              <a:t>CStop</a:t>
            </a:r>
            <a:r>
              <a:rPr lang="en-US" sz="1600" dirty="0" smtClean="0"/>
              <a:t> (“</a:t>
            </a:r>
            <a:r>
              <a:rPr lang="en-US" sz="1600" dirty="0" smtClean="0">
                <a:solidFill>
                  <a:srgbClr val="00B0F0"/>
                </a:solidFill>
              </a:rPr>
              <a:t>mem</a:t>
            </a:r>
            <a:r>
              <a:rPr lang="en-US" sz="1600" dirty="0" smtClean="0"/>
              <a:t>” command) then wakeup after 10s from M4</a:t>
            </a:r>
          </a:p>
          <a:p>
            <a:pPr lvl="2"/>
            <a:endParaRPr lang="en-US" sz="1600" dirty="0"/>
          </a:p>
          <a:p>
            <a:pPr lvl="2"/>
            <a:endParaRPr lang="en-US" sz="1600" dirty="0" smtClean="0"/>
          </a:p>
          <a:p>
            <a:pPr marL="965031" lvl="2" indent="0">
              <a:buNone/>
            </a:pPr>
            <a:r>
              <a:rPr lang="en-US" sz="1600" dirty="0" smtClean="0"/>
              <a:t>After ~10s the A7 will wake up from Stop and </a:t>
            </a:r>
            <a:r>
              <a:rPr lang="en-US" sz="1600" dirty="0"/>
              <a:t>the “*delay” message will show on console </a:t>
            </a:r>
            <a:endParaRPr lang="en-US" sz="1600" dirty="0" smtClean="0"/>
          </a:p>
          <a:p>
            <a:pPr lvl="2"/>
            <a:endParaRPr lang="en-US" sz="1600" dirty="0" smtClean="0"/>
          </a:p>
          <a:p>
            <a:pPr lvl="2"/>
            <a:endParaRPr lang="en-US" sz="1600" dirty="0"/>
          </a:p>
          <a:p>
            <a:pPr lvl="2"/>
            <a:endParaRPr lang="en-US" sz="1600" dirty="0" smtClean="0"/>
          </a:p>
          <a:p>
            <a:pPr lvl="2"/>
            <a:endParaRPr lang="en-US" sz="1600" dirty="0"/>
          </a:p>
          <a:p>
            <a:pPr marL="474051" lvl="1" indent="0">
              <a:buNone/>
            </a:pPr>
            <a:endParaRPr lang="en-US" sz="1800" dirty="0" smtClean="0">
              <a:solidFill>
                <a:srgbClr val="C00000"/>
              </a:solidFill>
            </a:endParaRPr>
          </a:p>
          <a:p>
            <a:pPr marL="474051" lvl="1" indent="0">
              <a:buNone/>
            </a:pPr>
            <a:endParaRPr lang="en-US" sz="1800" dirty="0" smtClean="0">
              <a:solidFill>
                <a:srgbClr val="C00000"/>
              </a:solidFill>
            </a:endParaRPr>
          </a:p>
        </p:txBody>
      </p:sp>
      <p:sp>
        <p:nvSpPr>
          <p:cNvPr id="4" name="Slide Number Placeholder 3"/>
          <p:cNvSpPr>
            <a:spLocks noGrp="1"/>
          </p:cNvSpPr>
          <p:nvPr>
            <p:ph type="sldNum" sz="quarter" idx="12"/>
          </p:nvPr>
        </p:nvSpPr>
        <p:spPr/>
        <p:txBody>
          <a:bodyPr/>
          <a:lstStyle/>
          <a:p>
            <a:fld id="{5B31B9E4-8E4D-4C86-BFD7-412B282B373B}" type="slidenum">
              <a:rPr lang="fr-FR" smtClean="0"/>
              <a:pPr/>
              <a:t>49</a:t>
            </a:fld>
            <a:endParaRPr lang="fr-FR" dirty="0"/>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7361" y="290142"/>
            <a:ext cx="432000" cy="432000"/>
          </a:xfrm>
          <a:prstGeom prst="rect">
            <a:avLst/>
          </a:prstGeom>
        </p:spPr>
      </p:pic>
      <p:sp>
        <p:nvSpPr>
          <p:cNvPr id="14" name="TextBox 13"/>
          <p:cNvSpPr txBox="1"/>
          <p:nvPr/>
        </p:nvSpPr>
        <p:spPr>
          <a:xfrm>
            <a:off x="1413099" y="2719344"/>
            <a:ext cx="10263728" cy="338554"/>
          </a:xfrm>
          <a:prstGeom prst="rect">
            <a:avLst/>
          </a:prstGeom>
          <a:solidFill>
            <a:schemeClr val="accent5">
              <a:lumMod val="20000"/>
              <a:lumOff val="80000"/>
            </a:schemeClr>
          </a:solidFill>
          <a:ln>
            <a:solidFill>
              <a:schemeClr val="tx1"/>
            </a:solidFill>
            <a:prstDash val="dash"/>
          </a:ln>
        </p:spPr>
        <p:txBody>
          <a:bodyPr wrap="square" rtlCol="0">
            <a:spAutoFit/>
          </a:bodyPr>
          <a:lstStyle/>
          <a:p>
            <a:pPr marL="0" lvl="2" fontAlgn="ctr">
              <a:spcAft>
                <a:spcPts val="400"/>
              </a:spcAft>
            </a:pPr>
            <a:r>
              <a:rPr lang="en-US" sz="1600" b="1" dirty="0">
                <a:solidFill>
                  <a:schemeClr val="accent4">
                    <a:lumMod val="90000"/>
                    <a:lumOff val="10000"/>
                  </a:schemeClr>
                </a:solidFill>
                <a:latin typeface="Times New Roman" panose="02020603050405020304" pitchFamily="18" charset="0"/>
                <a:cs typeface="Times New Roman" panose="02020603050405020304" pitchFamily="18" charset="0"/>
              </a:rPr>
              <a:t>Board </a:t>
            </a:r>
            <a:r>
              <a:rPr lang="en-US" sz="1600" b="1" dirty="0" smtClean="0">
                <a:solidFill>
                  <a:schemeClr val="accent4">
                    <a:lumMod val="90000"/>
                    <a:lumOff val="10000"/>
                  </a:schemeClr>
                </a:solidFill>
                <a:latin typeface="Times New Roman" panose="02020603050405020304" pitchFamily="18" charset="0"/>
                <a:cs typeface="Times New Roman" panose="02020603050405020304" pitchFamily="18" charset="0"/>
              </a:rPr>
              <a:t>$&gt; </a:t>
            </a:r>
            <a:r>
              <a:rPr lang="en-US" sz="1600" b="1" dirty="0">
                <a:solidFill>
                  <a:schemeClr val="accent4">
                    <a:lumMod val="90000"/>
                    <a:lumOff val="10000"/>
                  </a:schemeClr>
                </a:solidFill>
                <a:latin typeface="Times New Roman" panose="02020603050405020304" pitchFamily="18" charset="0"/>
                <a:cs typeface="Times New Roman" panose="02020603050405020304" pitchFamily="18" charset="0"/>
              </a:rPr>
              <a:t>echo "*delay" &gt;/dev/ttyRPMSG0; echo mem &gt; /sys/power/state</a:t>
            </a:r>
          </a:p>
        </p:txBody>
      </p:sp>
      <p:sp>
        <p:nvSpPr>
          <p:cNvPr id="17" name="TextBox 16"/>
          <p:cNvSpPr txBox="1"/>
          <p:nvPr/>
        </p:nvSpPr>
        <p:spPr>
          <a:xfrm>
            <a:off x="1413099" y="1989634"/>
            <a:ext cx="10263728" cy="338554"/>
          </a:xfrm>
          <a:prstGeom prst="rect">
            <a:avLst/>
          </a:prstGeom>
          <a:solidFill>
            <a:schemeClr val="accent5">
              <a:lumMod val="20000"/>
              <a:lumOff val="80000"/>
            </a:schemeClr>
          </a:solidFill>
          <a:ln>
            <a:solidFill>
              <a:schemeClr val="tx1"/>
            </a:solidFill>
            <a:prstDash val="dash"/>
          </a:ln>
        </p:spPr>
        <p:txBody>
          <a:bodyPr wrap="square" rtlCol="0">
            <a:spAutoFit/>
          </a:bodyPr>
          <a:lstStyle/>
          <a:p>
            <a:r>
              <a:rPr lang="en-US" sz="1600" b="1" dirty="0" smtClean="0">
                <a:solidFill>
                  <a:schemeClr val="accent4">
                    <a:lumMod val="90000"/>
                    <a:lumOff val="10000"/>
                  </a:schemeClr>
                </a:solidFill>
                <a:latin typeface="Times New Roman" panose="02020603050405020304" pitchFamily="18" charset="0"/>
                <a:cs typeface="Times New Roman" panose="02020603050405020304" pitchFamily="18" charset="0"/>
              </a:rPr>
              <a:t>Board </a:t>
            </a:r>
            <a:r>
              <a:rPr lang="en-US" sz="1600" b="1" dirty="0">
                <a:solidFill>
                  <a:schemeClr val="accent4">
                    <a:lumMod val="90000"/>
                    <a:lumOff val="10000"/>
                  </a:schemeClr>
                </a:solidFill>
                <a:latin typeface="Times New Roman" panose="02020603050405020304" pitchFamily="18" charset="0"/>
                <a:cs typeface="Times New Roman" panose="02020603050405020304" pitchFamily="18" charset="0"/>
              </a:rPr>
              <a:t>$&gt; </a:t>
            </a:r>
            <a:r>
              <a:rPr lang="en-US" sz="1600" b="1" dirty="0" smtClean="0">
                <a:solidFill>
                  <a:schemeClr val="accent4">
                    <a:lumMod val="90000"/>
                    <a:lumOff val="10000"/>
                  </a:schemeClr>
                </a:solidFill>
                <a:latin typeface="Times New Roman" panose="02020603050405020304" pitchFamily="18" charset="0"/>
                <a:cs typeface="Times New Roman" panose="02020603050405020304" pitchFamily="18" charset="0"/>
              </a:rPr>
              <a:t>echo </a:t>
            </a:r>
            <a:r>
              <a:rPr lang="en-US" sz="1600" b="1" dirty="0">
                <a:solidFill>
                  <a:schemeClr val="accent4">
                    <a:lumMod val="90000"/>
                    <a:lumOff val="10000"/>
                  </a:schemeClr>
                </a:solidFill>
                <a:latin typeface="Times New Roman" panose="02020603050405020304" pitchFamily="18" charset="0"/>
                <a:cs typeface="Times New Roman" panose="02020603050405020304" pitchFamily="18" charset="0"/>
              </a:rPr>
              <a:t>enabled &gt; /</a:t>
            </a:r>
            <a:r>
              <a:rPr lang="en-US" sz="1600" b="1" dirty="0" smtClean="0">
                <a:solidFill>
                  <a:schemeClr val="accent4">
                    <a:lumMod val="90000"/>
                    <a:lumOff val="10000"/>
                  </a:schemeClr>
                </a:solidFill>
                <a:latin typeface="Times New Roman" panose="02020603050405020304" pitchFamily="18" charset="0"/>
                <a:cs typeface="Times New Roman" panose="02020603050405020304" pitchFamily="18" charset="0"/>
              </a:rPr>
              <a:t>sys/devices/platform/</a:t>
            </a:r>
            <a:r>
              <a:rPr lang="en-US" sz="1600" b="1" dirty="0" err="1" smtClean="0">
                <a:solidFill>
                  <a:schemeClr val="accent4">
                    <a:lumMod val="90000"/>
                    <a:lumOff val="10000"/>
                  </a:schemeClr>
                </a:solidFill>
                <a:latin typeface="Times New Roman" panose="02020603050405020304" pitchFamily="18" charset="0"/>
                <a:cs typeface="Times New Roman" panose="02020603050405020304" pitchFamily="18" charset="0"/>
              </a:rPr>
              <a:t>soc</a:t>
            </a:r>
            <a:r>
              <a:rPr lang="en-US" sz="1600" b="1" dirty="0" smtClean="0">
                <a:solidFill>
                  <a:schemeClr val="accent4">
                    <a:lumMod val="90000"/>
                    <a:lumOff val="10000"/>
                  </a:schemeClr>
                </a:solidFill>
                <a:latin typeface="Times New Roman" panose="02020603050405020304" pitchFamily="18" charset="0"/>
                <a:cs typeface="Times New Roman" panose="02020603050405020304" pitchFamily="18" charset="0"/>
              </a:rPr>
              <a:t>/4c001000.mailbox/power/wakeup</a:t>
            </a:r>
            <a:endParaRPr lang="en-US" sz="1600" b="1" dirty="0">
              <a:solidFill>
                <a:schemeClr val="accent4">
                  <a:lumMod val="90000"/>
                  <a:lumOff val="1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28702131"/>
      </p:ext>
    </p:extLst>
  </p:cSld>
  <p:clrMapOvr>
    <a:masterClrMapping/>
  </p:clrMapOvr>
  <p:transition spd="slow">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a:t>
            </a:r>
            <a:endParaRPr lang="en-US" b="1" dirty="0"/>
          </a:p>
        </p:txBody>
      </p:sp>
      <p:sp>
        <p:nvSpPr>
          <p:cNvPr id="4" name="Slide Number Placeholder 3"/>
          <p:cNvSpPr>
            <a:spLocks noGrp="1"/>
          </p:cNvSpPr>
          <p:nvPr>
            <p:ph type="sldNum" sz="quarter" idx="12"/>
          </p:nvPr>
        </p:nvSpPr>
        <p:spPr/>
        <p:txBody>
          <a:bodyPr/>
          <a:lstStyle/>
          <a:p>
            <a:fld id="{5B31B9E4-8E4D-4C86-BFD7-412B282B373B}" type="slidenum">
              <a:rPr lang="en-US" smtClean="0"/>
              <a:pPr/>
              <a:t>5</a:t>
            </a:fld>
            <a:endParaRPr lang="en-US" dirty="0"/>
          </a:p>
        </p:txBody>
      </p:sp>
      <p:sp>
        <p:nvSpPr>
          <p:cNvPr id="5" name="Content Placeholder 2"/>
          <p:cNvSpPr>
            <a:spLocks noGrp="1"/>
          </p:cNvSpPr>
          <p:nvPr>
            <p:ph idx="1"/>
          </p:nvPr>
        </p:nvSpPr>
        <p:spPr>
          <a:xfrm>
            <a:off x="603161" y="1557586"/>
            <a:ext cx="11395114" cy="3754852"/>
          </a:xfrm>
        </p:spPr>
        <p:txBody>
          <a:bodyPr/>
          <a:lstStyle/>
          <a:p>
            <a:pPr marL="0" indent="0">
              <a:buNone/>
            </a:pPr>
            <a:r>
              <a:rPr lang="en-US" dirty="0" smtClean="0"/>
              <a:t>The benefits for the trainee are:</a:t>
            </a:r>
          </a:p>
          <a:p>
            <a:r>
              <a:rPr lang="en-US" dirty="0"/>
              <a:t>U</a:t>
            </a:r>
            <a:r>
              <a:rPr lang="en-US" dirty="0" smtClean="0"/>
              <a:t>nderstand the various power modes on STM32MP1 Series devices.</a:t>
            </a:r>
          </a:p>
          <a:p>
            <a:r>
              <a:rPr lang="en-US" dirty="0"/>
              <a:t>B</a:t>
            </a:r>
            <a:r>
              <a:rPr lang="en-US" dirty="0" smtClean="0"/>
              <a:t>e able to activate </a:t>
            </a:r>
            <a:r>
              <a:rPr lang="en-US" dirty="0"/>
              <a:t>power modes </a:t>
            </a:r>
            <a:r>
              <a:rPr lang="en-US" dirty="0" smtClean="0"/>
              <a:t>using STM32MPU </a:t>
            </a:r>
            <a:r>
              <a:rPr lang="en-US" dirty="0" err="1" smtClean="0"/>
              <a:t>OpenSTLinux</a:t>
            </a:r>
            <a:r>
              <a:rPr lang="en-US" dirty="0" smtClean="0"/>
              <a:t> distribution and STM32Cube HAL commands.</a:t>
            </a:r>
          </a:p>
          <a:p>
            <a:r>
              <a:rPr lang="en-US" dirty="0"/>
              <a:t>G</a:t>
            </a:r>
            <a:r>
              <a:rPr lang="en-US" dirty="0" smtClean="0"/>
              <a:t>et started with STM32MP1 Series Evaluation board power measurements.</a:t>
            </a:r>
          </a:p>
        </p:txBody>
      </p:sp>
    </p:spTree>
    <p:extLst>
      <p:ext uri="{BB962C8B-B14F-4D97-AF65-F5344CB8AC3E}">
        <p14:creationId xmlns:p14="http://schemas.microsoft.com/office/powerpoint/2010/main" val="1081201592"/>
      </p:ext>
    </p:extLst>
  </p:cSld>
  <p:clrMapOvr>
    <a:masterClrMapping/>
  </p:clrMapOvr>
  <p:transition spd="slow">
    <p:wipe dir="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Practicing </a:t>
            </a:r>
            <a:r>
              <a:rPr lang="en-US" dirty="0" smtClean="0"/>
              <a:t>school: Lab5 </a:t>
            </a:r>
            <a:r>
              <a:rPr lang="en-US" dirty="0"/>
              <a:t>6</a:t>
            </a:r>
            <a:r>
              <a:rPr lang="en-US" dirty="0" smtClean="0"/>
              <a:t>/7</a:t>
            </a:r>
            <a:br>
              <a:rPr lang="en-US" dirty="0" smtClean="0"/>
            </a:br>
            <a:endParaRPr lang="en-US" dirty="0"/>
          </a:p>
        </p:txBody>
      </p:sp>
      <p:sp>
        <p:nvSpPr>
          <p:cNvPr id="3" name="Content Placeholder 2"/>
          <p:cNvSpPr>
            <a:spLocks noGrp="1"/>
          </p:cNvSpPr>
          <p:nvPr>
            <p:ph idx="1"/>
          </p:nvPr>
        </p:nvSpPr>
        <p:spPr>
          <a:xfrm>
            <a:off x="609361" y="765498"/>
            <a:ext cx="11316905" cy="7443041"/>
          </a:xfrm>
        </p:spPr>
        <p:txBody>
          <a:bodyPr/>
          <a:lstStyle/>
          <a:p>
            <a:pPr>
              <a:spcBef>
                <a:spcPts val="0"/>
              </a:spcBef>
            </a:pPr>
            <a:r>
              <a:rPr lang="en-US" u="sng" dirty="0"/>
              <a:t>Step4</a:t>
            </a:r>
            <a:r>
              <a:rPr lang="en-US" dirty="0"/>
              <a:t>: </a:t>
            </a:r>
            <a:r>
              <a:rPr lang="da-DK" dirty="0"/>
              <a:t>Set M4 in CStop mode from Linux</a:t>
            </a:r>
            <a:endParaRPr lang="en-US" dirty="0"/>
          </a:p>
          <a:p>
            <a:pPr lvl="1"/>
            <a:r>
              <a:rPr lang="en-US" sz="1800" dirty="0">
                <a:solidFill>
                  <a:schemeClr val="accent3">
                    <a:lumMod val="50000"/>
                  </a:schemeClr>
                </a:solidFill>
              </a:rPr>
              <a:t>M4 low power modes can be reached using the HAL commands (</a:t>
            </a:r>
            <a:r>
              <a:rPr lang="en-US" sz="1800" dirty="0" err="1">
                <a:solidFill>
                  <a:schemeClr val="accent3">
                    <a:lumMod val="50000"/>
                  </a:schemeClr>
                </a:solidFill>
              </a:rPr>
              <a:t>cf</a:t>
            </a:r>
            <a:r>
              <a:rPr lang="en-US" sz="1800" dirty="0">
                <a:solidFill>
                  <a:schemeClr val="accent3">
                    <a:lumMod val="50000"/>
                  </a:schemeClr>
                </a:solidFill>
              </a:rPr>
              <a:t> next slide)</a:t>
            </a:r>
          </a:p>
          <a:p>
            <a:pPr lvl="2"/>
            <a:r>
              <a:rPr lang="en-US" sz="1600" dirty="0"/>
              <a:t>This is predefined in the example “</a:t>
            </a:r>
            <a:r>
              <a:rPr lang="en-US" sz="1600" dirty="0" err="1"/>
              <a:t>OpenAMP_TTY_echo_wakeup</a:t>
            </a:r>
            <a:r>
              <a:rPr lang="en-US" sz="1600" dirty="0"/>
              <a:t>” </a:t>
            </a:r>
            <a:r>
              <a:rPr lang="en-US" sz="1600" dirty="0" smtClean="0"/>
              <a:t>using </a:t>
            </a:r>
            <a:r>
              <a:rPr lang="en-US" sz="1600" dirty="0" err="1"/>
              <a:t>rpmsg</a:t>
            </a:r>
            <a:r>
              <a:rPr lang="en-US" sz="1600" dirty="0"/>
              <a:t> to </a:t>
            </a:r>
            <a:r>
              <a:rPr lang="en-US" sz="1600" dirty="0" smtClean="0"/>
              <a:t>M4</a:t>
            </a:r>
          </a:p>
          <a:p>
            <a:pPr lvl="2"/>
            <a:r>
              <a:rPr lang="en-US" sz="1600" dirty="0" smtClean="0"/>
              <a:t>Sending message “</a:t>
            </a:r>
            <a:r>
              <a:rPr lang="en-US" sz="1600" dirty="0" smtClean="0">
                <a:solidFill>
                  <a:srgbClr val="00B0F0"/>
                </a:solidFill>
              </a:rPr>
              <a:t>*stop</a:t>
            </a:r>
            <a:r>
              <a:rPr lang="en-US" sz="1600" dirty="0" smtClean="0"/>
              <a:t>” will set M4 into </a:t>
            </a:r>
            <a:r>
              <a:rPr lang="en-US" sz="1600" dirty="0" err="1" smtClean="0"/>
              <a:t>CStop</a:t>
            </a:r>
            <a:r>
              <a:rPr lang="en-US" sz="1600" dirty="0" smtClean="0"/>
              <a:t> running </a:t>
            </a:r>
            <a:r>
              <a:rPr lang="en-US" sz="1600" dirty="0" err="1" smtClean="0"/>
              <a:t>HAL_PWR_Enter_StopMode</a:t>
            </a:r>
            <a:r>
              <a:rPr lang="en-US" sz="1600" dirty="0" smtClean="0"/>
              <a:t>()</a:t>
            </a:r>
          </a:p>
          <a:p>
            <a:pPr lvl="2"/>
            <a:r>
              <a:rPr lang="en-US" sz="1600" dirty="0"/>
              <a:t>Sending message “</a:t>
            </a:r>
            <a:r>
              <a:rPr lang="en-US" sz="1600" dirty="0">
                <a:solidFill>
                  <a:srgbClr val="00B0F0"/>
                </a:solidFill>
              </a:rPr>
              <a:t>*</a:t>
            </a:r>
            <a:r>
              <a:rPr lang="en-US" sz="1600" dirty="0" smtClean="0">
                <a:solidFill>
                  <a:srgbClr val="00B0F0"/>
                </a:solidFill>
              </a:rPr>
              <a:t>standby</a:t>
            </a:r>
            <a:r>
              <a:rPr lang="en-US" sz="1600" dirty="0" smtClean="0"/>
              <a:t>” </a:t>
            </a:r>
            <a:r>
              <a:rPr lang="en-US" sz="1600" dirty="0"/>
              <a:t>will set M4 into </a:t>
            </a:r>
            <a:r>
              <a:rPr lang="en-US" sz="1600" dirty="0" err="1" smtClean="0"/>
              <a:t>CStop</a:t>
            </a:r>
            <a:r>
              <a:rPr lang="en-US" sz="1600" dirty="0" smtClean="0"/>
              <a:t> with PDDS=1 </a:t>
            </a:r>
            <a:r>
              <a:rPr lang="en-US" sz="1600" dirty="0"/>
              <a:t>running </a:t>
            </a:r>
            <a:r>
              <a:rPr lang="en-US" sz="1600" dirty="0" err="1" smtClean="0"/>
              <a:t>HAL_PWR_Enter_StandbyMode</a:t>
            </a:r>
            <a:r>
              <a:rPr lang="en-US" sz="1600" dirty="0" smtClean="0"/>
              <a:t>()</a:t>
            </a:r>
          </a:p>
          <a:p>
            <a:pPr lvl="2"/>
            <a:endParaRPr lang="en-US" sz="1600" dirty="0" smtClean="0"/>
          </a:p>
          <a:p>
            <a:pPr lvl="2"/>
            <a:endParaRPr lang="en-US" sz="1600" dirty="0"/>
          </a:p>
          <a:p>
            <a:pPr lvl="2"/>
            <a:endParaRPr lang="en-US" sz="2000" dirty="0" smtClean="0"/>
          </a:p>
          <a:p>
            <a:pPr marL="965031" lvl="2" indent="0">
              <a:buNone/>
            </a:pPr>
            <a:endParaRPr lang="en-US" dirty="0" smtClean="0"/>
          </a:p>
          <a:p>
            <a:pPr lvl="2"/>
            <a:r>
              <a:rPr lang="en-US" sz="1600" dirty="0" smtClean="0"/>
              <a:t>Sending any new message through </a:t>
            </a:r>
            <a:r>
              <a:rPr lang="en-US" sz="1600" dirty="0" err="1" smtClean="0"/>
              <a:t>rpmsg</a:t>
            </a:r>
            <a:r>
              <a:rPr lang="en-US" sz="1600" dirty="0" smtClean="0"/>
              <a:t> will wake up M4 </a:t>
            </a:r>
            <a:endParaRPr lang="en-US" sz="1600" dirty="0"/>
          </a:p>
          <a:p>
            <a:pPr lvl="2"/>
            <a:endParaRPr lang="en-US" sz="1600" dirty="0"/>
          </a:p>
          <a:p>
            <a:pPr marL="965031" lvl="2" indent="0">
              <a:buNone/>
            </a:pPr>
            <a:endParaRPr lang="en-US" sz="1600" dirty="0" smtClean="0"/>
          </a:p>
          <a:p>
            <a:pPr marL="965031" lvl="2" indent="0">
              <a:buNone/>
            </a:pPr>
            <a:endParaRPr lang="en-US" sz="1600" dirty="0"/>
          </a:p>
          <a:p>
            <a:pPr marL="965031" lvl="2" indent="0">
              <a:buNone/>
            </a:pPr>
            <a:endParaRPr lang="en-US" sz="1600" dirty="0" smtClean="0"/>
          </a:p>
          <a:p>
            <a:pPr lvl="2"/>
            <a:endParaRPr lang="en-US" sz="1600" dirty="0" smtClean="0"/>
          </a:p>
          <a:p>
            <a:pPr lvl="2"/>
            <a:endParaRPr lang="en-US" sz="1600" dirty="0" smtClean="0"/>
          </a:p>
          <a:p>
            <a:pPr lvl="2"/>
            <a:endParaRPr lang="en-US" sz="1600" dirty="0" smtClean="0"/>
          </a:p>
          <a:p>
            <a:pPr lvl="2"/>
            <a:endParaRPr lang="en-US" sz="1600" dirty="0"/>
          </a:p>
          <a:p>
            <a:pPr lvl="2"/>
            <a:endParaRPr lang="en-US" sz="1600" dirty="0" smtClean="0"/>
          </a:p>
          <a:p>
            <a:pPr marL="0" indent="0">
              <a:spcAft>
                <a:spcPts val="600"/>
              </a:spcAft>
              <a:buNone/>
            </a:pPr>
            <a:endParaRPr lang="en-US" sz="1600" dirty="0"/>
          </a:p>
          <a:p>
            <a:pPr marL="474051" lvl="1" indent="0">
              <a:buNone/>
            </a:pPr>
            <a:endParaRPr lang="en-US" sz="1800" dirty="0" smtClean="0">
              <a:solidFill>
                <a:srgbClr val="C00000"/>
              </a:solidFill>
            </a:endParaRPr>
          </a:p>
          <a:p>
            <a:pPr marL="474051" lvl="1" indent="0">
              <a:buNone/>
            </a:pPr>
            <a:endParaRPr lang="en-US" sz="1800" dirty="0" smtClean="0">
              <a:solidFill>
                <a:srgbClr val="C00000"/>
              </a:solidFill>
            </a:endParaRPr>
          </a:p>
        </p:txBody>
      </p:sp>
      <p:sp>
        <p:nvSpPr>
          <p:cNvPr id="4" name="Slide Number Placeholder 3"/>
          <p:cNvSpPr>
            <a:spLocks noGrp="1"/>
          </p:cNvSpPr>
          <p:nvPr>
            <p:ph type="sldNum" sz="quarter" idx="12"/>
          </p:nvPr>
        </p:nvSpPr>
        <p:spPr/>
        <p:txBody>
          <a:bodyPr/>
          <a:lstStyle/>
          <a:p>
            <a:fld id="{5B31B9E4-8E4D-4C86-BFD7-412B282B373B}" type="slidenum">
              <a:rPr lang="fr-FR" smtClean="0"/>
              <a:pPr/>
              <a:t>50</a:t>
            </a:fld>
            <a:endParaRPr lang="fr-FR" dirty="0"/>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57915" y="5041765"/>
            <a:ext cx="432000" cy="432000"/>
          </a:xfrm>
          <a:prstGeom prst="rect">
            <a:avLst/>
          </a:prstGeom>
        </p:spPr>
      </p:pic>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7361" y="290142"/>
            <a:ext cx="432000" cy="432000"/>
          </a:xfrm>
          <a:prstGeom prst="rect">
            <a:avLst/>
          </a:prstGeom>
        </p:spPr>
      </p:pic>
      <p:graphicFrame>
        <p:nvGraphicFramePr>
          <p:cNvPr id="10" name="Table 9"/>
          <p:cNvGraphicFramePr>
            <a:graphicFrameLocks noGrp="1"/>
          </p:cNvGraphicFramePr>
          <p:nvPr>
            <p:extLst>
              <p:ext uri="{D42A27DB-BD31-4B8C-83A1-F6EECF244321}">
                <p14:modId xmlns:p14="http://schemas.microsoft.com/office/powerpoint/2010/main" val="1507947495"/>
              </p:ext>
            </p:extLst>
          </p:nvPr>
        </p:nvGraphicFramePr>
        <p:xfrm>
          <a:off x="2493219" y="4686002"/>
          <a:ext cx="5971154" cy="1727200"/>
        </p:xfrm>
        <a:graphic>
          <a:graphicData uri="http://schemas.openxmlformats.org/drawingml/2006/table">
            <a:tbl>
              <a:tblPr firstRow="1" bandRow="1">
                <a:tableStyleId>{5C22544A-7EE6-4342-B048-85BDC9FD1C3A}</a:tableStyleId>
              </a:tblPr>
              <a:tblGrid>
                <a:gridCol w="3522881">
                  <a:extLst>
                    <a:ext uri="{9D8B030D-6E8A-4147-A177-3AD203B41FA5}">
                      <a16:colId xmlns:a16="http://schemas.microsoft.com/office/drawing/2014/main" val="20000"/>
                    </a:ext>
                  </a:extLst>
                </a:gridCol>
                <a:gridCol w="1224136">
                  <a:extLst>
                    <a:ext uri="{9D8B030D-6E8A-4147-A177-3AD203B41FA5}">
                      <a16:colId xmlns:a16="http://schemas.microsoft.com/office/drawing/2014/main" val="20001"/>
                    </a:ext>
                  </a:extLst>
                </a:gridCol>
                <a:gridCol w="1224137">
                  <a:extLst>
                    <a:ext uri="{9D8B030D-6E8A-4147-A177-3AD203B41FA5}">
                      <a16:colId xmlns:a16="http://schemas.microsoft.com/office/drawing/2014/main" val="20002"/>
                    </a:ext>
                  </a:extLst>
                </a:gridCol>
              </a:tblGrid>
              <a:tr h="370840">
                <a:tc>
                  <a:txBody>
                    <a:bodyPr/>
                    <a:lstStyle/>
                    <a:p>
                      <a:pPr algn="ctr"/>
                      <a:r>
                        <a:rPr lang="en-US" sz="1600" dirty="0" smtClean="0">
                          <a:latin typeface="Arial" panose="020B0604020202020204" pitchFamily="34" charset="0"/>
                          <a:cs typeface="Arial" panose="020B0604020202020204" pitchFamily="34" charset="0"/>
                        </a:rPr>
                        <a:t>Use case </a:t>
                      </a:r>
                    </a:p>
                    <a:p>
                      <a:pPr marL="0" marR="0" lvl="0" indent="0" algn="ctr" defTabSz="1218987" rtl="0" eaLnBrk="1" fontAlgn="auto" latinLnBrk="0" hangingPunct="1">
                        <a:lnSpc>
                          <a:spcPct val="100000"/>
                        </a:lnSpc>
                        <a:spcBef>
                          <a:spcPts val="0"/>
                        </a:spcBef>
                        <a:spcAft>
                          <a:spcPts val="0"/>
                        </a:spcAft>
                        <a:buClrTx/>
                        <a:buSzTx/>
                        <a:buFontTx/>
                        <a:buNone/>
                        <a:tabLst/>
                        <a:defRPr/>
                      </a:pPr>
                      <a:r>
                        <a:rPr lang="en-US" sz="1200" b="0" dirty="0" smtClean="0"/>
                        <a:t>At ambient temp, </a:t>
                      </a:r>
                      <a:r>
                        <a:rPr lang="en-US" sz="1200" b="0" dirty="0" err="1" smtClean="0"/>
                        <a:t>Typ</a:t>
                      </a:r>
                      <a:r>
                        <a:rPr lang="en-US" sz="1200" b="0" dirty="0" smtClean="0"/>
                        <a:t> voltage</a:t>
                      </a:r>
                      <a:endParaRPr lang="en-US" sz="1200" b="0" dirty="0" smtClean="0">
                        <a:latin typeface="Arial" panose="020B0604020202020204" pitchFamily="34" charset="0"/>
                        <a:cs typeface="Arial" panose="020B0604020202020204" pitchFamily="34" charset="0"/>
                      </a:endParaRPr>
                    </a:p>
                  </a:txBody>
                  <a:tcPr anchor="ctr"/>
                </a:tc>
                <a:tc>
                  <a:txBody>
                    <a:bodyPr/>
                    <a:lstStyle/>
                    <a:p>
                      <a:pPr algn="ctr"/>
                      <a:r>
                        <a:rPr lang="en-US" sz="1600" dirty="0" smtClean="0">
                          <a:latin typeface="Arial" panose="020B0604020202020204" pitchFamily="34" charset="0"/>
                          <a:cs typeface="Arial" panose="020B0604020202020204" pitchFamily="34" charset="0"/>
                        </a:rPr>
                        <a:t>V</a:t>
                      </a:r>
                      <a:r>
                        <a:rPr lang="en-US" sz="1600" baseline="-25000" dirty="0" smtClean="0">
                          <a:latin typeface="Arial" panose="020B0604020202020204" pitchFamily="34" charset="0"/>
                          <a:cs typeface="Arial" panose="020B0604020202020204" pitchFamily="34" charset="0"/>
                        </a:rPr>
                        <a:t>DDCORE</a:t>
                      </a:r>
                    </a:p>
                    <a:p>
                      <a:pPr algn="ctr"/>
                      <a:r>
                        <a:rPr lang="en-US" sz="1600" dirty="0" smtClean="0">
                          <a:latin typeface="Arial" panose="020B0604020202020204" pitchFamily="34" charset="0"/>
                          <a:cs typeface="Arial" panose="020B0604020202020204" pitchFamily="34" charset="0"/>
                        </a:rPr>
                        <a:t>Expected (mA)</a:t>
                      </a:r>
                      <a:endParaRPr lang="en-US" sz="1600" dirty="0">
                        <a:latin typeface="Arial" panose="020B0604020202020204" pitchFamily="34" charset="0"/>
                        <a:cs typeface="Arial" panose="020B0604020202020204" pitchFamily="34" charset="0"/>
                      </a:endParaRPr>
                    </a:p>
                  </a:txBody>
                  <a:tcPr anchor="ctr"/>
                </a:tc>
                <a:tc>
                  <a:txBody>
                    <a:bodyPr/>
                    <a:lstStyle/>
                    <a:p>
                      <a:pPr algn="ctr"/>
                      <a:r>
                        <a:rPr lang="en-US" sz="1600" dirty="0" smtClean="0">
                          <a:latin typeface="Arial" panose="020B0604020202020204" pitchFamily="34" charset="0"/>
                          <a:cs typeface="Arial" panose="020B0604020202020204" pitchFamily="34" charset="0"/>
                        </a:rPr>
                        <a:t>V</a:t>
                      </a:r>
                      <a:r>
                        <a:rPr lang="en-US" sz="1600" baseline="-25000" dirty="0" smtClean="0">
                          <a:latin typeface="Arial" panose="020B0604020202020204" pitchFamily="34" charset="0"/>
                          <a:cs typeface="Arial" panose="020B0604020202020204" pitchFamily="34" charset="0"/>
                        </a:rPr>
                        <a:t>DDCORE</a:t>
                      </a:r>
                    </a:p>
                    <a:p>
                      <a:pPr algn="ctr"/>
                      <a:endParaRPr lang="en-US" sz="1600" baseline="-25000" dirty="0" smtClean="0">
                        <a:latin typeface="Arial" panose="020B0604020202020204" pitchFamily="34" charset="0"/>
                        <a:cs typeface="Arial" panose="020B0604020202020204" pitchFamily="34" charset="0"/>
                      </a:endParaRPr>
                    </a:p>
                    <a:p>
                      <a:pPr algn="ctr"/>
                      <a:r>
                        <a:rPr lang="en-US" sz="1600" dirty="0" smtClean="0">
                          <a:latin typeface="Arial" panose="020B0604020202020204" pitchFamily="34" charset="0"/>
                          <a:cs typeface="Arial" panose="020B0604020202020204" pitchFamily="34" charset="0"/>
                        </a:rPr>
                        <a:t>Measured (mA)</a:t>
                      </a:r>
                      <a:endParaRPr lang="en-US" sz="16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0000"/>
                  </a:ext>
                </a:extLst>
              </a:tr>
              <a:tr h="370840">
                <a:tc>
                  <a:txBody>
                    <a:bodyPr/>
                    <a:lstStyle/>
                    <a:p>
                      <a:r>
                        <a:rPr lang="en-US" sz="1600" dirty="0" smtClean="0"/>
                        <a:t>M4 </a:t>
                      </a:r>
                      <a:r>
                        <a:rPr lang="en-US" sz="1600" dirty="0" err="1" smtClean="0"/>
                        <a:t>CRun</a:t>
                      </a:r>
                      <a:r>
                        <a:rPr lang="en-US" sz="1600" dirty="0" smtClean="0"/>
                        <a:t> + A7 </a:t>
                      </a:r>
                      <a:r>
                        <a:rPr lang="en-US" sz="1600" dirty="0" err="1" smtClean="0"/>
                        <a:t>CRun</a:t>
                      </a:r>
                      <a:endParaRPr lang="en-US" sz="1600" dirty="0"/>
                    </a:p>
                  </a:txBody>
                  <a:tcPr/>
                </a:tc>
                <a:tc>
                  <a:txBody>
                    <a:bodyPr/>
                    <a:lstStyle/>
                    <a:p>
                      <a:pPr algn="ctr"/>
                      <a:r>
                        <a:rPr lang="en-US" sz="1600" dirty="0" smtClean="0"/>
                        <a:t>323 </a:t>
                      </a:r>
                    </a:p>
                  </a:txBody>
                  <a:tcPr/>
                </a:tc>
                <a:tc>
                  <a:txBody>
                    <a:bodyPr/>
                    <a:lstStyle/>
                    <a:p>
                      <a:pPr algn="ctr"/>
                      <a:endParaRPr lang="en-US" sz="1600" dirty="0"/>
                    </a:p>
                  </a:txBody>
                  <a:tcPr/>
                </a:tc>
                <a:extLst>
                  <a:ext uri="{0D108BD9-81ED-4DB2-BD59-A6C34878D82A}">
                    <a16:rowId xmlns:a16="http://schemas.microsoft.com/office/drawing/2014/main" val="10001"/>
                  </a:ext>
                </a:extLst>
              </a:tr>
              <a:tr h="370840">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sz="1600" dirty="0" smtClean="0"/>
                        <a:t>M4 </a:t>
                      </a:r>
                      <a:r>
                        <a:rPr lang="en-US" sz="1600" dirty="0" err="1" smtClean="0"/>
                        <a:t>CStop</a:t>
                      </a:r>
                      <a:r>
                        <a:rPr lang="en-US" sz="1600" dirty="0" smtClean="0"/>
                        <a:t> + A7 </a:t>
                      </a:r>
                      <a:r>
                        <a:rPr lang="en-US" sz="1600" dirty="0" err="1" smtClean="0"/>
                        <a:t>CRun</a:t>
                      </a:r>
                      <a:endParaRPr lang="en-US" sz="1600" dirty="0" smtClean="0"/>
                    </a:p>
                  </a:txBody>
                  <a:tcPr/>
                </a:tc>
                <a:tc>
                  <a:txBody>
                    <a:bodyPr/>
                    <a:lstStyle/>
                    <a:p>
                      <a:pPr algn="ctr"/>
                      <a:r>
                        <a:rPr lang="en-US" sz="1600" dirty="0" smtClean="0"/>
                        <a:t>306 </a:t>
                      </a:r>
                    </a:p>
                  </a:txBody>
                  <a:tcPr/>
                </a:tc>
                <a:tc>
                  <a:txBody>
                    <a:bodyPr/>
                    <a:lstStyle/>
                    <a:p>
                      <a:r>
                        <a:rPr lang="en-US" sz="1600" dirty="0" smtClean="0"/>
                        <a:t>             </a:t>
                      </a:r>
                      <a:endParaRPr lang="en-US" sz="1600" dirty="0"/>
                    </a:p>
                  </a:txBody>
                  <a:tcPr/>
                </a:tc>
                <a:extLst>
                  <a:ext uri="{0D108BD9-81ED-4DB2-BD59-A6C34878D82A}">
                    <a16:rowId xmlns:a16="http://schemas.microsoft.com/office/drawing/2014/main" val="2752870387"/>
                  </a:ext>
                </a:extLst>
              </a:tr>
            </a:tbl>
          </a:graphicData>
        </a:graphic>
      </p:graphicFrame>
      <p:sp>
        <p:nvSpPr>
          <p:cNvPr id="14" name="TextBox 13"/>
          <p:cNvSpPr txBox="1"/>
          <p:nvPr/>
        </p:nvSpPr>
        <p:spPr>
          <a:xfrm>
            <a:off x="1095442" y="2714352"/>
            <a:ext cx="10263728" cy="933589"/>
          </a:xfrm>
          <a:prstGeom prst="rect">
            <a:avLst/>
          </a:prstGeom>
          <a:solidFill>
            <a:schemeClr val="accent5">
              <a:lumMod val="20000"/>
              <a:lumOff val="80000"/>
            </a:schemeClr>
          </a:solidFill>
          <a:ln>
            <a:solidFill>
              <a:schemeClr val="tx1"/>
            </a:solidFill>
            <a:prstDash val="dash"/>
          </a:ln>
        </p:spPr>
        <p:txBody>
          <a:bodyPr wrap="square" rtlCol="0">
            <a:spAutoFit/>
          </a:bodyPr>
          <a:lstStyle/>
          <a:p>
            <a:pPr marL="0" lvl="2" fontAlgn="ctr">
              <a:spcAft>
                <a:spcPts val="400"/>
              </a:spcAft>
            </a:pPr>
            <a:r>
              <a:rPr lang="en-US" sz="1600" b="1" dirty="0">
                <a:solidFill>
                  <a:schemeClr val="accent4">
                    <a:lumMod val="90000"/>
                    <a:lumOff val="10000"/>
                  </a:schemeClr>
                </a:solidFill>
                <a:latin typeface="Times New Roman" panose="02020603050405020304" pitchFamily="18" charset="0"/>
                <a:cs typeface="Times New Roman" panose="02020603050405020304" pitchFamily="18" charset="0"/>
              </a:rPr>
              <a:t>Board </a:t>
            </a:r>
            <a:r>
              <a:rPr lang="en-US" sz="1600" b="1" dirty="0" smtClean="0">
                <a:solidFill>
                  <a:schemeClr val="accent4">
                    <a:lumMod val="90000"/>
                    <a:lumOff val="10000"/>
                  </a:schemeClr>
                </a:solidFill>
                <a:latin typeface="Times New Roman" panose="02020603050405020304" pitchFamily="18" charset="0"/>
                <a:cs typeface="Times New Roman" panose="02020603050405020304" pitchFamily="18" charset="0"/>
              </a:rPr>
              <a:t>$&gt; </a:t>
            </a:r>
            <a:r>
              <a:rPr lang="en-US" sz="1600" b="1" dirty="0">
                <a:solidFill>
                  <a:schemeClr val="accent4">
                    <a:lumMod val="90000"/>
                    <a:lumOff val="10000"/>
                  </a:schemeClr>
                </a:solidFill>
                <a:latin typeface="Times New Roman" panose="02020603050405020304" pitchFamily="18" charset="0"/>
                <a:cs typeface="Times New Roman" panose="02020603050405020304" pitchFamily="18" charset="0"/>
              </a:rPr>
              <a:t>echo </a:t>
            </a:r>
            <a:r>
              <a:rPr lang="en-US" sz="1600" b="1" dirty="0" smtClean="0">
                <a:solidFill>
                  <a:schemeClr val="accent4">
                    <a:lumMod val="90000"/>
                    <a:lumOff val="10000"/>
                  </a:schemeClr>
                </a:solidFill>
                <a:latin typeface="Times New Roman" panose="02020603050405020304" pitchFamily="18" charset="0"/>
                <a:cs typeface="Times New Roman" panose="02020603050405020304" pitchFamily="18" charset="0"/>
              </a:rPr>
              <a:t>"*stop" &gt; /dev/ttyRPMSG0</a:t>
            </a:r>
          </a:p>
          <a:p>
            <a:pPr marL="0" lvl="2" fontAlgn="ctr">
              <a:spcAft>
                <a:spcPts val="400"/>
              </a:spcAft>
            </a:pPr>
            <a:r>
              <a:rPr lang="en-US" sz="1600" b="1" dirty="0" smtClean="0">
                <a:solidFill>
                  <a:srgbClr val="00B050"/>
                </a:solidFill>
                <a:latin typeface="Times New Roman" panose="02020603050405020304" pitchFamily="18" charset="0"/>
                <a:cs typeface="Times New Roman" panose="02020603050405020304" pitchFamily="18" charset="0"/>
              </a:rPr>
              <a:t>Or</a:t>
            </a:r>
          </a:p>
          <a:p>
            <a:pPr marL="0" lvl="2" fontAlgn="ctr">
              <a:spcAft>
                <a:spcPts val="400"/>
              </a:spcAft>
            </a:pPr>
            <a:r>
              <a:rPr lang="en-US" sz="1600" b="1" dirty="0">
                <a:solidFill>
                  <a:schemeClr val="accent4">
                    <a:lumMod val="90000"/>
                    <a:lumOff val="10000"/>
                  </a:schemeClr>
                </a:solidFill>
                <a:latin typeface="Times New Roman" panose="02020603050405020304" pitchFamily="18" charset="0"/>
                <a:cs typeface="Times New Roman" panose="02020603050405020304" pitchFamily="18" charset="0"/>
              </a:rPr>
              <a:t>Board $&gt; echo "*</a:t>
            </a:r>
            <a:r>
              <a:rPr lang="en-US" sz="1600" b="1" dirty="0" smtClean="0">
                <a:solidFill>
                  <a:schemeClr val="accent4">
                    <a:lumMod val="90000"/>
                    <a:lumOff val="10000"/>
                  </a:schemeClr>
                </a:solidFill>
                <a:latin typeface="Times New Roman" panose="02020603050405020304" pitchFamily="18" charset="0"/>
                <a:cs typeface="Times New Roman" panose="02020603050405020304" pitchFamily="18" charset="0"/>
              </a:rPr>
              <a:t>standby" </a:t>
            </a:r>
            <a:r>
              <a:rPr lang="en-US" sz="1600" b="1" dirty="0">
                <a:solidFill>
                  <a:schemeClr val="accent4">
                    <a:lumMod val="90000"/>
                    <a:lumOff val="10000"/>
                  </a:schemeClr>
                </a:solidFill>
                <a:latin typeface="Times New Roman" panose="02020603050405020304" pitchFamily="18" charset="0"/>
                <a:cs typeface="Times New Roman" panose="02020603050405020304" pitchFamily="18" charset="0"/>
              </a:rPr>
              <a:t>&gt; /</a:t>
            </a:r>
            <a:r>
              <a:rPr lang="en-US" sz="1600" b="1" dirty="0" smtClean="0">
                <a:solidFill>
                  <a:schemeClr val="accent4">
                    <a:lumMod val="90000"/>
                    <a:lumOff val="10000"/>
                  </a:schemeClr>
                </a:solidFill>
                <a:latin typeface="Times New Roman" panose="02020603050405020304" pitchFamily="18" charset="0"/>
                <a:cs typeface="Times New Roman" panose="02020603050405020304" pitchFamily="18" charset="0"/>
              </a:rPr>
              <a:t>dev/ttyRPMSG0</a:t>
            </a:r>
            <a:endParaRPr lang="en-US" sz="1600" b="1" dirty="0">
              <a:solidFill>
                <a:schemeClr val="accent4">
                  <a:lumMod val="90000"/>
                  <a:lumOff val="10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1108415" y="4192306"/>
            <a:ext cx="10263728" cy="338554"/>
          </a:xfrm>
          <a:prstGeom prst="rect">
            <a:avLst/>
          </a:prstGeom>
          <a:solidFill>
            <a:schemeClr val="accent5">
              <a:lumMod val="20000"/>
              <a:lumOff val="80000"/>
            </a:schemeClr>
          </a:solidFill>
          <a:ln>
            <a:solidFill>
              <a:schemeClr val="tx1"/>
            </a:solidFill>
            <a:prstDash val="dash"/>
          </a:ln>
        </p:spPr>
        <p:txBody>
          <a:bodyPr wrap="square" rtlCol="0">
            <a:spAutoFit/>
          </a:bodyPr>
          <a:lstStyle/>
          <a:p>
            <a:pPr marL="0" lvl="2" fontAlgn="ctr">
              <a:spcAft>
                <a:spcPts val="400"/>
              </a:spcAft>
            </a:pPr>
            <a:r>
              <a:rPr lang="en-US" sz="1600" b="1" dirty="0" smtClean="0">
                <a:solidFill>
                  <a:schemeClr val="accent4">
                    <a:lumMod val="90000"/>
                    <a:lumOff val="10000"/>
                  </a:schemeClr>
                </a:solidFill>
                <a:latin typeface="Times New Roman" panose="02020603050405020304" pitchFamily="18" charset="0"/>
                <a:cs typeface="Times New Roman" panose="02020603050405020304" pitchFamily="18" charset="0"/>
              </a:rPr>
              <a:t>Board </a:t>
            </a:r>
            <a:r>
              <a:rPr lang="en-US" sz="1600" b="1" dirty="0">
                <a:solidFill>
                  <a:schemeClr val="accent4">
                    <a:lumMod val="90000"/>
                    <a:lumOff val="10000"/>
                  </a:schemeClr>
                </a:solidFill>
                <a:latin typeface="Times New Roman" panose="02020603050405020304" pitchFamily="18" charset="0"/>
                <a:cs typeface="Times New Roman" panose="02020603050405020304" pitchFamily="18" charset="0"/>
              </a:rPr>
              <a:t>$&gt; echo </a:t>
            </a:r>
            <a:r>
              <a:rPr lang="en-US" sz="1600" b="1" dirty="0" smtClean="0">
                <a:solidFill>
                  <a:schemeClr val="accent4">
                    <a:lumMod val="90000"/>
                    <a:lumOff val="10000"/>
                  </a:schemeClr>
                </a:solidFill>
                <a:latin typeface="Times New Roman" panose="02020603050405020304" pitchFamily="18" charset="0"/>
                <a:cs typeface="Times New Roman" panose="02020603050405020304" pitchFamily="18" charset="0"/>
              </a:rPr>
              <a:t>“wakeup" </a:t>
            </a:r>
            <a:r>
              <a:rPr lang="en-US" sz="1600" b="1" dirty="0">
                <a:solidFill>
                  <a:schemeClr val="accent4">
                    <a:lumMod val="90000"/>
                    <a:lumOff val="10000"/>
                  </a:schemeClr>
                </a:solidFill>
                <a:latin typeface="Times New Roman" panose="02020603050405020304" pitchFamily="18" charset="0"/>
                <a:cs typeface="Times New Roman" panose="02020603050405020304" pitchFamily="18" charset="0"/>
              </a:rPr>
              <a:t>&gt; /</a:t>
            </a:r>
            <a:r>
              <a:rPr lang="en-US" sz="1600" b="1" dirty="0" smtClean="0">
                <a:solidFill>
                  <a:schemeClr val="accent4">
                    <a:lumMod val="90000"/>
                    <a:lumOff val="10000"/>
                  </a:schemeClr>
                </a:solidFill>
                <a:latin typeface="Times New Roman" panose="02020603050405020304" pitchFamily="18" charset="0"/>
                <a:cs typeface="Times New Roman" panose="02020603050405020304" pitchFamily="18" charset="0"/>
              </a:rPr>
              <a:t>dev/ttyRPMSG0</a:t>
            </a:r>
            <a:endParaRPr lang="en-US" sz="1600" b="1" dirty="0">
              <a:solidFill>
                <a:schemeClr val="accent4">
                  <a:lumMod val="90000"/>
                  <a:lumOff val="1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90409261"/>
      </p:ext>
    </p:extLst>
  </p:cSld>
  <p:clrMapOvr>
    <a:masterClrMapping/>
  </p:clrMapOvr>
  <p:transition spd="slow">
    <p:wipe dir="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Practicing </a:t>
            </a:r>
            <a:r>
              <a:rPr lang="en-US" dirty="0" smtClean="0"/>
              <a:t>school: Lab5 7/7</a:t>
            </a:r>
            <a:br>
              <a:rPr lang="en-US" dirty="0" smtClean="0"/>
            </a:br>
            <a:endParaRPr lang="en-US" dirty="0"/>
          </a:p>
        </p:txBody>
      </p:sp>
      <p:sp>
        <p:nvSpPr>
          <p:cNvPr id="3" name="Content Placeholder 2"/>
          <p:cNvSpPr>
            <a:spLocks noGrp="1"/>
          </p:cNvSpPr>
          <p:nvPr>
            <p:ph idx="1"/>
          </p:nvPr>
        </p:nvSpPr>
        <p:spPr>
          <a:xfrm>
            <a:off x="489045" y="534402"/>
            <a:ext cx="10968514" cy="933567"/>
          </a:xfrm>
        </p:spPr>
        <p:txBody>
          <a:bodyPr/>
          <a:lstStyle/>
          <a:p>
            <a:r>
              <a:rPr lang="en-US" dirty="0" smtClean="0"/>
              <a:t>HAL commands for low power</a:t>
            </a:r>
            <a:endParaRPr lang="en-US" dirty="0"/>
          </a:p>
          <a:p>
            <a:pPr lvl="1"/>
            <a:endParaRPr lang="en-US" dirty="0" smtClean="0">
              <a:solidFill>
                <a:srgbClr val="FF0000"/>
              </a:solidFill>
            </a:endParaRPr>
          </a:p>
        </p:txBody>
      </p:sp>
      <p:sp>
        <p:nvSpPr>
          <p:cNvPr id="4" name="Slide Number Placeholder 3"/>
          <p:cNvSpPr>
            <a:spLocks noGrp="1"/>
          </p:cNvSpPr>
          <p:nvPr>
            <p:ph type="sldNum" sz="quarter" idx="12"/>
          </p:nvPr>
        </p:nvSpPr>
        <p:spPr/>
        <p:txBody>
          <a:bodyPr/>
          <a:lstStyle/>
          <a:p>
            <a:fld id="{5B31B9E4-8E4D-4C86-BFD7-412B282B373B}" type="slidenum">
              <a:rPr lang="fr-FR" smtClean="0"/>
              <a:pPr/>
              <a:t>51</a:t>
            </a:fld>
            <a:endParaRPr lang="fr-FR" dirty="0"/>
          </a:p>
        </p:txBody>
      </p:sp>
      <p:graphicFrame>
        <p:nvGraphicFramePr>
          <p:cNvPr id="5" name="Table 4"/>
          <p:cNvGraphicFramePr>
            <a:graphicFrameLocks noGrp="1"/>
          </p:cNvGraphicFramePr>
          <p:nvPr>
            <p:extLst>
              <p:ext uri="{D42A27DB-BD31-4B8C-83A1-F6EECF244321}">
                <p14:modId xmlns:p14="http://schemas.microsoft.com/office/powerpoint/2010/main" val="3429131321"/>
              </p:ext>
            </p:extLst>
          </p:nvPr>
        </p:nvGraphicFramePr>
        <p:xfrm>
          <a:off x="765027" y="1125538"/>
          <a:ext cx="11233248" cy="5476737"/>
        </p:xfrm>
        <a:graphic>
          <a:graphicData uri="http://schemas.openxmlformats.org/drawingml/2006/table">
            <a:tbl>
              <a:tblPr firstRow="1" firstCol="1" bandRow="1">
                <a:tableStyleId>{5C22544A-7EE6-4342-B048-85BDC9FD1C3A}</a:tableStyleId>
              </a:tblPr>
              <a:tblGrid>
                <a:gridCol w="1728191">
                  <a:extLst>
                    <a:ext uri="{9D8B030D-6E8A-4147-A177-3AD203B41FA5}">
                      <a16:colId xmlns:a16="http://schemas.microsoft.com/office/drawing/2014/main" val="20000"/>
                    </a:ext>
                  </a:extLst>
                </a:gridCol>
                <a:gridCol w="2664296">
                  <a:extLst>
                    <a:ext uri="{9D8B030D-6E8A-4147-A177-3AD203B41FA5}">
                      <a16:colId xmlns:a16="http://schemas.microsoft.com/office/drawing/2014/main" val="20001"/>
                    </a:ext>
                  </a:extLst>
                </a:gridCol>
                <a:gridCol w="3168352">
                  <a:extLst>
                    <a:ext uri="{9D8B030D-6E8A-4147-A177-3AD203B41FA5}">
                      <a16:colId xmlns:a16="http://schemas.microsoft.com/office/drawing/2014/main" val="20002"/>
                    </a:ext>
                  </a:extLst>
                </a:gridCol>
                <a:gridCol w="3672409">
                  <a:extLst>
                    <a:ext uri="{9D8B030D-6E8A-4147-A177-3AD203B41FA5}">
                      <a16:colId xmlns:a16="http://schemas.microsoft.com/office/drawing/2014/main" val="20003"/>
                    </a:ext>
                  </a:extLst>
                </a:gridCol>
              </a:tblGrid>
              <a:tr h="72475">
                <a:tc>
                  <a:txBody>
                    <a:bodyPr/>
                    <a:lstStyle/>
                    <a:p>
                      <a:pPr marL="0" marR="0">
                        <a:lnSpc>
                          <a:spcPct val="107000"/>
                        </a:lnSpc>
                        <a:spcBef>
                          <a:spcPts val="0"/>
                        </a:spcBef>
                        <a:spcAft>
                          <a:spcPts val="800"/>
                        </a:spcAft>
                      </a:pPr>
                      <a:r>
                        <a:rPr lang="en-US" sz="1400" dirty="0">
                          <a:effectLst/>
                        </a:rPr>
                        <a:t>Low power mode</a:t>
                      </a:r>
                      <a:endParaRPr lang="en-US"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7707" marR="27707" marT="0" marB="0" anchor="ctr"/>
                </a:tc>
                <a:tc>
                  <a:txBody>
                    <a:bodyPr/>
                    <a:lstStyle/>
                    <a:p>
                      <a:pPr marL="0" marR="0">
                        <a:lnSpc>
                          <a:spcPct val="107000"/>
                        </a:lnSpc>
                        <a:spcBef>
                          <a:spcPts val="0"/>
                        </a:spcBef>
                        <a:spcAft>
                          <a:spcPts val="800"/>
                        </a:spcAft>
                      </a:pPr>
                      <a:r>
                        <a:rPr lang="en-US" sz="1400">
                          <a:effectLst/>
                        </a:rPr>
                        <a:t>Function</a:t>
                      </a:r>
                      <a:endParaRPr lang="en-US" sz="14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7707" marR="27707" marT="0" marB="0" anchor="ctr"/>
                </a:tc>
                <a:tc>
                  <a:txBody>
                    <a:bodyPr/>
                    <a:lstStyle/>
                    <a:p>
                      <a:pPr marL="0" marR="0">
                        <a:lnSpc>
                          <a:spcPct val="107000"/>
                        </a:lnSpc>
                        <a:spcBef>
                          <a:spcPts val="0"/>
                        </a:spcBef>
                        <a:spcAft>
                          <a:spcPts val="800"/>
                        </a:spcAft>
                      </a:pPr>
                      <a:r>
                        <a:rPr lang="en-US" sz="1400">
                          <a:effectLst/>
                        </a:rPr>
                        <a:t>Input</a:t>
                      </a:r>
                      <a:endParaRPr lang="en-US" sz="14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7707" marR="27707" marT="0" marB="0" anchor="ctr"/>
                </a:tc>
                <a:tc>
                  <a:txBody>
                    <a:bodyPr/>
                    <a:lstStyle/>
                    <a:p>
                      <a:pPr marL="0" marR="0">
                        <a:lnSpc>
                          <a:spcPct val="107000"/>
                        </a:lnSpc>
                        <a:spcBef>
                          <a:spcPts val="0"/>
                        </a:spcBef>
                        <a:spcAft>
                          <a:spcPts val="800"/>
                        </a:spcAft>
                      </a:pPr>
                      <a:r>
                        <a:rPr lang="en-US" sz="1400">
                          <a:effectLst/>
                        </a:rPr>
                        <a:t>Description</a:t>
                      </a:r>
                      <a:endParaRPr lang="en-US" sz="14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7707" marR="27707" marT="0" marB="0" anchor="ctr"/>
                </a:tc>
                <a:extLst>
                  <a:ext uri="{0D108BD9-81ED-4DB2-BD59-A6C34878D82A}">
                    <a16:rowId xmlns:a16="http://schemas.microsoft.com/office/drawing/2014/main" val="10000"/>
                  </a:ext>
                </a:extLst>
              </a:tr>
              <a:tr h="711462">
                <a:tc rowSpan="4">
                  <a:txBody>
                    <a:bodyPr/>
                    <a:lstStyle/>
                    <a:p>
                      <a:pPr marL="0" marR="0">
                        <a:lnSpc>
                          <a:spcPct val="107000"/>
                        </a:lnSpc>
                        <a:spcBef>
                          <a:spcPts val="0"/>
                        </a:spcBef>
                        <a:spcAft>
                          <a:spcPts val="800"/>
                        </a:spcAft>
                      </a:pPr>
                      <a:r>
                        <a:rPr lang="en-US" sz="1400" dirty="0" err="1">
                          <a:effectLst/>
                        </a:rPr>
                        <a:t>CSleep</a:t>
                      </a:r>
                      <a:endParaRPr lang="en-US"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7707" marR="27707" marT="0" marB="0" anchor="ctr"/>
                </a:tc>
                <a:tc rowSpan="2">
                  <a:txBody>
                    <a:bodyPr/>
                    <a:lstStyle/>
                    <a:p>
                      <a:pPr marL="0" marR="0">
                        <a:lnSpc>
                          <a:spcPct val="107000"/>
                        </a:lnSpc>
                        <a:spcBef>
                          <a:spcPts val="0"/>
                        </a:spcBef>
                        <a:spcAft>
                          <a:spcPts val="800"/>
                        </a:spcAft>
                      </a:pPr>
                      <a:r>
                        <a:rPr lang="en-US" sz="1400" dirty="0" err="1">
                          <a:effectLst/>
                        </a:rPr>
                        <a:t>HAL_PWR_EnterSLEEPMode</a:t>
                      </a:r>
                      <a:endParaRPr lang="en-US"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7707" marR="27707" marT="0" marB="0" anchor="ctr"/>
                </a:tc>
                <a:tc>
                  <a:txBody>
                    <a:bodyPr/>
                    <a:lstStyle/>
                    <a:p>
                      <a:pPr marL="0" marR="0">
                        <a:lnSpc>
                          <a:spcPct val="107000"/>
                        </a:lnSpc>
                        <a:spcBef>
                          <a:spcPts val="0"/>
                        </a:spcBef>
                        <a:spcAft>
                          <a:spcPts val="800"/>
                        </a:spcAft>
                      </a:pPr>
                      <a:r>
                        <a:rPr lang="en-US" sz="1400">
                          <a:effectLst/>
                        </a:rPr>
                        <a:t>PWR_MAINREGULATOR_ON</a:t>
                      </a:r>
                    </a:p>
                    <a:p>
                      <a:pPr marL="0" marR="0">
                        <a:lnSpc>
                          <a:spcPct val="107000"/>
                        </a:lnSpc>
                        <a:spcBef>
                          <a:spcPts val="0"/>
                        </a:spcBef>
                        <a:spcAft>
                          <a:spcPts val="800"/>
                        </a:spcAft>
                      </a:pPr>
                      <a:r>
                        <a:rPr lang="en-US" sz="1400">
                          <a:effectLst/>
                        </a:rPr>
                        <a:t>PWR_LOWPOWERREGULATOR_ON</a:t>
                      </a:r>
                      <a:endParaRPr lang="en-US" sz="14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7707" marR="27707" marT="0" marB="0" anchor="ctr"/>
                </a:tc>
                <a:tc>
                  <a:txBody>
                    <a:bodyPr/>
                    <a:lstStyle/>
                    <a:p>
                      <a:pPr marL="0" marR="0">
                        <a:lnSpc>
                          <a:spcPct val="107000"/>
                        </a:lnSpc>
                        <a:spcBef>
                          <a:spcPts val="0"/>
                        </a:spcBef>
                        <a:spcAft>
                          <a:spcPts val="800"/>
                        </a:spcAft>
                      </a:pPr>
                      <a:r>
                        <a:rPr lang="en-US" sz="1400" dirty="0">
                          <a:effectLst/>
                        </a:rPr>
                        <a:t>The regulator parameter is not used for </a:t>
                      </a:r>
                      <a:r>
                        <a:rPr lang="en-US" sz="1400" dirty="0" smtClean="0">
                          <a:effectLst/>
                        </a:rPr>
                        <a:t>STM32MP1 </a:t>
                      </a:r>
                      <a:r>
                        <a:rPr lang="en-US" sz="1400" dirty="0">
                          <a:effectLst/>
                        </a:rPr>
                        <a:t>series devices and is kept as parameter just to maintain compatibility with the lower-power families (STM32L).</a:t>
                      </a:r>
                      <a:endParaRPr lang="en-US"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7707" marR="27707" marT="0" marB="0"/>
                </a:tc>
                <a:extLst>
                  <a:ext uri="{0D108BD9-81ED-4DB2-BD59-A6C34878D82A}">
                    <a16:rowId xmlns:a16="http://schemas.microsoft.com/office/drawing/2014/main" val="10001"/>
                  </a:ext>
                </a:extLst>
              </a:tr>
              <a:tr h="395291">
                <a:tc vMerge="1">
                  <a:txBody>
                    <a:bodyPr/>
                    <a:lstStyle/>
                    <a:p>
                      <a:endParaRPr lang="en-US"/>
                    </a:p>
                  </a:txBody>
                  <a:tcPr/>
                </a:tc>
                <a:tc vMerge="1">
                  <a:txBody>
                    <a:bodyPr/>
                    <a:lstStyle/>
                    <a:p>
                      <a:endParaRPr lang="en-US"/>
                    </a:p>
                  </a:txBody>
                  <a:tcPr/>
                </a:tc>
                <a:tc>
                  <a:txBody>
                    <a:bodyPr/>
                    <a:lstStyle/>
                    <a:p>
                      <a:pPr marL="0" marR="0">
                        <a:lnSpc>
                          <a:spcPct val="107000"/>
                        </a:lnSpc>
                        <a:spcBef>
                          <a:spcPts val="0"/>
                        </a:spcBef>
                        <a:spcAft>
                          <a:spcPts val="800"/>
                        </a:spcAft>
                      </a:pPr>
                      <a:r>
                        <a:rPr lang="en-US" sz="1400" dirty="0">
                          <a:effectLst/>
                        </a:rPr>
                        <a:t>PWR_SLEEPENTRY_WFI</a:t>
                      </a:r>
                    </a:p>
                    <a:p>
                      <a:pPr marL="0" marR="0">
                        <a:lnSpc>
                          <a:spcPct val="107000"/>
                        </a:lnSpc>
                        <a:spcBef>
                          <a:spcPts val="0"/>
                        </a:spcBef>
                        <a:spcAft>
                          <a:spcPts val="800"/>
                        </a:spcAft>
                      </a:pPr>
                      <a:r>
                        <a:rPr lang="en-US" sz="1400" dirty="0">
                          <a:effectLst/>
                        </a:rPr>
                        <a:t>PWR_SLEEPENTRY_WFE</a:t>
                      </a:r>
                      <a:endParaRPr lang="en-US"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7707" marR="27707" marT="0" marB="0" anchor="ctr"/>
                </a:tc>
                <a:tc>
                  <a:txBody>
                    <a:bodyPr/>
                    <a:lstStyle/>
                    <a:p>
                      <a:pPr marL="0" marR="0">
                        <a:lnSpc>
                          <a:spcPct val="107000"/>
                        </a:lnSpc>
                        <a:spcBef>
                          <a:spcPts val="0"/>
                        </a:spcBef>
                        <a:spcAft>
                          <a:spcPts val="800"/>
                        </a:spcAft>
                      </a:pPr>
                      <a:r>
                        <a:rPr lang="en-US" sz="1400">
                          <a:effectLst/>
                        </a:rPr>
                        <a:t>Specifies if SLEEP mode in entered with WFI or WFE instruction.</a:t>
                      </a:r>
                      <a:endParaRPr lang="en-US" sz="14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7707" marR="27707" marT="0" marB="0" anchor="ctr"/>
                </a:tc>
                <a:extLst>
                  <a:ext uri="{0D108BD9-81ED-4DB2-BD59-A6C34878D82A}">
                    <a16:rowId xmlns:a16="http://schemas.microsoft.com/office/drawing/2014/main" val="10002"/>
                  </a:ext>
                </a:extLst>
              </a:tr>
              <a:tr h="856464">
                <a:tc vMerge="1">
                  <a:txBody>
                    <a:bodyPr/>
                    <a:lstStyle/>
                    <a:p>
                      <a:endParaRPr lang="en-US"/>
                    </a:p>
                  </a:txBody>
                  <a:tcPr/>
                </a:tc>
                <a:tc>
                  <a:txBody>
                    <a:bodyPr/>
                    <a:lstStyle/>
                    <a:p>
                      <a:pPr marL="0" marR="0">
                        <a:lnSpc>
                          <a:spcPct val="107000"/>
                        </a:lnSpc>
                        <a:spcBef>
                          <a:spcPts val="0"/>
                        </a:spcBef>
                        <a:spcAft>
                          <a:spcPts val="800"/>
                        </a:spcAft>
                      </a:pPr>
                      <a:r>
                        <a:rPr lang="en-US" sz="1400" dirty="0" err="1">
                          <a:effectLst/>
                        </a:rPr>
                        <a:t>HAL_PWR_EnableSleepOnExit</a:t>
                      </a:r>
                      <a:endParaRPr lang="en-US"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7707" marR="27707" marT="0" marB="0" anchor="ctr"/>
                </a:tc>
                <a:tc>
                  <a:txBody>
                    <a:bodyPr/>
                    <a:lstStyle/>
                    <a:p>
                      <a:pPr marL="0" marR="0">
                        <a:lnSpc>
                          <a:spcPct val="107000"/>
                        </a:lnSpc>
                        <a:spcBef>
                          <a:spcPts val="0"/>
                        </a:spcBef>
                        <a:spcAft>
                          <a:spcPts val="800"/>
                        </a:spcAft>
                      </a:pPr>
                      <a:r>
                        <a:rPr lang="en-US" sz="1400">
                          <a:effectLst/>
                        </a:rPr>
                        <a:t>none</a:t>
                      </a:r>
                      <a:endParaRPr lang="en-US" sz="14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7707" marR="27707" marT="0" marB="0" anchor="ctr"/>
                </a:tc>
                <a:tc>
                  <a:txBody>
                    <a:bodyPr/>
                    <a:lstStyle/>
                    <a:p>
                      <a:pPr marL="0" marR="0">
                        <a:lnSpc>
                          <a:spcPct val="107000"/>
                        </a:lnSpc>
                        <a:spcBef>
                          <a:spcPts val="0"/>
                        </a:spcBef>
                        <a:spcAft>
                          <a:spcPts val="800"/>
                        </a:spcAft>
                      </a:pPr>
                      <a:r>
                        <a:rPr lang="en-US" sz="1400">
                          <a:effectLst/>
                        </a:rPr>
                        <a:t>Set SLEEPONEXIT bit of SCR register. When this bit is set, the processor re-enters SLEEP mode when an interruption handling is over.</a:t>
                      </a:r>
                      <a:endParaRPr lang="en-US" sz="14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7707" marR="27707" marT="0" marB="0" anchor="ctr"/>
                </a:tc>
                <a:extLst>
                  <a:ext uri="{0D108BD9-81ED-4DB2-BD59-A6C34878D82A}">
                    <a16:rowId xmlns:a16="http://schemas.microsoft.com/office/drawing/2014/main" val="10003"/>
                  </a:ext>
                </a:extLst>
              </a:tr>
              <a:tr h="263527">
                <a:tc vMerge="1">
                  <a:txBody>
                    <a:bodyPr/>
                    <a:lstStyle/>
                    <a:p>
                      <a:endParaRPr lang="en-US"/>
                    </a:p>
                  </a:txBody>
                  <a:tcPr/>
                </a:tc>
                <a:tc>
                  <a:txBody>
                    <a:bodyPr/>
                    <a:lstStyle/>
                    <a:p>
                      <a:pPr marL="0" marR="0">
                        <a:lnSpc>
                          <a:spcPct val="107000"/>
                        </a:lnSpc>
                        <a:spcBef>
                          <a:spcPts val="0"/>
                        </a:spcBef>
                        <a:spcAft>
                          <a:spcPts val="800"/>
                        </a:spcAft>
                      </a:pPr>
                      <a:r>
                        <a:rPr lang="en-US" sz="1400" dirty="0" err="1">
                          <a:effectLst/>
                        </a:rPr>
                        <a:t>HAL_PWR_DisableSleepOnExit</a:t>
                      </a:r>
                      <a:endParaRPr lang="en-US"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7707" marR="27707" marT="0" marB="0" anchor="ctr"/>
                </a:tc>
                <a:tc>
                  <a:txBody>
                    <a:bodyPr/>
                    <a:lstStyle/>
                    <a:p>
                      <a:pPr marL="0" marR="0">
                        <a:lnSpc>
                          <a:spcPct val="107000"/>
                        </a:lnSpc>
                        <a:spcBef>
                          <a:spcPts val="0"/>
                        </a:spcBef>
                        <a:spcAft>
                          <a:spcPts val="800"/>
                        </a:spcAft>
                      </a:pPr>
                      <a:r>
                        <a:rPr lang="en-US" sz="1400">
                          <a:effectLst/>
                        </a:rPr>
                        <a:t>none</a:t>
                      </a:r>
                      <a:endParaRPr lang="en-US" sz="14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7707" marR="27707" marT="0" marB="0" anchor="ctr"/>
                </a:tc>
                <a:tc>
                  <a:txBody>
                    <a:bodyPr/>
                    <a:lstStyle/>
                    <a:p>
                      <a:pPr marL="0" marR="0">
                        <a:lnSpc>
                          <a:spcPct val="107000"/>
                        </a:lnSpc>
                        <a:spcBef>
                          <a:spcPts val="0"/>
                        </a:spcBef>
                        <a:spcAft>
                          <a:spcPts val="800"/>
                        </a:spcAft>
                      </a:pPr>
                      <a:r>
                        <a:rPr lang="en-US" sz="1400">
                          <a:effectLst/>
                        </a:rPr>
                        <a:t>Clears SLEEPONEXIT bit of SCR register</a:t>
                      </a:r>
                      <a:endParaRPr lang="en-US" sz="14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7707" marR="27707" marT="0" marB="0" anchor="ctr"/>
                </a:tc>
                <a:extLst>
                  <a:ext uri="{0D108BD9-81ED-4DB2-BD59-A6C34878D82A}">
                    <a16:rowId xmlns:a16="http://schemas.microsoft.com/office/drawing/2014/main" val="10004"/>
                  </a:ext>
                </a:extLst>
              </a:tr>
              <a:tr h="711462">
                <a:tc rowSpan="2">
                  <a:txBody>
                    <a:bodyPr/>
                    <a:lstStyle/>
                    <a:p>
                      <a:pPr marL="0" marR="0">
                        <a:lnSpc>
                          <a:spcPct val="107000"/>
                        </a:lnSpc>
                        <a:spcBef>
                          <a:spcPts val="0"/>
                        </a:spcBef>
                        <a:spcAft>
                          <a:spcPts val="800"/>
                        </a:spcAft>
                      </a:pPr>
                      <a:r>
                        <a:rPr lang="en-US" sz="1400">
                          <a:effectLst/>
                        </a:rPr>
                        <a:t>CStop</a:t>
                      </a:r>
                      <a:endParaRPr lang="en-US" sz="14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7707" marR="27707" marT="0" marB="0" anchor="ctr"/>
                </a:tc>
                <a:tc rowSpan="2">
                  <a:txBody>
                    <a:bodyPr/>
                    <a:lstStyle/>
                    <a:p>
                      <a:pPr marL="0" marR="0">
                        <a:lnSpc>
                          <a:spcPct val="107000"/>
                        </a:lnSpc>
                        <a:spcBef>
                          <a:spcPts val="0"/>
                        </a:spcBef>
                        <a:spcAft>
                          <a:spcPts val="800"/>
                        </a:spcAft>
                      </a:pPr>
                      <a:r>
                        <a:rPr lang="en-US" sz="1400" dirty="0" err="1">
                          <a:effectLst/>
                        </a:rPr>
                        <a:t>HAL_PWR_EnterStopMode</a:t>
                      </a:r>
                      <a:endParaRPr lang="en-US"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7707" marR="27707" marT="0" marB="0" anchor="ctr"/>
                </a:tc>
                <a:tc>
                  <a:txBody>
                    <a:bodyPr/>
                    <a:lstStyle/>
                    <a:p>
                      <a:pPr marL="0" marR="0">
                        <a:lnSpc>
                          <a:spcPct val="107000"/>
                        </a:lnSpc>
                        <a:spcBef>
                          <a:spcPts val="0"/>
                        </a:spcBef>
                        <a:spcAft>
                          <a:spcPts val="800"/>
                        </a:spcAft>
                      </a:pPr>
                      <a:r>
                        <a:rPr lang="en-US" sz="1400">
                          <a:effectLst/>
                        </a:rPr>
                        <a:t>PWR_MAINREGULATOR_ON</a:t>
                      </a:r>
                    </a:p>
                    <a:p>
                      <a:pPr marL="0" marR="0">
                        <a:lnSpc>
                          <a:spcPct val="107000"/>
                        </a:lnSpc>
                        <a:spcBef>
                          <a:spcPts val="0"/>
                        </a:spcBef>
                        <a:spcAft>
                          <a:spcPts val="800"/>
                        </a:spcAft>
                      </a:pPr>
                      <a:r>
                        <a:rPr lang="en-US" sz="1400">
                          <a:effectLst/>
                        </a:rPr>
                        <a:t>PWR_LOWPOWERREGULATOR_ON</a:t>
                      </a:r>
                      <a:endParaRPr lang="en-US" sz="14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7707" marR="27707" marT="0" marB="0" anchor="ctr"/>
                </a:tc>
                <a:tc>
                  <a:txBody>
                    <a:bodyPr/>
                    <a:lstStyle/>
                    <a:p>
                      <a:pPr marL="0" marR="0">
                        <a:lnSpc>
                          <a:spcPct val="107000"/>
                        </a:lnSpc>
                        <a:spcBef>
                          <a:spcPts val="0"/>
                        </a:spcBef>
                        <a:spcAft>
                          <a:spcPts val="800"/>
                        </a:spcAft>
                      </a:pPr>
                      <a:r>
                        <a:rPr lang="en-US" sz="1400" dirty="0">
                          <a:effectLst/>
                        </a:rPr>
                        <a:t>The regulator parameter is not used for </a:t>
                      </a:r>
                      <a:r>
                        <a:rPr lang="en-US" sz="1400" dirty="0" smtClean="0">
                          <a:effectLst/>
                        </a:rPr>
                        <a:t>STM32MP1 </a:t>
                      </a:r>
                      <a:r>
                        <a:rPr lang="en-US" sz="1400" dirty="0">
                          <a:effectLst/>
                        </a:rPr>
                        <a:t>series devices and is kept as parameter just to maintain compatibility with the lower-power families (STM32L).</a:t>
                      </a:r>
                      <a:endParaRPr lang="en-US"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7707" marR="27707" marT="0" marB="0"/>
                </a:tc>
                <a:extLst>
                  <a:ext uri="{0D108BD9-81ED-4DB2-BD59-A6C34878D82A}">
                    <a16:rowId xmlns:a16="http://schemas.microsoft.com/office/drawing/2014/main" val="10005"/>
                  </a:ext>
                </a:extLst>
              </a:tr>
              <a:tr h="329409">
                <a:tc vMerge="1">
                  <a:txBody>
                    <a:bodyPr/>
                    <a:lstStyle/>
                    <a:p>
                      <a:endParaRPr lang="en-US"/>
                    </a:p>
                  </a:txBody>
                  <a:tcPr/>
                </a:tc>
                <a:tc vMerge="1">
                  <a:txBody>
                    <a:bodyPr/>
                    <a:lstStyle/>
                    <a:p>
                      <a:endParaRPr lang="en-US"/>
                    </a:p>
                  </a:txBody>
                  <a:tcPr/>
                </a:tc>
                <a:tc>
                  <a:txBody>
                    <a:bodyPr/>
                    <a:lstStyle/>
                    <a:p>
                      <a:pPr marL="0" marR="0">
                        <a:lnSpc>
                          <a:spcPct val="107000"/>
                        </a:lnSpc>
                        <a:spcBef>
                          <a:spcPts val="0"/>
                        </a:spcBef>
                        <a:spcAft>
                          <a:spcPts val="800"/>
                        </a:spcAft>
                      </a:pPr>
                      <a:r>
                        <a:rPr lang="en-US" sz="1400">
                          <a:effectLst/>
                        </a:rPr>
                        <a:t>PWR_StopENTRY_WFI</a:t>
                      </a:r>
                    </a:p>
                    <a:p>
                      <a:pPr marL="0" marR="0">
                        <a:lnSpc>
                          <a:spcPct val="107000"/>
                        </a:lnSpc>
                        <a:spcBef>
                          <a:spcPts val="0"/>
                        </a:spcBef>
                        <a:spcAft>
                          <a:spcPts val="800"/>
                        </a:spcAft>
                      </a:pPr>
                      <a:r>
                        <a:rPr lang="en-US" sz="1400">
                          <a:effectLst/>
                        </a:rPr>
                        <a:t>PWR_StopENTRY_WFE</a:t>
                      </a:r>
                      <a:endParaRPr lang="en-US" sz="14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7707" marR="27707" marT="0" marB="0" anchor="ctr"/>
                </a:tc>
                <a:tc>
                  <a:txBody>
                    <a:bodyPr/>
                    <a:lstStyle/>
                    <a:p>
                      <a:pPr marL="0" marR="0">
                        <a:lnSpc>
                          <a:spcPct val="107000"/>
                        </a:lnSpc>
                        <a:spcBef>
                          <a:spcPts val="0"/>
                        </a:spcBef>
                        <a:spcAft>
                          <a:spcPts val="800"/>
                        </a:spcAft>
                      </a:pPr>
                      <a:r>
                        <a:rPr lang="en-US" sz="1400">
                          <a:effectLst/>
                        </a:rPr>
                        <a:t>Specifies if Stop mode in entered with WFI or WFE instruction.</a:t>
                      </a:r>
                      <a:endParaRPr lang="en-US" sz="14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7707" marR="27707" marT="0" marB="0" anchor="ctr"/>
                </a:tc>
                <a:extLst>
                  <a:ext uri="{0D108BD9-81ED-4DB2-BD59-A6C34878D82A}">
                    <a16:rowId xmlns:a16="http://schemas.microsoft.com/office/drawing/2014/main" val="10006"/>
                  </a:ext>
                </a:extLst>
              </a:tr>
              <a:tr h="1185873">
                <a:tc>
                  <a:txBody>
                    <a:bodyPr/>
                    <a:lstStyle/>
                    <a:p>
                      <a:pPr marL="0" marR="0">
                        <a:lnSpc>
                          <a:spcPct val="107000"/>
                        </a:lnSpc>
                        <a:spcBef>
                          <a:spcPts val="0"/>
                        </a:spcBef>
                        <a:spcAft>
                          <a:spcPts val="800"/>
                        </a:spcAft>
                      </a:pPr>
                      <a:r>
                        <a:rPr lang="en-US" sz="1400">
                          <a:effectLst/>
                        </a:rPr>
                        <a:t>Standby (system)</a:t>
                      </a:r>
                      <a:endParaRPr lang="en-US" sz="14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7707" marR="27707" marT="0" marB="0" anchor="ctr"/>
                </a:tc>
                <a:tc>
                  <a:txBody>
                    <a:bodyPr/>
                    <a:lstStyle/>
                    <a:p>
                      <a:pPr marL="0" marR="0">
                        <a:lnSpc>
                          <a:spcPct val="107000"/>
                        </a:lnSpc>
                        <a:spcBef>
                          <a:spcPts val="0"/>
                        </a:spcBef>
                        <a:spcAft>
                          <a:spcPts val="800"/>
                        </a:spcAft>
                      </a:pPr>
                      <a:r>
                        <a:rPr lang="en-US" sz="1400" dirty="0" err="1">
                          <a:effectLst/>
                        </a:rPr>
                        <a:t>HAL_PWR_EnterStandbyMode</a:t>
                      </a:r>
                      <a:endParaRPr lang="en-US"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7707" marR="27707" marT="0" marB="0" anchor="ctr"/>
                </a:tc>
                <a:tc>
                  <a:txBody>
                    <a:bodyPr/>
                    <a:lstStyle/>
                    <a:p>
                      <a:pPr marL="0" marR="0">
                        <a:lnSpc>
                          <a:spcPct val="107000"/>
                        </a:lnSpc>
                        <a:spcBef>
                          <a:spcPts val="0"/>
                        </a:spcBef>
                        <a:spcAft>
                          <a:spcPts val="800"/>
                        </a:spcAft>
                      </a:pPr>
                      <a:r>
                        <a:rPr lang="en-US" sz="1400">
                          <a:effectLst/>
                        </a:rPr>
                        <a:t>none</a:t>
                      </a:r>
                      <a:endParaRPr lang="en-US" sz="14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7707" marR="27707" marT="0" marB="0" anchor="ctr"/>
                </a:tc>
                <a:tc>
                  <a:txBody>
                    <a:bodyPr/>
                    <a:lstStyle/>
                    <a:p>
                      <a:pPr marL="0" marR="0">
                        <a:lnSpc>
                          <a:spcPct val="107000"/>
                        </a:lnSpc>
                        <a:spcBef>
                          <a:spcPts val="0"/>
                        </a:spcBef>
                        <a:spcAft>
                          <a:spcPts val="800"/>
                        </a:spcAft>
                      </a:pPr>
                      <a:r>
                        <a:rPr lang="en-US" sz="1400" dirty="0">
                          <a:effectLst/>
                        </a:rPr>
                        <a:t>This function makes MCU to go to </a:t>
                      </a:r>
                      <a:r>
                        <a:rPr lang="en-US" sz="1400" dirty="0" err="1">
                          <a:effectLst/>
                        </a:rPr>
                        <a:t>CStop</a:t>
                      </a:r>
                      <a:r>
                        <a:rPr lang="en-US" sz="1400" dirty="0">
                          <a:effectLst/>
                        </a:rPr>
                        <a:t> (WFI) and puts bit  MCU PDDS = 1 allowing system to go to Standby when MPU is put in </a:t>
                      </a:r>
                      <a:r>
                        <a:rPr lang="en-US" sz="1400" dirty="0" err="1">
                          <a:effectLst/>
                        </a:rPr>
                        <a:t>CStandby</a:t>
                      </a:r>
                      <a:r>
                        <a:rPr lang="en-US" sz="1400" dirty="0">
                          <a:effectLst/>
                        </a:rPr>
                        <a:t> or in (</a:t>
                      </a:r>
                      <a:r>
                        <a:rPr lang="en-US" sz="1400" dirty="0" err="1">
                          <a:effectLst/>
                        </a:rPr>
                        <a:t>CStop</a:t>
                      </a:r>
                      <a:r>
                        <a:rPr lang="en-US" sz="1400" dirty="0">
                          <a:effectLst/>
                        </a:rPr>
                        <a:t> &amp; MPU PDDS = 1 &amp; MPU CSTBYDIS = 1)</a:t>
                      </a:r>
                      <a:endParaRPr lang="en-US"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7707" marR="27707" marT="0" marB="0" anchor="ct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626634103"/>
      </p:ext>
    </p:extLst>
  </p:cSld>
  <p:clrMapOvr>
    <a:masterClrMapping/>
  </p:clrMapOvr>
  <p:transition spd="slow">
    <p:wipe dir="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US" dirty="0" smtClean="0">
                <a:solidFill>
                  <a:srgbClr val="6CB2E6"/>
                </a:solidFill>
              </a:rPr>
              <a:t>A little Quiz…</a:t>
            </a:r>
            <a:endParaRPr lang="en-US" dirty="0">
              <a:solidFill>
                <a:srgbClr val="6CB2E6"/>
              </a:solidFill>
            </a:endParaRPr>
          </a:p>
        </p:txBody>
      </p:sp>
      <p:sp>
        <p:nvSpPr>
          <p:cNvPr id="4" name="Espace réservé du numéro de diapositive 3"/>
          <p:cNvSpPr>
            <a:spLocks noGrp="1"/>
          </p:cNvSpPr>
          <p:nvPr>
            <p:ph type="sldNum" sz="quarter" idx="12"/>
          </p:nvPr>
        </p:nvSpPr>
        <p:spPr>
          <a:solidFill>
            <a:srgbClr val="B7007C"/>
          </a:solidFill>
        </p:spPr>
        <p:txBody>
          <a:bodyPr/>
          <a:lstStyle/>
          <a:p>
            <a:fld id="{5B31B9E4-8E4D-4C86-BFD7-412B282B373B}" type="slidenum">
              <a:rPr lang="fr-FR" smtClean="0"/>
              <a:pPr/>
              <a:t>52</a:t>
            </a:fld>
            <a:endParaRPr lang="fr-FR" dirty="0"/>
          </a:p>
        </p:txBody>
      </p:sp>
      <p:sp>
        <p:nvSpPr>
          <p:cNvPr id="23" name="Espace réservé du contenu 2"/>
          <p:cNvSpPr txBox="1">
            <a:spLocks/>
          </p:cNvSpPr>
          <p:nvPr/>
        </p:nvSpPr>
        <p:spPr>
          <a:xfrm>
            <a:off x="963049" y="1262410"/>
            <a:ext cx="11089174" cy="1569638"/>
          </a:xfrm>
          <a:prstGeom prst="rect">
            <a:avLst/>
          </a:prstGeom>
        </p:spPr>
        <p:txBody>
          <a:bodyPr vert="horz" lIns="121899" tIns="60949" rIns="121899" bIns="60949" rtlCol="0">
            <a:spAutoFit/>
          </a:bodyPr>
          <a:lstStyle>
            <a:lvl1pPr marL="237025" indent="-237025" algn="l" defTabSz="1218987" rtl="0" eaLnBrk="1" latinLnBrk="0" hangingPunct="1">
              <a:lnSpc>
                <a:spcPct val="100000"/>
              </a:lnSpc>
              <a:spcBef>
                <a:spcPts val="2400"/>
              </a:spcBef>
              <a:spcAft>
                <a:spcPts val="800"/>
              </a:spcAft>
              <a:buClr>
                <a:schemeClr val="tx2"/>
              </a:buClr>
              <a:buFont typeface="Arial" pitchFamily="34" charset="0"/>
              <a:buChar char="•"/>
              <a:defRPr sz="2600" kern="1200" baseline="0">
                <a:solidFill>
                  <a:srgbClr val="1C2A57"/>
                </a:solidFill>
                <a:latin typeface="Arial" pitchFamily="34" charset="0"/>
                <a:ea typeface="+mn-ea"/>
                <a:cs typeface="Arial" pitchFamily="34" charset="0"/>
              </a:defRPr>
            </a:lvl1pPr>
            <a:lvl2pPr marL="711076" indent="-237025" algn="l" defTabSz="1218987" rtl="0" eaLnBrk="1" latinLnBrk="0" hangingPunct="1">
              <a:lnSpc>
                <a:spcPct val="100000"/>
              </a:lnSpc>
              <a:spcBef>
                <a:spcPts val="0"/>
              </a:spcBef>
              <a:spcAft>
                <a:spcPts val="800"/>
              </a:spcAft>
              <a:buClr>
                <a:schemeClr val="accent1"/>
              </a:buClr>
              <a:buFont typeface="Arial" pitchFamily="34" charset="0"/>
              <a:buChar char="•"/>
              <a:defRPr sz="2000" kern="1200">
                <a:solidFill>
                  <a:schemeClr val="tx2"/>
                </a:solidFill>
                <a:latin typeface="Arial" pitchFamily="34" charset="0"/>
                <a:ea typeface="+mn-ea"/>
                <a:cs typeface="Arial" pitchFamily="34" charset="0"/>
              </a:defRPr>
            </a:lvl2pPr>
            <a:lvl3pPr marL="1202056" indent="-237025" algn="l" defTabSz="1218987" rtl="0" eaLnBrk="1" latinLnBrk="0" hangingPunct="1">
              <a:lnSpc>
                <a:spcPct val="100000"/>
              </a:lnSpc>
              <a:spcBef>
                <a:spcPts val="0"/>
              </a:spcBef>
              <a:spcAft>
                <a:spcPts val="400"/>
              </a:spcAft>
              <a:buFont typeface="Arial" pitchFamily="34" charset="0"/>
              <a:buChar char="•"/>
              <a:defRPr sz="1800" kern="1200" baseline="0">
                <a:solidFill>
                  <a:srgbClr val="52524A"/>
                </a:solidFill>
                <a:latin typeface="Arial" pitchFamily="34" charset="0"/>
                <a:ea typeface="+mn-ea"/>
                <a:cs typeface="Arial" pitchFamily="34" charset="0"/>
              </a:defRPr>
            </a:lvl3pPr>
            <a:lvl4pPr marL="2035877" indent="-207397" algn="l" defTabSz="1218987" rtl="0" eaLnBrk="1" latinLnBrk="0" hangingPunct="1">
              <a:lnSpc>
                <a:spcPct val="100000"/>
              </a:lnSpc>
              <a:spcBef>
                <a:spcPts val="0"/>
              </a:spcBef>
              <a:spcAft>
                <a:spcPts val="400"/>
              </a:spcAft>
              <a:buFont typeface="Arial" pitchFamily="34" charset="0"/>
              <a:buChar char="•"/>
              <a:defRPr sz="1600" kern="1200" baseline="0">
                <a:solidFill>
                  <a:schemeClr val="accent3"/>
                </a:solidFill>
                <a:latin typeface="Arial" pitchFamily="34" charset="0"/>
                <a:ea typeface="+mn-ea"/>
                <a:cs typeface="Arial" pitchFamily="34" charset="0"/>
              </a:defRPr>
            </a:lvl4pPr>
            <a:lvl5pPr marL="2742720" indent="-304747" algn="l" defTabSz="1218987" rtl="0" eaLnBrk="1" latinLnBrk="0" hangingPunct="1">
              <a:spcBef>
                <a:spcPct val="20000"/>
              </a:spcBef>
              <a:buFont typeface="Arial" pitchFamily="34" charset="0"/>
              <a:buChar char="»"/>
              <a:defRPr sz="2700" kern="1200">
                <a:solidFill>
                  <a:schemeClr val="tx1"/>
                </a:solidFill>
                <a:latin typeface="Arial" pitchFamily="34" charset="0"/>
                <a:ea typeface="+mn-ea"/>
                <a:cs typeface="Arial" pitchFamily="34" charset="0"/>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lvl="1" fontAlgn="ctr"/>
            <a:r>
              <a:rPr lang="en-US" b="1" dirty="0">
                <a:solidFill>
                  <a:srgbClr val="002052"/>
                </a:solidFill>
              </a:rPr>
              <a:t>Do we need M4 to be in </a:t>
            </a:r>
            <a:r>
              <a:rPr lang="en-US" b="1" dirty="0" err="1">
                <a:solidFill>
                  <a:srgbClr val="002052"/>
                </a:solidFill>
              </a:rPr>
              <a:t>CStop</a:t>
            </a:r>
            <a:r>
              <a:rPr lang="en-US" b="1" dirty="0">
                <a:solidFill>
                  <a:srgbClr val="002052"/>
                </a:solidFill>
              </a:rPr>
              <a:t> before entering system Stop mode ? </a:t>
            </a:r>
            <a:endParaRPr lang="en-US" b="1" dirty="0" smtClean="0">
              <a:solidFill>
                <a:srgbClr val="002052"/>
              </a:solidFill>
            </a:endParaRPr>
          </a:p>
          <a:p>
            <a:pPr lvl="1" fontAlgn="ctr"/>
            <a:r>
              <a:rPr lang="en-US" b="1" dirty="0" smtClean="0">
                <a:solidFill>
                  <a:srgbClr val="002052"/>
                </a:solidFill>
              </a:rPr>
              <a:t>When </a:t>
            </a:r>
            <a:r>
              <a:rPr lang="en-US" b="1" dirty="0">
                <a:solidFill>
                  <a:srgbClr val="002052"/>
                </a:solidFill>
              </a:rPr>
              <a:t>using </a:t>
            </a:r>
            <a:r>
              <a:rPr lang="en-US" b="1" dirty="0" err="1">
                <a:solidFill>
                  <a:srgbClr val="002052"/>
                </a:solidFill>
              </a:rPr>
              <a:t>HAL_PWR_EnterStandbyMode</a:t>
            </a:r>
            <a:r>
              <a:rPr lang="en-US" b="1" dirty="0">
                <a:solidFill>
                  <a:srgbClr val="002052"/>
                </a:solidFill>
              </a:rPr>
              <a:t>() in what system state do we fall ? </a:t>
            </a:r>
          </a:p>
          <a:p>
            <a:pPr lvl="1" fontAlgn="ctr"/>
            <a:r>
              <a:rPr lang="en-US" b="1" dirty="0">
                <a:solidFill>
                  <a:srgbClr val="002052"/>
                </a:solidFill>
              </a:rPr>
              <a:t>When using </a:t>
            </a:r>
            <a:r>
              <a:rPr lang="en-US" b="1" dirty="0" err="1">
                <a:solidFill>
                  <a:srgbClr val="002052"/>
                </a:solidFill>
              </a:rPr>
              <a:t>HAL_PWR_EnterStopMode</a:t>
            </a:r>
            <a:r>
              <a:rPr lang="en-US" b="1" dirty="0">
                <a:solidFill>
                  <a:srgbClr val="002052"/>
                </a:solidFill>
              </a:rPr>
              <a:t>() in what system state do we fall ? </a:t>
            </a:r>
          </a:p>
          <a:p>
            <a:pPr marL="965031" lvl="2" indent="0">
              <a:buClr>
                <a:srgbClr val="6CB2E6"/>
              </a:buClr>
              <a:buNone/>
            </a:pPr>
            <a:endParaRPr lang="en-US" sz="1400" dirty="0" smtClean="0">
              <a:solidFill>
                <a:srgbClr val="002052"/>
              </a:solidFill>
            </a:endParaRPr>
          </a:p>
        </p:txBody>
      </p:sp>
    </p:spTree>
    <p:custDataLst>
      <p:tags r:id="rId1"/>
    </p:custDataLst>
    <p:extLst>
      <p:ext uri="{BB962C8B-B14F-4D97-AF65-F5344CB8AC3E}">
        <p14:creationId xmlns:p14="http://schemas.microsoft.com/office/powerpoint/2010/main" val="40212874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r-FR" dirty="0" smtClean="0"/>
              <a:t>Congratulations !</a:t>
            </a:r>
            <a:endParaRPr lang="en-US" dirty="0"/>
          </a:p>
        </p:txBody>
      </p:sp>
    </p:spTree>
    <p:extLst>
      <p:ext uri="{BB962C8B-B14F-4D97-AF65-F5344CB8AC3E}">
        <p14:creationId xmlns:p14="http://schemas.microsoft.com/office/powerpoint/2010/main" val="386093988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Plan</a:t>
            </a:r>
            <a:endParaRPr lang="en-GB" b="1" dirty="0"/>
          </a:p>
        </p:txBody>
      </p:sp>
      <p:sp>
        <p:nvSpPr>
          <p:cNvPr id="4" name="Slide Number Placeholder 3"/>
          <p:cNvSpPr>
            <a:spLocks noGrp="1"/>
          </p:cNvSpPr>
          <p:nvPr>
            <p:ph type="sldNum" sz="quarter" idx="12"/>
          </p:nvPr>
        </p:nvSpPr>
        <p:spPr/>
        <p:txBody>
          <a:bodyPr/>
          <a:lstStyle/>
          <a:p>
            <a:fld id="{5B31B9E4-8E4D-4C86-BFD7-412B282B373B}" type="slidenum">
              <a:rPr lang="fr-FR" smtClean="0"/>
              <a:pPr/>
              <a:t>6</a:t>
            </a:fld>
            <a:endParaRPr lang="fr-FR" dirty="0"/>
          </a:p>
        </p:txBody>
      </p:sp>
      <p:sp>
        <p:nvSpPr>
          <p:cNvPr id="8" name="Rounded Rectangle 7"/>
          <p:cNvSpPr/>
          <p:nvPr/>
        </p:nvSpPr>
        <p:spPr>
          <a:xfrm>
            <a:off x="260971" y="909514"/>
            <a:ext cx="2144508" cy="22418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lvl="0"/>
            <a:r>
              <a:rPr lang="en-US" sz="2000" b="1" dirty="0"/>
              <a:t>Architecture</a:t>
            </a:r>
          </a:p>
          <a:p>
            <a:pPr lvl="0"/>
            <a:r>
              <a:rPr lang="en-US" sz="1600" dirty="0"/>
              <a:t>- System power</a:t>
            </a:r>
          </a:p>
          <a:p>
            <a:pPr lvl="0"/>
            <a:r>
              <a:rPr lang="en-US" sz="1600" dirty="0"/>
              <a:t>- Clocking</a:t>
            </a:r>
          </a:p>
          <a:p>
            <a:pPr lvl="0"/>
            <a:r>
              <a:rPr lang="en-US" sz="1600" dirty="0"/>
              <a:t>- Debug</a:t>
            </a:r>
          </a:p>
          <a:p>
            <a:pPr lvl="0"/>
            <a:endParaRPr lang="en-US" sz="2000" b="1" dirty="0">
              <a:solidFill>
                <a:srgbClr val="C00000"/>
              </a:solidFill>
            </a:endParaRPr>
          </a:p>
          <a:p>
            <a:pPr lvl="0"/>
            <a:r>
              <a:rPr lang="en-US" sz="1800" b="1" dirty="0" smtClean="0"/>
              <a:t>Evaluation Board</a:t>
            </a:r>
          </a:p>
          <a:p>
            <a:pPr lvl="0" algn="ctr"/>
            <a:r>
              <a:rPr lang="en-US" sz="2000" dirty="0" smtClean="0"/>
              <a:t>(</a:t>
            </a:r>
            <a:r>
              <a:rPr lang="en-US" sz="2000" dirty="0"/>
              <a:t>45mn)</a:t>
            </a:r>
          </a:p>
        </p:txBody>
      </p:sp>
      <p:sp>
        <p:nvSpPr>
          <p:cNvPr id="9" name="Rounded Rectangle 8"/>
          <p:cNvSpPr/>
          <p:nvPr/>
        </p:nvSpPr>
        <p:spPr>
          <a:xfrm>
            <a:off x="2642395" y="4437906"/>
            <a:ext cx="1656183" cy="769606"/>
          </a:xfrm>
          <a:prstGeom prst="roundRect">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indent="176213"/>
            <a:r>
              <a:rPr lang="en-US" sz="2000" b="1" dirty="0" smtClean="0"/>
              <a:t>A7 </a:t>
            </a:r>
            <a:r>
              <a:rPr lang="en-US" sz="2000" b="1" dirty="0" err="1" smtClean="0"/>
              <a:t>CRun</a:t>
            </a:r>
            <a:r>
              <a:rPr lang="en-US" sz="2000" b="1" dirty="0" smtClean="0"/>
              <a:t> </a:t>
            </a:r>
          </a:p>
          <a:p>
            <a:pPr lvl="0" indent="176213"/>
            <a:r>
              <a:rPr lang="en-US" sz="2000" b="1" dirty="0" smtClean="0"/>
              <a:t>A7 </a:t>
            </a:r>
            <a:r>
              <a:rPr lang="en-US" sz="2000" b="1" dirty="0" err="1" smtClean="0"/>
              <a:t>CSleep</a:t>
            </a:r>
            <a:endParaRPr lang="en-US" sz="1600" dirty="0" smtClean="0"/>
          </a:p>
        </p:txBody>
      </p:sp>
      <p:sp>
        <p:nvSpPr>
          <p:cNvPr id="10" name="Rounded Rectangle 9"/>
          <p:cNvSpPr/>
          <p:nvPr/>
        </p:nvSpPr>
        <p:spPr>
          <a:xfrm>
            <a:off x="4370587" y="4437906"/>
            <a:ext cx="1656184" cy="769606"/>
          </a:xfrm>
          <a:prstGeom prst="roundRect">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r>
              <a:rPr lang="en-US" sz="2000" b="1" dirty="0" smtClean="0"/>
              <a:t>A7 </a:t>
            </a:r>
            <a:r>
              <a:rPr lang="en-US" sz="2000" b="1" dirty="0" err="1" smtClean="0"/>
              <a:t>CStop</a:t>
            </a:r>
            <a:endParaRPr lang="en-US" sz="2000" b="1" dirty="0" smtClean="0"/>
          </a:p>
        </p:txBody>
      </p:sp>
      <p:sp>
        <p:nvSpPr>
          <p:cNvPr id="11" name="Rounded Rectangle 10"/>
          <p:cNvSpPr/>
          <p:nvPr/>
        </p:nvSpPr>
        <p:spPr>
          <a:xfrm>
            <a:off x="7869706" y="4437906"/>
            <a:ext cx="1656184" cy="769606"/>
          </a:xfrm>
          <a:prstGeom prst="roundRect">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r>
              <a:rPr lang="en-US" sz="2000" b="1" dirty="0" smtClean="0"/>
              <a:t>A7 </a:t>
            </a:r>
            <a:r>
              <a:rPr lang="en-US" sz="2000" b="1" dirty="0" err="1" smtClean="0"/>
              <a:t>CStop</a:t>
            </a:r>
            <a:endParaRPr lang="en-US" sz="2000" b="1" dirty="0" smtClean="0"/>
          </a:p>
        </p:txBody>
      </p:sp>
      <p:sp>
        <p:nvSpPr>
          <p:cNvPr id="12" name="Rounded Rectangle 11"/>
          <p:cNvSpPr/>
          <p:nvPr/>
        </p:nvSpPr>
        <p:spPr>
          <a:xfrm>
            <a:off x="9762805" y="4437906"/>
            <a:ext cx="1656184" cy="769606"/>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r>
              <a:rPr lang="en-US" sz="1400" b="1" dirty="0" smtClean="0"/>
              <a:t>A7 </a:t>
            </a:r>
            <a:r>
              <a:rPr lang="en-US" sz="1400" b="1" dirty="0" err="1" smtClean="0"/>
              <a:t>CRun</a:t>
            </a:r>
            <a:r>
              <a:rPr lang="en-US" sz="1400" b="1" dirty="0" smtClean="0"/>
              <a:t>/</a:t>
            </a:r>
            <a:r>
              <a:rPr lang="en-US" sz="1400" b="1" dirty="0" err="1" smtClean="0"/>
              <a:t>CStop</a:t>
            </a:r>
            <a:endParaRPr lang="en-US" sz="1400" b="1" dirty="0"/>
          </a:p>
        </p:txBody>
      </p:sp>
      <p:sp>
        <p:nvSpPr>
          <p:cNvPr id="13" name="Right Arrow 12"/>
          <p:cNvSpPr/>
          <p:nvPr/>
        </p:nvSpPr>
        <p:spPr>
          <a:xfrm>
            <a:off x="1341091" y="6130560"/>
            <a:ext cx="10236105" cy="395578"/>
          </a:xfrm>
          <a:prstGeom prst="rightArrow">
            <a:avLst/>
          </a:prstGeom>
          <a:gradFill flip="none" rotWithShape="1">
            <a:gsLst>
              <a:gs pos="0">
                <a:srgbClr val="002060"/>
              </a:gs>
              <a:gs pos="71000">
                <a:srgbClr val="00B0F0">
                  <a:shade val="67500"/>
                  <a:satMod val="115000"/>
                </a:srgbClr>
              </a:gs>
              <a:gs pos="100000">
                <a:srgbClr val="00B0F0">
                  <a:shade val="100000"/>
                  <a:satMod val="115000"/>
                </a:srgbClr>
              </a:gs>
            </a:gsLst>
            <a:lin ang="108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6098779" y="4437906"/>
            <a:ext cx="1656184" cy="769606"/>
          </a:xfrm>
          <a:prstGeom prst="roundRect">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r>
              <a:rPr lang="en-US" sz="2000" b="1" dirty="0" smtClean="0"/>
              <a:t>A7 </a:t>
            </a:r>
            <a:r>
              <a:rPr lang="en-US" sz="2000" b="1" dirty="0" err="1" smtClean="0"/>
              <a:t>CStop</a:t>
            </a:r>
            <a:endParaRPr lang="en-US" sz="2000" b="1" dirty="0" smtClean="0"/>
          </a:p>
        </p:txBody>
      </p:sp>
      <p:sp>
        <p:nvSpPr>
          <p:cNvPr id="15" name="Rounded Rectangle 14"/>
          <p:cNvSpPr/>
          <p:nvPr/>
        </p:nvSpPr>
        <p:spPr>
          <a:xfrm>
            <a:off x="4370587" y="3052660"/>
            <a:ext cx="1656184" cy="1172593"/>
          </a:xfrm>
          <a:prstGeom prst="roundRect">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r>
              <a:rPr lang="en-US" sz="1400" b="1" dirty="0" smtClean="0"/>
              <a:t>LP-Stop mode</a:t>
            </a:r>
            <a:endParaRPr lang="en-US" sz="1400" dirty="0"/>
          </a:p>
          <a:p>
            <a:pPr lvl="0" algn="ctr"/>
            <a:endParaRPr lang="en-US" sz="1400" dirty="0" smtClean="0"/>
          </a:p>
          <a:p>
            <a:pPr lvl="0" algn="ctr"/>
            <a:r>
              <a:rPr lang="en-US" sz="1400" dirty="0"/>
              <a:t>DDR Self Refresh</a:t>
            </a:r>
          </a:p>
          <a:p>
            <a:pPr algn="ctr"/>
            <a:r>
              <a:rPr lang="en-US" sz="1400" b="1" dirty="0" smtClean="0"/>
              <a:t>V</a:t>
            </a:r>
            <a:r>
              <a:rPr lang="en-US" sz="1400" b="1" baseline="-25000" dirty="0" smtClean="0"/>
              <a:t>DDCORE</a:t>
            </a:r>
            <a:r>
              <a:rPr lang="en-US" sz="1400" b="1" dirty="0" smtClean="0"/>
              <a:t> </a:t>
            </a:r>
            <a:r>
              <a:rPr lang="en-US" sz="1400" b="1" dirty="0"/>
              <a:t>= </a:t>
            </a:r>
            <a:r>
              <a:rPr lang="en-US" sz="1400" b="1" dirty="0" smtClean="0"/>
              <a:t>1.2V</a:t>
            </a:r>
            <a:endParaRPr lang="en-US" sz="1400" b="1" dirty="0"/>
          </a:p>
        </p:txBody>
      </p:sp>
      <p:sp>
        <p:nvSpPr>
          <p:cNvPr id="16" name="Rounded Rectangle 15"/>
          <p:cNvSpPr/>
          <p:nvPr/>
        </p:nvSpPr>
        <p:spPr>
          <a:xfrm>
            <a:off x="2642394" y="3069753"/>
            <a:ext cx="1656184" cy="1155501"/>
          </a:xfrm>
          <a:prstGeom prst="roundRect">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r>
              <a:rPr lang="en-US" sz="1400" b="1" dirty="0" smtClean="0"/>
              <a:t>Run mode</a:t>
            </a:r>
          </a:p>
        </p:txBody>
      </p:sp>
      <p:sp>
        <p:nvSpPr>
          <p:cNvPr id="17" name="Rounded Rectangle 16"/>
          <p:cNvSpPr/>
          <p:nvPr/>
        </p:nvSpPr>
        <p:spPr>
          <a:xfrm>
            <a:off x="2639185" y="5333709"/>
            <a:ext cx="6886705" cy="468052"/>
          </a:xfrm>
          <a:prstGeom prst="roundRect">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r>
              <a:rPr lang="en-US" sz="1400" b="1" dirty="0" smtClean="0"/>
              <a:t>M4 </a:t>
            </a:r>
            <a:r>
              <a:rPr lang="en-US" sz="1400" b="1" dirty="0" err="1" smtClean="0"/>
              <a:t>CStop</a:t>
            </a:r>
            <a:endParaRPr lang="en-US" sz="1400" b="1" dirty="0" smtClean="0"/>
          </a:p>
        </p:txBody>
      </p:sp>
      <p:sp>
        <p:nvSpPr>
          <p:cNvPr id="19" name="Rounded Rectangle 18"/>
          <p:cNvSpPr/>
          <p:nvPr/>
        </p:nvSpPr>
        <p:spPr>
          <a:xfrm>
            <a:off x="6115517" y="3052661"/>
            <a:ext cx="1656184" cy="1172592"/>
          </a:xfrm>
          <a:prstGeom prst="roundRect">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r>
              <a:rPr lang="en-US" sz="1400" b="1" dirty="0" smtClean="0"/>
              <a:t>LPLV-Stop mode</a:t>
            </a:r>
            <a:endParaRPr lang="en-US" sz="1400" dirty="0" smtClean="0"/>
          </a:p>
          <a:p>
            <a:pPr lvl="0"/>
            <a:endParaRPr lang="en-US" sz="1400" dirty="0"/>
          </a:p>
          <a:p>
            <a:pPr lvl="0" algn="ctr"/>
            <a:r>
              <a:rPr lang="en-US" sz="1400" dirty="0" smtClean="0"/>
              <a:t>DDR </a:t>
            </a:r>
            <a:r>
              <a:rPr lang="en-US" sz="1400" dirty="0"/>
              <a:t>Self Refresh</a:t>
            </a:r>
          </a:p>
          <a:p>
            <a:pPr algn="ctr"/>
            <a:r>
              <a:rPr lang="en-US" sz="1400" b="1" dirty="0" smtClean="0"/>
              <a:t>V</a:t>
            </a:r>
            <a:r>
              <a:rPr lang="en-US" sz="1400" b="1" baseline="-25000" dirty="0" smtClean="0"/>
              <a:t>DDCORE</a:t>
            </a:r>
            <a:r>
              <a:rPr lang="en-US" sz="1400" b="1" dirty="0" smtClean="0"/>
              <a:t> </a:t>
            </a:r>
            <a:r>
              <a:rPr lang="en-US" sz="1400" b="1" dirty="0"/>
              <a:t>= </a:t>
            </a:r>
            <a:r>
              <a:rPr lang="en-US" sz="1400" b="1" dirty="0" smtClean="0"/>
              <a:t>0.9V</a:t>
            </a:r>
            <a:endParaRPr lang="en-US" sz="1400" b="1" dirty="0"/>
          </a:p>
        </p:txBody>
      </p:sp>
      <p:sp>
        <p:nvSpPr>
          <p:cNvPr id="3" name="TextBox 2"/>
          <p:cNvSpPr txBox="1"/>
          <p:nvPr/>
        </p:nvSpPr>
        <p:spPr>
          <a:xfrm>
            <a:off x="1897291" y="3267194"/>
            <a:ext cx="817112" cy="738664"/>
          </a:xfrm>
          <a:prstGeom prst="rect">
            <a:avLst/>
          </a:prstGeom>
          <a:noFill/>
        </p:spPr>
        <p:txBody>
          <a:bodyPr wrap="square" rtlCol="0">
            <a:spAutoFit/>
          </a:bodyPr>
          <a:lstStyle/>
          <a:p>
            <a:pPr algn="ctr"/>
            <a:r>
              <a:rPr lang="en-US" sz="1400" b="1" dirty="0" smtClean="0"/>
              <a:t>System power mode</a:t>
            </a:r>
            <a:endParaRPr lang="en-US" sz="1400" b="1" dirty="0"/>
          </a:p>
        </p:txBody>
      </p:sp>
      <p:sp>
        <p:nvSpPr>
          <p:cNvPr id="22" name="TextBox 21"/>
          <p:cNvSpPr txBox="1"/>
          <p:nvPr/>
        </p:nvSpPr>
        <p:spPr>
          <a:xfrm>
            <a:off x="1897291" y="4338142"/>
            <a:ext cx="817112" cy="738664"/>
          </a:xfrm>
          <a:prstGeom prst="rect">
            <a:avLst/>
          </a:prstGeom>
          <a:noFill/>
        </p:spPr>
        <p:txBody>
          <a:bodyPr wrap="square" rtlCol="0">
            <a:spAutoFit/>
          </a:bodyPr>
          <a:lstStyle/>
          <a:p>
            <a:pPr algn="ctr"/>
            <a:r>
              <a:rPr lang="en-US" sz="1400" b="1" dirty="0" smtClean="0"/>
              <a:t>A7 power mode</a:t>
            </a:r>
            <a:endParaRPr lang="en-US" sz="1400" b="1" dirty="0"/>
          </a:p>
        </p:txBody>
      </p:sp>
      <p:sp>
        <p:nvSpPr>
          <p:cNvPr id="23" name="TextBox 22"/>
          <p:cNvSpPr txBox="1"/>
          <p:nvPr/>
        </p:nvSpPr>
        <p:spPr>
          <a:xfrm>
            <a:off x="1897291" y="5139402"/>
            <a:ext cx="817112" cy="738664"/>
          </a:xfrm>
          <a:prstGeom prst="rect">
            <a:avLst/>
          </a:prstGeom>
          <a:noFill/>
        </p:spPr>
        <p:txBody>
          <a:bodyPr wrap="square" rtlCol="0">
            <a:spAutoFit/>
          </a:bodyPr>
          <a:lstStyle/>
          <a:p>
            <a:pPr algn="ctr"/>
            <a:r>
              <a:rPr lang="en-US" sz="1400" b="1" dirty="0" smtClean="0"/>
              <a:t>M4 power mode</a:t>
            </a:r>
            <a:endParaRPr lang="en-US" sz="1400" b="1" dirty="0"/>
          </a:p>
        </p:txBody>
      </p:sp>
      <p:sp>
        <p:nvSpPr>
          <p:cNvPr id="24" name="Rounded Rectangle 23"/>
          <p:cNvSpPr/>
          <p:nvPr/>
        </p:nvSpPr>
        <p:spPr>
          <a:xfrm>
            <a:off x="7869706" y="3052661"/>
            <a:ext cx="1656184" cy="1172592"/>
          </a:xfrm>
          <a:prstGeom prst="roundRect">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r>
              <a:rPr lang="en-US" sz="1400" b="1" dirty="0" smtClean="0"/>
              <a:t>Standby mode</a:t>
            </a:r>
            <a:endParaRPr lang="en-US" sz="1400" dirty="0"/>
          </a:p>
          <a:p>
            <a:pPr lvl="0"/>
            <a:r>
              <a:rPr lang="en-US" sz="1400" dirty="0" smtClean="0"/>
              <a:t>DDR Self Refresh</a:t>
            </a:r>
          </a:p>
          <a:p>
            <a:pPr lvl="0"/>
            <a:r>
              <a:rPr lang="en-US" sz="1400" dirty="0" smtClean="0"/>
              <a:t>DDR Off</a:t>
            </a:r>
          </a:p>
          <a:p>
            <a:pPr algn="ctr"/>
            <a:r>
              <a:rPr lang="en-US" sz="1400" b="1" dirty="0" smtClean="0"/>
              <a:t>V</a:t>
            </a:r>
            <a:r>
              <a:rPr lang="en-US" sz="1400" b="1" baseline="-25000" dirty="0" smtClean="0"/>
              <a:t>DDCORE</a:t>
            </a:r>
            <a:r>
              <a:rPr lang="en-US" sz="1400" b="1" dirty="0" smtClean="0"/>
              <a:t> </a:t>
            </a:r>
            <a:r>
              <a:rPr lang="en-US" sz="1400" b="1" dirty="0"/>
              <a:t>= </a:t>
            </a:r>
            <a:r>
              <a:rPr lang="en-US" sz="1400" b="1" dirty="0" smtClean="0"/>
              <a:t>0V</a:t>
            </a:r>
            <a:endParaRPr lang="en-US" sz="1400" b="1" dirty="0"/>
          </a:p>
        </p:txBody>
      </p:sp>
      <p:sp>
        <p:nvSpPr>
          <p:cNvPr id="25" name="Rounded Rectangle 24"/>
          <p:cNvSpPr/>
          <p:nvPr/>
        </p:nvSpPr>
        <p:spPr>
          <a:xfrm>
            <a:off x="9762805" y="3052661"/>
            <a:ext cx="1656184" cy="1172592"/>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r>
              <a:rPr lang="en-US" sz="1400" b="1" dirty="0" smtClean="0"/>
              <a:t>Run mode</a:t>
            </a:r>
          </a:p>
          <a:p>
            <a:pPr algn="ctr"/>
            <a:r>
              <a:rPr lang="en-US" sz="1400" dirty="0"/>
              <a:t>DDR Self Refresh</a:t>
            </a:r>
          </a:p>
          <a:p>
            <a:pPr algn="ctr"/>
            <a:endParaRPr lang="en-US" sz="1400" b="1" dirty="0" smtClean="0"/>
          </a:p>
          <a:p>
            <a:pPr algn="ctr"/>
            <a:r>
              <a:rPr lang="en-US" sz="1400" b="1" dirty="0" smtClean="0"/>
              <a:t>V</a:t>
            </a:r>
            <a:r>
              <a:rPr lang="en-US" sz="1400" b="1" baseline="-25000" dirty="0" smtClean="0"/>
              <a:t>DDCORE</a:t>
            </a:r>
            <a:r>
              <a:rPr lang="en-US" sz="1400" b="1" dirty="0" smtClean="0"/>
              <a:t> </a:t>
            </a:r>
            <a:r>
              <a:rPr lang="en-US" sz="1400" b="1" dirty="0"/>
              <a:t>= </a:t>
            </a:r>
            <a:r>
              <a:rPr lang="en-US" sz="1400" b="1" dirty="0" smtClean="0"/>
              <a:t>1.2V</a:t>
            </a:r>
            <a:endParaRPr lang="en-US" sz="1400" b="1" dirty="0"/>
          </a:p>
        </p:txBody>
      </p:sp>
      <p:sp>
        <p:nvSpPr>
          <p:cNvPr id="26" name="Rounded Rectangle 25"/>
          <p:cNvSpPr/>
          <p:nvPr/>
        </p:nvSpPr>
        <p:spPr>
          <a:xfrm>
            <a:off x="9762805" y="5338006"/>
            <a:ext cx="1656184" cy="468052"/>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r>
              <a:rPr lang="en-US" sz="1400" b="1" dirty="0" smtClean="0"/>
              <a:t>M4 </a:t>
            </a:r>
            <a:r>
              <a:rPr lang="en-US" sz="1400" b="1" dirty="0" err="1" smtClean="0"/>
              <a:t>CRun</a:t>
            </a:r>
            <a:r>
              <a:rPr lang="en-US" sz="1400" b="1" dirty="0" smtClean="0"/>
              <a:t>, </a:t>
            </a:r>
            <a:r>
              <a:rPr lang="en-US" sz="1400" b="1" dirty="0" err="1" smtClean="0"/>
              <a:t>CStop</a:t>
            </a:r>
            <a:endParaRPr lang="en-US" sz="1400" b="1" dirty="0" smtClean="0"/>
          </a:p>
        </p:txBody>
      </p:sp>
      <p:sp>
        <p:nvSpPr>
          <p:cNvPr id="27" name="Rounded Rectangle 26"/>
          <p:cNvSpPr/>
          <p:nvPr/>
        </p:nvSpPr>
        <p:spPr>
          <a:xfrm>
            <a:off x="2642395" y="1014393"/>
            <a:ext cx="1656183" cy="687209"/>
          </a:xfrm>
          <a:prstGeom prst="roundRect">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lvl="0" algn="ctr"/>
            <a:r>
              <a:rPr lang="en-US" sz="2000" b="1" dirty="0"/>
              <a:t>Lab1</a:t>
            </a:r>
            <a:r>
              <a:rPr lang="en-US" sz="2000" b="1" dirty="0" smtClean="0"/>
              <a:t>: </a:t>
            </a:r>
            <a:endParaRPr lang="en-US" sz="1600" dirty="0"/>
          </a:p>
          <a:p>
            <a:pPr lvl="0" algn="ctr"/>
            <a:r>
              <a:rPr lang="en-US" sz="2000" dirty="0" smtClean="0"/>
              <a:t>(20mn</a:t>
            </a:r>
            <a:r>
              <a:rPr lang="en-US" sz="2000" dirty="0"/>
              <a:t>)</a:t>
            </a:r>
          </a:p>
        </p:txBody>
      </p:sp>
      <p:sp>
        <p:nvSpPr>
          <p:cNvPr id="28" name="Rounded Rectangle 27"/>
          <p:cNvSpPr/>
          <p:nvPr/>
        </p:nvSpPr>
        <p:spPr>
          <a:xfrm>
            <a:off x="4370587" y="1014393"/>
            <a:ext cx="1656184" cy="682912"/>
          </a:xfrm>
          <a:prstGeom prst="roundRect">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lvl="0" algn="ctr"/>
            <a:r>
              <a:rPr lang="en-US" sz="2000" b="1" dirty="0" smtClean="0"/>
              <a:t>Lab2: </a:t>
            </a:r>
            <a:endParaRPr lang="en-US" sz="1600" dirty="0" smtClean="0"/>
          </a:p>
          <a:p>
            <a:pPr lvl="0" algn="ctr"/>
            <a:r>
              <a:rPr lang="en-US" sz="2000" dirty="0" smtClean="0"/>
              <a:t>(20mn</a:t>
            </a:r>
            <a:r>
              <a:rPr lang="en-US" sz="2000" dirty="0"/>
              <a:t>)</a:t>
            </a:r>
          </a:p>
        </p:txBody>
      </p:sp>
      <p:sp>
        <p:nvSpPr>
          <p:cNvPr id="29" name="Rounded Rectangle 28"/>
          <p:cNvSpPr/>
          <p:nvPr/>
        </p:nvSpPr>
        <p:spPr>
          <a:xfrm>
            <a:off x="7869706" y="1014393"/>
            <a:ext cx="1656184" cy="682912"/>
          </a:xfrm>
          <a:prstGeom prst="roundRect">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lvl="0" algn="ctr"/>
            <a:r>
              <a:rPr lang="en-US" sz="2000" b="1" dirty="0" smtClean="0"/>
              <a:t>Lab4: </a:t>
            </a:r>
            <a:endParaRPr lang="en-US" sz="2000" dirty="0"/>
          </a:p>
          <a:p>
            <a:pPr lvl="0" algn="ctr"/>
            <a:r>
              <a:rPr lang="en-US" sz="2000" dirty="0" smtClean="0"/>
              <a:t>(</a:t>
            </a:r>
            <a:r>
              <a:rPr lang="en-US" sz="2000" dirty="0"/>
              <a:t>3</a:t>
            </a:r>
            <a:r>
              <a:rPr lang="en-US" sz="2000" dirty="0" smtClean="0"/>
              <a:t>0mn</a:t>
            </a:r>
            <a:r>
              <a:rPr lang="en-US" sz="2000" dirty="0"/>
              <a:t>)</a:t>
            </a:r>
          </a:p>
        </p:txBody>
      </p:sp>
      <p:sp>
        <p:nvSpPr>
          <p:cNvPr id="30" name="Rounded Rectangle 29"/>
          <p:cNvSpPr/>
          <p:nvPr/>
        </p:nvSpPr>
        <p:spPr>
          <a:xfrm>
            <a:off x="9762805" y="1014394"/>
            <a:ext cx="1656184" cy="682912"/>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lvl="0" algn="ctr"/>
            <a:r>
              <a:rPr lang="en-US" sz="2000" b="1" dirty="0" smtClean="0"/>
              <a:t>Lab5: </a:t>
            </a:r>
            <a:endParaRPr lang="en-US" sz="1400" dirty="0" smtClean="0"/>
          </a:p>
          <a:p>
            <a:pPr lvl="0" algn="ctr"/>
            <a:r>
              <a:rPr lang="en-US" sz="2000" dirty="0" smtClean="0"/>
              <a:t>(</a:t>
            </a:r>
            <a:r>
              <a:rPr lang="en-US" sz="2000" dirty="0"/>
              <a:t>3</a:t>
            </a:r>
            <a:r>
              <a:rPr lang="en-US" sz="2000" dirty="0" smtClean="0"/>
              <a:t>5mn</a:t>
            </a:r>
            <a:r>
              <a:rPr lang="en-US" sz="2000" dirty="0"/>
              <a:t>)</a:t>
            </a:r>
          </a:p>
        </p:txBody>
      </p:sp>
      <p:sp>
        <p:nvSpPr>
          <p:cNvPr id="31" name="Rounded Rectangle 30"/>
          <p:cNvSpPr/>
          <p:nvPr/>
        </p:nvSpPr>
        <p:spPr>
          <a:xfrm>
            <a:off x="6098779" y="1014393"/>
            <a:ext cx="1656184" cy="682912"/>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lvl="0" algn="ctr"/>
            <a:r>
              <a:rPr lang="en-US" sz="2000" b="1" dirty="0" smtClean="0"/>
              <a:t>Lab3: </a:t>
            </a:r>
            <a:r>
              <a:rPr lang="en-US" sz="2000" b="1" dirty="0" smtClean="0">
                <a:solidFill>
                  <a:srgbClr val="FF0000"/>
                </a:solidFill>
              </a:rPr>
              <a:t>(*)</a:t>
            </a:r>
            <a:endParaRPr lang="en-US" sz="1800" dirty="0" smtClean="0">
              <a:solidFill>
                <a:srgbClr val="FF0000"/>
              </a:solidFill>
            </a:endParaRPr>
          </a:p>
          <a:p>
            <a:pPr lvl="0" algn="ctr"/>
            <a:r>
              <a:rPr lang="en-US" sz="2000" dirty="0" smtClean="0"/>
              <a:t>(20mn</a:t>
            </a:r>
            <a:r>
              <a:rPr lang="en-US" sz="2000" dirty="0"/>
              <a:t>)</a:t>
            </a:r>
          </a:p>
        </p:txBody>
      </p:sp>
      <p:sp>
        <p:nvSpPr>
          <p:cNvPr id="5" name="TextBox 4"/>
          <p:cNvSpPr txBox="1"/>
          <p:nvPr/>
        </p:nvSpPr>
        <p:spPr>
          <a:xfrm>
            <a:off x="2786411" y="1797417"/>
            <a:ext cx="6480720" cy="1200329"/>
          </a:xfrm>
          <a:prstGeom prst="rect">
            <a:avLst/>
          </a:prstGeom>
          <a:solidFill>
            <a:srgbClr val="FFC000"/>
          </a:solidFill>
        </p:spPr>
        <p:txBody>
          <a:bodyPr wrap="square" rtlCol="0">
            <a:spAutoFit/>
          </a:bodyPr>
          <a:lstStyle/>
          <a:p>
            <a:pPr algn="ctr"/>
            <a:r>
              <a:rPr lang="en-US" dirty="0"/>
              <a:t>D</a:t>
            </a:r>
            <a:r>
              <a:rPr lang="en-US" dirty="0" smtClean="0"/>
              <a:t>ifferent power modes on A7 MPU </a:t>
            </a:r>
          </a:p>
          <a:p>
            <a:pPr algn="ctr"/>
            <a:r>
              <a:rPr lang="en-US" dirty="0" smtClean="0"/>
              <a:t>using STM32MPU </a:t>
            </a:r>
            <a:r>
              <a:rPr lang="en-US" dirty="0" err="1" smtClean="0"/>
              <a:t>OpenSTLinux</a:t>
            </a:r>
            <a:endParaRPr lang="en-US" dirty="0" smtClean="0"/>
          </a:p>
          <a:p>
            <a:pPr algn="ctr"/>
            <a:r>
              <a:rPr lang="en-US" dirty="0" smtClean="0"/>
              <a:t>(M4 in </a:t>
            </a:r>
            <a:r>
              <a:rPr lang="en-US" dirty="0" err="1" smtClean="0"/>
              <a:t>CStop</a:t>
            </a:r>
            <a:r>
              <a:rPr lang="en-US" dirty="0" smtClean="0"/>
              <a:t>)</a:t>
            </a:r>
            <a:endParaRPr lang="en-US" dirty="0"/>
          </a:p>
        </p:txBody>
      </p:sp>
      <p:sp>
        <p:nvSpPr>
          <p:cNvPr id="32" name="TextBox 31"/>
          <p:cNvSpPr txBox="1"/>
          <p:nvPr/>
        </p:nvSpPr>
        <p:spPr>
          <a:xfrm>
            <a:off x="9411147" y="1773610"/>
            <a:ext cx="2470212" cy="1200329"/>
          </a:xfrm>
          <a:prstGeom prst="rect">
            <a:avLst/>
          </a:prstGeom>
          <a:solidFill>
            <a:srgbClr val="FFC000"/>
          </a:solidFill>
        </p:spPr>
        <p:txBody>
          <a:bodyPr wrap="square" rtlCol="0">
            <a:spAutoFit/>
          </a:bodyPr>
          <a:lstStyle/>
          <a:p>
            <a:pPr algn="ctr"/>
            <a:r>
              <a:rPr lang="en-US" dirty="0" smtClean="0"/>
              <a:t>Control M4,</a:t>
            </a:r>
          </a:p>
          <a:p>
            <a:pPr algn="ctr"/>
            <a:r>
              <a:rPr lang="en-US" dirty="0"/>
              <a:t>w</a:t>
            </a:r>
            <a:r>
              <a:rPr lang="en-US" dirty="0" smtClean="0"/>
              <a:t>akeup A7</a:t>
            </a:r>
          </a:p>
          <a:p>
            <a:pPr algn="ctr"/>
            <a:r>
              <a:rPr lang="en-US" dirty="0"/>
              <a:t>u</a:t>
            </a:r>
            <a:r>
              <a:rPr lang="en-US" dirty="0" smtClean="0"/>
              <a:t>sing </a:t>
            </a:r>
            <a:r>
              <a:rPr lang="en-US" dirty="0" err="1" smtClean="0"/>
              <a:t>rpmsg</a:t>
            </a:r>
            <a:endParaRPr lang="en-US" dirty="0" smtClean="0"/>
          </a:p>
        </p:txBody>
      </p:sp>
      <p:sp>
        <p:nvSpPr>
          <p:cNvPr id="6" name="TextBox 5"/>
          <p:cNvSpPr txBox="1"/>
          <p:nvPr/>
        </p:nvSpPr>
        <p:spPr>
          <a:xfrm>
            <a:off x="3162182" y="6523924"/>
            <a:ext cx="6600623" cy="246221"/>
          </a:xfrm>
          <a:prstGeom prst="rect">
            <a:avLst/>
          </a:prstGeom>
          <a:noFill/>
        </p:spPr>
        <p:txBody>
          <a:bodyPr wrap="square" rtlCol="0">
            <a:spAutoFit/>
          </a:bodyPr>
          <a:lstStyle/>
          <a:p>
            <a:r>
              <a:rPr lang="en-US" sz="1000" dirty="0" smtClean="0">
                <a:solidFill>
                  <a:srgbClr val="FF0000"/>
                </a:solidFill>
              </a:rPr>
              <a:t>Lab3 is not available at this stage without recompilation of the distribution using attached patch (</a:t>
            </a:r>
            <a:r>
              <a:rPr lang="en-US" sz="1000" dirty="0" err="1" smtClean="0">
                <a:solidFill>
                  <a:srgbClr val="FF0000"/>
                </a:solidFill>
              </a:rPr>
              <a:t>cf</a:t>
            </a:r>
            <a:r>
              <a:rPr lang="en-US" sz="1000" dirty="0" smtClean="0">
                <a:solidFill>
                  <a:srgbClr val="FF0000"/>
                </a:solidFill>
              </a:rPr>
              <a:t> Lab3 section)</a:t>
            </a:r>
            <a:endParaRPr lang="en-US" sz="1000" dirty="0">
              <a:solidFill>
                <a:srgbClr val="FF0000"/>
              </a:solidFill>
            </a:endParaRPr>
          </a:p>
        </p:txBody>
      </p:sp>
    </p:spTree>
    <p:extLst>
      <p:ext uri="{BB962C8B-B14F-4D97-AF65-F5344CB8AC3E}">
        <p14:creationId xmlns:p14="http://schemas.microsoft.com/office/powerpoint/2010/main" val="3446107621"/>
      </p:ext>
    </p:extLst>
  </p:cSld>
  <p:clrMapOvr>
    <a:masterClrMapping/>
  </p:clrMapOvr>
  <p:transition spd="slow">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Prerequisites</a:t>
            </a:r>
          </a:p>
        </p:txBody>
      </p:sp>
      <p:sp>
        <p:nvSpPr>
          <p:cNvPr id="4" name="Slide Number Placeholder 3"/>
          <p:cNvSpPr>
            <a:spLocks noGrp="1"/>
          </p:cNvSpPr>
          <p:nvPr>
            <p:ph type="sldNum" sz="quarter" idx="4294967295"/>
          </p:nvPr>
        </p:nvSpPr>
        <p:spPr>
          <a:xfrm>
            <a:off x="11460163" y="679450"/>
            <a:ext cx="727075" cy="196850"/>
          </a:xfrm>
        </p:spPr>
        <p:txBody>
          <a:bodyPr/>
          <a:lstStyle/>
          <a:p>
            <a:fld id="{5B31B9E4-8E4D-4C86-BFD7-412B282B373B}" type="slidenum">
              <a:rPr lang="fr-FR" smtClean="0"/>
              <a:pPr/>
              <a:t>7</a:t>
            </a:fld>
            <a:endParaRPr lang="fr-FR" dirty="0"/>
          </a:p>
        </p:txBody>
      </p:sp>
    </p:spTree>
    <p:extLst>
      <p:ext uri="{BB962C8B-B14F-4D97-AF65-F5344CB8AC3E}">
        <p14:creationId xmlns:p14="http://schemas.microsoft.com/office/powerpoint/2010/main" val="144641443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err="1" smtClean="0"/>
              <a:t>Prerequisites</a:t>
            </a:r>
            <a:r>
              <a:rPr lang="fr-FR" dirty="0" smtClean="0"/>
              <a:t> </a:t>
            </a:r>
            <a:r>
              <a:rPr lang="en-US" dirty="0"/>
              <a:t>1/1</a:t>
            </a:r>
            <a:endParaRPr lang="en-GB" b="1" dirty="0"/>
          </a:p>
        </p:txBody>
      </p:sp>
      <p:sp>
        <p:nvSpPr>
          <p:cNvPr id="3" name="Content Placeholder 2"/>
          <p:cNvSpPr>
            <a:spLocks noGrp="1"/>
          </p:cNvSpPr>
          <p:nvPr>
            <p:ph idx="1"/>
          </p:nvPr>
        </p:nvSpPr>
        <p:spPr>
          <a:xfrm>
            <a:off x="404987" y="1680907"/>
            <a:ext cx="10968514" cy="4472997"/>
          </a:xfrm>
        </p:spPr>
        <p:txBody>
          <a:bodyPr/>
          <a:lstStyle/>
          <a:p>
            <a:r>
              <a:rPr lang="en-US" dirty="0" smtClean="0"/>
              <a:t>Evaluation Board (MB1262+MB1263)</a:t>
            </a:r>
          </a:p>
          <a:p>
            <a:pPr>
              <a:spcAft>
                <a:spcPts val="0"/>
              </a:spcAft>
            </a:pPr>
            <a:r>
              <a:rPr lang="en-US" dirty="0" smtClean="0"/>
              <a:t>Windows PC with Console </a:t>
            </a:r>
            <a:r>
              <a:rPr lang="en-US" dirty="0"/>
              <a:t>through </a:t>
            </a:r>
            <a:r>
              <a:rPr lang="en-US" dirty="0" smtClean="0"/>
              <a:t>ST-Link</a:t>
            </a:r>
          </a:p>
          <a:p>
            <a:pPr marL="0" indent="0">
              <a:spcBef>
                <a:spcPts val="0"/>
              </a:spcBef>
              <a:spcAft>
                <a:spcPts val="0"/>
              </a:spcAft>
              <a:buNone/>
            </a:pPr>
            <a:r>
              <a:rPr lang="en-US" dirty="0" smtClean="0"/>
              <a:t>   (or a Linux PC)</a:t>
            </a:r>
            <a:endParaRPr lang="en-US" dirty="0"/>
          </a:p>
          <a:p>
            <a:r>
              <a:rPr lang="en-US" dirty="0" err="1" smtClean="0"/>
              <a:t>Multimeter</a:t>
            </a:r>
            <a:endParaRPr lang="en-US" dirty="0" smtClean="0"/>
          </a:p>
          <a:p>
            <a:pPr lvl="0"/>
            <a:r>
              <a:rPr lang="en-US" dirty="0" smtClean="0"/>
              <a:t>System Workbench IDE(SW4STM32</a:t>
            </a:r>
            <a:r>
              <a:rPr lang="en-US" dirty="0"/>
              <a:t>) installed.</a:t>
            </a:r>
          </a:p>
          <a:p>
            <a:r>
              <a:rPr lang="en-US" dirty="0"/>
              <a:t>STM32MPU </a:t>
            </a:r>
            <a:r>
              <a:rPr lang="en-US" dirty="0" err="1"/>
              <a:t>OpenSTLinux</a:t>
            </a:r>
            <a:r>
              <a:rPr lang="en-US" dirty="0"/>
              <a:t> Distributions </a:t>
            </a:r>
            <a:endParaRPr lang="en-US" dirty="0" smtClean="0"/>
          </a:p>
          <a:p>
            <a:pPr lvl="1"/>
            <a:r>
              <a:rPr lang="en-US" dirty="0" smtClean="0"/>
              <a:t>STM32MP1Starter </a:t>
            </a:r>
            <a:r>
              <a:rPr lang="en-US" dirty="0"/>
              <a:t>p</a:t>
            </a:r>
            <a:r>
              <a:rPr lang="en-US" dirty="0" smtClean="0"/>
              <a:t>ackage</a:t>
            </a:r>
          </a:p>
        </p:txBody>
      </p:sp>
      <p:sp>
        <p:nvSpPr>
          <p:cNvPr id="4" name="Slide Number Placeholder 3"/>
          <p:cNvSpPr>
            <a:spLocks noGrp="1"/>
          </p:cNvSpPr>
          <p:nvPr>
            <p:ph type="sldNum" sz="quarter" idx="12"/>
          </p:nvPr>
        </p:nvSpPr>
        <p:spPr/>
        <p:txBody>
          <a:bodyPr/>
          <a:lstStyle/>
          <a:p>
            <a:fld id="{5B31B9E4-8E4D-4C86-BFD7-412B282B373B}" type="slidenum">
              <a:rPr lang="fr-FR" smtClean="0"/>
              <a:pPr/>
              <a:t>8</a:t>
            </a:fld>
            <a:endParaRPr lang="fr-FR"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3294" y="4975394"/>
            <a:ext cx="2094929" cy="1279979"/>
          </a:xfrm>
          <a:prstGeom prst="rect">
            <a:avLst/>
          </a:prstGeom>
        </p:spPr>
      </p:pic>
      <p:pic>
        <p:nvPicPr>
          <p:cNvPr id="8" name="Picture 7"/>
          <p:cNvPicPr>
            <a:picLocks noChangeAspect="1"/>
          </p:cNvPicPr>
          <p:nvPr/>
        </p:nvPicPr>
        <p:blipFill>
          <a:blip r:embed="rId3"/>
          <a:stretch>
            <a:fillRect/>
          </a:stretch>
        </p:blipFill>
        <p:spPr>
          <a:xfrm>
            <a:off x="10095456" y="4738726"/>
            <a:ext cx="1854349" cy="1923694"/>
          </a:xfrm>
          <a:prstGeom prst="rect">
            <a:avLst/>
          </a:prstGeom>
        </p:spPr>
      </p:pic>
      <p:grpSp>
        <p:nvGrpSpPr>
          <p:cNvPr id="49" name="Group 48"/>
          <p:cNvGrpSpPr/>
          <p:nvPr/>
        </p:nvGrpSpPr>
        <p:grpSpPr>
          <a:xfrm>
            <a:off x="6097350" y="3069754"/>
            <a:ext cx="803792" cy="1114357"/>
            <a:chOff x="8692604" y="2515523"/>
            <a:chExt cx="1296087" cy="1796862"/>
          </a:xfrm>
        </p:grpSpPr>
        <p:cxnSp>
          <p:nvCxnSpPr>
            <p:cNvPr id="48" name="Straight Connector 47"/>
            <p:cNvCxnSpPr/>
            <p:nvPr/>
          </p:nvCxnSpPr>
          <p:spPr>
            <a:xfrm>
              <a:off x="9910350" y="2566157"/>
              <a:ext cx="0" cy="143557"/>
            </a:xfrm>
            <a:prstGeom prst="line">
              <a:avLst/>
            </a:prstGeom>
            <a:ln>
              <a:solidFill>
                <a:srgbClr val="646464"/>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9771135" y="2515523"/>
              <a:ext cx="0" cy="143557"/>
            </a:xfrm>
            <a:prstGeom prst="line">
              <a:avLst/>
            </a:prstGeom>
            <a:ln>
              <a:solidFill>
                <a:srgbClr val="646464"/>
              </a:solidFill>
            </a:ln>
          </p:spPr>
          <p:style>
            <a:lnRef idx="1">
              <a:schemeClr val="accent1"/>
            </a:lnRef>
            <a:fillRef idx="0">
              <a:schemeClr val="accent1"/>
            </a:fillRef>
            <a:effectRef idx="0">
              <a:schemeClr val="accent1"/>
            </a:effectRef>
            <a:fontRef idx="minor">
              <a:schemeClr val="tx1"/>
            </a:fontRef>
          </p:style>
        </p:cxnSp>
        <p:sp>
          <p:nvSpPr>
            <p:cNvPr id="39" name="Freeform 38"/>
            <p:cNvSpPr/>
            <p:nvPr/>
          </p:nvSpPr>
          <p:spPr>
            <a:xfrm>
              <a:off x="9550003" y="3275937"/>
              <a:ext cx="222677" cy="736389"/>
            </a:xfrm>
            <a:custGeom>
              <a:avLst/>
              <a:gdLst>
                <a:gd name="connsiteX0" fmla="*/ 0 w 222677"/>
                <a:gd name="connsiteY0" fmla="*/ 731520 h 736389"/>
                <a:gd name="connsiteX1" fmla="*/ 188180 w 222677"/>
                <a:gd name="connsiteY1" fmla="*/ 633454 h 736389"/>
                <a:gd name="connsiteX2" fmla="*/ 222636 w 222677"/>
                <a:gd name="connsiteY2" fmla="*/ 34456 h 736389"/>
                <a:gd name="connsiteX3" fmla="*/ 222636 w 222677"/>
                <a:gd name="connsiteY3" fmla="*/ 34456 h 736389"/>
                <a:gd name="connsiteX4" fmla="*/ 222636 w 222677"/>
                <a:gd name="connsiteY4" fmla="*/ 0 h 7363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2677" h="736389">
                  <a:moveTo>
                    <a:pt x="0" y="731520"/>
                  </a:moveTo>
                  <a:cubicBezTo>
                    <a:pt x="75537" y="740575"/>
                    <a:pt x="151074" y="749631"/>
                    <a:pt x="188180" y="633454"/>
                  </a:cubicBezTo>
                  <a:cubicBezTo>
                    <a:pt x="225286" y="517277"/>
                    <a:pt x="222636" y="34456"/>
                    <a:pt x="222636" y="34456"/>
                  </a:cubicBezTo>
                  <a:lnTo>
                    <a:pt x="222636" y="34456"/>
                  </a:lnTo>
                  <a:lnTo>
                    <a:pt x="222636" y="0"/>
                  </a:ln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40"/>
            <p:cNvSpPr/>
            <p:nvPr/>
          </p:nvSpPr>
          <p:spPr>
            <a:xfrm>
              <a:off x="9595936" y="3285778"/>
              <a:ext cx="314107" cy="861333"/>
            </a:xfrm>
            <a:custGeom>
              <a:avLst/>
              <a:gdLst>
                <a:gd name="connsiteX0" fmla="*/ 0 w 314107"/>
                <a:gd name="connsiteY0" fmla="*/ 781879 h 861333"/>
                <a:gd name="connsiteX1" fmla="*/ 140473 w 314107"/>
                <a:gd name="connsiteY1" fmla="*/ 850790 h 861333"/>
                <a:gd name="connsiteX2" fmla="*/ 288897 w 314107"/>
                <a:gd name="connsiteY2" fmla="*/ 583096 h 861333"/>
                <a:gd name="connsiteX3" fmla="*/ 312751 w 314107"/>
                <a:gd name="connsiteY3" fmla="*/ 0 h 861333"/>
              </a:gdLst>
              <a:ahLst/>
              <a:cxnLst>
                <a:cxn ang="0">
                  <a:pos x="connsiteX0" y="connsiteY0"/>
                </a:cxn>
                <a:cxn ang="0">
                  <a:pos x="connsiteX1" y="connsiteY1"/>
                </a:cxn>
                <a:cxn ang="0">
                  <a:pos x="connsiteX2" y="connsiteY2"/>
                </a:cxn>
                <a:cxn ang="0">
                  <a:pos x="connsiteX3" y="connsiteY3"/>
                </a:cxn>
              </a:cxnLst>
              <a:rect l="l" t="t" r="r" b="b"/>
              <a:pathLst>
                <a:path w="314107" h="861333">
                  <a:moveTo>
                    <a:pt x="0" y="781879"/>
                  </a:moveTo>
                  <a:cubicBezTo>
                    <a:pt x="46162" y="832899"/>
                    <a:pt x="92324" y="883920"/>
                    <a:pt x="140473" y="850790"/>
                  </a:cubicBezTo>
                  <a:cubicBezTo>
                    <a:pt x="188622" y="817660"/>
                    <a:pt x="260184" y="724894"/>
                    <a:pt x="288897" y="583096"/>
                  </a:cubicBezTo>
                  <a:cubicBezTo>
                    <a:pt x="317610" y="441298"/>
                    <a:pt x="315180" y="220649"/>
                    <a:pt x="312751" y="0"/>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8692604" y="2587302"/>
              <a:ext cx="927174" cy="1725083"/>
            </a:xfrm>
            <a:prstGeom prst="roundRect">
              <a:avLst/>
            </a:prstGeom>
            <a:solidFill>
              <a:srgbClr val="FFFF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8826727" y="2733509"/>
              <a:ext cx="633857" cy="263162"/>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r"/>
              <a:r>
                <a:rPr lang="en-US" sz="700" dirty="0" smtClean="0">
                  <a:solidFill>
                    <a:schemeClr val="tx1"/>
                  </a:solidFill>
                </a:rPr>
                <a:t>0.00</a:t>
              </a:r>
              <a:endParaRPr lang="en-US" sz="1600" dirty="0">
                <a:solidFill>
                  <a:schemeClr val="tx1"/>
                </a:solidFill>
              </a:endParaRPr>
            </a:p>
          </p:txBody>
        </p:sp>
        <p:sp>
          <p:nvSpPr>
            <p:cNvPr id="14" name="Rectangle 13"/>
            <p:cNvSpPr/>
            <p:nvPr/>
          </p:nvSpPr>
          <p:spPr>
            <a:xfrm>
              <a:off x="8757915" y="3141762"/>
              <a:ext cx="144016" cy="144016"/>
            </a:xfrm>
            <a:prstGeom prst="rect">
              <a:avLst/>
            </a:prstGeom>
            <a:solidFill>
              <a:srgbClr val="FFFF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8784203" y="3168050"/>
              <a:ext cx="91440" cy="91440"/>
            </a:xfrm>
            <a:prstGeom prst="rect">
              <a:avLst/>
            </a:prstGeom>
            <a:solidFill>
              <a:srgbClr val="FFC000"/>
            </a:solidFill>
            <a:ln w="6350">
              <a:solidFill>
                <a:schemeClr val="tx1"/>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8900815" y="3382348"/>
              <a:ext cx="504056" cy="504056"/>
            </a:xfrm>
            <a:prstGeom prst="ellipse">
              <a:avLst/>
            </a:prstGeom>
            <a:solidFill>
              <a:srgbClr val="FFFF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rot="2611524">
              <a:off x="8910375" y="3611286"/>
              <a:ext cx="487289" cy="46181"/>
            </a:xfrm>
            <a:prstGeom prst="roundRect">
              <a:avLst/>
            </a:prstGeom>
            <a:solidFill>
              <a:srgbClr val="FFFF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9117955" y="3600099"/>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8829923" y="4107491"/>
              <a:ext cx="104993" cy="98553"/>
            </a:xfrm>
            <a:prstGeom prst="ellipse">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9117955" y="4109340"/>
              <a:ext cx="104993" cy="98553"/>
            </a:xfrm>
            <a:prstGeom prst="ellipse">
              <a:avLst/>
            </a:prstGeom>
            <a:solidFill>
              <a:schemeClr val="tx1"/>
            </a:solidFill>
            <a:ln>
              <a:solidFill>
                <a:srgbClr val="6464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9380441" y="4107491"/>
              <a:ext cx="104993" cy="98553"/>
            </a:xfrm>
            <a:prstGeom prst="ellipse">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8784203" y="3933850"/>
              <a:ext cx="804908" cy="184666"/>
            </a:xfrm>
            <a:prstGeom prst="rect">
              <a:avLst/>
            </a:prstGeom>
            <a:noFill/>
          </p:spPr>
          <p:txBody>
            <a:bodyPr wrap="square" rtlCol="0">
              <a:spAutoFit/>
            </a:bodyPr>
            <a:lstStyle/>
            <a:p>
              <a:r>
                <a:rPr lang="en-US" sz="600" dirty="0" smtClean="0"/>
                <a:t>A        COM       V</a:t>
              </a:r>
              <a:endParaRPr lang="en-US" sz="600" dirty="0"/>
            </a:p>
          </p:txBody>
        </p:sp>
        <p:sp>
          <p:nvSpPr>
            <p:cNvPr id="38" name="TextBox 37"/>
            <p:cNvSpPr txBox="1"/>
            <p:nvPr/>
          </p:nvSpPr>
          <p:spPr>
            <a:xfrm>
              <a:off x="8787762" y="3749491"/>
              <a:ext cx="762241" cy="184666"/>
            </a:xfrm>
            <a:prstGeom prst="rect">
              <a:avLst/>
            </a:prstGeom>
            <a:noFill/>
          </p:spPr>
          <p:txBody>
            <a:bodyPr wrap="square" rtlCol="0">
              <a:spAutoFit/>
            </a:bodyPr>
            <a:lstStyle/>
            <a:p>
              <a:r>
                <a:rPr lang="en-US" sz="600" dirty="0" smtClean="0"/>
                <a:t>A                     V</a:t>
              </a:r>
              <a:endParaRPr lang="en-US" sz="600" dirty="0"/>
            </a:p>
          </p:txBody>
        </p:sp>
        <p:sp>
          <p:nvSpPr>
            <p:cNvPr id="42" name="Oval 41"/>
            <p:cNvSpPr/>
            <p:nvPr/>
          </p:nvSpPr>
          <p:spPr>
            <a:xfrm>
              <a:off x="9748616" y="2655358"/>
              <a:ext cx="45719" cy="65083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9887717" y="2709714"/>
              <a:ext cx="45719" cy="65083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9834459" y="2875662"/>
              <a:ext cx="154232" cy="4571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9694019" y="2813599"/>
              <a:ext cx="154232"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p:cNvSpPr/>
          <p:nvPr/>
        </p:nvSpPr>
        <p:spPr>
          <a:xfrm>
            <a:off x="9580491" y="2036384"/>
            <a:ext cx="936104" cy="481148"/>
          </a:xfrm>
          <a:prstGeom prst="rect">
            <a:avLst/>
          </a:prstGeom>
          <a:solidFill>
            <a:schemeClr val="accent1">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p:cNvSpPr/>
          <p:nvPr/>
        </p:nvSpPr>
        <p:spPr>
          <a:xfrm>
            <a:off x="9778479" y="2120517"/>
            <a:ext cx="537430" cy="362435"/>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600" dirty="0" smtClean="0"/>
              <a:t>&gt; hello.</a:t>
            </a:r>
          </a:p>
          <a:p>
            <a:r>
              <a:rPr lang="en-US" sz="600" dirty="0" smtClean="0"/>
              <a:t>&gt; …</a:t>
            </a:r>
            <a:endParaRPr lang="en-US" sz="600" dirty="0"/>
          </a:p>
        </p:txBody>
      </p:sp>
      <p:sp>
        <p:nvSpPr>
          <p:cNvPr id="21" name="Trapezoid 20"/>
          <p:cNvSpPr/>
          <p:nvPr/>
        </p:nvSpPr>
        <p:spPr>
          <a:xfrm>
            <a:off x="9541242" y="2555992"/>
            <a:ext cx="1014602" cy="187121"/>
          </a:xfrm>
          <a:prstGeom prst="trapezoid">
            <a:avLst/>
          </a:prstGeom>
          <a:solidFill>
            <a:schemeClr val="tx1">
              <a:lumMod val="50000"/>
              <a:lumOff val="5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9407216" y="1172391"/>
            <a:ext cx="2760473" cy="738664"/>
          </a:xfrm>
          <a:prstGeom prst="rect">
            <a:avLst/>
          </a:prstGeom>
        </p:spPr>
        <p:txBody>
          <a:bodyPr wrap="square">
            <a:spAutoFit/>
          </a:bodyPr>
          <a:lstStyle/>
          <a:p>
            <a:r>
              <a:rPr lang="en-US" sz="1400" dirty="0">
                <a:solidFill>
                  <a:schemeClr val="accent4"/>
                </a:solidFill>
                <a:latin typeface="Arial" pitchFamily="34" charset="0"/>
                <a:cs typeface="Arial" pitchFamily="34" charset="0"/>
              </a:rPr>
              <a:t>STM32MP157C-EV1 evaluation board with </a:t>
            </a:r>
            <a:r>
              <a:rPr lang="en-US" sz="1400" dirty="0" smtClean="0">
                <a:solidFill>
                  <a:schemeClr val="accent4"/>
                </a:solidFill>
                <a:latin typeface="Arial" pitchFamily="34" charset="0"/>
                <a:cs typeface="Arial" pitchFamily="34" charset="0"/>
              </a:rPr>
              <a:t>STPMIC1x regulator and DDR3</a:t>
            </a:r>
            <a:endParaRPr lang="en-US" sz="1400" dirty="0">
              <a:solidFill>
                <a:schemeClr val="accent4"/>
              </a:solidFill>
              <a:latin typeface="Arial" pitchFamily="34" charset="0"/>
              <a:cs typeface="Arial" pitchFamily="34" charset="0"/>
            </a:endParaRPr>
          </a:p>
        </p:txBody>
      </p:sp>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6200000">
            <a:off x="7502631" y="1415401"/>
            <a:ext cx="2058064" cy="1672637"/>
          </a:xfrm>
          <a:prstGeom prst="rect">
            <a:avLst/>
          </a:prstGeom>
        </p:spPr>
      </p:pic>
      <p:sp>
        <p:nvSpPr>
          <p:cNvPr id="19" name="Freeform 18"/>
          <p:cNvSpPr/>
          <p:nvPr/>
        </p:nvSpPr>
        <p:spPr>
          <a:xfrm>
            <a:off x="8824565" y="1753282"/>
            <a:ext cx="741405" cy="420130"/>
          </a:xfrm>
          <a:custGeom>
            <a:avLst/>
            <a:gdLst>
              <a:gd name="connsiteX0" fmla="*/ 0 w 741405"/>
              <a:gd name="connsiteY0" fmla="*/ 0 h 420130"/>
              <a:gd name="connsiteX1" fmla="*/ 160638 w 741405"/>
              <a:gd name="connsiteY1" fmla="*/ 358346 h 420130"/>
              <a:gd name="connsiteX2" fmla="*/ 469557 w 741405"/>
              <a:gd name="connsiteY2" fmla="*/ 271849 h 420130"/>
              <a:gd name="connsiteX3" fmla="*/ 741405 w 741405"/>
              <a:gd name="connsiteY3" fmla="*/ 420130 h 420130"/>
            </a:gdLst>
            <a:ahLst/>
            <a:cxnLst>
              <a:cxn ang="0">
                <a:pos x="connsiteX0" y="connsiteY0"/>
              </a:cxn>
              <a:cxn ang="0">
                <a:pos x="connsiteX1" y="connsiteY1"/>
              </a:cxn>
              <a:cxn ang="0">
                <a:pos x="connsiteX2" y="connsiteY2"/>
              </a:cxn>
              <a:cxn ang="0">
                <a:pos x="connsiteX3" y="connsiteY3"/>
              </a:cxn>
            </a:cxnLst>
            <a:rect l="l" t="t" r="r" b="b"/>
            <a:pathLst>
              <a:path w="741405" h="420130">
                <a:moveTo>
                  <a:pt x="0" y="0"/>
                </a:moveTo>
                <a:cubicBezTo>
                  <a:pt x="41189" y="156519"/>
                  <a:pt x="82379" y="313038"/>
                  <a:pt x="160638" y="358346"/>
                </a:cubicBezTo>
                <a:cubicBezTo>
                  <a:pt x="238897" y="403654"/>
                  <a:pt x="372763" y="261552"/>
                  <a:pt x="469557" y="271849"/>
                </a:cubicBezTo>
                <a:cubicBezTo>
                  <a:pt x="566352" y="282146"/>
                  <a:pt x="653878" y="351138"/>
                  <a:pt x="741405" y="42013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4050144"/>
      </p:ext>
    </p:extLst>
  </p:cSld>
  <p:clrMapOvr>
    <a:masterClrMapping/>
  </p:clrMapOvr>
  <p:transition spd="slow">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Theoretical school</a:t>
            </a:r>
          </a:p>
        </p:txBody>
      </p:sp>
      <p:sp>
        <p:nvSpPr>
          <p:cNvPr id="4" name="Slide Number Placeholder 3"/>
          <p:cNvSpPr>
            <a:spLocks noGrp="1"/>
          </p:cNvSpPr>
          <p:nvPr>
            <p:ph type="sldNum" sz="quarter" idx="4294967295"/>
          </p:nvPr>
        </p:nvSpPr>
        <p:spPr>
          <a:xfrm>
            <a:off x="11460163" y="679450"/>
            <a:ext cx="727075" cy="196850"/>
          </a:xfrm>
        </p:spPr>
        <p:txBody>
          <a:bodyPr/>
          <a:lstStyle/>
          <a:p>
            <a:fld id="{5B31B9E4-8E4D-4C86-BFD7-412B282B373B}" type="slidenum">
              <a:rPr lang="fr-FR" smtClean="0"/>
              <a:pPr/>
              <a:t>9</a:t>
            </a:fld>
            <a:endParaRPr lang="fr-FR" dirty="0"/>
          </a:p>
        </p:txBody>
      </p:sp>
    </p:spTree>
    <p:extLst>
      <p:ext uri="{BB962C8B-B14F-4D97-AF65-F5344CB8AC3E}">
        <p14:creationId xmlns:p14="http://schemas.microsoft.com/office/powerpoint/2010/main" val="351097502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 val="ff2bc79a42d4e1134194e983bf134319e6f264"/>
  <p:tag name="CLINAME" val="ᑦᑿᑔᑽᑲᒄᒄᑺᑷᑺᑶᑵ"/>
  <p:tag name="DATETIME" val="ᑈᑀᑇᑀᑃᑁᑂᑃᐱᐱᑂᑆᑋᑁᑄᑡᑞᐱᐹᑘᑞᑥᐼᑃᑋᑁᐺ"/>
  <p:tag name="DONEBY" val="ᑤᑥᑭᑴᑽᑲᒃᑲᐱᑴᒀᑽᒀᑾᑳᒀ"/>
  <p:tag name="IPADDRESS" val="ᑒᑘᑣᑔᑨᑝᑃᑂᑄᑄ"/>
  <p:tag name="APPVER" val="ᑄᐿᑁ"/>
  <p:tag name="RANDOM" val="17"/>
  <p:tag name="CHECKSUM" val="ᑅᑉᑄᑇ"/>
  <p:tag name="ISPRING_RESOURCE_PATHS_HASH_2" val="bb676f2088989847832f8dea20845ed3ced6f7aa"/>
</p:tagLst>
</file>

<file path=ppt/tags/tag10.xml><?xml version="1.0" encoding="utf-8"?>
<p:tagLst xmlns:a="http://schemas.openxmlformats.org/drawingml/2006/main" xmlns:r="http://schemas.openxmlformats.org/officeDocument/2006/relationships" xmlns:p="http://schemas.openxmlformats.org/presentationml/2006/main">
  <p:tag name="GENSWF_ADVANCE_TIME" val="64.444"/>
  <p:tag name="ISPRING_CUSTOM_TIMING_USED" val="1"/>
  <p:tag name="ISPRING_SLIDE_ID" val="{60313CF8-FC45-4212-92F1-7F5A44289D24}"/>
</p:tagLst>
</file>

<file path=ppt/tags/tag11.xml><?xml version="1.0" encoding="utf-8"?>
<p:tagLst xmlns:a="http://schemas.openxmlformats.org/drawingml/2006/main" xmlns:r="http://schemas.openxmlformats.org/officeDocument/2006/relationships" xmlns:p="http://schemas.openxmlformats.org/presentationml/2006/main">
  <p:tag name="GENSWF_ADVANCE_TIME" val="64.444"/>
  <p:tag name="ISPRING_CUSTOM_TIMING_USED" val="1"/>
  <p:tag name="ISPRING_SLIDE_ID" val="{60313CF8-FC45-4212-92F1-7F5A44289D24}"/>
</p:tagLst>
</file>

<file path=ppt/tags/tag12.xml><?xml version="1.0" encoding="utf-8"?>
<p:tagLst xmlns:a="http://schemas.openxmlformats.org/drawingml/2006/main" xmlns:r="http://schemas.openxmlformats.org/officeDocument/2006/relationships" xmlns:p="http://schemas.openxmlformats.org/presentationml/2006/main">
  <p:tag name="GENSWF_ADVANCE_TIME" val="64.444"/>
  <p:tag name="ISPRING_CUSTOM_TIMING_USED" val="1"/>
  <p:tag name="ISPRING_SLIDE_ID" val="{60313CF8-FC45-4212-92F1-7F5A44289D24}"/>
</p:tagLst>
</file>

<file path=ppt/tags/tag13.xml><?xml version="1.0" encoding="utf-8"?>
<p:tagLst xmlns:a="http://schemas.openxmlformats.org/drawingml/2006/main" xmlns:r="http://schemas.openxmlformats.org/officeDocument/2006/relationships" xmlns:p="http://schemas.openxmlformats.org/presentationml/2006/main">
  <p:tag name="GENSWF_ADVANCE_TIME" val="64.444"/>
  <p:tag name="ISPRING_CUSTOM_TIMING_USED" val="1"/>
  <p:tag name="ISPRING_SLIDE_ID" val="{60313CF8-FC45-4212-92F1-7F5A44289D24}"/>
</p:tagLst>
</file>

<file path=ppt/tags/tag14.xml><?xml version="1.0" encoding="utf-8"?>
<p:tagLst xmlns:a="http://schemas.openxmlformats.org/drawingml/2006/main" xmlns:r="http://schemas.openxmlformats.org/officeDocument/2006/relationships" xmlns:p="http://schemas.openxmlformats.org/presentationml/2006/main">
  <p:tag name="GENSWF_ADVANCE_TIME" val="64.444"/>
  <p:tag name="ISPRING_CUSTOM_TIMING_USED" val="1"/>
  <p:tag name="ISPRING_SLIDE_ID" val="{60313CF8-FC45-4212-92F1-7F5A44289D24}"/>
</p:tagLst>
</file>

<file path=ppt/tags/tag15.xml><?xml version="1.0" encoding="utf-8"?>
<p:tagLst xmlns:a="http://schemas.openxmlformats.org/drawingml/2006/main" xmlns:r="http://schemas.openxmlformats.org/officeDocument/2006/relationships" xmlns:p="http://schemas.openxmlformats.org/presentationml/2006/main">
  <p:tag name="GENSWF_ADVANCE_TIME" val="64.444"/>
  <p:tag name="ISPRING_CUSTOM_TIMING_USED" val="1"/>
  <p:tag name="ISPRING_SLIDE_ID" val="{60313CF8-FC45-4212-92F1-7F5A44289D24}"/>
</p:tagLst>
</file>

<file path=ppt/tags/tag16.xml><?xml version="1.0" encoding="utf-8"?>
<p:tagLst xmlns:a="http://schemas.openxmlformats.org/drawingml/2006/main" xmlns:r="http://schemas.openxmlformats.org/officeDocument/2006/relationships" xmlns:p="http://schemas.openxmlformats.org/presentationml/2006/main">
  <p:tag name="GENSWF_ADVANCE_TIME" val="64.444"/>
  <p:tag name="ISPRING_CUSTOM_TIMING_USED" val="1"/>
  <p:tag name="ISPRING_SLIDE_ID" val="{60313CF8-FC45-4212-92F1-7F5A44289D24}"/>
</p:tagLst>
</file>

<file path=ppt/tags/tag17.xml><?xml version="1.0" encoding="utf-8"?>
<p:tagLst xmlns:a="http://schemas.openxmlformats.org/drawingml/2006/main" xmlns:r="http://schemas.openxmlformats.org/officeDocument/2006/relationships" xmlns:p="http://schemas.openxmlformats.org/presentationml/2006/main">
  <p:tag name="GENSWF_ADVANCE_TIME" val="64.444"/>
  <p:tag name="ISPRING_CUSTOM_TIMING_USED" val="1"/>
  <p:tag name="ISPRING_SLIDE_ID" val="{60313CF8-FC45-4212-92F1-7F5A44289D24}"/>
</p:tagLst>
</file>

<file path=ppt/tags/tag18.xml><?xml version="1.0" encoding="utf-8"?>
<p:tagLst xmlns:a="http://schemas.openxmlformats.org/drawingml/2006/main" xmlns:r="http://schemas.openxmlformats.org/officeDocument/2006/relationships" xmlns:p="http://schemas.openxmlformats.org/presentationml/2006/main">
  <p:tag name="GENSWF_ADVANCE_TIME" val="64.444"/>
  <p:tag name="ISPRING_CUSTOM_TIMING_USED" val="1"/>
  <p:tag name="ISPRING_SLIDE_ID" val="{60313CF8-FC45-4212-92F1-7F5A44289D24}"/>
</p:tagLst>
</file>

<file path=ppt/tags/tag19.xml><?xml version="1.0" encoding="utf-8"?>
<p:tagLst xmlns:a="http://schemas.openxmlformats.org/drawingml/2006/main" xmlns:r="http://schemas.openxmlformats.org/officeDocument/2006/relationships" xmlns:p="http://schemas.openxmlformats.org/presentationml/2006/main">
  <p:tag name="GENSWF_ADVANCE_TIME" val="64.444"/>
  <p:tag name="ISPRING_CUSTOM_TIMING_USED" val="1"/>
  <p:tag name="ISPRING_SLIDE_ID" val="{60313CF8-FC45-4212-92F1-7F5A44289D24}"/>
</p:tagLst>
</file>

<file path=ppt/tags/tag2.xml><?xml version="1.0" encoding="utf-8"?>
<p:tagLst xmlns:a="http://schemas.openxmlformats.org/drawingml/2006/main" xmlns:r="http://schemas.openxmlformats.org/officeDocument/2006/relationships" xmlns:p="http://schemas.openxmlformats.org/presentationml/2006/main">
  <p:tag name="GENSWF_ADVANCE_TIME" val="64.444"/>
  <p:tag name="ISPRING_CUSTOM_TIMING_USED" val="1"/>
  <p:tag name="ISPRING_SLIDE_ID" val="{60313CF8-FC45-4212-92F1-7F5A44289D24}"/>
</p:tagLst>
</file>

<file path=ppt/tags/tag20.xml><?xml version="1.0" encoding="utf-8"?>
<p:tagLst xmlns:a="http://schemas.openxmlformats.org/drawingml/2006/main" xmlns:r="http://schemas.openxmlformats.org/officeDocument/2006/relationships" xmlns:p="http://schemas.openxmlformats.org/presentationml/2006/main">
  <p:tag name="GENSWF_ADVANCE_TIME" val="64.444"/>
  <p:tag name="ISPRING_CUSTOM_TIMING_USED" val="1"/>
  <p:tag name="ISPRING_SLIDE_ID" val="{60313CF8-FC45-4212-92F1-7F5A44289D24}"/>
</p:tagLst>
</file>

<file path=ppt/tags/tag21.xml><?xml version="1.0" encoding="utf-8"?>
<p:tagLst xmlns:a="http://schemas.openxmlformats.org/drawingml/2006/main" xmlns:r="http://schemas.openxmlformats.org/officeDocument/2006/relationships" xmlns:p="http://schemas.openxmlformats.org/presentationml/2006/main">
  <p:tag name="GENSWF_ADVANCE_TIME" val="64.444"/>
  <p:tag name="ISPRING_CUSTOM_TIMING_USED" val="1"/>
  <p:tag name="ISPRING_SLIDE_ID" val="{60313CF8-FC45-4212-92F1-7F5A44289D24}"/>
</p:tagLst>
</file>

<file path=ppt/tags/tag22.xml><?xml version="1.0" encoding="utf-8"?>
<p:tagLst xmlns:a="http://schemas.openxmlformats.org/drawingml/2006/main" xmlns:r="http://schemas.openxmlformats.org/officeDocument/2006/relationships" xmlns:p="http://schemas.openxmlformats.org/presentationml/2006/main">
  <p:tag name="GENSWF_ADVANCE_TIME" val="64.444"/>
  <p:tag name="ISPRING_CUSTOM_TIMING_USED" val="1"/>
  <p:tag name="ISPRING_SLIDE_ID" val="{60313CF8-FC45-4212-92F1-7F5A44289D24}"/>
</p:tagLst>
</file>

<file path=ppt/tags/tag23.xml><?xml version="1.0" encoding="utf-8"?>
<p:tagLst xmlns:a="http://schemas.openxmlformats.org/drawingml/2006/main" xmlns:r="http://schemas.openxmlformats.org/officeDocument/2006/relationships" xmlns:p="http://schemas.openxmlformats.org/presentationml/2006/main">
  <p:tag name="GENSWF_ADVANCE_TIME" val="64.444"/>
  <p:tag name="ISPRING_CUSTOM_TIMING_USED" val="1"/>
  <p:tag name="ISPRING_SLIDE_ID" val="{60313CF8-FC45-4212-92F1-7F5A44289D24}"/>
</p:tagLst>
</file>

<file path=ppt/tags/tag24.xml><?xml version="1.0" encoding="utf-8"?>
<p:tagLst xmlns:a="http://schemas.openxmlformats.org/drawingml/2006/main" xmlns:r="http://schemas.openxmlformats.org/officeDocument/2006/relationships" xmlns:p="http://schemas.openxmlformats.org/presentationml/2006/main">
  <p:tag name="GENSWF_ADVANCE_TIME" val="64.444"/>
  <p:tag name="ISPRING_CUSTOM_TIMING_USED" val="1"/>
  <p:tag name="ISPRING_SLIDE_ID" val="{60313CF8-FC45-4212-92F1-7F5A44289D24}"/>
</p:tagLst>
</file>

<file path=ppt/tags/tag25.xml><?xml version="1.0" encoding="utf-8"?>
<p:tagLst xmlns:a="http://schemas.openxmlformats.org/drawingml/2006/main" xmlns:r="http://schemas.openxmlformats.org/officeDocument/2006/relationships" xmlns:p="http://schemas.openxmlformats.org/presentationml/2006/main">
  <p:tag name="GENSWF_ADVANCE_TIME" val="64.444"/>
  <p:tag name="ISPRING_CUSTOM_TIMING_USED" val="1"/>
  <p:tag name="ISPRING_SLIDE_ID" val="{60313CF8-FC45-4212-92F1-7F5A44289D24}"/>
</p:tagLst>
</file>

<file path=ppt/tags/tag3.xml><?xml version="1.0" encoding="utf-8"?>
<p:tagLst xmlns:a="http://schemas.openxmlformats.org/drawingml/2006/main" xmlns:r="http://schemas.openxmlformats.org/officeDocument/2006/relationships" xmlns:p="http://schemas.openxmlformats.org/presentationml/2006/main">
  <p:tag name="GENSWF_ADVANCE_TIME" val="82.808"/>
  <p:tag name="ISPRING_CUSTOM_TIMING_USED" val="1"/>
  <p:tag name="ISPRING_SLIDE_ID" val="{45E93CD8-D190-40F6-B6EB-0895169F1FCD}"/>
</p:tagLst>
</file>

<file path=ppt/tags/tag4.xml><?xml version="1.0" encoding="utf-8"?>
<p:tagLst xmlns:a="http://schemas.openxmlformats.org/drawingml/2006/main" xmlns:r="http://schemas.openxmlformats.org/officeDocument/2006/relationships" xmlns:p="http://schemas.openxmlformats.org/presentationml/2006/main">
  <p:tag name="GENSWF_ADVANCE_TIME" val="64.444"/>
  <p:tag name="ISPRING_CUSTOM_TIMING_USED" val="1"/>
  <p:tag name="ISPRING_SLIDE_ID" val="{60313CF8-FC45-4212-92F1-7F5A44289D24}"/>
</p:tagLst>
</file>

<file path=ppt/tags/tag5.xml><?xml version="1.0" encoding="utf-8"?>
<p:tagLst xmlns:a="http://schemas.openxmlformats.org/drawingml/2006/main" xmlns:r="http://schemas.openxmlformats.org/officeDocument/2006/relationships" xmlns:p="http://schemas.openxmlformats.org/presentationml/2006/main">
  <p:tag name="GENSWF_ADVANCE_TIME" val="64.444"/>
  <p:tag name="ISPRING_CUSTOM_TIMING_USED" val="1"/>
  <p:tag name="ISPRING_SLIDE_ID" val="{60313CF8-FC45-4212-92F1-7F5A44289D24}"/>
</p:tagLst>
</file>

<file path=ppt/tags/tag6.xml><?xml version="1.0" encoding="utf-8"?>
<p:tagLst xmlns:a="http://schemas.openxmlformats.org/drawingml/2006/main" xmlns:r="http://schemas.openxmlformats.org/officeDocument/2006/relationships" xmlns:p="http://schemas.openxmlformats.org/presentationml/2006/main">
  <p:tag name="GENSWF_ADVANCE_TIME" val="64.444"/>
  <p:tag name="ISPRING_CUSTOM_TIMING_USED" val="1"/>
  <p:tag name="ISPRING_SLIDE_ID" val="{60313CF8-FC45-4212-92F1-7F5A44289D24}"/>
</p:tagLst>
</file>

<file path=ppt/tags/tag7.xml><?xml version="1.0" encoding="utf-8"?>
<p:tagLst xmlns:a="http://schemas.openxmlformats.org/drawingml/2006/main" xmlns:r="http://schemas.openxmlformats.org/officeDocument/2006/relationships" xmlns:p="http://schemas.openxmlformats.org/presentationml/2006/main">
  <p:tag name="GENSWF_ADVANCE_TIME" val="64.444"/>
  <p:tag name="ISPRING_CUSTOM_TIMING_USED" val="1"/>
  <p:tag name="ISPRING_SLIDE_ID" val="{60313CF8-FC45-4212-92F1-7F5A44289D24}"/>
</p:tagLst>
</file>

<file path=ppt/tags/tag8.xml><?xml version="1.0" encoding="utf-8"?>
<p:tagLst xmlns:a="http://schemas.openxmlformats.org/drawingml/2006/main" xmlns:r="http://schemas.openxmlformats.org/officeDocument/2006/relationships" xmlns:p="http://schemas.openxmlformats.org/presentationml/2006/main">
  <p:tag name="GENSWF_ADVANCE_TIME" val="64.444"/>
  <p:tag name="ISPRING_CUSTOM_TIMING_USED" val="1"/>
  <p:tag name="ISPRING_SLIDE_ID" val="{60313CF8-FC45-4212-92F1-7F5A44289D24}"/>
</p:tagLst>
</file>

<file path=ppt/tags/tag9.xml><?xml version="1.0" encoding="utf-8"?>
<p:tagLst xmlns:a="http://schemas.openxmlformats.org/drawingml/2006/main" xmlns:r="http://schemas.openxmlformats.org/officeDocument/2006/relationships" xmlns:p="http://schemas.openxmlformats.org/presentationml/2006/main">
  <p:tag name="GENSWF_ADVANCE_TIME" val="64.444"/>
  <p:tag name="ISPRING_CUSTOM_TIMING_USED" val="1"/>
  <p:tag name="ISPRING_SLIDE_ID" val="{60313CF8-FC45-4212-92F1-7F5A44289D24}"/>
</p:tagLst>
</file>

<file path=ppt/theme/theme1.xml><?xml version="1.0" encoding="utf-8"?>
<a:theme xmlns:a="http://schemas.openxmlformats.org/drawingml/2006/main" name="ST Template [16-9][2]_updates_13042012">
  <a:themeElements>
    <a:clrScheme name="Custom 2">
      <a:dk1>
        <a:sysClr val="windowText" lastClr="000000"/>
      </a:dk1>
      <a:lt1>
        <a:sysClr val="window" lastClr="FFFFFF"/>
      </a:lt1>
      <a:dk2>
        <a:srgbClr val="1F497D"/>
      </a:dk2>
      <a:lt2>
        <a:srgbClr val="EEECE1"/>
      </a:lt2>
      <a:accent1>
        <a:srgbClr val="39A9DC"/>
      </a:accent1>
      <a:accent2>
        <a:srgbClr val="D4007A"/>
      </a:accent2>
      <a:accent3>
        <a:srgbClr val="9C9E9F"/>
      </a:accent3>
      <a:accent4>
        <a:srgbClr val="002052"/>
      </a:accent4>
      <a:accent5>
        <a:srgbClr val="BBCC00"/>
      </a:accent5>
      <a:accent6>
        <a:srgbClr val="13235B"/>
      </a:accent6>
      <a:hlink>
        <a:srgbClr val="580D58"/>
      </a:hlink>
      <a:folHlink>
        <a:srgbClr val="003D14"/>
      </a:folHlink>
    </a:clrScheme>
    <a:fontScheme name="Office Classique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IconOverlay xmlns="http://schemas.microsoft.com/sharepoint/v4" xsi:nil="true"/>
    <_dlc_DocId xmlns="340d99cd-82a3-4e1e-9613-aea8615acd63">UVQRTWZAYZKY-4887-987</_dlc_DocId>
    <_dlc_DocIdUrl xmlns="340d99cd-82a3-4e1e-9613-aea8615acd63">
      <Url>http://epm-st.st.com/ProjectServerST/Wildcat APPLI Introduction Package/_layouts/15/DocIdRedir.aspx?ID=UVQRTWZAYZKY-4887-987</Url>
      <Description>UVQRTWZAYZKY-4887-987</Description>
    </_dlc_DocIdUrl>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178B14AF690834C94DA08838CF0B983" ma:contentTypeVersion="1" ma:contentTypeDescription="Create a new document." ma:contentTypeScope="" ma:versionID="37f8d5515755d060dd9cee7dd8a7fed5">
  <xsd:schema xmlns:xsd="http://www.w3.org/2001/XMLSchema" xmlns:xs="http://www.w3.org/2001/XMLSchema" xmlns:p="http://schemas.microsoft.com/office/2006/metadata/properties" xmlns:ns2="340d99cd-82a3-4e1e-9613-aea8615acd63" xmlns:ns3="http://schemas.microsoft.com/sharepoint/v4" targetNamespace="http://schemas.microsoft.com/office/2006/metadata/properties" ma:root="true" ma:fieldsID="5dfb5287e9130351c5d37ffa18f03923" ns2:_="" ns3:_="">
    <xsd:import namespace="340d99cd-82a3-4e1e-9613-aea8615acd63"/>
    <xsd:import namespace="http://schemas.microsoft.com/sharepoint/v4"/>
    <xsd:element name="properties">
      <xsd:complexType>
        <xsd:sequence>
          <xsd:element name="documentManagement">
            <xsd:complexType>
              <xsd:all>
                <xsd:element ref="ns2:_dlc_DocId" minOccurs="0"/>
                <xsd:element ref="ns2:_dlc_DocIdUrl" minOccurs="0"/>
                <xsd:element ref="ns2:_dlc_DocIdPersistId" minOccurs="0"/>
                <xsd:element ref="ns3:IconOverla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40d99cd-82a3-4e1e-9613-aea8615acd63"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4" elementFormDefault="qualified">
    <xsd:import namespace="http://schemas.microsoft.com/office/2006/documentManagement/types"/>
    <xsd:import namespace="http://schemas.microsoft.com/office/infopath/2007/PartnerControls"/>
    <xsd:element name="IconOverlay" ma:index="11" nillable="true" ma:displayName="IconOverlay" ma:hidden="true" ma:internalName="IconOverlay">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D8ACAD99-2AA5-420A-A4EA-907F67235317}">
  <ds:schemaRefs>
    <ds:schemaRef ds:uri="http://purl.org/dc/elements/1.1/"/>
    <ds:schemaRef ds:uri="http://schemas.microsoft.com/office/2006/documentManagement/types"/>
    <ds:schemaRef ds:uri="http://schemas.microsoft.com/sharepoint/v4"/>
    <ds:schemaRef ds:uri="http://purl.org/dc/terms/"/>
    <ds:schemaRef ds:uri="http://schemas.openxmlformats.org/package/2006/metadata/core-properties"/>
    <ds:schemaRef ds:uri="340d99cd-82a3-4e1e-9613-aea8615acd63"/>
    <ds:schemaRef ds:uri="http://purl.org/dc/dcmitype/"/>
    <ds:schemaRef ds:uri="http://schemas.microsoft.com/office/infopath/2007/PartnerControls"/>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CFE245A0-8B46-4B52-907C-97032928831B}">
  <ds:schemaRefs>
    <ds:schemaRef ds:uri="http://schemas.microsoft.com/sharepoint/v3/contenttype/forms"/>
  </ds:schemaRefs>
</ds:datastoreItem>
</file>

<file path=customXml/itemProps3.xml><?xml version="1.0" encoding="utf-8"?>
<ds:datastoreItem xmlns:ds="http://schemas.openxmlformats.org/officeDocument/2006/customXml" ds:itemID="{B8BC9DC7-9D41-4BDF-BBDF-08430013155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40d99cd-82a3-4e1e-9613-aea8615acd63"/>
    <ds:schemaRef ds:uri="http://schemas.microsoft.com/sharepoint/v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2352054D-B62F-4BFD-BAB3-D79985571A7B}">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ST-template-Powerpoint-16-9</Template>
  <TotalTime>87525</TotalTime>
  <Words>5666</Words>
  <Application>Microsoft Office PowerPoint</Application>
  <PresentationFormat>Custom</PresentationFormat>
  <Paragraphs>992</Paragraphs>
  <Slides>53</Slides>
  <Notes>38</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53</vt:i4>
      </vt:variant>
    </vt:vector>
  </HeadingPairs>
  <TitlesOfParts>
    <vt:vector size="61" baseType="lpstr">
      <vt:lpstr>Arial,BoldItalic</vt:lpstr>
      <vt:lpstr>Arial,Italic</vt:lpstr>
      <vt:lpstr>Arial</vt:lpstr>
      <vt:lpstr>Calibri</vt:lpstr>
      <vt:lpstr>Times New Roman</vt:lpstr>
      <vt:lpstr>Wingdings</vt:lpstr>
      <vt:lpstr>ST Template [16-9][2]_updates_13042012</vt:lpstr>
      <vt:lpstr>Packager Shell Object</vt:lpstr>
      <vt:lpstr>STM32MP1 hands on</vt:lpstr>
      <vt:lpstr>Content</vt:lpstr>
      <vt:lpstr>Learning program</vt:lpstr>
      <vt:lpstr>Objectives</vt:lpstr>
      <vt:lpstr>Benefits</vt:lpstr>
      <vt:lpstr>Plan</vt:lpstr>
      <vt:lpstr>Prerequisites</vt:lpstr>
      <vt:lpstr>Prerequisites 1/1</vt:lpstr>
      <vt:lpstr>Theoretical school</vt:lpstr>
      <vt:lpstr>Theoretical school </vt:lpstr>
      <vt:lpstr>Power Architecture – on our evaluation board </vt:lpstr>
      <vt:lpstr>Power schemes </vt:lpstr>
      <vt:lpstr>STM32MP1 Power modes Overview </vt:lpstr>
      <vt:lpstr>STM32MP1 System Power modes </vt:lpstr>
      <vt:lpstr>Linux Power commands mapping</vt:lpstr>
      <vt:lpstr>Clock and low power modes 1/2</vt:lpstr>
      <vt:lpstr>Clock and low power modes 2/3</vt:lpstr>
      <vt:lpstr>Clock and low power modes 3/3</vt:lpstr>
      <vt:lpstr>Debug aspects during low power modes</vt:lpstr>
      <vt:lpstr>Evaluation board MB1263C STM32MP157C-EV1 (STPMIC1x, DDR3)</vt:lpstr>
      <vt:lpstr>Constraints due to STM32MPU OpenSTLinux Distributions</vt:lpstr>
      <vt:lpstr>Power consumption on Evaluation board with STM32MPU OpenSTLinux Distributions </vt:lpstr>
      <vt:lpstr>A little Quiz…</vt:lpstr>
      <vt:lpstr>System setup</vt:lpstr>
      <vt:lpstr>Practicing school</vt:lpstr>
      <vt:lpstr>Lab 1</vt:lpstr>
      <vt:lpstr>Practicing school: Lab1 1/3 </vt:lpstr>
      <vt:lpstr>Practicing school: Lab1 2/3 </vt:lpstr>
      <vt:lpstr>Practicing school: Lab1 3/3 </vt:lpstr>
      <vt:lpstr>Lab 2</vt:lpstr>
      <vt:lpstr>Practicing school: Lab2 1/2 </vt:lpstr>
      <vt:lpstr>Practicing school: Lab2 2/2 </vt:lpstr>
      <vt:lpstr>Lab 3</vt:lpstr>
      <vt:lpstr>Practicing school: Lab3 1/2 </vt:lpstr>
      <vt:lpstr>Practicing school: Lab3 2/2 </vt:lpstr>
      <vt:lpstr>Quiz (better to be in Slide Show mode !!!)</vt:lpstr>
      <vt:lpstr>A little Quiz… (click for answers if in Slide show mode)</vt:lpstr>
      <vt:lpstr>Lab 4</vt:lpstr>
      <vt:lpstr>Practicing school: Lab4 1/4 </vt:lpstr>
      <vt:lpstr>Practicing school: Lab4 2/4 </vt:lpstr>
      <vt:lpstr>Practicing school: Lab4 3/4 </vt:lpstr>
      <vt:lpstr>Quiz (better to be in Slide Show mode !!!)</vt:lpstr>
      <vt:lpstr>A little Quiz… (click for answers if in Slide show mode)</vt:lpstr>
      <vt:lpstr>Lab 5</vt:lpstr>
      <vt:lpstr>Practicing school: Lab5 1/7 </vt:lpstr>
      <vt:lpstr>Practicing school: Lab5 2/7 </vt:lpstr>
      <vt:lpstr>Practicing school: Lab5 3/7 </vt:lpstr>
      <vt:lpstr>Practicing school: Lab5 4/7 </vt:lpstr>
      <vt:lpstr>Practicing school: Lab5 5/7 </vt:lpstr>
      <vt:lpstr>Practicing school: Lab5 6/7 </vt:lpstr>
      <vt:lpstr>Practicing school: Lab5 7/7 </vt:lpstr>
      <vt:lpstr>A little Quiz…</vt:lpstr>
      <vt:lpstr>Congratulations !</vt:lpstr>
    </vt:vector>
  </TitlesOfParts>
  <Company>STMicroelectronics</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STM32MP1 hands on</dc:title>
  <dc:creator>B Puel</dc:creator>
  <cp:keywords/>
  <cp:lastModifiedBy>Jean Marc SAINT PIERRE</cp:lastModifiedBy>
  <cp:revision>452</cp:revision>
  <dcterms:created xsi:type="dcterms:W3CDTF">2017-08-28T15:57:18Z</dcterms:created>
  <dcterms:modified xsi:type="dcterms:W3CDTF">2019-02-20T10:30:04Z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0x010100C178B14AF690834C94DA08838CF0B983</vt:lpwstr>
  </property>
  <property fmtid="{D5CDD505-2E9C-101B-9397-08002B2CF9AE}" pid="3" name="ST Location">
    <vt:lpwstr/>
  </property>
  <property fmtid="{D5CDD505-2E9C-101B-9397-08002B2CF9AE}" pid="4" name="TaxKeyword">
    <vt:lpwstr/>
  </property>
  <property fmtid="{D5CDD505-2E9C-101B-9397-08002B2CF9AE}" pid="5" name="Sub Topic">
    <vt:lpwstr>1924;#Brand|7490f855-a292-4b62-a7df-ddc0653ccc7d</vt:lpwstr>
  </property>
  <property fmtid="{D5CDD505-2E9C-101B-9397-08002B2CF9AE}" pid="6" name="Topics">
    <vt:lpwstr>370;#Communications|ade3b626-90ec-4a55-afa8-3dce1f1a774f</vt:lpwstr>
  </property>
  <property fmtid="{D5CDD505-2E9C-101B-9397-08002B2CF9AE}" pid="7" name="DSDocumentType">
    <vt:lpwstr>3704;#Template|7440dd85-48b0-4e78-88b2-15e4cd19a90a</vt:lpwstr>
  </property>
  <property fmtid="{D5CDD505-2E9C-101B-9397-08002B2CF9AE}" pid="8" name="ST Organization">
    <vt:lpwstr>213;#Corporate External Communication|d56e3934-ef99-4c87-917c-9bec4b0cde5e</vt:lpwstr>
  </property>
  <property fmtid="{D5CDD505-2E9C-101B-9397-08002B2CF9AE}" pid="9" name="Order">
    <vt:r8>7500</vt:r8>
  </property>
  <property fmtid="{D5CDD505-2E9C-101B-9397-08002B2CF9AE}" pid="10" name="_dlc_DocIdItemGuid">
    <vt:lpwstr>1788bcd8-98ef-44a1-811f-9f267076f74d</vt:lpwstr>
  </property>
</Properties>
</file>