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s/slide2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slideLayouts/slideLayout6.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502" r:id="rId6"/>
    <p:sldId id="491" r:id="rId7"/>
    <p:sldId id="492" r:id="rId8"/>
    <p:sldId id="474" r:id="rId9"/>
    <p:sldId id="488" r:id="rId10"/>
    <p:sldId id="471" r:id="rId11"/>
    <p:sldId id="487" r:id="rId12"/>
    <p:sldId id="497" r:id="rId13"/>
    <p:sldId id="509" r:id="rId14"/>
    <p:sldId id="508" r:id="rId15"/>
    <p:sldId id="499" r:id="rId16"/>
    <p:sldId id="475" r:id="rId17"/>
    <p:sldId id="504" r:id="rId18"/>
    <p:sldId id="481" r:id="rId19"/>
    <p:sldId id="503" r:id="rId20"/>
    <p:sldId id="506" r:id="rId21"/>
    <p:sldId id="507" r:id="rId22"/>
    <p:sldId id="480" r:id="rId23"/>
    <p:sldId id="501" r:id="rId24"/>
    <p:sldId id="470" r:id="rId25"/>
    <p:sldId id="397" r:id="rId26"/>
    <p:sldId id="490" r:id="rId27"/>
    <p:sldId id="500" r:id="rId28"/>
    <p:sldId id="510" r:id="rId29"/>
  </p:sldIdLst>
  <p:sldSz cx="12187238" cy="6859588"/>
  <p:notesSz cx="6858000" cy="9144000"/>
  <p:custDataLst>
    <p:tags r:id="rId31"/>
  </p:custDataLst>
  <p:defaultTextStyle>
    <a:defPPr>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orient="horz" pos="816">
          <p15:clr>
            <a:srgbClr val="A4A3A4"/>
          </p15:clr>
        </p15:guide>
        <p15:guide id="3"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Emmanuel COMBETTE DE RYMON" initials="ECDR" lastIdx="18" clrIdx="0">
    <p:extLst>
      <p:ext uri="{19B8F6BF-5375-455C-9EA6-DF929625EA0E}">
        <p15:presenceInfo xmlns:p15="http://schemas.microsoft.com/office/powerpoint/2012/main" userId="S-1-5-21-2000478354-220523388-725345543-101555" providerId="AD"/>
      </p:ext>
    </p:extLst>
  </p:cmAuthor>
  <p:cmAuthor id="3" name="Marie-Christine CAYALE" initials="MC" lastIdx="15" clrIdx="2">
    <p:extLst>
      <p:ext uri="{19B8F6BF-5375-455C-9EA6-DF929625EA0E}">
        <p15:presenceInfo xmlns:p15="http://schemas.microsoft.com/office/powerpoint/2012/main" userId="S-1-5-21-2000478354-220523388-725345543-101553" providerId="AD"/>
      </p:ext>
    </p:extLst>
  </p:cmAuthor>
  <p:cmAuthor id="4" name="Baeza Gerald"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251"/>
    <a:srgbClr val="002052"/>
    <a:srgbClr val="002A0A"/>
    <a:srgbClr val="003D14"/>
    <a:srgbClr val="646464"/>
    <a:srgbClr val="5F5F5F"/>
    <a:srgbClr val="B9C4CA"/>
    <a:srgbClr val="90989E"/>
    <a:srgbClr val="3F050D"/>
    <a:srgbClr val="5C0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74" autoAdjust="0"/>
    <p:restoredTop sz="79245" autoAdjust="0"/>
  </p:normalViewPr>
  <p:slideViewPr>
    <p:cSldViewPr showGuides="1">
      <p:cViewPr varScale="1">
        <p:scale>
          <a:sx n="56" d="100"/>
          <a:sy n="56" d="100"/>
        </p:scale>
        <p:origin x="78" y="48"/>
      </p:cViewPr>
      <p:guideLst>
        <p:guide orient="horz" pos="2161"/>
        <p:guide orient="horz" pos="816"/>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openxmlformats.org/officeDocument/2006/relationships/customXml" Target="../customXml/item5.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DC714-B8C8-41CC-8B32-1E23D8396FA6}" type="datetimeFigureOut">
              <a:rPr lang="fr-FR" smtClean="0"/>
              <a:t>11/10/2018</a:t>
            </a:fld>
            <a:endParaRPr lang="fr-FR"/>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440946-B3FE-4062-9BAE-4125F5E6CB49}" type="slidenum">
              <a:rPr lang="fr-FR" smtClean="0"/>
              <a:t>‹#›</a:t>
            </a:fld>
            <a:endParaRPr lang="fr-FR"/>
          </a:p>
        </p:txBody>
      </p:sp>
    </p:spTree>
    <p:extLst>
      <p:ext uri="{BB962C8B-B14F-4D97-AF65-F5344CB8AC3E}">
        <p14:creationId xmlns:p14="http://schemas.microsoft.com/office/powerpoint/2010/main" val="905264168"/>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RM_architecture" TargetMode="External"/><Relationship Id="rId7" Type="http://schemas.openxmlformats.org/officeDocument/2006/relationships/hyperlink" Target="https://en.wikipedia.org/wiki/X86_64"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X86" TargetMode="External"/><Relationship Id="rId5" Type="http://schemas.openxmlformats.org/officeDocument/2006/relationships/hyperlink" Target="https://en.wikipedia.org/wiki/PowerPC" TargetMode="External"/><Relationship Id="rId4" Type="http://schemas.openxmlformats.org/officeDocument/2006/relationships/hyperlink" Target="https://en.wikipedia.org/wiki/MIPS_architectur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440946-B3FE-4062-9BAE-4125F5E6CB49}" type="slidenum">
              <a:rPr lang="fr-FR" smtClean="0"/>
              <a:t>1</a:t>
            </a:fld>
            <a:endParaRPr lang="fr-FR"/>
          </a:p>
        </p:txBody>
      </p:sp>
    </p:spTree>
    <p:extLst>
      <p:ext uri="{BB962C8B-B14F-4D97-AF65-F5344CB8AC3E}">
        <p14:creationId xmlns:p14="http://schemas.microsoft.com/office/powerpoint/2010/main" val="867292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This structure is</a:t>
            </a:r>
            <a:r>
              <a:rPr lang="en-US" sz="1600" baseline="0" dirty="0" smtClean="0"/>
              <a:t> used in the </a:t>
            </a:r>
            <a:r>
              <a:rPr lang="en-US" sz="1600" baseline="0" dirty="0" err="1" smtClean="0"/>
              <a:t>OpenSTlinux</a:t>
            </a:r>
            <a:r>
              <a:rPr lang="en-US" sz="1600" baseline="0" dirty="0" smtClean="0"/>
              <a:t> distribution</a:t>
            </a:r>
            <a:endParaRPr lang="en-US" sz="1600" dirty="0"/>
          </a:p>
        </p:txBody>
      </p:sp>
      <p:sp>
        <p:nvSpPr>
          <p:cNvPr id="4" name="Slide Number Placeholder 3"/>
          <p:cNvSpPr>
            <a:spLocks noGrp="1"/>
          </p:cNvSpPr>
          <p:nvPr>
            <p:ph type="sldNum" sz="quarter" idx="10"/>
          </p:nvPr>
        </p:nvSpPr>
        <p:spPr/>
        <p:txBody>
          <a:bodyPr/>
          <a:lstStyle/>
          <a:p>
            <a:fld id="{DD440946-B3FE-4062-9BAE-4125F5E6CB49}" type="slidenum">
              <a:rPr lang="fr-FR" smtClean="0"/>
              <a:t>11</a:t>
            </a:fld>
            <a:endParaRPr lang="fr-FR"/>
          </a:p>
        </p:txBody>
      </p:sp>
    </p:spTree>
    <p:extLst>
      <p:ext uri="{BB962C8B-B14F-4D97-AF65-F5344CB8AC3E}">
        <p14:creationId xmlns:p14="http://schemas.microsoft.com/office/powerpoint/2010/main" val="874016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12</a:t>
            </a:fld>
            <a:endParaRPr lang="fr-FR"/>
          </a:p>
        </p:txBody>
      </p:sp>
    </p:spTree>
    <p:extLst>
      <p:ext uri="{BB962C8B-B14F-4D97-AF65-F5344CB8AC3E}">
        <p14:creationId xmlns:p14="http://schemas.microsoft.com/office/powerpoint/2010/main" val="87277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13</a:t>
            </a:fld>
            <a:endParaRPr lang="fr-FR"/>
          </a:p>
        </p:txBody>
      </p:sp>
    </p:spTree>
    <p:extLst>
      <p:ext uri="{BB962C8B-B14F-4D97-AF65-F5344CB8AC3E}">
        <p14:creationId xmlns:p14="http://schemas.microsoft.com/office/powerpoint/2010/main" val="2195391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14</a:t>
            </a:fld>
            <a:endParaRPr lang="fr-FR"/>
          </a:p>
        </p:txBody>
      </p:sp>
    </p:spTree>
    <p:extLst>
      <p:ext uri="{BB962C8B-B14F-4D97-AF65-F5344CB8AC3E}">
        <p14:creationId xmlns:p14="http://schemas.microsoft.com/office/powerpoint/2010/main" val="196320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15</a:t>
            </a:fld>
            <a:endParaRPr lang="fr-FR"/>
          </a:p>
        </p:txBody>
      </p:sp>
    </p:spTree>
    <p:extLst>
      <p:ext uri="{BB962C8B-B14F-4D97-AF65-F5344CB8AC3E}">
        <p14:creationId xmlns:p14="http://schemas.microsoft.com/office/powerpoint/2010/main" val="80407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16</a:t>
            </a:fld>
            <a:endParaRPr lang="fr-FR"/>
          </a:p>
        </p:txBody>
      </p:sp>
    </p:spTree>
    <p:extLst>
      <p:ext uri="{BB962C8B-B14F-4D97-AF65-F5344CB8AC3E}">
        <p14:creationId xmlns:p14="http://schemas.microsoft.com/office/powerpoint/2010/main" val="3121187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19</a:t>
            </a:fld>
            <a:endParaRPr lang="fr-FR"/>
          </a:p>
        </p:txBody>
      </p:sp>
    </p:spTree>
    <p:extLst>
      <p:ext uri="{BB962C8B-B14F-4D97-AF65-F5344CB8AC3E}">
        <p14:creationId xmlns:p14="http://schemas.microsoft.com/office/powerpoint/2010/main" val="278135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20</a:t>
            </a:fld>
            <a:endParaRPr lang="fr-FR"/>
          </a:p>
        </p:txBody>
      </p:sp>
    </p:spTree>
    <p:extLst>
      <p:ext uri="{BB962C8B-B14F-4D97-AF65-F5344CB8AC3E}">
        <p14:creationId xmlns:p14="http://schemas.microsoft.com/office/powerpoint/2010/main" val="1165924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21</a:t>
            </a:fld>
            <a:endParaRPr lang="fr-FR"/>
          </a:p>
        </p:txBody>
      </p:sp>
    </p:spTree>
    <p:extLst>
      <p:ext uri="{BB962C8B-B14F-4D97-AF65-F5344CB8AC3E}">
        <p14:creationId xmlns:p14="http://schemas.microsoft.com/office/powerpoint/2010/main" val="287866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23</a:t>
            </a:fld>
            <a:endParaRPr lang="fr-FR"/>
          </a:p>
        </p:txBody>
      </p:sp>
    </p:spTree>
    <p:extLst>
      <p:ext uri="{BB962C8B-B14F-4D97-AF65-F5344CB8AC3E}">
        <p14:creationId xmlns:p14="http://schemas.microsoft.com/office/powerpoint/2010/main" val="242969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BSP = starter file contains</a:t>
            </a:r>
            <a:r>
              <a:rPr lang="en-US" baseline="0" dirty="0" smtClean="0"/>
              <a:t> the Bootloader in Linux plf.  </a:t>
            </a:r>
            <a:r>
              <a:rPr lang="en-US" baseline="0" dirty="0" err="1" smtClean="0"/>
              <a:t>Lowlayer</a:t>
            </a:r>
            <a:r>
              <a:rPr lang="en-US" baseline="0" dirty="0" smtClean="0"/>
              <a:t> part of the OS. </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a:t>
            </a:fld>
            <a:endParaRPr lang="fr-FR"/>
          </a:p>
        </p:txBody>
      </p:sp>
    </p:spTree>
    <p:extLst>
      <p:ext uri="{BB962C8B-B14F-4D97-AF65-F5344CB8AC3E}">
        <p14:creationId xmlns:p14="http://schemas.microsoft.com/office/powerpoint/2010/main" val="976507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24</a:t>
            </a:fld>
            <a:endParaRPr lang="fr-FR"/>
          </a:p>
        </p:txBody>
      </p:sp>
    </p:spTree>
    <p:extLst>
      <p:ext uri="{BB962C8B-B14F-4D97-AF65-F5344CB8AC3E}">
        <p14:creationId xmlns:p14="http://schemas.microsoft.com/office/powerpoint/2010/main" val="1757888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25</a:t>
            </a:fld>
            <a:endParaRPr lang="fr-FR"/>
          </a:p>
        </p:txBody>
      </p:sp>
    </p:spTree>
    <p:extLst>
      <p:ext uri="{BB962C8B-B14F-4D97-AF65-F5344CB8AC3E}">
        <p14:creationId xmlns:p14="http://schemas.microsoft.com/office/powerpoint/2010/main" val="4172543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3</a:t>
            </a:fld>
            <a:endParaRPr lang="fr-FR"/>
          </a:p>
        </p:txBody>
      </p:sp>
    </p:spTree>
    <p:extLst>
      <p:ext uri="{BB962C8B-B14F-4D97-AF65-F5344CB8AC3E}">
        <p14:creationId xmlns:p14="http://schemas.microsoft.com/office/powerpoint/2010/main" val="267728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An SDK can take the form of a </a:t>
            </a:r>
            <a:r>
              <a:rPr lang="en-US" sz="1600" b="1" dirty="0" smtClean="0"/>
              <a:t>simple implementation</a:t>
            </a:r>
            <a:r>
              <a:rPr lang="en-US" sz="1600" dirty="0" smtClean="0"/>
              <a:t> of one or more</a:t>
            </a:r>
            <a:r>
              <a:rPr lang="en-US" sz="1600" b="1" dirty="0" smtClean="0"/>
              <a:t> </a:t>
            </a:r>
            <a:r>
              <a:rPr lang="en-US" sz="1600" b="1" i="1" dirty="0" smtClean="0"/>
              <a:t>application programming interfaces</a:t>
            </a:r>
            <a:r>
              <a:rPr lang="en-US" sz="1600" dirty="0" smtClean="0"/>
              <a:t> (APIs) to </a:t>
            </a:r>
            <a:r>
              <a:rPr lang="en-US" sz="1600" b="1" dirty="0" smtClean="0"/>
              <a:t>interface to a</a:t>
            </a:r>
            <a:r>
              <a:rPr lang="en-US" sz="1600" dirty="0" smtClean="0"/>
              <a:t> </a:t>
            </a:r>
            <a:r>
              <a:rPr lang="en-US" sz="1600" b="1" dirty="0" smtClean="0"/>
              <a:t>particular programming language</a:t>
            </a:r>
            <a:r>
              <a:rPr lang="en-US" sz="1600" dirty="0" smtClean="0"/>
              <a:t>, or it may be as complex as hardware-specific </a:t>
            </a:r>
            <a:r>
              <a:rPr lang="en-US" sz="1600" b="1" dirty="0" smtClean="0"/>
              <a:t>tools </a:t>
            </a:r>
            <a:r>
              <a:rPr lang="en-US" sz="1600" dirty="0" smtClean="0"/>
              <a:t>that can </a:t>
            </a:r>
            <a:r>
              <a:rPr lang="en-US" sz="1600" b="1" dirty="0" smtClean="0"/>
              <a:t>communicate</a:t>
            </a:r>
            <a:r>
              <a:rPr lang="en-US" sz="1600" dirty="0" smtClean="0"/>
              <a:t> with a particular </a:t>
            </a:r>
            <a:r>
              <a:rPr lang="en-US" sz="1600" b="1" dirty="0" smtClean="0"/>
              <a:t>embedded system</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4</a:t>
            </a:fld>
            <a:endParaRPr lang="fr-FR"/>
          </a:p>
        </p:txBody>
      </p:sp>
    </p:spTree>
    <p:extLst>
      <p:ext uri="{BB962C8B-B14F-4D97-AF65-F5344CB8AC3E}">
        <p14:creationId xmlns:p14="http://schemas.microsoft.com/office/powerpoint/2010/main" val="376165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5</a:t>
            </a:fld>
            <a:endParaRPr lang="fr-FR"/>
          </a:p>
        </p:txBody>
      </p:sp>
    </p:spTree>
    <p:extLst>
      <p:ext uri="{BB962C8B-B14F-4D97-AF65-F5344CB8AC3E}">
        <p14:creationId xmlns:p14="http://schemas.microsoft.com/office/powerpoint/2010/main" val="91247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600" dirty="0" smtClean="0"/>
              <a:t>The project is intended to provide a </a:t>
            </a:r>
            <a:r>
              <a:rPr lang="en-US" sz="1600" b="1" dirty="0" smtClean="0"/>
              <a:t>helpful starting point for developers</a:t>
            </a:r>
            <a:endParaRPr lang="en-US" sz="1600" b="1" i="1" dirty="0" smtClean="0"/>
          </a:p>
          <a:p>
            <a:pPr marL="342900" indent="-342900">
              <a:buFont typeface="Arial" panose="020B0604020202020204" pitchFamily="34" charset="0"/>
              <a:buChar char="•"/>
            </a:pPr>
            <a:r>
              <a:rPr lang="en-US" sz="1600" b="1" i="1" dirty="0" smtClean="0"/>
              <a:t>Interoperable</a:t>
            </a:r>
            <a:r>
              <a:rPr lang="en-US" sz="1600" b="1" dirty="0" smtClean="0"/>
              <a:t> tools, metadata and processes that enable the </a:t>
            </a:r>
            <a:r>
              <a:rPr lang="en-US" sz="1600" b="1" u="sng" dirty="0" smtClean="0"/>
              <a:t>rapid</a:t>
            </a:r>
            <a:r>
              <a:rPr lang="en-US" sz="1600" b="1" u="none" dirty="0" smtClean="0"/>
              <a:t>, </a:t>
            </a:r>
            <a:r>
              <a:rPr lang="en-US" sz="1600" b="1" u="sng" dirty="0" smtClean="0"/>
              <a:t>repeatable </a:t>
            </a:r>
            <a:r>
              <a:rPr lang="en-US" sz="1600" b="1" dirty="0" smtClean="0"/>
              <a:t>development</a:t>
            </a:r>
          </a:p>
          <a:p>
            <a:pPr marL="342900" indent="-342900">
              <a:buFont typeface="Arial" panose="020B0604020202020204" pitchFamily="34" charset="0"/>
              <a:buChar char="•"/>
            </a:pPr>
            <a:r>
              <a:rPr lang="en-US" sz="1600" b="1" dirty="0" smtClean="0"/>
              <a:t>Poky distribution</a:t>
            </a:r>
            <a:r>
              <a:rPr lang="en-US" sz="1600" b="1" baseline="0" dirty="0" smtClean="0"/>
              <a:t> </a:t>
            </a:r>
            <a:r>
              <a:rPr lang="en-US" sz="1600" b="1" dirty="0" smtClean="0"/>
              <a:t>a starting point</a:t>
            </a:r>
            <a:r>
              <a:rPr lang="en-US" sz="1600" b="1" baseline="0" dirty="0" smtClean="0"/>
              <a:t> to be customized, ease and speedup the creation.</a:t>
            </a:r>
            <a:r>
              <a:rPr lang="en-US" sz="1600" b="1" dirty="0" smtClean="0"/>
              <a:t> Maintained by Intel .</a:t>
            </a:r>
          </a:p>
          <a:p>
            <a:pPr marL="342900" indent="-342900">
              <a:buFont typeface="Arial" panose="020B0604020202020204" pitchFamily="34" charset="0"/>
              <a:buChar char="•"/>
            </a:pPr>
            <a:endParaRPr lang="en-US" sz="1600" dirty="0" smtClean="0"/>
          </a:p>
          <a:p>
            <a:pPr marL="0" indent="0">
              <a:buFont typeface="Arial" panose="020B0604020202020204" pitchFamily="34" charset="0"/>
              <a:buNone/>
            </a:pPr>
            <a:r>
              <a:rPr lang="en-US" sz="1600" dirty="0" smtClean="0"/>
              <a:t>. </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The project </a:t>
            </a:r>
            <a:r>
              <a:rPr lang="en-US" sz="1600" b="1" dirty="0" smtClean="0"/>
              <a:t>hosts</a:t>
            </a:r>
            <a:r>
              <a:rPr lang="en-US" sz="1600" dirty="0" smtClean="0"/>
              <a:t> other projects including the Poky build system, </a:t>
            </a:r>
            <a:r>
              <a:rPr lang="en-US" sz="1600" dirty="0" err="1" smtClean="0"/>
              <a:t>Autobuilder</a:t>
            </a:r>
            <a:r>
              <a:rPr lang="en-US" sz="1600" dirty="0" smtClean="0"/>
              <a:t> automated build and test system, and the Embedded GLIBC (EGLIBC)C library. It welcomes the participation of embedded vendors, developers, and other open source projects</a:t>
            </a:r>
          </a:p>
          <a:p>
            <a:pPr marL="342900" indent="-342900">
              <a:buFont typeface="Arial" panose="020B0604020202020204" pitchFamily="34" charset="0"/>
              <a:buChar char="•"/>
            </a:pPr>
            <a:endParaRPr lang="en-US" sz="1600" dirty="0" smtClean="0"/>
          </a:p>
        </p:txBody>
      </p:sp>
      <p:sp>
        <p:nvSpPr>
          <p:cNvPr id="4" name="Slide Number Placeholder 3"/>
          <p:cNvSpPr>
            <a:spLocks noGrp="1"/>
          </p:cNvSpPr>
          <p:nvPr>
            <p:ph type="sldNum" sz="quarter" idx="10"/>
          </p:nvPr>
        </p:nvSpPr>
        <p:spPr/>
        <p:txBody>
          <a:bodyPr/>
          <a:lstStyle/>
          <a:p>
            <a:fld id="{DD440946-B3FE-4062-9BAE-4125F5E6CB49}" type="slidenum">
              <a:rPr lang="fr-FR" smtClean="0"/>
              <a:t>6</a:t>
            </a:fld>
            <a:endParaRPr lang="fr-FR"/>
          </a:p>
        </p:txBody>
      </p:sp>
    </p:spTree>
    <p:extLst>
      <p:ext uri="{BB962C8B-B14F-4D97-AF65-F5344CB8AC3E}">
        <p14:creationId xmlns:p14="http://schemas.microsoft.com/office/powerpoint/2010/main" val="680515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Architectures supported</a:t>
            </a:r>
            <a:r>
              <a:rPr lang="en-US" sz="1600" baseline="0" dirty="0" smtClean="0"/>
              <a:t> in </a:t>
            </a:r>
            <a:r>
              <a:rPr lang="en-US" sz="1600" b="1" baseline="0" dirty="0" err="1" smtClean="0"/>
              <a:t>Yocto</a:t>
            </a:r>
            <a:r>
              <a:rPr lang="en-US" sz="1600" b="1" baseline="0" dirty="0" smtClean="0"/>
              <a:t> BSP </a:t>
            </a:r>
            <a:r>
              <a:rPr lang="en-US" sz="1600" baseline="0" dirty="0" smtClean="0"/>
              <a:t>: </a:t>
            </a:r>
            <a:r>
              <a:rPr lang="en-US" dirty="0" smtClean="0">
                <a:effectLst/>
                <a:hlinkClick r:id="rId3" tooltip="ARM architecture"/>
              </a:rPr>
              <a:t>ARM</a:t>
            </a:r>
            <a:r>
              <a:rPr lang="en-US" dirty="0" smtClean="0">
                <a:effectLst/>
              </a:rPr>
              <a:t>, </a:t>
            </a:r>
            <a:r>
              <a:rPr lang="en-US" dirty="0" smtClean="0">
                <a:effectLst/>
                <a:hlinkClick r:id="rId4" tooltip="MIPS architecture"/>
              </a:rPr>
              <a:t>MIPS</a:t>
            </a:r>
            <a:r>
              <a:rPr lang="en-US" dirty="0" smtClean="0">
                <a:effectLst/>
              </a:rPr>
              <a:t>, </a:t>
            </a:r>
            <a:r>
              <a:rPr lang="en-US" dirty="0" smtClean="0">
                <a:effectLst/>
                <a:hlinkClick r:id="rId5" tooltip="PowerPC"/>
              </a:rPr>
              <a:t>PowerPC</a:t>
            </a:r>
            <a:r>
              <a:rPr lang="en-US" dirty="0" smtClean="0">
                <a:effectLst/>
              </a:rPr>
              <a:t> and </a:t>
            </a:r>
            <a:r>
              <a:rPr lang="en-US" dirty="0" smtClean="0">
                <a:effectLst/>
                <a:hlinkClick r:id="rId6" tooltip="X86"/>
              </a:rPr>
              <a:t>x86</a:t>
            </a:r>
            <a:r>
              <a:rPr lang="en-US" dirty="0" smtClean="0">
                <a:effectLst/>
              </a:rPr>
              <a:t>/</a:t>
            </a:r>
            <a:r>
              <a:rPr lang="en-US" dirty="0" smtClean="0">
                <a:effectLst/>
                <a:hlinkClick r:id="rId7"/>
              </a:rPr>
              <a:t>x86 64</a:t>
            </a:r>
            <a:endParaRPr lang="en-US" sz="1600" dirty="0" smtClean="0"/>
          </a:p>
          <a:p>
            <a:endParaRPr lang="en-US" sz="1600" dirty="0" smtClean="0"/>
          </a:p>
          <a:p>
            <a:r>
              <a:rPr lang="en-US" sz="1600" dirty="0" smtClean="0"/>
              <a:t>This commonality provides automatic familiarity for developers already using </a:t>
            </a:r>
            <a:r>
              <a:rPr lang="en-US" sz="1600" dirty="0" err="1" smtClean="0"/>
              <a:t>OpenEmbedded</a:t>
            </a:r>
            <a:r>
              <a:rPr lang="en-US" sz="1600" dirty="0" smtClean="0"/>
              <a:t>. However, the learning curve for getting </a:t>
            </a:r>
            <a:r>
              <a:rPr lang="en-US" sz="1600" b="1" dirty="0" smtClean="0"/>
              <a:t>started with the </a:t>
            </a:r>
            <a:r>
              <a:rPr lang="en-US" sz="1600" b="1" dirty="0" err="1" smtClean="0"/>
              <a:t>Yocto</a:t>
            </a:r>
            <a:r>
              <a:rPr lang="en-US" sz="1600" b="1" dirty="0" smtClean="0"/>
              <a:t> Project is less steep.</a:t>
            </a:r>
            <a:r>
              <a:rPr lang="en-US" sz="1600" dirty="0" smtClean="0"/>
              <a:t> It is easier for new users to create a working distribution with the </a:t>
            </a:r>
            <a:r>
              <a:rPr lang="en-US" sz="1600" dirty="0" err="1" smtClean="0"/>
              <a:t>Yocto</a:t>
            </a:r>
            <a:r>
              <a:rPr lang="en-US" sz="1600" dirty="0" smtClean="0"/>
              <a:t> Project, and more work is being done currently on this subject with the new Hob graphical user interface. </a:t>
            </a:r>
            <a:endParaRPr lang="en-US" sz="1600" dirty="0"/>
          </a:p>
        </p:txBody>
      </p:sp>
      <p:sp>
        <p:nvSpPr>
          <p:cNvPr id="4" name="Slide Number Placeholder 3"/>
          <p:cNvSpPr>
            <a:spLocks noGrp="1"/>
          </p:cNvSpPr>
          <p:nvPr>
            <p:ph type="sldNum" sz="quarter" idx="10"/>
          </p:nvPr>
        </p:nvSpPr>
        <p:spPr/>
        <p:txBody>
          <a:bodyPr/>
          <a:lstStyle/>
          <a:p>
            <a:fld id="{DD440946-B3FE-4062-9BAE-4125F5E6CB49}" type="slidenum">
              <a:rPr lang="fr-FR" smtClean="0"/>
              <a:t>7</a:t>
            </a:fld>
            <a:endParaRPr lang="fr-FR"/>
          </a:p>
        </p:txBody>
      </p:sp>
    </p:spTree>
    <p:extLst>
      <p:ext uri="{BB962C8B-B14F-4D97-AF65-F5344CB8AC3E}">
        <p14:creationId xmlns:p14="http://schemas.microsoft.com/office/powerpoint/2010/main" val="385580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8</a:t>
            </a:fld>
            <a:endParaRPr lang="fr-FR"/>
          </a:p>
        </p:txBody>
      </p:sp>
    </p:spTree>
    <p:extLst>
      <p:ext uri="{BB962C8B-B14F-4D97-AF65-F5344CB8AC3E}">
        <p14:creationId xmlns:p14="http://schemas.microsoft.com/office/powerpoint/2010/main" val="2587771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Presentation of what going to happen</a:t>
            </a:r>
            <a:endParaRPr lang="en-US" dirty="0"/>
          </a:p>
        </p:txBody>
      </p:sp>
      <p:sp>
        <p:nvSpPr>
          <p:cNvPr id="4" name="Slide Number Placeholder 3"/>
          <p:cNvSpPr>
            <a:spLocks noGrp="1"/>
          </p:cNvSpPr>
          <p:nvPr>
            <p:ph type="sldNum" sz="quarter" idx="10"/>
          </p:nvPr>
        </p:nvSpPr>
        <p:spPr/>
        <p:txBody>
          <a:bodyPr/>
          <a:lstStyle/>
          <a:p>
            <a:fld id="{DD440946-B3FE-4062-9BAE-4125F5E6CB49}" type="slidenum">
              <a:rPr lang="fr-FR" smtClean="0"/>
              <a:t>9</a:t>
            </a:fld>
            <a:endParaRPr lang="fr-FR"/>
          </a:p>
        </p:txBody>
      </p:sp>
    </p:spTree>
    <p:extLst>
      <p:ext uri="{BB962C8B-B14F-4D97-AF65-F5344CB8AC3E}">
        <p14:creationId xmlns:p14="http://schemas.microsoft.com/office/powerpoint/2010/main" val="1843080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2699" y="-155930"/>
            <a:ext cx="9269190" cy="755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934680" y="1687947"/>
            <a:ext cx="10359152" cy="1470366"/>
          </a:xfrm>
        </p:spPr>
        <p:txBody>
          <a:bodyPr anchor="b"/>
          <a:lstStyle>
            <a:lvl1pPr algn="l">
              <a:defRPr/>
            </a:lvl1pPr>
          </a:lstStyle>
          <a:p>
            <a:r>
              <a:rPr lang="en-US" noProof="0" dirty="0" smtClean="0"/>
              <a:t>Click to edit Master title style</a:t>
            </a:r>
            <a:endParaRPr lang="en-US" noProof="0" dirty="0"/>
          </a:p>
        </p:txBody>
      </p:sp>
      <p:sp>
        <p:nvSpPr>
          <p:cNvPr id="3" name="Sous-titre 2"/>
          <p:cNvSpPr>
            <a:spLocks noGrp="1"/>
          </p:cNvSpPr>
          <p:nvPr>
            <p:ph type="subTitle" idx="1" hasCustomPrompt="1"/>
          </p:nvPr>
        </p:nvSpPr>
        <p:spPr>
          <a:xfrm>
            <a:off x="934680" y="3403284"/>
            <a:ext cx="8531067" cy="1753006"/>
          </a:xfrm>
        </p:spPr>
        <p:txBody>
          <a:bodyPr>
            <a:normAutofit/>
          </a:bodyPr>
          <a:lstStyle>
            <a:lvl1pPr marL="0" indent="0" algn="l">
              <a:buNone/>
              <a:defRPr sz="1900" baseline="0">
                <a:solidFill>
                  <a:schemeClr val="accent4"/>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7" name="Picture 4" descr="D:\Le sel en +\Realisations\TBWA\120117 Microelectronics\ST_Bloc marque_Qi_H.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1068" y="5640082"/>
            <a:ext cx="3262725" cy="105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609363" y="1288448"/>
            <a:ext cx="5382697" cy="1476691"/>
          </a:xfrm>
        </p:spPr>
        <p:txBody>
          <a:bodyPr>
            <a:spAutoFit/>
          </a:bodyPr>
          <a:lstStyle>
            <a:lvl1pPr>
              <a:lnSpc>
                <a:spcPct val="100000"/>
              </a:lnSpc>
              <a:spcBef>
                <a:spcPts val="2688"/>
              </a:spcBef>
              <a:defRPr sz="2700"/>
            </a:lvl1pPr>
            <a:lvl2pPr>
              <a:lnSpc>
                <a:spcPct val="100000"/>
              </a:lnSpc>
              <a:defRPr sz="2400"/>
            </a:lvl2pPr>
            <a:lvl3pPr>
              <a:lnSpc>
                <a:spcPct val="100000"/>
              </a:lnSpc>
              <a:defRPr sz="2100"/>
            </a:lvl3pPr>
            <a:lvl4pPr>
              <a:defRPr sz="2700"/>
            </a:lvl4pPr>
            <a:lvl5pPr>
              <a:defRPr sz="2700"/>
            </a:lvl5pPr>
            <a:lvl6pPr>
              <a:defRPr sz="2700"/>
            </a:lvl6pPr>
            <a:lvl7pPr>
              <a:defRPr sz="2700"/>
            </a:lvl7pPr>
            <a:lvl8pPr>
              <a:defRPr sz="2700"/>
            </a:lvl8pPr>
            <a:lvl9pPr>
              <a:defRPr sz="27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a:xfrm>
            <a:off x="11485837" y="678786"/>
            <a:ext cx="726375" cy="198046"/>
          </a:xfrm>
          <a:prstGeom prst="rect">
            <a:avLst/>
          </a:prstGeom>
        </p:spPr>
        <p:txBody>
          <a:bodyPr/>
          <a:lstStyle/>
          <a:p>
            <a:fld id="{5B31B9E4-8E4D-4C86-BFD7-412B282B373B}" type="slidenum">
              <a:rPr lang="fr-FR" smtClean="0">
                <a:solidFill>
                  <a:prstClr val="white"/>
                </a:solidFill>
              </a:rPr>
              <a:pPr/>
              <a:t>‹#›</a:t>
            </a:fld>
            <a:endParaRPr lang="fr-FR">
              <a:solidFill>
                <a:prstClr val="white"/>
              </a:solidFill>
            </a:endParaRPr>
          </a:p>
        </p:txBody>
      </p:sp>
      <p:sp>
        <p:nvSpPr>
          <p:cNvPr id="10" name="Espace réservé du contenu 2"/>
          <p:cNvSpPr>
            <a:spLocks noGrp="1"/>
          </p:cNvSpPr>
          <p:nvPr>
            <p:ph sz="half" idx="14" hasCustomPrompt="1"/>
          </p:nvPr>
        </p:nvSpPr>
        <p:spPr>
          <a:xfrm>
            <a:off x="6181394" y="1288448"/>
            <a:ext cx="5382697" cy="1476691"/>
          </a:xfrm>
        </p:spPr>
        <p:txBody>
          <a:bodyPr>
            <a:spAutoFit/>
          </a:bodyPr>
          <a:lstStyle>
            <a:lvl1pPr>
              <a:lnSpc>
                <a:spcPct val="100000"/>
              </a:lnSpc>
              <a:spcBef>
                <a:spcPts val="2688"/>
              </a:spcBef>
              <a:defRPr sz="2700"/>
            </a:lvl1pPr>
            <a:lvl2pPr>
              <a:lnSpc>
                <a:spcPct val="100000"/>
              </a:lnSpc>
              <a:defRPr sz="2400"/>
            </a:lvl2pPr>
            <a:lvl3pPr>
              <a:lnSpc>
                <a:spcPct val="100000"/>
              </a:lnSpc>
              <a:defRPr sz="2100"/>
            </a:lvl3pPr>
            <a:lvl4pPr>
              <a:defRPr sz="2700"/>
            </a:lvl4pPr>
            <a:lvl5pPr>
              <a:defRPr sz="2700"/>
            </a:lvl5pPr>
            <a:lvl6pPr>
              <a:defRPr sz="2700"/>
            </a:lvl6pPr>
            <a:lvl7pPr>
              <a:defRPr sz="2700"/>
            </a:lvl7pPr>
            <a:lvl8pPr>
              <a:defRPr sz="2700"/>
            </a:lvl8pPr>
            <a:lvl9pPr>
              <a:defRPr sz="27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08515518"/>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609362" y="1277793"/>
            <a:ext cx="10968514" cy="1652117"/>
          </a:xfrm>
        </p:spPr>
        <p:txBody>
          <a:bodyPr>
            <a:spAutoFit/>
          </a:bodyPr>
          <a:lstStyle>
            <a:lvl1pPr>
              <a:lnSpc>
                <a:spcPct val="100000"/>
              </a:lnSpc>
              <a:spcBef>
                <a:spcPts val="2400"/>
              </a:spcBef>
              <a:defRPr baseline="0"/>
            </a:lvl1pPr>
            <a:lvl2pPr>
              <a:lnSpc>
                <a:spcPct val="100000"/>
              </a:lnSpc>
              <a:defRPr/>
            </a:lvl2pPr>
            <a:lvl3pPr>
              <a:lnSpc>
                <a:spcPct val="100000"/>
              </a:lnSpc>
              <a:defRPr/>
            </a:lvl3pPr>
            <a:lvl4pPr>
              <a:lnSpc>
                <a:spcPct val="100000"/>
              </a:lnSpc>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12"/>
          </p:nvPr>
        </p:nvSpPr>
        <p:spPr>
          <a:xfrm>
            <a:off x="11485837" y="678786"/>
            <a:ext cx="726375" cy="198046"/>
          </a:xfrm>
          <a:prstGeom prst="rect">
            <a:avLst/>
          </a:prstGeom>
          <a:solidFill>
            <a:schemeClr val="accent1"/>
          </a:solidFill>
        </p:spPr>
        <p:txBody>
          <a:bodyPr/>
          <a:lstStyle>
            <a:lvl1pPr>
              <a:defRPr b="0"/>
            </a:lvl1pPr>
          </a:lstStyle>
          <a:p>
            <a:fld id="{5B31B9E4-8E4D-4C86-BFD7-412B282B373B}" type="slidenum">
              <a:rPr lang="fr-FR" smtClean="0"/>
              <a:pPr/>
              <a:t>‹#›</a:t>
            </a:fld>
            <a:endParaRPr lang="fr-FR" dirty="0"/>
          </a:p>
        </p:txBody>
      </p:sp>
      <p:sp>
        <p:nvSpPr>
          <p:cNvPr id="9"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DF75DD77-E8B4-4DE2-98EA-FB6EBF8CAEF8}" type="datetime1">
              <a:rPr lang="fr-FR" smtClean="0"/>
              <a:t>11/10/2018</a:t>
            </a:fld>
            <a:endParaRPr lang="fr-FR"/>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39939" y="7811"/>
            <a:ext cx="15739599" cy="9338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890560" y="4756325"/>
            <a:ext cx="10359152" cy="1362390"/>
          </a:xfrm>
        </p:spPr>
        <p:txBody>
          <a:bodyPr anchor="t">
            <a:normAutofit/>
          </a:bodyPr>
          <a:lstStyle>
            <a:lvl1pPr algn="l">
              <a:defRPr sz="4800" b="0" cap="none"/>
            </a:lvl1pPr>
          </a:lstStyle>
          <a:p>
            <a:r>
              <a:rPr lang="en-US" noProof="0" dirty="0" smtClean="0"/>
              <a:t>Click to edit Master title style</a:t>
            </a:r>
            <a:endParaRPr lang="en-US" noProof="0" dirty="0"/>
          </a:p>
        </p:txBody>
      </p:sp>
      <p:sp>
        <p:nvSpPr>
          <p:cNvPr id="8"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9"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C8993CAC-5860-4F80-A4A7-514C481A9061}" type="datetime1">
              <a:rPr lang="fr-FR" smtClean="0"/>
              <a:t>11/10/2018</a:t>
            </a:fld>
            <a:endParaRPr lang="fr-FR"/>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362" y="121948"/>
            <a:ext cx="10762781" cy="975794"/>
          </a:xfrm>
        </p:spPr>
        <p:txBody>
          <a:bodyPr anchor="b"/>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11485837" y="678786"/>
            <a:ext cx="726375" cy="198046"/>
          </a:xfrm>
          <a:prstGeom prst="rect">
            <a:avLst/>
          </a:prstGeom>
          <a:solidFill>
            <a:schemeClr val="accent1"/>
          </a:solidFill>
        </p:spPr>
        <p:txBody>
          <a:bodyPr/>
          <a:lstStyle/>
          <a:p>
            <a:fld id="{5B31B9E4-8E4D-4C86-BFD7-412B282B373B}" type="slidenum">
              <a:rPr lang="fr-FR" smtClean="0"/>
              <a:pPr/>
              <a:t>‹#›</a:t>
            </a:fld>
            <a:endParaRPr lang="fr-FR"/>
          </a:p>
        </p:txBody>
      </p:sp>
      <p:sp>
        <p:nvSpPr>
          <p:cNvPr id="8" name="Espace réservé du contenu 2"/>
          <p:cNvSpPr>
            <a:spLocks noGrp="1"/>
          </p:cNvSpPr>
          <p:nvPr>
            <p:ph idx="1" hasCustomPrompt="1"/>
          </p:nvPr>
        </p:nvSpPr>
        <p:spPr>
          <a:xfrm>
            <a:off x="609362" y="1549077"/>
            <a:ext cx="10968514" cy="1652117"/>
          </a:xfrm>
        </p:spPr>
        <p:txBody>
          <a:bodyPr>
            <a:spAutoFit/>
          </a:bodyPr>
          <a:lstStyle>
            <a:lvl1pPr>
              <a:lnSpc>
                <a:spcPct val="100000"/>
              </a:lnSpc>
              <a:spcBef>
                <a:spcPts val="2400"/>
              </a:spcBef>
              <a:defRPr baseline="0"/>
            </a:lvl1pPr>
            <a:lvl2pPr>
              <a:lnSpc>
                <a:spcPct val="100000"/>
              </a:lnSpc>
              <a:defRPr/>
            </a:lvl2pPr>
            <a:lvl3pPr>
              <a:lnSpc>
                <a:spcPct val="100000"/>
              </a:lnSpc>
              <a:defRPr/>
            </a:lvl3pPr>
            <a:lvl4pPr>
              <a:lnSpc>
                <a:spcPct val="100000"/>
              </a:lnSpc>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Text Placeholder 11"/>
          <p:cNvSpPr>
            <a:spLocks noGrp="1"/>
          </p:cNvSpPr>
          <p:nvPr>
            <p:ph type="body" sz="quarter" idx="13" hasCustomPrompt="1"/>
          </p:nvPr>
        </p:nvSpPr>
        <p:spPr>
          <a:xfrm>
            <a:off x="609362" y="1092453"/>
            <a:ext cx="10765394" cy="406494"/>
          </a:xfrm>
        </p:spPr>
        <p:txBody>
          <a:bodyPr>
            <a:noAutofit/>
          </a:bodyPr>
          <a:lstStyle>
            <a:lvl1pPr marL="0" indent="0" algn="r">
              <a:spcBef>
                <a:spcPts val="0"/>
              </a:spcBef>
              <a:buNone/>
              <a:defRPr sz="3000" baseline="0"/>
            </a:lvl1pPr>
          </a:lstStyle>
          <a:p>
            <a:pPr lvl="0"/>
            <a:r>
              <a:rPr lang="en-US" dirty="0" smtClean="0"/>
              <a:t>Click to edit Master subtitle</a:t>
            </a:r>
            <a:endParaRPr lang="en-US" dirty="0"/>
          </a:p>
        </p:txBody>
      </p:sp>
      <p:sp>
        <p:nvSpPr>
          <p:cNvPr id="9"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3FBE01D0-19A1-4605-9BE1-00A317C3A659}" type="datetime1">
              <a:rPr lang="fr-FR" smtClean="0"/>
              <a:t>11/10/2018</a:t>
            </a:fld>
            <a:endParaRPr lang="fr-FR"/>
          </a:p>
        </p:txBody>
      </p:sp>
    </p:spTree>
    <p:extLst>
      <p:ext uri="{BB962C8B-B14F-4D97-AF65-F5344CB8AC3E}">
        <p14:creationId xmlns:p14="http://schemas.microsoft.com/office/powerpoint/2010/main" val="5326015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609362" y="1288447"/>
            <a:ext cx="5382697" cy="1313158"/>
          </a:xfrm>
        </p:spPr>
        <p:txBody>
          <a:bodyPr>
            <a:spAutoFit/>
          </a:bodyPr>
          <a:lstStyle>
            <a:lvl1pPr>
              <a:lnSpc>
                <a:spcPct val="100000"/>
              </a:lnSpc>
              <a:spcBef>
                <a:spcPts val="2400"/>
              </a:spcBef>
              <a:defRPr sz="2600"/>
            </a:lvl1pPr>
            <a:lvl2pPr>
              <a:lnSpc>
                <a:spcPct val="100000"/>
              </a:lnSpc>
              <a:defRPr sz="2000"/>
            </a:lvl2pPr>
            <a:lvl3pPr>
              <a:lnSpc>
                <a:spcPct val="100000"/>
              </a:lnSpc>
              <a:defRPr sz="1800"/>
            </a:lvl3pPr>
            <a:lvl4pPr>
              <a:defRPr sz="2400"/>
            </a:lvl4pPr>
            <a:lvl5pPr>
              <a:defRPr sz="2400"/>
            </a:lvl5pPr>
            <a:lvl6pPr>
              <a:defRPr sz="2400"/>
            </a:lvl6pPr>
            <a:lvl7pPr>
              <a:defRPr sz="2400"/>
            </a:lvl7pPr>
            <a:lvl8pPr>
              <a:defRPr sz="2400"/>
            </a:lvl8pPr>
            <a:lvl9pPr>
              <a:defRPr sz="2400"/>
            </a:lvl9pPr>
          </a:lstStyle>
          <a:p>
            <a:pPr lvl="0"/>
            <a:r>
              <a:rPr lang="en-US" noProof="0" dirty="0" smtClean="0"/>
              <a:t>Click to edit Master text </a:t>
            </a:r>
            <a:r>
              <a:rPr lang="en-US" noProof="0" dirty="0" err="1" smtClean="0"/>
              <a:t>sytles</a:t>
            </a:r>
            <a:endParaRPr lang="en-US" noProof="0" dirty="0" smtClean="0"/>
          </a:p>
          <a:p>
            <a:pPr lvl="1"/>
            <a:r>
              <a:rPr lang="en-US" noProof="0" dirty="0" smtClean="0"/>
              <a:t>Second level</a:t>
            </a:r>
          </a:p>
          <a:p>
            <a:pPr lvl="2"/>
            <a:r>
              <a:rPr lang="en-US" noProof="0" dirty="0" smtClean="0"/>
              <a:t>Third level</a:t>
            </a:r>
          </a:p>
        </p:txBody>
      </p:sp>
      <p:sp>
        <p:nvSpPr>
          <p:cNvPr id="7" name="Espace réservé du numéro de diapositive 6"/>
          <p:cNvSpPr>
            <a:spLocks noGrp="1"/>
          </p:cNvSpPr>
          <p:nvPr>
            <p:ph type="sldNum" sz="quarter" idx="12"/>
          </p:nvPr>
        </p:nvSpPr>
        <p:spPr>
          <a:xfrm>
            <a:off x="11485837" y="678786"/>
            <a:ext cx="726375" cy="198046"/>
          </a:xfrm>
          <a:prstGeom prst="rect">
            <a:avLst/>
          </a:prstGeom>
          <a:solidFill>
            <a:schemeClr val="accent1"/>
          </a:solidFill>
        </p:spPr>
        <p:txBody>
          <a:bodyPr/>
          <a:lstStyle/>
          <a:p>
            <a:fld id="{5B31B9E4-8E4D-4C86-BFD7-412B282B373B}" type="slidenum">
              <a:rPr lang="fr-FR" smtClean="0"/>
              <a:t>‹#›</a:t>
            </a:fld>
            <a:endParaRPr lang="fr-FR"/>
          </a:p>
        </p:txBody>
      </p:sp>
      <p:sp>
        <p:nvSpPr>
          <p:cNvPr id="10" name="Espace réservé du contenu 2"/>
          <p:cNvSpPr>
            <a:spLocks noGrp="1"/>
          </p:cNvSpPr>
          <p:nvPr>
            <p:ph sz="half" idx="14" hasCustomPrompt="1"/>
          </p:nvPr>
        </p:nvSpPr>
        <p:spPr>
          <a:xfrm>
            <a:off x="6181393" y="1288447"/>
            <a:ext cx="5382697" cy="1343935"/>
          </a:xfrm>
        </p:spPr>
        <p:txBody>
          <a:bodyPr>
            <a:spAutoFit/>
          </a:bodyPr>
          <a:lstStyle>
            <a:lvl1pPr>
              <a:lnSpc>
                <a:spcPct val="100000"/>
              </a:lnSpc>
              <a:spcBef>
                <a:spcPts val="2400"/>
              </a:spcBef>
              <a:defRPr sz="2600"/>
            </a:lvl1pPr>
            <a:lvl2pPr>
              <a:lnSpc>
                <a:spcPct val="100000"/>
              </a:lnSpc>
              <a:defRPr sz="2000"/>
            </a:lvl2pPr>
            <a:lvl3pPr>
              <a:lnSpc>
                <a:spcPct val="100000"/>
              </a:lnSpc>
              <a:defRPr sz="1800"/>
            </a:lvl3pPr>
            <a:lvl4pPr>
              <a:defRPr sz="2400"/>
            </a:lvl4pPr>
            <a:lvl5pPr>
              <a:defRPr sz="2400"/>
            </a:lvl5pPr>
            <a:lvl6pPr>
              <a:defRPr sz="2400"/>
            </a:lvl6pPr>
            <a:lvl7pPr>
              <a:defRPr sz="2400"/>
            </a:lvl7pPr>
            <a:lvl8pPr>
              <a:defRPr sz="2400"/>
            </a:lvl8pPr>
            <a:lvl9pPr>
              <a:defRPr sz="2400"/>
            </a:lvl9pPr>
          </a:lstStyle>
          <a:p>
            <a:pPr lvl="0"/>
            <a:r>
              <a:rPr lang="en-US" noProof="0" dirty="0" smtClean="0"/>
              <a:t>Click to edit Master text </a:t>
            </a:r>
            <a:r>
              <a:rPr lang="en-US" noProof="0" dirty="0" err="1" smtClean="0"/>
              <a:t>sytles</a:t>
            </a:r>
            <a:endParaRPr lang="en-US" noProof="0" dirty="0" smtClean="0"/>
          </a:p>
          <a:p>
            <a:pPr lvl="1"/>
            <a:r>
              <a:rPr lang="en-US" noProof="0" dirty="0" smtClean="0"/>
              <a:t>Second level</a:t>
            </a:r>
          </a:p>
          <a:p>
            <a:pPr lvl="2"/>
            <a:r>
              <a:rPr lang="en-US" noProof="0" dirty="0" smtClean="0"/>
              <a:t>Third level</a:t>
            </a:r>
          </a:p>
        </p:txBody>
      </p:sp>
      <p:sp>
        <p:nvSpPr>
          <p:cNvPr id="11"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2"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2438EDC9-9D2F-49B3-BEE8-A5D48325AE33}" type="datetime1">
              <a:rPr lang="fr-FR" smtClean="0"/>
              <a:t>11/10/2018</a:t>
            </a:fld>
            <a:endParaRPr lang="fr-F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dirty="0" smtClean="0"/>
              <a:t>Click to edit Master title style</a:t>
            </a:r>
            <a:endParaRPr lang="en-US" noProof="0" dirty="0"/>
          </a:p>
        </p:txBody>
      </p:sp>
      <p:sp>
        <p:nvSpPr>
          <p:cNvPr id="5" name="Espace réservé du numéro de diapositive 4"/>
          <p:cNvSpPr>
            <a:spLocks noGrp="1"/>
          </p:cNvSpPr>
          <p:nvPr>
            <p:ph type="sldNum" sz="quarter" idx="12"/>
          </p:nvPr>
        </p:nvSpPr>
        <p:spPr>
          <a:xfrm>
            <a:off x="11485837" y="678786"/>
            <a:ext cx="726375" cy="198046"/>
          </a:xfrm>
          <a:prstGeom prst="rect">
            <a:avLst/>
          </a:prstGeom>
          <a:solidFill>
            <a:schemeClr val="accent1"/>
          </a:solidFill>
        </p:spPr>
        <p:txBody>
          <a:bodyPr/>
          <a:lstStyle/>
          <a:p>
            <a:fld id="{5B31B9E4-8E4D-4C86-BFD7-412B282B373B}" type="slidenum">
              <a:rPr lang="fr-FR" smtClean="0"/>
              <a:t>‹#›</a:t>
            </a:fld>
            <a:endParaRPr lang="fr-FR"/>
          </a:p>
        </p:txBody>
      </p:sp>
      <p:sp>
        <p:nvSpPr>
          <p:cNvPr id="8"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9"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D84706D0-ED02-45B9-AE1A-F568DAB0C8FF}" type="datetime1">
              <a:rPr lang="fr-FR" smtClean="0"/>
              <a:t>11/10/2018</a:t>
            </a:fld>
            <a:endParaRPr lang="fr-FR"/>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85837" y="678786"/>
            <a:ext cx="726375" cy="198046"/>
          </a:xfrm>
          <a:prstGeom prst="rect">
            <a:avLst/>
          </a:prstGeom>
        </p:spPr>
        <p:txBody>
          <a:bodyPr/>
          <a:lstStyle/>
          <a:p>
            <a:fld id="{5B31B9E4-8E4D-4C86-BFD7-412B282B373B}" type="slidenum">
              <a:rPr lang="fr-FR" smtClean="0"/>
              <a:t>‹#›</a:t>
            </a:fld>
            <a:endParaRPr lang="fr-FR"/>
          </a:p>
        </p:txBody>
      </p:sp>
      <p:sp>
        <p:nvSpPr>
          <p:cNvPr id="7"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8"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0343EF86-E9F5-4766-9E28-28C72002438D}" type="datetime1">
              <a:rPr lang="fr-FR" smtClean="0"/>
              <a:t>11/10/2018</a:t>
            </a:fld>
            <a:endParaRPr lang="fr-FR"/>
          </a:p>
        </p:txBody>
      </p:sp>
    </p:spTree>
    <p:extLst>
      <p:ext uri="{BB962C8B-B14F-4D97-AF65-F5344CB8AC3E}">
        <p14:creationId xmlns:p14="http://schemas.microsoft.com/office/powerpoint/2010/main" val="1250098650"/>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39939" y="7811"/>
            <a:ext cx="15739599" cy="9338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890560" y="4756326"/>
            <a:ext cx="10359152" cy="1362390"/>
          </a:xfrm>
        </p:spPr>
        <p:txBody>
          <a:bodyPr anchor="t">
            <a:normAutofit/>
          </a:bodyPr>
          <a:lstStyle>
            <a:lvl1pPr algn="l">
              <a:defRPr sz="4800" b="0" cap="none"/>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812388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362" y="121948"/>
            <a:ext cx="10762781" cy="975794"/>
          </a:xfrm>
        </p:spPr>
        <p:txBody>
          <a:bodyPr anchor="b"/>
          <a:lstStyle/>
          <a:p>
            <a:r>
              <a:rPr lang="en-US" smtClean="0"/>
              <a:t>Click to edit Master title style</a:t>
            </a:r>
            <a:endParaRPr lang="en-US"/>
          </a:p>
        </p:txBody>
      </p:sp>
      <p:sp>
        <p:nvSpPr>
          <p:cNvPr id="3" name="Slide Number Placeholder 2"/>
          <p:cNvSpPr>
            <a:spLocks noGrp="1"/>
          </p:cNvSpPr>
          <p:nvPr>
            <p:ph type="sldNum" sz="quarter" idx="10"/>
          </p:nvPr>
        </p:nvSpPr>
        <p:spPr>
          <a:xfrm>
            <a:off x="11485837" y="678786"/>
            <a:ext cx="726375" cy="198046"/>
          </a:xfrm>
          <a:prstGeom prst="rect">
            <a:avLst/>
          </a:prstGeom>
        </p:spPr>
        <p:txBody>
          <a:bodyPr/>
          <a:lstStyle/>
          <a:p>
            <a:fld id="{5B31B9E4-8E4D-4C86-BFD7-412B282B373B}" type="slidenum">
              <a:rPr lang="fr-FR" smtClean="0">
                <a:solidFill>
                  <a:prstClr val="white"/>
                </a:solidFill>
              </a:rPr>
              <a:pPr/>
              <a:t>‹#›</a:t>
            </a:fld>
            <a:endParaRPr lang="fr-FR">
              <a:solidFill>
                <a:prstClr val="white"/>
              </a:solidFill>
            </a:endParaRPr>
          </a:p>
        </p:txBody>
      </p:sp>
      <p:sp>
        <p:nvSpPr>
          <p:cNvPr id="8" name="Espace réservé du contenu 2"/>
          <p:cNvSpPr>
            <a:spLocks noGrp="1"/>
          </p:cNvSpPr>
          <p:nvPr>
            <p:ph idx="1" hasCustomPrompt="1"/>
          </p:nvPr>
        </p:nvSpPr>
        <p:spPr>
          <a:xfrm>
            <a:off x="609362" y="1498948"/>
            <a:ext cx="10968514" cy="1851153"/>
          </a:xfrm>
        </p:spPr>
        <p:txBody>
          <a:bodyPr>
            <a:spAutoFit/>
          </a:bodyPr>
          <a:lstStyle>
            <a:lvl1pPr>
              <a:lnSpc>
                <a:spcPct val="100000"/>
              </a:lnSpc>
              <a:spcBef>
                <a:spcPts val="2688"/>
              </a:spcBef>
              <a:defRPr baseline="0"/>
            </a:lvl1pPr>
            <a:lvl2pPr>
              <a:lnSpc>
                <a:spcPct val="100000"/>
              </a:lnSpc>
              <a:defRPr/>
            </a:lvl2pPr>
            <a:lvl3pPr>
              <a:lnSpc>
                <a:spcPct val="100000"/>
              </a:lnSpc>
              <a:defRPr/>
            </a:lvl3pPr>
            <a:lvl4pPr>
              <a:lnSpc>
                <a:spcPct val="100000"/>
              </a:lnSpc>
              <a:defRPr/>
            </a:lvl4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12" name="Text Placeholder 11"/>
          <p:cNvSpPr>
            <a:spLocks noGrp="1"/>
          </p:cNvSpPr>
          <p:nvPr>
            <p:ph type="body" sz="quarter" idx="13" hasCustomPrompt="1"/>
          </p:nvPr>
        </p:nvSpPr>
        <p:spPr>
          <a:xfrm>
            <a:off x="609362" y="1092453"/>
            <a:ext cx="10765394" cy="406494"/>
          </a:xfrm>
        </p:spPr>
        <p:txBody>
          <a:bodyPr/>
          <a:lstStyle>
            <a:lvl1pPr marL="0" indent="0" algn="r">
              <a:buNone/>
              <a:defRPr baseline="0"/>
            </a:lvl1pPr>
          </a:lstStyle>
          <a:p>
            <a:pPr lvl="0"/>
            <a:r>
              <a:rPr lang="en-US" dirty="0" smtClean="0"/>
              <a:t>Click to edit Master subtitle</a:t>
            </a:r>
            <a:endParaRPr lang="en-US" dirty="0"/>
          </a:p>
        </p:txBody>
      </p:sp>
    </p:spTree>
    <p:extLst>
      <p:ext uri="{BB962C8B-B14F-4D97-AF65-F5344CB8AC3E}">
        <p14:creationId xmlns:p14="http://schemas.microsoft.com/office/powerpoint/2010/main" val="20402724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362" y="116659"/>
            <a:ext cx="10762781" cy="1143265"/>
          </a:xfrm>
          <a:prstGeom prst="rect">
            <a:avLst/>
          </a:prstGeom>
        </p:spPr>
        <p:txBody>
          <a:bodyPr vert="horz" lIns="121899" tIns="60949" rIns="121899" bIns="60949" rtlCol="0" anchor="ctr">
            <a:normAutofit/>
          </a:bodyPr>
          <a:lstStyle/>
          <a:p>
            <a:r>
              <a:rPr lang="en-US" noProof="0" smtClean="0"/>
              <a:t>Click to edit Master title style</a:t>
            </a:r>
            <a:endParaRPr lang="en-US" noProof="0" dirty="0"/>
          </a:p>
        </p:txBody>
      </p:sp>
      <p:sp>
        <p:nvSpPr>
          <p:cNvPr id="3" name="Espace réservé du texte 2"/>
          <p:cNvSpPr>
            <a:spLocks noGrp="1"/>
          </p:cNvSpPr>
          <p:nvPr>
            <p:ph type="body" idx="1"/>
          </p:nvPr>
        </p:nvSpPr>
        <p:spPr>
          <a:xfrm>
            <a:off x="609362" y="1288449"/>
            <a:ext cx="10968514" cy="4527011"/>
          </a:xfrm>
          <a:prstGeom prst="rect">
            <a:avLst/>
          </a:prstGeom>
        </p:spPr>
        <p:txBody>
          <a:bodyPr vert="horz" lIns="121899" tIns="60949" rIns="121899" bIns="6094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8" name="Espace réservé du pied de page 4"/>
          <p:cNvSpPr>
            <a:spLocks noGrp="1"/>
          </p:cNvSpPr>
          <p:nvPr>
            <p:ph type="ftr" sz="quarter" idx="3"/>
          </p:nvPr>
        </p:nvSpPr>
        <p:spPr>
          <a:xfrm>
            <a:off x="1421845" y="6524697"/>
            <a:ext cx="4551002" cy="169277"/>
          </a:xfrm>
          <a:prstGeom prst="rect">
            <a:avLst/>
          </a:prstGeom>
        </p:spPr>
        <p:txBody>
          <a:bodyPr vert="horz" wrap="square" lIns="0" tIns="0" rIns="0" bIns="0" rtlCol="0" anchor="ctr">
            <a:spAutoFit/>
          </a:bodyPr>
          <a:lstStyle>
            <a:lvl1pPr algn="r">
              <a:defRPr sz="11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6124530" y="6524697"/>
            <a:ext cx="705321" cy="169277"/>
          </a:xfrm>
          <a:prstGeom prst="rect">
            <a:avLst/>
          </a:prstGeom>
        </p:spPr>
        <p:txBody>
          <a:bodyPr vert="horz" wrap="none" lIns="0" tIns="0" rIns="0" bIns="0" rtlCol="0" anchor="ctr">
            <a:spAutoFit/>
          </a:bodyPr>
          <a:lstStyle>
            <a:lvl1pPr algn="l">
              <a:defRPr lang="fr-FR" sz="1100" smtClean="0">
                <a:solidFill>
                  <a:schemeClr val="tx1">
                    <a:tint val="75000"/>
                  </a:schemeClr>
                </a:solidFill>
                <a:latin typeface="Arial" pitchFamily="34" charset="0"/>
                <a:cs typeface="Arial" pitchFamily="34" charset="0"/>
              </a:defRPr>
            </a:lvl1pPr>
          </a:lstStyle>
          <a:p>
            <a:fld id="{B7179952-ADC9-4469-B08A-0DDAAAB102AC}" type="datetime1">
              <a:rPr lang="fr-FR" smtClean="0"/>
              <a:t>11/10/2018</a:t>
            </a:fld>
            <a:endParaRPr lang="fr-FR"/>
          </a:p>
        </p:txBody>
      </p:sp>
      <p:pic>
        <p:nvPicPr>
          <p:cNvPr id="9" name="Picture 3" descr="D:\Le sel en +\Realisations\TBWA\120117 Microelectronics\ST_Bloc marque_Qi_V.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1376" y="6070193"/>
            <a:ext cx="889170" cy="6534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043521" y="5742476"/>
            <a:ext cx="1040133" cy="1024373"/>
          </a:xfrm>
          <a:prstGeom prst="rect">
            <a:avLst/>
          </a:prstGeom>
        </p:spPr>
      </p:pic>
      <p:sp>
        <p:nvSpPr>
          <p:cNvPr id="11" name="Espace réservé du numéro de diapositive 5"/>
          <p:cNvSpPr>
            <a:spLocks noGrp="1"/>
          </p:cNvSpPr>
          <p:nvPr>
            <p:ph type="sldNum" sz="quarter" idx="4"/>
          </p:nvPr>
        </p:nvSpPr>
        <p:spPr>
          <a:xfrm>
            <a:off x="11485837" y="678786"/>
            <a:ext cx="726375" cy="198046"/>
          </a:xfrm>
          <a:prstGeom prst="rect">
            <a:avLst/>
          </a:prstGeom>
          <a:solidFill>
            <a:schemeClr val="accent1"/>
          </a:solidFill>
        </p:spPr>
        <p:txBody>
          <a:bodyPr vert="horz" wrap="none" lIns="121899" tIns="60949" rIns="121899" bIns="60949" rtlCol="0" anchor="ctr"/>
          <a:lstStyle>
            <a:lvl1pPr algn="r">
              <a:defRPr sz="1600">
                <a:solidFill>
                  <a:schemeClr val="bg1"/>
                </a:solidFill>
                <a:latin typeface="Arial" pitchFamily="34" charset="0"/>
                <a:cs typeface="Arial" pitchFamily="34" charset="0"/>
              </a:defRPr>
            </a:lvl1pPr>
          </a:lstStyle>
          <a:p>
            <a:fld id="{5B31B9E4-8E4D-4C86-BFD7-412B282B373B}" type="slidenum">
              <a:rPr lang="fr-FR" smtClean="0"/>
              <a:pPr/>
              <a:t>‹#›</a:t>
            </a:fld>
            <a:endParaRPr lang="fr-FR" dirty="0"/>
          </a:p>
        </p:txBody>
      </p:sp>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2" r:id="rId5"/>
    <p:sldLayoutId id="2147483654" r:id="rId6"/>
    <p:sldLayoutId id="2147483655" r:id="rId7"/>
    <p:sldLayoutId id="2147483663" r:id="rId8"/>
    <p:sldLayoutId id="2147483664" r:id="rId9"/>
    <p:sldLayoutId id="2147483665" r:id="rId10"/>
  </p:sldLayoutIdLst>
  <p:timing>
    <p:tnLst>
      <p:par>
        <p:cTn id="1" dur="indefinite" restart="never" nodeType="tmRoot"/>
      </p:par>
    </p:tnLst>
  </p:timing>
  <p:hf hdr="0" ftr="0" dt="0"/>
  <p:txStyles>
    <p:titleStyle>
      <a:lvl1pPr algn="r" defTabSz="1218987" rtl="0" eaLnBrk="1" latinLnBrk="0" hangingPunct="1">
        <a:spcBef>
          <a:spcPct val="0"/>
        </a:spcBef>
        <a:buNone/>
        <a:defRPr sz="4800" kern="1200">
          <a:solidFill>
            <a:schemeClr val="accent1"/>
          </a:solidFill>
          <a:latin typeface="Arial" pitchFamily="34" charset="0"/>
          <a:ea typeface="+mj-ea"/>
          <a:cs typeface="Arial" pitchFamily="34" charset="0"/>
        </a:defRPr>
      </a:lvl1pPr>
    </p:titleStyle>
    <p:bodyStyle>
      <a:lvl1pPr marL="237025" indent="-237025" algn="l" defTabSz="1218987" rtl="0" eaLnBrk="1" latinLnBrk="0" hangingPunct="1">
        <a:lnSpc>
          <a:spcPct val="100000"/>
        </a:lnSpc>
        <a:spcBef>
          <a:spcPts val="2400"/>
        </a:spcBef>
        <a:spcAft>
          <a:spcPts val="800"/>
        </a:spcAft>
        <a:buClr>
          <a:schemeClr val="accent1"/>
        </a:buClr>
        <a:buFont typeface="Arial" pitchFamily="34" charset="0"/>
        <a:buChar char="•"/>
        <a:defRPr sz="2600" kern="1200">
          <a:solidFill>
            <a:schemeClr val="accent4"/>
          </a:solidFill>
          <a:latin typeface="Arial" pitchFamily="34" charset="0"/>
          <a:ea typeface="+mn-ea"/>
          <a:cs typeface="Arial" pitchFamily="34" charset="0"/>
        </a:defRPr>
      </a:lvl1pPr>
      <a:lvl2pPr marL="711076" indent="-237025" algn="l" defTabSz="1218987" rtl="0" eaLnBrk="1" latinLnBrk="0" hangingPunct="1">
        <a:lnSpc>
          <a:spcPct val="90000"/>
        </a:lnSpc>
        <a:spcBef>
          <a:spcPts val="0"/>
        </a:spcBef>
        <a:spcAft>
          <a:spcPts val="800"/>
        </a:spcAft>
        <a:buClr>
          <a:schemeClr val="accent4">
            <a:lumMod val="90000"/>
            <a:lumOff val="10000"/>
          </a:schemeClr>
        </a:buClr>
        <a:buFont typeface="Arial" pitchFamily="34" charset="0"/>
        <a:buChar char="•"/>
        <a:defRPr sz="2000" kern="1200">
          <a:solidFill>
            <a:schemeClr val="accent4">
              <a:lumMod val="90000"/>
              <a:lumOff val="10000"/>
            </a:schemeClr>
          </a:solidFill>
          <a:latin typeface="Arial" pitchFamily="34" charset="0"/>
          <a:ea typeface="+mn-ea"/>
          <a:cs typeface="Arial" pitchFamily="34" charset="0"/>
        </a:defRPr>
      </a:lvl2pPr>
      <a:lvl3pPr marL="1202056" indent="-237025" algn="l" defTabSz="1218987" rtl="0" eaLnBrk="1" latinLnBrk="0" hangingPunct="1">
        <a:lnSpc>
          <a:spcPct val="90000"/>
        </a:lnSpc>
        <a:spcBef>
          <a:spcPts val="0"/>
        </a:spcBef>
        <a:spcAft>
          <a:spcPts val="400"/>
        </a:spcAft>
        <a:buFont typeface="Arial" pitchFamily="34" charset="0"/>
        <a:buChar char="•"/>
        <a:defRPr sz="1800" kern="1200" baseline="0">
          <a:solidFill>
            <a:schemeClr val="accent3">
              <a:lumMod val="50000"/>
            </a:schemeClr>
          </a:solidFill>
          <a:latin typeface="Arial" pitchFamily="34" charset="0"/>
          <a:ea typeface="+mn-ea"/>
          <a:cs typeface="Arial" pitchFamily="34" charset="0"/>
        </a:defRPr>
      </a:lvl3pPr>
      <a:lvl4pPr marL="2035877" indent="-207397" algn="l" defTabSz="1218987" rtl="0" eaLnBrk="1" latinLnBrk="0" hangingPunct="1">
        <a:lnSpc>
          <a:spcPct val="90000"/>
        </a:lnSpc>
        <a:spcBef>
          <a:spcPts val="0"/>
        </a:spcBef>
        <a:spcAft>
          <a:spcPts val="400"/>
        </a:spcAft>
        <a:buFont typeface="Arial" pitchFamily="34" charset="0"/>
        <a:buChar char="•"/>
        <a:defRPr sz="1600" kern="1200" baseline="0">
          <a:solidFill>
            <a:schemeClr val="accent3">
              <a:lumMod val="75000"/>
            </a:schemeClr>
          </a:solidFill>
          <a:latin typeface="Arial" pitchFamily="34" charset="0"/>
          <a:ea typeface="+mn-ea"/>
          <a:cs typeface="Arial" pitchFamily="34" charset="0"/>
        </a:defRPr>
      </a:lvl4pPr>
      <a:lvl5pPr marL="2742720" indent="-304747" algn="l" defTabSz="1218987" rtl="0" eaLnBrk="1" latinLnBrk="0" hangingPunct="1">
        <a:spcBef>
          <a:spcPct val="20000"/>
        </a:spcBef>
        <a:buFont typeface="Arial"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iki.yoctoproject.org/wiki/File:Ypdd-2017.02-ELC-Portland.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linux.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iki.yoctoproject.org/wiki/Yocto_Architecture" TargetMode="External"/><Relationship Id="rId5" Type="http://schemas.openxmlformats.org/officeDocument/2006/relationships/hyperlink" Target="https://wiki.yoctoproject.org/wiki/FAQ" TargetMode="External"/><Relationship Id="rId4" Type="http://schemas.openxmlformats.org/officeDocument/2006/relationships/hyperlink" Target="https://www.slideshare.net/alexgonzalezgarcia/introduction-to-yoctohttps:/wiki.yoctoproject.or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File_syste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en.wikipedia.org/wiki/Toolcha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yoctoproject.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intranet.lme.st.com:8000/php-bin/ug_mcdmpu/index.php/OpenEmbedde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Yocto_Proje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ctoproject.org/software-ov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iki.yoctoproject.org/wiki/Yocto_Architectur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099" y="0"/>
            <a:ext cx="10359152" cy="1470366"/>
          </a:xfrm>
        </p:spPr>
        <p:txBody>
          <a:bodyPr/>
          <a:lstStyle/>
          <a:p>
            <a:r>
              <a:rPr lang="en-US" dirty="0" smtClean="0"/>
              <a:t>STM32MP1</a:t>
            </a:r>
            <a:endParaRPr lang="en-US" dirty="0"/>
          </a:p>
        </p:txBody>
      </p:sp>
      <p:sp>
        <p:nvSpPr>
          <p:cNvPr id="3" name="Sous-titre 2"/>
          <p:cNvSpPr>
            <a:spLocks noGrp="1"/>
          </p:cNvSpPr>
          <p:nvPr>
            <p:ph type="subTitle" idx="1"/>
          </p:nvPr>
        </p:nvSpPr>
        <p:spPr>
          <a:xfrm>
            <a:off x="150019" y="1829594"/>
            <a:ext cx="9144000" cy="2975714"/>
          </a:xfrm>
        </p:spPr>
        <p:txBody>
          <a:bodyPr>
            <a:noAutofit/>
          </a:bodyPr>
          <a:lstStyle/>
          <a:p>
            <a:r>
              <a:rPr lang="en-US" sz="4800" dirty="0" err="1">
                <a:solidFill>
                  <a:srgbClr val="39A9DC"/>
                </a:solidFill>
                <a:ea typeface="+mj-ea"/>
              </a:rPr>
              <a:t>Yocto</a:t>
            </a:r>
            <a:r>
              <a:rPr lang="en-US" sz="4800" dirty="0">
                <a:solidFill>
                  <a:srgbClr val="39A9DC"/>
                </a:solidFill>
                <a:ea typeface="+mj-ea"/>
              </a:rPr>
              <a:t> and Open Embedded</a:t>
            </a:r>
            <a:endParaRPr lang="de-DE" sz="2900" b="1" dirty="0" smtClean="0">
              <a:solidFill>
                <a:schemeClr val="accent2"/>
              </a:solidFill>
            </a:endParaRPr>
          </a:p>
          <a:p>
            <a:r>
              <a:rPr lang="de-DE" sz="2000" dirty="0" smtClean="0"/>
              <a:t/>
            </a:r>
            <a:br>
              <a:rPr lang="de-DE" sz="2000" dirty="0" smtClean="0"/>
            </a:br>
            <a:r>
              <a:rPr lang="de-DE" sz="2000" dirty="0" smtClean="0"/>
              <a:t/>
            </a:r>
            <a:br>
              <a:rPr lang="de-DE" sz="2000" dirty="0" smtClean="0"/>
            </a:br>
            <a:endParaRPr lang="en-US" sz="2000" i="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219" y="3200486"/>
            <a:ext cx="1160585" cy="1143000"/>
          </a:xfrm>
          <a:prstGeom prst="rect">
            <a:avLst/>
          </a:prstGeom>
        </p:spPr>
      </p:pic>
    </p:spTree>
    <p:extLst>
      <p:ext uri="{BB962C8B-B14F-4D97-AF65-F5344CB8AC3E}">
        <p14:creationId xmlns:p14="http://schemas.microsoft.com/office/powerpoint/2010/main" val="3550196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Recipe Example: minicom_2.7.1.bb</a:t>
            </a:r>
          </a:p>
        </p:txBody>
      </p:sp>
      <p:sp>
        <p:nvSpPr>
          <p:cNvPr id="3" name="Content Placeholder 2"/>
          <p:cNvSpPr>
            <a:spLocks noGrp="1"/>
          </p:cNvSpPr>
          <p:nvPr>
            <p:ph idx="1"/>
          </p:nvPr>
        </p:nvSpPr>
        <p:spPr>
          <a:xfrm>
            <a:off x="609362" y="1277793"/>
            <a:ext cx="10968514" cy="1333676"/>
          </a:xfrm>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10</a:t>
            </a:fld>
            <a:endParaRPr lang="fr-FR" dirty="0"/>
          </a:p>
        </p:txBody>
      </p:sp>
      <p:sp>
        <p:nvSpPr>
          <p:cNvPr id="7" name="Rectangle 3"/>
          <p:cNvSpPr>
            <a:spLocks noChangeArrowheads="1"/>
          </p:cNvSpPr>
          <p:nvPr/>
        </p:nvSpPr>
        <p:spPr bwMode="auto">
          <a:xfrm>
            <a:off x="1597819" y="1143794"/>
            <a:ext cx="10433743"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SUMMARY = "Text-based modem control and terminal emulation program"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HOMEPAGE = "http://alioth.debian.org/projects/</a:t>
            </a:r>
            <a:r>
              <a:rPr kumimoji="0" lang="en-US" altLang="en-US" sz="1400" b="0" i="0" u="none" strike="noStrike" cap="none" normalizeH="0" baseline="0" dirty="0" err="1" smtClean="0">
                <a:ln>
                  <a:noFill/>
                </a:ln>
                <a:solidFill>
                  <a:schemeClr val="tx1"/>
                </a:solidFill>
                <a:effectLst/>
              </a:rPr>
              <a:t>minicom</a:t>
            </a: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DESCRIPTION = "</a:t>
            </a:r>
            <a:r>
              <a:rPr kumimoji="0" lang="en-US" altLang="en-US" sz="1400" b="0" i="0" u="none" strike="noStrike" cap="none" normalizeH="0" baseline="0" dirty="0" err="1" smtClean="0">
                <a:ln>
                  <a:noFill/>
                </a:ln>
                <a:solidFill>
                  <a:schemeClr val="tx1"/>
                </a:solidFill>
                <a:effectLst/>
              </a:rPr>
              <a:t>Minicom</a:t>
            </a:r>
            <a:r>
              <a:rPr kumimoji="0" lang="en-US" altLang="en-US" sz="1400" b="0" i="0" u="none" strike="noStrike" cap="none" normalizeH="0" baseline="0" dirty="0" smtClean="0">
                <a:ln>
                  <a:noFill/>
                </a:ln>
                <a:solidFill>
                  <a:schemeClr val="tx1"/>
                </a:solidFill>
                <a:effectLst/>
              </a:rPr>
              <a:t> is a text-based modem control and terminal emulation program for Unix-like operating systems"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SECTION = "console/network" DEPENDS = "</a:t>
            </a:r>
            <a:r>
              <a:rPr kumimoji="0" lang="en-US" altLang="en-US" sz="1400" b="0" i="0" u="none" strike="noStrike" cap="none" normalizeH="0" baseline="0" dirty="0" err="1" smtClean="0">
                <a:ln>
                  <a:noFill/>
                </a:ln>
                <a:solidFill>
                  <a:schemeClr val="tx1"/>
                </a:solidFill>
                <a:effectLst/>
              </a:rPr>
              <a:t>ncurses</a:t>
            </a:r>
            <a:r>
              <a:rPr kumimoji="0" lang="en-US" altLang="en-US" sz="1400" b="0" i="0" u="none" strike="noStrike" cap="none" normalizeH="0" baseline="0" dirty="0" smtClean="0">
                <a:ln>
                  <a:noFill/>
                </a:ln>
                <a:solidFill>
                  <a:schemeClr val="tx1"/>
                </a:solidFill>
                <a:effectLst/>
              </a:rPr>
              <a:t> virtual/</a:t>
            </a:r>
            <a:r>
              <a:rPr kumimoji="0" lang="en-US" altLang="en-US" sz="1400" b="0" i="0" u="none" strike="noStrike" cap="none" normalizeH="0" baseline="0" dirty="0" err="1" smtClean="0">
                <a:ln>
                  <a:noFill/>
                </a:ln>
                <a:solidFill>
                  <a:schemeClr val="tx1"/>
                </a:solidFill>
                <a:effectLst/>
              </a:rPr>
              <a:t>libiconv</a:t>
            </a:r>
            <a:r>
              <a:rPr kumimoji="0" lang="en-US" altLang="en-US" sz="14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LICENSE = "GPLv2+"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LIC_FILES_CHKSUM = "file://COPYING;md5=420477abc567404debca0a2a1cb6b645 \ 				file://src/minicom.h;beginline=1;endline=12;md5=a58838cb709f0db517f4e42730c49e81"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SRC_URI = "${DEBIAN_MIRROR}/main/m/${BPN}/${BPN}_${PV}.orig.tar.gz \ file://allow.to.disable.lockdev.patch \ file://0001-fix-minicom-h-v-return-value-is-not-0.patch \ file://0001-Fix-build-issus-surfaced-due-to-musl.patch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SRC_URI[md5sum] = "9021cb8c5445f6e6e74b2acc39962d62" SRC_URI[sha256sum] = "532f836b7a677eb0cb1dca8d70302b73729c3d30df26d58368d712e5cca041f1"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PACKAGECONFIG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PACKAGECONFIG[</a:t>
            </a:r>
            <a:r>
              <a:rPr kumimoji="0" lang="en-US" altLang="en-US" sz="1400" b="0" i="0" u="none" strike="noStrike" cap="none" normalizeH="0" baseline="0" dirty="0" err="1" smtClean="0">
                <a:ln>
                  <a:noFill/>
                </a:ln>
                <a:solidFill>
                  <a:schemeClr val="tx1"/>
                </a:solidFill>
                <a:effectLst/>
              </a:rPr>
              <a:t>lockdev</a:t>
            </a:r>
            <a:r>
              <a:rPr kumimoji="0" lang="en-US" altLang="en-US" sz="1400" b="0" i="0" u="none" strike="noStrike" cap="none" normalizeH="0" baseline="0" dirty="0" smtClean="0">
                <a:ln>
                  <a:noFill/>
                </a:ln>
                <a:solidFill>
                  <a:schemeClr val="tx1"/>
                </a:solidFill>
                <a:effectLst/>
              </a:rPr>
              <a:t>] = "--enable-</a:t>
            </a:r>
            <a:r>
              <a:rPr kumimoji="0" lang="en-US" altLang="en-US" sz="1400" b="0" i="0" u="none" strike="noStrike" cap="none" normalizeH="0" baseline="0" dirty="0" err="1" smtClean="0">
                <a:ln>
                  <a:noFill/>
                </a:ln>
                <a:solidFill>
                  <a:schemeClr val="tx1"/>
                </a:solidFill>
                <a:effectLst/>
              </a:rPr>
              <a:t>lockdev</a:t>
            </a:r>
            <a:r>
              <a:rPr kumimoji="0" lang="en-US" altLang="en-US" sz="1400" b="0" i="0" u="none" strike="noStrike" cap="none" normalizeH="0" baseline="0" dirty="0" smtClean="0">
                <a:ln>
                  <a:noFill/>
                </a:ln>
                <a:solidFill>
                  <a:schemeClr val="tx1"/>
                </a:solidFill>
                <a:effectLst/>
              </a:rPr>
              <a:t>,--disable-</a:t>
            </a:r>
            <a:r>
              <a:rPr kumimoji="0" lang="en-US" altLang="en-US" sz="1400" b="0" i="0" u="none" strike="noStrike" cap="none" normalizeH="0" baseline="0" dirty="0" err="1" smtClean="0">
                <a:ln>
                  <a:noFill/>
                </a:ln>
                <a:solidFill>
                  <a:schemeClr val="tx1"/>
                </a:solidFill>
                <a:effectLst/>
              </a:rPr>
              <a:t>lockdev,lockdev</a:t>
            </a: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inherit </a:t>
            </a:r>
            <a:r>
              <a:rPr kumimoji="0" lang="en-US" altLang="en-US" sz="1400" b="0" i="0" u="none" strike="noStrike" cap="none" normalizeH="0" baseline="0" dirty="0" err="1" smtClean="0">
                <a:ln>
                  <a:noFill/>
                </a:ln>
                <a:solidFill>
                  <a:schemeClr val="tx1"/>
                </a:solidFill>
                <a:effectLst/>
              </a:rPr>
              <a:t>autotools</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gettext</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pkgconfig</a:t>
            </a: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rPr>
              <a:t>do_install</a:t>
            </a: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for d in doc extras man lib </a:t>
            </a:r>
            <a:r>
              <a:rPr kumimoji="0" lang="en-US" altLang="en-US" sz="1400" b="0" i="0" u="none" strike="noStrike" cap="none" normalizeH="0" baseline="0" dirty="0" err="1" smtClean="0">
                <a:ln>
                  <a:noFill/>
                </a:ln>
                <a:solidFill>
                  <a:schemeClr val="tx1"/>
                </a:solidFill>
                <a:effectLst/>
              </a:rPr>
              <a:t>src</a:t>
            </a:r>
            <a:r>
              <a:rPr kumimoji="0" lang="en-US" altLang="en-US" sz="1400" b="0" i="0" u="none" strike="noStrike" cap="none" normalizeH="0" baseline="0" dirty="0" smtClean="0">
                <a:ln>
                  <a:noFill/>
                </a:ln>
                <a:solidFill>
                  <a:schemeClr val="tx1"/>
                </a:solidFill>
                <a:effectLst/>
              </a:rPr>
              <a:t>; do make -C $d DESTDIR=${D} install; done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RRECOMMENDS_${PN} += "</a:t>
            </a:r>
            <a:r>
              <a:rPr kumimoji="0" lang="en-US" altLang="en-US" sz="1400" b="0" i="0" u="none" strike="noStrike" cap="none" normalizeH="0" baseline="0" dirty="0" err="1" smtClean="0">
                <a:ln>
                  <a:noFill/>
                </a:ln>
                <a:solidFill>
                  <a:schemeClr val="tx1"/>
                </a:solidFill>
                <a:effectLst/>
              </a:rPr>
              <a:t>lrzsz</a:t>
            </a:r>
            <a:r>
              <a:rPr kumimoji="0" lang="en-US" altLang="en-US"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79145897"/>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OpenEmbedded build system concepts</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11</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9" name="Rectangle 8"/>
          <p:cNvSpPr/>
          <p:nvPr/>
        </p:nvSpPr>
        <p:spPr>
          <a:xfrm>
            <a:off x="1276025" y="1570281"/>
            <a:ext cx="10911213" cy="5262979"/>
          </a:xfrm>
          <a:prstGeom prst="rect">
            <a:avLst/>
          </a:prstGeom>
        </p:spPr>
        <p:txBody>
          <a:bodyPr wrap="square">
            <a:spAutoFit/>
          </a:bodyPr>
          <a:lstStyle/>
          <a:p>
            <a:pPr marL="342900" indent="-342900">
              <a:buFont typeface="Arial" panose="020B0604020202020204" pitchFamily="34" charset="0"/>
              <a:buChar char="•"/>
            </a:pPr>
            <a:r>
              <a:rPr lang="en-US" b="1" dirty="0" smtClean="0"/>
              <a:t>Layer</a:t>
            </a:r>
            <a:r>
              <a:rPr lang="en-US" b="1" dirty="0"/>
              <a:t>:</a:t>
            </a:r>
            <a:r>
              <a:rPr lang="en-US" dirty="0"/>
              <a:t> It is a collection of recipes and/or configuration files.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C</a:t>
            </a:r>
            <a:r>
              <a:rPr lang="en-US" dirty="0" smtClean="0"/>
              <a:t>onsistent </a:t>
            </a:r>
            <a:r>
              <a:rPr lang="en-US" dirty="0"/>
              <a:t>set of components </a:t>
            </a:r>
            <a:r>
              <a:rPr lang="en-US" b="1" dirty="0"/>
              <a:t>logically organized by </a:t>
            </a:r>
            <a:r>
              <a:rPr lang="en-US" b="1" dirty="0" smtClean="0"/>
              <a:t>theme</a:t>
            </a:r>
          </a:p>
          <a:p>
            <a:r>
              <a:rPr lang="en-US" dirty="0" smtClean="0"/>
              <a:t> </a:t>
            </a:r>
            <a:r>
              <a:rPr lang="en-US" dirty="0"/>
              <a:t>like </a:t>
            </a:r>
            <a:r>
              <a:rPr lang="en-US" dirty="0" err="1"/>
              <a:t>BoardSupportPackage</a:t>
            </a:r>
            <a:r>
              <a:rPr lang="en-US" dirty="0"/>
              <a:t> (BSP), </a:t>
            </a:r>
            <a:r>
              <a:rPr lang="en-US" dirty="0" smtClean="0"/>
              <a:t>user-space components, </a:t>
            </a:r>
            <a:r>
              <a:rPr lang="en-US" dirty="0"/>
              <a:t>distribution configuration…</a:t>
            </a:r>
          </a:p>
          <a:p>
            <a:endParaRPr lang="en-US" dirty="0" smtClean="0"/>
          </a:p>
          <a:p>
            <a:pPr marL="342900" indent="-342900">
              <a:buFont typeface="Arial" panose="020B0604020202020204" pitchFamily="34" charset="0"/>
              <a:buChar char="•"/>
            </a:pPr>
            <a:r>
              <a:rPr lang="en-US" dirty="0" smtClean="0"/>
              <a:t>The </a:t>
            </a:r>
            <a:r>
              <a:rPr lang="en-US" dirty="0" err="1" smtClean="0"/>
              <a:t>Yocto</a:t>
            </a:r>
            <a:r>
              <a:rPr lang="en-US" dirty="0" smtClean="0"/>
              <a:t> has structured the distribution configuration with metadata </a:t>
            </a:r>
          </a:p>
          <a:p>
            <a:r>
              <a:rPr lang="en-US" dirty="0"/>
              <a:t>o</a:t>
            </a:r>
            <a:r>
              <a:rPr lang="en-US" dirty="0" smtClean="0"/>
              <a:t>rganized in 4 </a:t>
            </a:r>
            <a:r>
              <a:rPr lang="en-US" dirty="0"/>
              <a:t>separate configuration </a:t>
            </a:r>
            <a:r>
              <a:rPr lang="en-US" dirty="0" smtClean="0"/>
              <a:t>areas: </a:t>
            </a:r>
            <a:endParaRPr lang="en-US" dirty="0"/>
          </a:p>
          <a:p>
            <a:pPr lvl="1"/>
            <a:r>
              <a:rPr lang="en-US" dirty="0" smtClean="0"/>
              <a:t>“recipes” </a:t>
            </a:r>
            <a:r>
              <a:rPr lang="en-US" dirty="0"/>
              <a:t>(unitary package), </a:t>
            </a:r>
            <a:endParaRPr lang="en-US" dirty="0" smtClean="0"/>
          </a:p>
          <a:p>
            <a:pPr lvl="1"/>
            <a:r>
              <a:rPr lang="en-US" dirty="0" smtClean="0"/>
              <a:t>“distro” </a:t>
            </a:r>
            <a:r>
              <a:rPr lang="en-US" dirty="0"/>
              <a:t>(distribution content), </a:t>
            </a:r>
            <a:endParaRPr lang="en-US" dirty="0" smtClean="0"/>
          </a:p>
          <a:p>
            <a:pPr lvl="1"/>
            <a:r>
              <a:rPr lang="en-US" dirty="0" smtClean="0"/>
              <a:t>“machine” </a:t>
            </a:r>
            <a:r>
              <a:rPr lang="en-US" dirty="0"/>
              <a:t>(board </a:t>
            </a:r>
            <a:r>
              <a:rPr lang="en-US" dirty="0" err="1"/>
              <a:t>config</a:t>
            </a:r>
            <a:r>
              <a:rPr lang="en-US" dirty="0" smtClean="0"/>
              <a:t>), </a:t>
            </a:r>
          </a:p>
          <a:p>
            <a:pPr lvl="1"/>
            <a:r>
              <a:rPr lang="en-US" dirty="0" smtClean="0"/>
              <a:t>“image” (user space file system content, SDK content)</a:t>
            </a:r>
          </a:p>
          <a:p>
            <a:pPr lvl="1"/>
            <a:endParaRPr lang="en-US" dirty="0" smtClean="0"/>
          </a:p>
          <a:p>
            <a:pPr marL="342900" indent="-342900">
              <a:buFont typeface="Arial" panose="020B0604020202020204" pitchFamily="34" charset="0"/>
              <a:buChar char="•"/>
            </a:pPr>
            <a:r>
              <a:rPr lang="en-US" dirty="0" smtClean="0"/>
              <a:t>Layer </a:t>
            </a:r>
            <a:r>
              <a:rPr lang="en-US" dirty="0"/>
              <a:t>is independent from the other layers</a:t>
            </a:r>
            <a:r>
              <a:rPr lang="en-US" dirty="0" smtClean="0"/>
              <a:t>.</a:t>
            </a:r>
            <a:endParaRPr lang="en-US" dirty="0"/>
          </a:p>
        </p:txBody>
      </p:sp>
    </p:spTree>
    <p:extLst>
      <p:ext uri="{BB962C8B-B14F-4D97-AF65-F5344CB8AC3E}">
        <p14:creationId xmlns:p14="http://schemas.microsoft.com/office/powerpoint/2010/main" val="1554472935"/>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OpenEmbedded build system concepts</a:t>
            </a:r>
          </a:p>
        </p:txBody>
      </p:sp>
      <p:sp>
        <p:nvSpPr>
          <p:cNvPr id="4" name="Slide Number Placeholder 3"/>
          <p:cNvSpPr>
            <a:spLocks noGrp="1"/>
          </p:cNvSpPr>
          <p:nvPr>
            <p:ph type="sldNum" sz="quarter" idx="12"/>
          </p:nvPr>
        </p:nvSpPr>
        <p:spPr/>
        <p:txBody>
          <a:bodyPr/>
          <a:lstStyle/>
          <a:p>
            <a:fld id="{5B31B9E4-8E4D-4C86-BFD7-412B282B373B}" type="slidenum">
              <a:rPr lang="fr-FR" smtClean="0"/>
              <a:pPr/>
              <a:t>12</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7055526" y="1440053"/>
            <a:ext cx="5286493" cy="5262979"/>
          </a:xfrm>
          <a:prstGeom prst="rect">
            <a:avLst/>
          </a:prstGeom>
        </p:spPr>
        <p:txBody>
          <a:bodyPr wrap="square">
            <a:spAutoFit/>
          </a:bodyPr>
          <a:lstStyle/>
          <a:p>
            <a:pPr marL="342900" indent="-342900">
              <a:buFont typeface="Arial" panose="020B0604020202020204" pitchFamily="34" charset="0"/>
              <a:buChar char="•"/>
            </a:pPr>
            <a:r>
              <a:rPr lang="en-US" dirty="0" smtClean="0"/>
              <a:t>The layer has a priority,                 a hierarchy, </a:t>
            </a:r>
            <a:r>
              <a:rPr lang="en-US" b="1" dirty="0" smtClean="0"/>
              <a:t>can override previous specifications of a layer </a:t>
            </a:r>
            <a:r>
              <a:rPr lang="en-US" dirty="0" smtClean="0"/>
              <a:t>with a lesser priority.</a:t>
            </a:r>
          </a:p>
          <a:p>
            <a:endParaRPr lang="en-US" dirty="0"/>
          </a:p>
          <a:p>
            <a:pPr marL="342900" indent="-342900">
              <a:buFont typeface="Arial" panose="020B0604020202020204" pitchFamily="34" charset="0"/>
              <a:buChar char="•"/>
            </a:pPr>
            <a:r>
              <a:rPr lang="en-US" dirty="0"/>
              <a:t>By combining several layers of metadata, a basic set of </a:t>
            </a:r>
            <a:r>
              <a:rPr lang="en-US" b="1" dirty="0" smtClean="0"/>
              <a:t>functionality can be extended or customized</a:t>
            </a:r>
            <a:r>
              <a:rPr lang="en-US" dirty="0" smtClean="0"/>
              <a:t> for </a:t>
            </a:r>
            <a:r>
              <a:rPr lang="en-US" dirty="0"/>
              <a:t>different uses</a:t>
            </a:r>
            <a:r>
              <a:rPr lang="en-US" dirty="0" smtClean="0"/>
              <a:t>.</a:t>
            </a:r>
          </a:p>
          <a:p>
            <a:endParaRPr lang="en-US" dirty="0" smtClean="0"/>
          </a:p>
          <a:p>
            <a:pPr marL="342900" indent="-342900">
              <a:buFont typeface="Arial" panose="020B0604020202020204" pitchFamily="34" charset="0"/>
              <a:buChar char="•"/>
            </a:pPr>
            <a:r>
              <a:rPr lang="en-US" dirty="0"/>
              <a:t>At each level, features can be added and underlying layers can be </a:t>
            </a:r>
            <a:r>
              <a:rPr lang="en-US" dirty="0" smtClean="0"/>
              <a:t>customized </a:t>
            </a:r>
            <a:r>
              <a:rPr lang="en-US" b="1" dirty="0"/>
              <a:t>without duplicating code</a:t>
            </a:r>
          </a:p>
        </p:txBody>
      </p:sp>
      <p:sp>
        <p:nvSpPr>
          <p:cNvPr id="10" name="TextBox 9"/>
          <p:cNvSpPr txBox="1"/>
          <p:nvPr/>
        </p:nvSpPr>
        <p:spPr>
          <a:xfrm>
            <a:off x="3807619" y="5449694"/>
            <a:ext cx="1776448" cy="461665"/>
          </a:xfrm>
          <a:prstGeom prst="rect">
            <a:avLst/>
          </a:prstGeom>
          <a:noFill/>
        </p:spPr>
        <p:txBody>
          <a:bodyPr wrap="none" rtlCol="0">
            <a:spAutoFit/>
          </a:bodyPr>
          <a:lstStyle/>
          <a:p>
            <a:r>
              <a:rPr lang="en-US" dirty="0" smtClean="0"/>
              <a:t>Poky layers</a:t>
            </a:r>
            <a:endParaRPr lang="en-US" dirty="0"/>
          </a:p>
        </p:txBody>
      </p:sp>
      <p:pic>
        <p:nvPicPr>
          <p:cNvPr id="5" name="Picture 4"/>
          <p:cNvPicPr>
            <a:picLocks noChangeAspect="1"/>
          </p:cNvPicPr>
          <p:nvPr/>
        </p:nvPicPr>
        <p:blipFill>
          <a:blip r:embed="rId3"/>
          <a:stretch>
            <a:fillRect/>
          </a:stretch>
        </p:blipFill>
        <p:spPr>
          <a:xfrm>
            <a:off x="0" y="1582544"/>
            <a:ext cx="7096125" cy="3867150"/>
          </a:xfrm>
          <a:prstGeom prst="rect">
            <a:avLst/>
          </a:prstGeom>
        </p:spPr>
      </p:pic>
    </p:spTree>
    <p:extLst>
      <p:ext uri="{BB962C8B-B14F-4D97-AF65-F5344CB8AC3E}">
        <p14:creationId xmlns:p14="http://schemas.microsoft.com/office/powerpoint/2010/main" val="882943578"/>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OpenEmbedded</a:t>
            </a:r>
            <a:r>
              <a:rPr lang="en-US" dirty="0" smtClean="0"/>
              <a:t> </a:t>
            </a:r>
            <a:r>
              <a:rPr lang="en-US" dirty="0" err="1" smtClean="0"/>
              <a:t>BitBake</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13</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891922" y="2223069"/>
            <a:ext cx="10957102" cy="3416320"/>
          </a:xfrm>
          <a:prstGeom prst="rect">
            <a:avLst/>
          </a:prstGeom>
        </p:spPr>
        <p:txBody>
          <a:bodyPr wrap="square">
            <a:spAutoFit/>
          </a:bodyPr>
          <a:lstStyle/>
          <a:p>
            <a:r>
              <a:rPr lang="en-US" b="1" dirty="0" err="1" smtClean="0"/>
              <a:t>BitBake</a:t>
            </a:r>
            <a:r>
              <a:rPr lang="en-US" dirty="0"/>
              <a:t> </a:t>
            </a:r>
            <a:r>
              <a:rPr lang="en-US" b="1" dirty="0"/>
              <a:t>build tool </a:t>
            </a:r>
            <a:r>
              <a:rPr lang="en-US" b="1" dirty="0" smtClean="0"/>
              <a:t>- </a:t>
            </a:r>
            <a:r>
              <a:rPr lang="en-US" dirty="0" smtClean="0"/>
              <a:t>with </a:t>
            </a:r>
            <a:r>
              <a:rPr lang="en-US" dirty="0"/>
              <a:t>the special focus of distributions and packages for embedded Linux cross </a:t>
            </a:r>
            <a:r>
              <a:rPr lang="en-US" dirty="0" smtClean="0"/>
              <a:t>compilation. </a:t>
            </a:r>
          </a:p>
          <a:p>
            <a:endParaRPr lang="en-US" dirty="0"/>
          </a:p>
          <a:p>
            <a:r>
              <a:rPr lang="en-US" b="1" dirty="0" err="1"/>
              <a:t>BitBake</a:t>
            </a:r>
            <a:r>
              <a:rPr lang="en-US" dirty="0" smtClean="0"/>
              <a:t> existed </a:t>
            </a:r>
            <a:r>
              <a:rPr lang="en-US" dirty="0"/>
              <a:t>for some time in the </a:t>
            </a:r>
            <a:r>
              <a:rPr lang="en-US" dirty="0" err="1"/>
              <a:t>OpenEmbedded</a:t>
            </a:r>
            <a:r>
              <a:rPr lang="en-US" dirty="0"/>
              <a:t> project until it was </a:t>
            </a:r>
            <a:r>
              <a:rPr lang="en-US" b="1" dirty="0"/>
              <a:t>separated out into a standalone</a:t>
            </a:r>
            <a:r>
              <a:rPr lang="en-US" dirty="0"/>
              <a:t>, maintained, </a:t>
            </a:r>
            <a:r>
              <a:rPr lang="en-US" b="1" dirty="0"/>
              <a:t>distribution-independent tool</a:t>
            </a:r>
            <a:r>
              <a:rPr lang="en-US" dirty="0"/>
              <a:t>. </a:t>
            </a:r>
            <a:endParaRPr lang="en-US" dirty="0" smtClean="0"/>
          </a:p>
          <a:p>
            <a:endParaRPr lang="en-US" dirty="0"/>
          </a:p>
          <a:p>
            <a:r>
              <a:rPr lang="en-US" dirty="0" err="1"/>
              <a:t>BitBake</a:t>
            </a:r>
            <a:r>
              <a:rPr lang="en-US" dirty="0"/>
              <a:t> is co-maintained by the </a:t>
            </a:r>
            <a:r>
              <a:rPr lang="en-US" dirty="0" err="1"/>
              <a:t>Yocto</a:t>
            </a:r>
            <a:r>
              <a:rPr lang="en-US" dirty="0"/>
              <a:t> Project and the </a:t>
            </a:r>
            <a:r>
              <a:rPr lang="en-US" dirty="0" err="1"/>
              <a:t>OpenEmbedded</a:t>
            </a:r>
            <a:r>
              <a:rPr lang="en-US" dirty="0"/>
              <a:t> project</a:t>
            </a:r>
            <a:r>
              <a:rPr lang="en-US" dirty="0" smtClean="0"/>
              <a:t>.</a:t>
            </a:r>
          </a:p>
          <a:p>
            <a:endParaRPr lang="en-US" dirty="0"/>
          </a:p>
          <a:p>
            <a:r>
              <a:rPr lang="en-US" b="1" dirty="0" err="1"/>
              <a:t>BitBake</a:t>
            </a:r>
            <a:r>
              <a:rPr lang="en-US" dirty="0"/>
              <a:t> build </a:t>
            </a:r>
            <a:r>
              <a:rPr lang="en-US" dirty="0" smtClean="0"/>
              <a:t>tool use the metadata layers as input.</a:t>
            </a:r>
            <a:endParaRPr lang="en-US" dirty="0"/>
          </a:p>
        </p:txBody>
      </p:sp>
    </p:spTree>
    <p:extLst>
      <p:ext uri="{BB962C8B-B14F-4D97-AF65-F5344CB8AC3E}">
        <p14:creationId xmlns:p14="http://schemas.microsoft.com/office/powerpoint/2010/main" val="4140168612"/>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OpenEmbedded</a:t>
            </a:r>
            <a:r>
              <a:rPr lang="en-US" dirty="0"/>
              <a:t> </a:t>
            </a:r>
            <a:r>
              <a:rPr lang="en-US" dirty="0" err="1"/>
              <a:t>BitBake</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14</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pic>
        <p:nvPicPr>
          <p:cNvPr id="7" name="Content Placeholder 3"/>
          <p:cNvPicPr>
            <a:picLocks noGrp="1" noChangeAspect="1"/>
          </p:cNvPicPr>
          <p:nvPr/>
        </p:nvPicPr>
        <p:blipFill>
          <a:blip r:embed="rId3" cstate="print"/>
          <a:srcRect/>
          <a:stretch>
            <a:fillRect/>
          </a:stretch>
        </p:blipFill>
        <p:spPr bwMode="auto">
          <a:xfrm>
            <a:off x="1140619" y="1829594"/>
            <a:ext cx="9096375" cy="4454525"/>
          </a:xfrm>
          <a:prstGeom prst="rect">
            <a:avLst/>
          </a:prstGeom>
          <a:noFill/>
          <a:ln w="9525">
            <a:noFill/>
            <a:round/>
            <a:headEnd/>
            <a:tailEnd/>
          </a:ln>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8119" y="4877594"/>
            <a:ext cx="1872209" cy="778009"/>
          </a:xfrm>
          <a:prstGeom prst="rect">
            <a:avLst/>
          </a:prstGeom>
          <a:solidFill>
            <a:schemeClr val="accent1"/>
          </a:solidFill>
        </p:spPr>
      </p:pic>
    </p:spTree>
    <p:extLst>
      <p:ext uri="{BB962C8B-B14F-4D97-AF65-F5344CB8AC3E}">
        <p14:creationId xmlns:p14="http://schemas.microsoft.com/office/powerpoint/2010/main" val="103587264"/>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OpenEmbedded</a:t>
            </a:r>
            <a:r>
              <a:rPr lang="en-US" dirty="0"/>
              <a:t> </a:t>
            </a:r>
            <a:r>
              <a:rPr lang="en-US" dirty="0" err="1"/>
              <a:t>BitBake</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15</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1148641" y="1664263"/>
            <a:ext cx="10195101" cy="4154984"/>
          </a:xfrm>
          <a:prstGeom prst="rect">
            <a:avLst/>
          </a:prstGeom>
        </p:spPr>
        <p:txBody>
          <a:bodyPr wrap="square">
            <a:spAutoFit/>
          </a:bodyPr>
          <a:lstStyle/>
          <a:p>
            <a:endParaRPr lang="en-US" dirty="0" smtClean="0"/>
          </a:p>
          <a:p>
            <a:r>
              <a:rPr lang="en-US" dirty="0" err="1" smtClean="0"/>
              <a:t>Bitbake</a:t>
            </a:r>
            <a:r>
              <a:rPr lang="en-US" dirty="0" smtClean="0"/>
              <a:t> main operations relying on recipes for a component</a:t>
            </a:r>
          </a:p>
          <a:p>
            <a:endParaRPr lang="en-US" dirty="0" smtClean="0"/>
          </a:p>
          <a:p>
            <a:r>
              <a:rPr lang="en-US" dirty="0" smtClean="0"/>
              <a:t>-</a:t>
            </a:r>
            <a:r>
              <a:rPr lang="en-US" dirty="0"/>
              <a:t>f</a:t>
            </a:r>
            <a:r>
              <a:rPr lang="en-US" dirty="0" smtClean="0"/>
              <a:t>etch : gets the package from its repository (</a:t>
            </a:r>
            <a:r>
              <a:rPr lang="en-US" dirty="0" err="1" smtClean="0"/>
              <a:t>url</a:t>
            </a:r>
            <a:r>
              <a:rPr lang="en-US" dirty="0" smtClean="0"/>
              <a:t>, </a:t>
            </a:r>
            <a:r>
              <a:rPr lang="en-US" dirty="0" err="1" smtClean="0"/>
              <a:t>git</a:t>
            </a:r>
            <a:r>
              <a:rPr lang="en-US" dirty="0" smtClean="0"/>
              <a:t>, etc…)</a:t>
            </a:r>
          </a:p>
          <a:p>
            <a:r>
              <a:rPr lang="en-US" dirty="0" smtClean="0"/>
              <a:t>-unpack : extract the package contents</a:t>
            </a:r>
          </a:p>
          <a:p>
            <a:r>
              <a:rPr lang="en-US" dirty="0" smtClean="0"/>
              <a:t>-patch : can apply patches on the package</a:t>
            </a:r>
          </a:p>
          <a:p>
            <a:r>
              <a:rPr lang="en-US" dirty="0" smtClean="0"/>
              <a:t>-licensing : can check licensing</a:t>
            </a:r>
          </a:p>
          <a:p>
            <a:r>
              <a:rPr lang="en-US" dirty="0" smtClean="0"/>
              <a:t>-definition of dependencies (at build time or run-time) on other packages</a:t>
            </a:r>
          </a:p>
          <a:p>
            <a:r>
              <a:rPr lang="en-US" dirty="0" smtClean="0"/>
              <a:t>-configure : configure compilation</a:t>
            </a:r>
          </a:p>
          <a:p>
            <a:r>
              <a:rPr lang="en-US" dirty="0" smtClean="0"/>
              <a:t>-compile : compile the package</a:t>
            </a:r>
          </a:p>
          <a:p>
            <a:r>
              <a:rPr lang="en-US" dirty="0" smtClean="0"/>
              <a:t>-install/deploy : install the binaries in root file system / deploy on target</a:t>
            </a:r>
          </a:p>
        </p:txBody>
      </p:sp>
    </p:spTree>
    <p:extLst>
      <p:ext uri="{BB962C8B-B14F-4D97-AF65-F5344CB8AC3E}">
        <p14:creationId xmlns:p14="http://schemas.microsoft.com/office/powerpoint/2010/main" val="3460176330"/>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OpenEmbedded</a:t>
            </a:r>
            <a:r>
              <a:rPr lang="en-US" dirty="0"/>
              <a:t> </a:t>
            </a:r>
            <a:r>
              <a:rPr lang="en-US" dirty="0" err="1" smtClean="0"/>
              <a:t>BitBake</a:t>
            </a:r>
            <a:r>
              <a:rPr lang="en-US" dirty="0" smtClean="0"/>
              <a:t> &amp; metadata </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16</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9" name="Rectangle 8"/>
          <p:cNvSpPr/>
          <p:nvPr/>
        </p:nvSpPr>
        <p:spPr>
          <a:xfrm>
            <a:off x="1902619" y="1981994"/>
            <a:ext cx="8912002" cy="3785652"/>
          </a:xfrm>
          <a:prstGeom prst="rect">
            <a:avLst/>
          </a:prstGeom>
        </p:spPr>
        <p:txBody>
          <a:bodyPr wrap="square">
            <a:spAutoFit/>
          </a:bodyPr>
          <a:lstStyle/>
          <a:p>
            <a:pPr marL="342900" indent="-342900">
              <a:buFont typeface="Arial" panose="020B0604020202020204" pitchFamily="34" charset="0"/>
              <a:buChar char="•"/>
            </a:pPr>
            <a:r>
              <a:rPr lang="en-US" dirty="0" err="1"/>
              <a:t>BitBake</a:t>
            </a:r>
            <a:r>
              <a:rPr lang="en-US" dirty="0"/>
              <a:t>: tasks scheduler and executor</a:t>
            </a:r>
          </a:p>
          <a:p>
            <a:pPr marL="342900" indent="-342900">
              <a:buFont typeface="Arial" panose="020B0604020202020204" pitchFamily="34" charset="0"/>
              <a:buChar char="•"/>
            </a:pPr>
            <a:r>
              <a:rPr lang="en-US" dirty="0"/>
              <a:t>Metadata:</a:t>
            </a:r>
          </a:p>
          <a:p>
            <a:pPr marL="952393" lvl="1" indent="-342900">
              <a:buFont typeface="Arial" panose="020B0604020202020204" pitchFamily="34" charset="0"/>
              <a:buChar char="•"/>
            </a:pPr>
            <a:r>
              <a:rPr lang="en-US" dirty="0"/>
              <a:t>Configuration (.</a:t>
            </a:r>
            <a:r>
              <a:rPr lang="en-US" dirty="0" err="1"/>
              <a:t>conf</a:t>
            </a:r>
            <a:r>
              <a:rPr lang="en-US" dirty="0"/>
              <a:t>): global definition of variables</a:t>
            </a:r>
          </a:p>
          <a:p>
            <a:pPr marL="952393" lvl="1" indent="-342900">
              <a:buFont typeface="Arial" panose="020B0604020202020204" pitchFamily="34" charset="0"/>
              <a:buChar char="•"/>
            </a:pPr>
            <a:r>
              <a:rPr lang="en-US" dirty="0"/>
              <a:t>Classes (.</a:t>
            </a:r>
            <a:r>
              <a:rPr lang="en-US" dirty="0" err="1"/>
              <a:t>bbclass</a:t>
            </a:r>
            <a:r>
              <a:rPr lang="en-US" dirty="0"/>
              <a:t>): inheritance and encapsulation of build logic, packaging etc.</a:t>
            </a:r>
          </a:p>
          <a:p>
            <a:pPr marL="952393" lvl="1" indent="-342900">
              <a:buFont typeface="Arial" panose="020B0604020202020204" pitchFamily="34" charset="0"/>
              <a:buChar char="•"/>
            </a:pPr>
            <a:r>
              <a:rPr lang="en-US" dirty="0"/>
              <a:t>Recipes (.bb): instructions about how to build software and images</a:t>
            </a:r>
          </a:p>
          <a:p>
            <a:pPr marL="952393" lvl="1" indent="-342900">
              <a:buFont typeface="Arial" panose="020B0604020202020204" pitchFamily="34" charset="0"/>
              <a:buChar char="•"/>
            </a:pPr>
            <a:r>
              <a:rPr lang="en-US" dirty="0"/>
              <a:t>Recipes overlay (.</a:t>
            </a:r>
            <a:r>
              <a:rPr lang="en-US" dirty="0" err="1"/>
              <a:t>bbappend</a:t>
            </a:r>
            <a:r>
              <a:rPr lang="en-US" dirty="0"/>
              <a:t>): on-the-fly recipes modifications (change or extra content)</a:t>
            </a:r>
          </a:p>
          <a:p>
            <a:pPr marL="342900" indent="-342900">
              <a:buFont typeface="Arial" panose="020B0604020202020204" pitchFamily="34" charset="0"/>
              <a:buChar char="•"/>
            </a:pPr>
            <a:r>
              <a:rPr lang="en-US" dirty="0"/>
              <a:t>Build system = </a:t>
            </a:r>
            <a:r>
              <a:rPr lang="en-US" dirty="0" err="1"/>
              <a:t>BitBake</a:t>
            </a:r>
            <a:r>
              <a:rPr lang="en-US" dirty="0"/>
              <a:t> + Metadata</a:t>
            </a:r>
          </a:p>
        </p:txBody>
      </p:sp>
    </p:spTree>
    <p:extLst>
      <p:ext uri="{BB962C8B-B14F-4D97-AF65-F5344CB8AC3E}">
        <p14:creationId xmlns:p14="http://schemas.microsoft.com/office/powerpoint/2010/main" val="1114559201"/>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add/modify BSP layer</a:t>
            </a:r>
            <a:endParaRPr lang="en-US" dirty="0"/>
          </a:p>
        </p:txBody>
      </p:sp>
      <p:sp>
        <p:nvSpPr>
          <p:cNvPr id="3" name="Content Placeholder 2"/>
          <p:cNvSpPr>
            <a:spLocks noGrp="1"/>
          </p:cNvSpPr>
          <p:nvPr>
            <p:ph idx="1"/>
          </p:nvPr>
        </p:nvSpPr>
        <p:spPr>
          <a:xfrm>
            <a:off x="640318" y="1276570"/>
            <a:ext cx="10968514" cy="5098810"/>
          </a:xfrm>
        </p:spPr>
        <p:txBody>
          <a:bodyPr/>
          <a:lstStyle/>
          <a:p>
            <a:r>
              <a:rPr lang="en-US" altLang="en-US" sz="1800" dirty="0" smtClean="0">
                <a:solidFill>
                  <a:schemeClr val="tx1"/>
                </a:solidFill>
              </a:rPr>
              <a:t>Configuration files for the machine are in “</a:t>
            </a:r>
            <a:r>
              <a:rPr lang="en-US" altLang="en-US" sz="1800" dirty="0" err="1" smtClean="0">
                <a:solidFill>
                  <a:schemeClr val="tx1"/>
                </a:solidFill>
              </a:rPr>
              <a:t>conf</a:t>
            </a:r>
            <a:r>
              <a:rPr lang="en-US" altLang="en-US" sz="1800" dirty="0" smtClean="0">
                <a:solidFill>
                  <a:schemeClr val="tx1"/>
                </a:solidFill>
              </a:rPr>
              <a:t>/machine/</a:t>
            </a:r>
            <a:r>
              <a:rPr lang="en-US" altLang="en-US" sz="1800" dirty="0" err="1" smtClean="0">
                <a:solidFill>
                  <a:schemeClr val="tx1"/>
                </a:solidFill>
              </a:rPr>
              <a:t>machine.conf</a:t>
            </a:r>
            <a:r>
              <a:rPr lang="en-US" altLang="en-US" sz="1800" dirty="0" smtClean="0">
                <a:solidFill>
                  <a:schemeClr val="tx1"/>
                </a:solidFill>
              </a:rPr>
              <a:t>” and “</a:t>
            </a:r>
            <a:r>
              <a:rPr lang="en-US" altLang="en-US" sz="1800" dirty="0" err="1" smtClean="0">
                <a:solidFill>
                  <a:schemeClr val="tx1"/>
                </a:solidFill>
              </a:rPr>
              <a:t>conf</a:t>
            </a:r>
            <a:r>
              <a:rPr lang="en-US" altLang="en-US" sz="1800" dirty="0" smtClean="0">
                <a:solidFill>
                  <a:schemeClr val="tx1"/>
                </a:solidFill>
              </a:rPr>
              <a:t>/</a:t>
            </a:r>
            <a:r>
              <a:rPr lang="en-US" altLang="en-US" sz="1800" dirty="0" err="1" smtClean="0">
                <a:solidFill>
                  <a:schemeClr val="tx1"/>
                </a:solidFill>
              </a:rPr>
              <a:t>layer.conf</a:t>
            </a:r>
            <a:r>
              <a:rPr lang="en-US" altLang="en-US" sz="1800" dirty="0" smtClean="0">
                <a:solidFill>
                  <a:schemeClr val="tx1"/>
                </a:solidFill>
              </a:rPr>
              <a:t>”</a:t>
            </a:r>
          </a:p>
          <a:p>
            <a:r>
              <a:rPr lang="en-US" altLang="en-US" sz="1800" dirty="0" smtClean="0">
                <a:solidFill>
                  <a:schemeClr val="tx1"/>
                </a:solidFill>
              </a:rPr>
              <a:t>Add </a:t>
            </a:r>
            <a:r>
              <a:rPr lang="en-US" altLang="en-US" sz="1800" dirty="0">
                <a:solidFill>
                  <a:schemeClr val="tx1"/>
                </a:solidFill>
              </a:rPr>
              <a:t>or replace </a:t>
            </a:r>
            <a:r>
              <a:rPr lang="en-US" altLang="en-US" sz="1800" dirty="0" smtClean="0">
                <a:solidFill>
                  <a:schemeClr val="tx1"/>
                </a:solidFill>
              </a:rPr>
              <a:t>in the BBLAYERS variable from “</a:t>
            </a:r>
            <a:r>
              <a:rPr lang="en-US" altLang="en-US" sz="1800" dirty="0" err="1" smtClean="0">
                <a:solidFill>
                  <a:schemeClr val="tx1"/>
                </a:solidFill>
              </a:rPr>
              <a:t>conf</a:t>
            </a:r>
            <a:r>
              <a:rPr lang="en-US" altLang="en-US" sz="1800" dirty="0" smtClean="0">
                <a:solidFill>
                  <a:schemeClr val="tx1"/>
                </a:solidFill>
              </a:rPr>
              <a:t>/</a:t>
            </a:r>
            <a:r>
              <a:rPr lang="en-US" altLang="en-US" sz="1800" dirty="0" err="1" smtClean="0">
                <a:solidFill>
                  <a:schemeClr val="tx1"/>
                </a:solidFill>
              </a:rPr>
              <a:t>bblayers.conf</a:t>
            </a:r>
            <a:r>
              <a:rPr lang="en-US" altLang="en-US" sz="1800" dirty="0" smtClean="0">
                <a:solidFill>
                  <a:schemeClr val="tx1"/>
                </a:solidFill>
              </a:rPr>
              <a:t> “</a:t>
            </a:r>
            <a:r>
              <a:rPr lang="en-US" altLang="en-US" sz="3200" dirty="0">
                <a:solidFill>
                  <a:schemeClr val="tx1"/>
                </a:solidFill>
              </a:rPr>
              <a:t/>
            </a:r>
            <a:br>
              <a:rPr lang="en-US" altLang="en-US" sz="3200" dirty="0">
                <a:solidFill>
                  <a:schemeClr val="tx1"/>
                </a:solidFill>
              </a:rPr>
            </a:br>
            <a:r>
              <a:rPr lang="en-US" altLang="en-US" sz="3200" dirty="0" smtClean="0">
                <a:solidFill>
                  <a:schemeClr val="tx1"/>
                </a:solidFill>
              </a:rPr>
              <a:t/>
            </a:r>
            <a:br>
              <a:rPr lang="en-US" altLang="en-US" sz="3200" dirty="0" smtClean="0">
                <a:solidFill>
                  <a:schemeClr val="tx1"/>
                </a:solidFill>
              </a:rPr>
            </a:br>
            <a:r>
              <a:rPr lang="en-US" sz="1200" dirty="0" smtClean="0"/>
              <a:t>BBLAYERS ?= </a:t>
            </a:r>
            <a:r>
              <a:rPr lang="en-US" sz="1200" dirty="0"/>
              <a:t>" </a:t>
            </a:r>
            <a:r>
              <a:rPr lang="en-US" sz="1200" dirty="0" smtClean="0"/>
              <a:t>\</a:t>
            </a:r>
            <a:br>
              <a:rPr lang="en-US" sz="1200" dirty="0" smtClean="0"/>
            </a:br>
            <a:r>
              <a:rPr lang="en-US" sz="1200" dirty="0" smtClean="0"/>
              <a:t> </a:t>
            </a:r>
            <a:r>
              <a:rPr lang="en-US" sz="1200" dirty="0"/>
              <a:t>/</a:t>
            </a:r>
            <a:r>
              <a:rPr lang="en-US" sz="1200" dirty="0" err="1"/>
              <a:t>usr</a:t>
            </a:r>
            <a:r>
              <a:rPr lang="en-US" sz="1200" dirty="0"/>
              <a:t>/local/</a:t>
            </a:r>
            <a:r>
              <a:rPr lang="en-US" sz="1200" dirty="0" err="1"/>
              <a:t>src</a:t>
            </a:r>
            <a:r>
              <a:rPr lang="en-US" sz="1200" dirty="0"/>
              <a:t>/</a:t>
            </a:r>
            <a:r>
              <a:rPr lang="en-US" sz="1200" dirty="0" err="1"/>
              <a:t>yocto</a:t>
            </a:r>
            <a:r>
              <a:rPr lang="en-US" sz="1200" dirty="0"/>
              <a:t>/meta </a:t>
            </a:r>
            <a:r>
              <a:rPr lang="en-US" sz="1200" dirty="0" smtClean="0"/>
              <a:t>\</a:t>
            </a:r>
            <a:br>
              <a:rPr lang="en-US" sz="1200" dirty="0" smtClean="0"/>
            </a:br>
            <a:r>
              <a:rPr lang="en-US" sz="1200" dirty="0"/>
              <a:t> </a:t>
            </a:r>
            <a:r>
              <a:rPr lang="en-US" sz="1200" dirty="0" smtClean="0"/>
              <a:t>/</a:t>
            </a:r>
            <a:r>
              <a:rPr lang="en-US" sz="1200" dirty="0" err="1"/>
              <a:t>usr</a:t>
            </a:r>
            <a:r>
              <a:rPr lang="en-US" sz="1200" dirty="0"/>
              <a:t>/local/</a:t>
            </a:r>
            <a:r>
              <a:rPr lang="en-US" sz="1200" dirty="0" err="1"/>
              <a:t>src</a:t>
            </a:r>
            <a:r>
              <a:rPr lang="en-US" sz="1200" dirty="0"/>
              <a:t>/</a:t>
            </a:r>
            <a:r>
              <a:rPr lang="en-US" sz="1200" dirty="0" err="1"/>
              <a:t>yocto</a:t>
            </a:r>
            <a:r>
              <a:rPr lang="en-US" sz="1200" dirty="0"/>
              <a:t>/meta-</a:t>
            </a:r>
            <a:r>
              <a:rPr lang="en-US" sz="1200" dirty="0" err="1"/>
              <a:t>yocto</a:t>
            </a:r>
            <a:r>
              <a:rPr lang="en-US" sz="1200" dirty="0"/>
              <a:t> </a:t>
            </a:r>
            <a:r>
              <a:rPr lang="en-US" sz="1200" dirty="0" smtClean="0"/>
              <a:t>\</a:t>
            </a:r>
            <a:br>
              <a:rPr lang="en-US" sz="1200" dirty="0" smtClean="0"/>
            </a:br>
            <a:r>
              <a:rPr lang="en-US" sz="1200" dirty="0" smtClean="0"/>
              <a:t> </a:t>
            </a:r>
            <a:r>
              <a:rPr lang="en-US" sz="1200" dirty="0"/>
              <a:t>/</a:t>
            </a:r>
            <a:r>
              <a:rPr lang="en-US" sz="1200" dirty="0" err="1"/>
              <a:t>usr</a:t>
            </a:r>
            <a:r>
              <a:rPr lang="en-US" sz="1200" dirty="0"/>
              <a:t>/local/</a:t>
            </a:r>
            <a:r>
              <a:rPr lang="en-US" sz="1200" dirty="0" err="1"/>
              <a:t>src</a:t>
            </a:r>
            <a:r>
              <a:rPr lang="en-US" sz="1200" dirty="0"/>
              <a:t>/</a:t>
            </a:r>
            <a:r>
              <a:rPr lang="en-US" sz="1200" dirty="0" err="1"/>
              <a:t>yocto</a:t>
            </a:r>
            <a:r>
              <a:rPr lang="en-US" sz="1200" dirty="0"/>
              <a:t>/meta-</a:t>
            </a:r>
            <a:r>
              <a:rPr lang="en-US" sz="1200" dirty="0" err="1"/>
              <a:t>yocto</a:t>
            </a:r>
            <a:r>
              <a:rPr lang="en-US" sz="1200" dirty="0"/>
              <a:t>-</a:t>
            </a:r>
            <a:r>
              <a:rPr lang="en-US" sz="1200" dirty="0" err="1"/>
              <a:t>bsp</a:t>
            </a:r>
            <a:r>
              <a:rPr lang="en-US" sz="1200" dirty="0"/>
              <a:t> </a:t>
            </a:r>
            <a:r>
              <a:rPr lang="en-US" sz="1200" dirty="0" smtClean="0"/>
              <a:t>\</a:t>
            </a:r>
            <a:br>
              <a:rPr lang="en-US" sz="1200" dirty="0" smtClean="0"/>
            </a:br>
            <a:r>
              <a:rPr lang="en-US" sz="1200" dirty="0" smtClean="0"/>
              <a:t> </a:t>
            </a:r>
            <a:r>
              <a:rPr lang="en-US" sz="1200" dirty="0"/>
              <a:t>/</a:t>
            </a:r>
            <a:r>
              <a:rPr lang="en-US" sz="1200" dirty="0" err="1"/>
              <a:t>usr</a:t>
            </a:r>
            <a:r>
              <a:rPr lang="en-US" sz="1200" dirty="0"/>
              <a:t>/local/</a:t>
            </a:r>
            <a:r>
              <a:rPr lang="en-US" sz="1200" dirty="0" err="1"/>
              <a:t>src</a:t>
            </a:r>
            <a:r>
              <a:rPr lang="en-US" sz="1200" dirty="0"/>
              <a:t>/</a:t>
            </a:r>
            <a:r>
              <a:rPr lang="en-US" sz="1200" dirty="0" err="1"/>
              <a:t>yocto</a:t>
            </a:r>
            <a:r>
              <a:rPr lang="en-US" sz="1200" dirty="0"/>
              <a:t>/meta-</a:t>
            </a:r>
            <a:r>
              <a:rPr lang="en-US" sz="1200" dirty="0" err="1"/>
              <a:t>mylayer</a:t>
            </a:r>
            <a:r>
              <a:rPr lang="en-US" sz="1200" dirty="0"/>
              <a:t> \ </a:t>
            </a:r>
            <a:r>
              <a:rPr lang="en-US" sz="1200" dirty="0" smtClean="0"/>
              <a:t>“</a:t>
            </a:r>
            <a:br>
              <a:rPr lang="en-US" sz="1200" dirty="0" smtClean="0"/>
            </a:br>
            <a:r>
              <a:rPr lang="en-US" sz="1200" dirty="0" smtClean="0"/>
              <a:t/>
            </a:r>
            <a:br>
              <a:rPr lang="en-US" sz="1200" dirty="0" smtClean="0"/>
            </a:br>
            <a:r>
              <a:rPr lang="en-US" sz="1200" dirty="0" smtClean="0"/>
              <a:t> </a:t>
            </a:r>
            <a:r>
              <a:rPr lang="en-US" sz="1200" dirty="0"/>
              <a:t>BBLAYERS_NON_REMOVABLE ?= " </a:t>
            </a:r>
            <a:r>
              <a:rPr lang="en-US" sz="1200" dirty="0" smtClean="0"/>
              <a:t>\</a:t>
            </a:r>
            <a:br>
              <a:rPr lang="en-US" sz="1200" dirty="0" smtClean="0"/>
            </a:br>
            <a:r>
              <a:rPr lang="en-US" sz="1200" dirty="0" smtClean="0"/>
              <a:t> </a:t>
            </a:r>
            <a:r>
              <a:rPr lang="en-US" sz="1200" dirty="0"/>
              <a:t>/</a:t>
            </a:r>
            <a:r>
              <a:rPr lang="en-US" sz="1200" dirty="0" err="1"/>
              <a:t>usr</a:t>
            </a:r>
            <a:r>
              <a:rPr lang="en-US" sz="1200" dirty="0"/>
              <a:t>/local/</a:t>
            </a:r>
            <a:r>
              <a:rPr lang="en-US" sz="1200" dirty="0" err="1"/>
              <a:t>src</a:t>
            </a:r>
            <a:r>
              <a:rPr lang="en-US" sz="1200" dirty="0"/>
              <a:t>/</a:t>
            </a:r>
            <a:r>
              <a:rPr lang="en-US" sz="1200" dirty="0" err="1"/>
              <a:t>yocto</a:t>
            </a:r>
            <a:r>
              <a:rPr lang="en-US" sz="1200" dirty="0"/>
              <a:t>/meta \ </a:t>
            </a:r>
            <a:r>
              <a:rPr lang="en-US" sz="1200" dirty="0" smtClean="0"/>
              <a:t/>
            </a:r>
            <a:br>
              <a:rPr lang="en-US" sz="1200" dirty="0" smtClean="0"/>
            </a:br>
            <a:r>
              <a:rPr lang="en-US" sz="1200" dirty="0" smtClean="0"/>
              <a:t>/</a:t>
            </a:r>
            <a:r>
              <a:rPr lang="en-US" sz="1200" dirty="0" err="1"/>
              <a:t>usr</a:t>
            </a:r>
            <a:r>
              <a:rPr lang="en-US" sz="1200" dirty="0"/>
              <a:t>/local/</a:t>
            </a:r>
            <a:r>
              <a:rPr lang="en-US" sz="1200" dirty="0" err="1"/>
              <a:t>src</a:t>
            </a:r>
            <a:r>
              <a:rPr lang="en-US" sz="1200" dirty="0"/>
              <a:t>/</a:t>
            </a:r>
            <a:r>
              <a:rPr lang="en-US" sz="1200" dirty="0" err="1"/>
              <a:t>yocto</a:t>
            </a:r>
            <a:r>
              <a:rPr lang="en-US" sz="1200" dirty="0"/>
              <a:t>/meta-</a:t>
            </a:r>
            <a:r>
              <a:rPr lang="en-US" sz="1200" dirty="0" err="1"/>
              <a:t>yocto</a:t>
            </a:r>
            <a:r>
              <a:rPr lang="en-US" sz="1200" dirty="0"/>
              <a:t> \ " </a:t>
            </a:r>
            <a:endParaRPr lang="en-US" sz="1200" dirty="0" smtClean="0"/>
          </a:p>
          <a:p>
            <a:r>
              <a:rPr lang="en-US" sz="1800" b="1" dirty="0" err="1" smtClean="0"/>
              <a:t>conf</a:t>
            </a:r>
            <a:r>
              <a:rPr lang="en-US" sz="1800" b="1" dirty="0" smtClean="0"/>
              <a:t>/</a:t>
            </a:r>
            <a:r>
              <a:rPr lang="en-US" sz="1800" b="1" dirty="0" err="1" smtClean="0"/>
              <a:t>local.conf</a:t>
            </a:r>
            <a:endParaRPr lang="en-US" sz="1800" b="1" dirty="0" smtClean="0"/>
          </a:p>
          <a:p>
            <a:pPr lvl="1"/>
            <a:r>
              <a:rPr lang="en-US" sz="1200" b="1" dirty="0" smtClean="0"/>
              <a:t>Configure MACHINE to the one you want to build</a:t>
            </a:r>
          </a:p>
          <a:p>
            <a:pPr lvl="1"/>
            <a:r>
              <a:rPr lang="en-US" sz="1200" b="1" dirty="0" smtClean="0"/>
              <a:t>Configure BB_NUMBER_THREADS and PARALLEL_MAKE</a:t>
            </a:r>
            <a:endParaRPr lang="en-US" sz="1200" dirty="0" smtClean="0"/>
          </a:p>
          <a:p>
            <a:endParaRPr lang="en-US" sz="1200"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17</a:t>
            </a:fld>
            <a:endParaRPr lang="fr-FR" dirty="0"/>
          </a:p>
        </p:txBody>
      </p:sp>
    </p:spTree>
    <p:extLst>
      <p:ext uri="{BB962C8B-B14F-4D97-AF65-F5344CB8AC3E}">
        <p14:creationId xmlns:p14="http://schemas.microsoft.com/office/powerpoint/2010/main" val="1200427601"/>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Bitbake</a:t>
            </a:r>
            <a:r>
              <a:rPr lang="en-US" dirty="0" smtClean="0"/>
              <a:t> useful commands</a:t>
            </a:r>
            <a:endParaRPr lang="en-US" dirty="0"/>
          </a:p>
        </p:txBody>
      </p:sp>
      <p:sp>
        <p:nvSpPr>
          <p:cNvPr id="3" name="Content Placeholder 2"/>
          <p:cNvSpPr>
            <a:spLocks noGrp="1"/>
          </p:cNvSpPr>
          <p:nvPr>
            <p:ph idx="1"/>
          </p:nvPr>
        </p:nvSpPr>
        <p:spPr>
          <a:xfrm>
            <a:off x="609362" y="1277793"/>
            <a:ext cx="10968514" cy="2975151"/>
          </a:xfrm>
        </p:spPr>
        <p:txBody>
          <a:bodyPr/>
          <a:lstStyle/>
          <a:p>
            <a:r>
              <a:rPr lang="en-US" dirty="0" err="1"/>
              <a:t>b</a:t>
            </a:r>
            <a:r>
              <a:rPr lang="en-US" dirty="0" err="1" smtClean="0"/>
              <a:t>itbake</a:t>
            </a:r>
            <a:r>
              <a:rPr lang="en-US" dirty="0" smtClean="0"/>
              <a:t> –s</a:t>
            </a:r>
          </a:p>
          <a:p>
            <a:pPr lvl="1"/>
            <a:r>
              <a:rPr lang="en-US" dirty="0" smtClean="0"/>
              <a:t>List all recipes</a:t>
            </a:r>
          </a:p>
          <a:p>
            <a:r>
              <a:rPr lang="en-US" dirty="0" err="1" smtClean="0"/>
              <a:t>bitbake</a:t>
            </a:r>
            <a:r>
              <a:rPr lang="en-US" dirty="0" smtClean="0"/>
              <a:t> –c </a:t>
            </a:r>
            <a:r>
              <a:rPr lang="en-US" dirty="0" err="1" smtClean="0"/>
              <a:t>listtasks</a:t>
            </a:r>
            <a:r>
              <a:rPr lang="en-US" dirty="0" smtClean="0"/>
              <a:t> &lt;</a:t>
            </a:r>
            <a:r>
              <a:rPr lang="en-US" dirty="0" err="1" smtClean="0"/>
              <a:t>recipe_name</a:t>
            </a:r>
            <a:r>
              <a:rPr lang="en-US" dirty="0" smtClean="0"/>
              <a:t>&gt; </a:t>
            </a:r>
          </a:p>
          <a:p>
            <a:pPr lvl="1"/>
            <a:r>
              <a:rPr lang="en-US" dirty="0" smtClean="0"/>
              <a:t>List all tasks possible from recipes</a:t>
            </a:r>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B31B9E4-8E4D-4C86-BFD7-412B282B373B}" type="slidenum">
              <a:rPr lang="fr-FR" smtClean="0"/>
              <a:pPr/>
              <a:t>18</a:t>
            </a:fld>
            <a:endParaRPr lang="fr-FR" dirty="0"/>
          </a:p>
        </p:txBody>
      </p:sp>
    </p:spTree>
    <p:extLst>
      <p:ext uri="{BB962C8B-B14F-4D97-AF65-F5344CB8AC3E}">
        <p14:creationId xmlns:p14="http://schemas.microsoft.com/office/powerpoint/2010/main" val="692168886"/>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OpenEmbedded</a:t>
            </a:r>
            <a:r>
              <a:rPr lang="en-US" dirty="0" smtClean="0"/>
              <a:t> </a:t>
            </a:r>
            <a:r>
              <a:rPr lang="en-US" dirty="0" err="1" smtClean="0"/>
              <a:t>devtool</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19</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1148641" y="1664263"/>
            <a:ext cx="10195101" cy="3046988"/>
          </a:xfrm>
          <a:prstGeom prst="rect">
            <a:avLst/>
          </a:prstGeom>
        </p:spPr>
        <p:txBody>
          <a:bodyPr wrap="square">
            <a:spAutoFit/>
          </a:bodyPr>
          <a:lstStyle/>
          <a:p>
            <a:r>
              <a:rPr lang="en-US" b="1" dirty="0" err="1" smtClean="0"/>
              <a:t>Devtool</a:t>
            </a:r>
            <a:r>
              <a:rPr lang="en-US" b="1" dirty="0" smtClean="0"/>
              <a:t> </a:t>
            </a:r>
            <a:r>
              <a:rPr lang="en-US" dirty="0" smtClean="0"/>
              <a:t>for recipes manipulation</a:t>
            </a:r>
            <a:endParaRPr lang="en-US" dirty="0"/>
          </a:p>
          <a:p>
            <a:endParaRPr lang="en-US" dirty="0" smtClean="0"/>
          </a:p>
          <a:p>
            <a:r>
              <a:rPr lang="en-US" dirty="0" smtClean="0"/>
              <a:t>-add : to integrate source code in project, a </a:t>
            </a:r>
            <a:r>
              <a:rPr lang="en-US" dirty="0"/>
              <a:t>recipe is automatically </a:t>
            </a:r>
            <a:r>
              <a:rPr lang="en-US" dirty="0" smtClean="0"/>
              <a:t>created from source code</a:t>
            </a:r>
          </a:p>
          <a:p>
            <a:r>
              <a:rPr lang="en-US" dirty="0" smtClean="0"/>
              <a:t>-modify : </a:t>
            </a:r>
            <a:r>
              <a:rPr lang="en-US" dirty="0"/>
              <a:t>the specified existing recipe is used in order to determine where to get the source code and how to patch it</a:t>
            </a:r>
            <a:r>
              <a:rPr lang="en-US" dirty="0" smtClean="0"/>
              <a:t>.</a:t>
            </a:r>
            <a:r>
              <a:rPr lang="en-US" dirty="0"/>
              <a:t> </a:t>
            </a:r>
            <a:r>
              <a:rPr lang="en-US" dirty="0" smtClean="0"/>
              <a:t>Allows to modify source code in local directory</a:t>
            </a:r>
          </a:p>
          <a:p>
            <a:r>
              <a:rPr lang="en-US" dirty="0" smtClean="0"/>
              <a:t>-upgrade : update existing recipes</a:t>
            </a:r>
          </a:p>
        </p:txBody>
      </p:sp>
    </p:spTree>
    <p:extLst>
      <p:ext uri="{BB962C8B-B14F-4D97-AF65-F5344CB8AC3E}">
        <p14:creationId xmlns:p14="http://schemas.microsoft.com/office/powerpoint/2010/main" val="1090975268"/>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Wikipedia </a:t>
            </a:r>
            <a:r>
              <a:rPr lang="en-US" dirty="0"/>
              <a:t>d</a:t>
            </a:r>
            <a:r>
              <a:rPr lang="en-US" dirty="0" smtClean="0"/>
              <a:t>efinitions</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7" name="Rectangle 6"/>
          <p:cNvSpPr/>
          <p:nvPr/>
        </p:nvSpPr>
        <p:spPr>
          <a:xfrm>
            <a:off x="920070" y="1643025"/>
            <a:ext cx="10591800" cy="4893647"/>
          </a:xfrm>
          <a:prstGeom prst="rect">
            <a:avLst/>
          </a:prstGeom>
        </p:spPr>
        <p:txBody>
          <a:bodyPr wrap="square">
            <a:spAutoFit/>
          </a:bodyPr>
          <a:lstStyle/>
          <a:p>
            <a:r>
              <a:rPr lang="en-US" b="1" dirty="0" smtClean="0"/>
              <a:t>Linux distributions</a:t>
            </a:r>
            <a:r>
              <a:rPr lang="en-US" dirty="0" smtClean="0"/>
              <a:t>: Linux </a:t>
            </a:r>
            <a:r>
              <a:rPr lang="en-US" dirty="0"/>
              <a:t>is packaged in a form known as a </a:t>
            </a:r>
            <a:r>
              <a:rPr lang="en-US" i="1" dirty="0"/>
              <a:t>Linux </a:t>
            </a:r>
            <a:r>
              <a:rPr lang="en-US" i="1" dirty="0" smtClean="0"/>
              <a:t>distribution</a:t>
            </a:r>
            <a:r>
              <a:rPr lang="en-US" dirty="0" smtClean="0"/>
              <a:t>. It is composed of </a:t>
            </a:r>
            <a:r>
              <a:rPr lang="en-US" dirty="0"/>
              <a:t>the </a:t>
            </a:r>
            <a:r>
              <a:rPr lang="en-US" i="1" dirty="0" smtClean="0"/>
              <a:t>Linux Kernel </a:t>
            </a:r>
            <a:r>
              <a:rPr lang="en-US" dirty="0" smtClean="0"/>
              <a:t>and </a:t>
            </a:r>
            <a:r>
              <a:rPr lang="en-US" dirty="0"/>
              <a:t>a collection of </a:t>
            </a:r>
            <a:r>
              <a:rPr lang="en-US" dirty="0" smtClean="0"/>
              <a:t>applications, </a:t>
            </a:r>
            <a:r>
              <a:rPr lang="en-US" dirty="0"/>
              <a:t>documentations</a:t>
            </a:r>
            <a:r>
              <a:rPr lang="en-US" dirty="0" smtClean="0"/>
              <a:t>.</a:t>
            </a:r>
          </a:p>
          <a:p>
            <a:endParaRPr lang="en-US" dirty="0" smtClean="0"/>
          </a:p>
          <a:p>
            <a:r>
              <a:rPr lang="en-US" dirty="0"/>
              <a:t>In embedded systems, a </a:t>
            </a:r>
            <a:r>
              <a:rPr lang="en-US" b="1" dirty="0"/>
              <a:t>board support package</a:t>
            </a:r>
            <a:r>
              <a:rPr lang="en-US" dirty="0"/>
              <a:t> (</a:t>
            </a:r>
            <a:r>
              <a:rPr lang="en-US" b="1" dirty="0"/>
              <a:t>BSP</a:t>
            </a:r>
            <a:r>
              <a:rPr lang="en-US" dirty="0"/>
              <a:t>) is the layer of software containing hardware-specific drivers and other routines that allow a particular operating to function in a particular hardware environment integrated with the OS itself. </a:t>
            </a:r>
          </a:p>
          <a:p>
            <a:endParaRPr lang="en-US" dirty="0"/>
          </a:p>
          <a:p>
            <a:r>
              <a:rPr lang="en-US" b="1" dirty="0" smtClean="0"/>
              <a:t>Application framework</a:t>
            </a:r>
            <a:r>
              <a:rPr lang="en-US" dirty="0" smtClean="0"/>
              <a:t>: software components that are not application nor operating system. Offer services to user applications, is an abstraction that ease interoperability. Ex Java, QT…</a:t>
            </a:r>
          </a:p>
          <a:p>
            <a:endParaRPr lang="en-US" dirty="0"/>
          </a:p>
        </p:txBody>
      </p:sp>
    </p:spTree>
    <p:extLst>
      <p:ext uri="{BB962C8B-B14F-4D97-AF65-F5344CB8AC3E}">
        <p14:creationId xmlns:p14="http://schemas.microsoft.com/office/powerpoint/2010/main" val="2310399772"/>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Poky lab</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20</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1148641" y="1664263"/>
            <a:ext cx="10195101" cy="461665"/>
          </a:xfrm>
          <a:prstGeom prst="rect">
            <a:avLst/>
          </a:prstGeom>
        </p:spPr>
        <p:txBody>
          <a:bodyPr wrap="square">
            <a:spAutoFit/>
          </a:bodyPr>
          <a:lstStyle/>
          <a:p>
            <a:endParaRPr lang="en-US" dirty="0" smtClean="0"/>
          </a:p>
        </p:txBody>
      </p:sp>
      <p:sp>
        <p:nvSpPr>
          <p:cNvPr id="5" name="TextBox 4"/>
          <p:cNvSpPr txBox="1"/>
          <p:nvPr/>
        </p:nvSpPr>
        <p:spPr>
          <a:xfrm>
            <a:off x="616312" y="2896394"/>
            <a:ext cx="10012485" cy="1200329"/>
          </a:xfrm>
          <a:prstGeom prst="rect">
            <a:avLst/>
          </a:prstGeom>
          <a:noFill/>
        </p:spPr>
        <p:txBody>
          <a:bodyPr wrap="none" rtlCol="0">
            <a:spAutoFit/>
          </a:bodyPr>
          <a:lstStyle/>
          <a:p>
            <a:r>
              <a:rPr lang="en-US" dirty="0" smtClean="0"/>
              <a:t>Explanation and Lab for building a custom distribution with </a:t>
            </a:r>
            <a:r>
              <a:rPr lang="en-US" dirty="0" err="1" smtClean="0"/>
              <a:t>Yocto</a:t>
            </a:r>
            <a:r>
              <a:rPr lang="en-US" dirty="0" smtClean="0"/>
              <a:t> Project</a:t>
            </a:r>
          </a:p>
          <a:p>
            <a:endParaRPr lang="en-US" dirty="0"/>
          </a:p>
          <a:p>
            <a:r>
              <a:rPr lang="en-US" dirty="0" smtClean="0">
                <a:hlinkClick r:id="rId3"/>
              </a:rPr>
              <a:t>https</a:t>
            </a:r>
            <a:r>
              <a:rPr lang="en-US" dirty="0">
                <a:hlinkClick r:id="rId3"/>
              </a:rPr>
              <a:t>://</a:t>
            </a:r>
            <a:r>
              <a:rPr lang="en-US" dirty="0" smtClean="0">
                <a:hlinkClick r:id="rId3"/>
              </a:rPr>
              <a:t>wiki.yoctoproject.org/wiki/File:Ypdd-2017.02-ELC-Portland.pdf</a:t>
            </a:r>
            <a:endParaRPr lang="en-US" dirty="0" smtClean="0"/>
          </a:p>
        </p:txBody>
      </p:sp>
    </p:spTree>
    <p:extLst>
      <p:ext uri="{BB962C8B-B14F-4D97-AF65-F5344CB8AC3E}">
        <p14:creationId xmlns:p14="http://schemas.microsoft.com/office/powerpoint/2010/main" val="679972737"/>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STM32MP1 </a:t>
            </a:r>
            <a:r>
              <a:rPr lang="en-US" dirty="0" err="1" smtClean="0"/>
              <a:t>Yocto</a:t>
            </a:r>
            <a:r>
              <a:rPr lang="en-US" dirty="0" smtClean="0"/>
              <a:t> and </a:t>
            </a:r>
            <a:r>
              <a:rPr lang="en-US" dirty="0" err="1" smtClean="0"/>
              <a:t>OpenEmbedded</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21</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5" name="Rectangle 4"/>
          <p:cNvSpPr/>
          <p:nvPr/>
        </p:nvSpPr>
        <p:spPr>
          <a:xfrm>
            <a:off x="609362" y="2403198"/>
            <a:ext cx="11123056" cy="5632311"/>
          </a:xfrm>
          <a:prstGeom prst="rect">
            <a:avLst/>
          </a:prstGeom>
        </p:spPr>
        <p:txBody>
          <a:bodyPr wrap="square">
            <a:spAutoFit/>
          </a:bodyPr>
          <a:lstStyle/>
          <a:p>
            <a:r>
              <a:rPr lang="en-US" dirty="0" smtClean="0">
                <a:hlinkClick r:id="rId3"/>
              </a:rPr>
              <a:t>https</a:t>
            </a:r>
            <a:r>
              <a:rPr lang="en-US" dirty="0">
                <a:hlinkClick r:id="rId3"/>
              </a:rPr>
              <a:t>://elinux.org/</a:t>
            </a:r>
            <a:endParaRPr lang="en-US" dirty="0"/>
          </a:p>
          <a:p>
            <a:r>
              <a:rPr lang="en-US" dirty="0" smtClean="0">
                <a:hlinkClick r:id="rId4"/>
              </a:rPr>
              <a:t>https</a:t>
            </a:r>
            <a:r>
              <a:rPr lang="en-US" dirty="0">
                <a:hlinkClick r:id="rId4"/>
              </a:rPr>
              <a:t>://</a:t>
            </a:r>
            <a:r>
              <a:rPr lang="en-US" dirty="0" smtClean="0">
                <a:hlinkClick r:id="rId4"/>
              </a:rPr>
              <a:t>www.openembedded.org/wiki/Main_Page</a:t>
            </a:r>
          </a:p>
          <a:p>
            <a:r>
              <a:rPr lang="en-US" dirty="0" smtClean="0">
                <a:hlinkClick r:id="rId4"/>
              </a:rPr>
              <a:t>https</a:t>
            </a:r>
            <a:r>
              <a:rPr lang="en-US" dirty="0">
                <a:hlinkClick r:id="rId4"/>
              </a:rPr>
              <a:t>://</a:t>
            </a:r>
            <a:r>
              <a:rPr lang="en-US" dirty="0" smtClean="0">
                <a:hlinkClick r:id="rId4"/>
              </a:rPr>
              <a:t>wiki.yoctoproject.org/</a:t>
            </a:r>
            <a:endParaRPr lang="en-US" dirty="0" smtClean="0"/>
          </a:p>
          <a:p>
            <a:r>
              <a:rPr lang="en-US" dirty="0" smtClean="0">
                <a:hlinkClick r:id="rId5"/>
              </a:rPr>
              <a:t>https</a:t>
            </a:r>
            <a:r>
              <a:rPr lang="en-US" dirty="0">
                <a:hlinkClick r:id="rId5"/>
              </a:rPr>
              <a:t>://</a:t>
            </a:r>
            <a:r>
              <a:rPr lang="en-US" dirty="0" smtClean="0">
                <a:hlinkClick r:id="rId5"/>
              </a:rPr>
              <a:t>wiki.yoctoproject.org/wiki/FAQ</a:t>
            </a:r>
            <a:endParaRPr lang="en-US" dirty="0" smtClean="0"/>
          </a:p>
          <a:p>
            <a:r>
              <a:rPr lang="en-US" dirty="0">
                <a:hlinkClick r:id="rId6"/>
              </a:rPr>
              <a:t>https://</a:t>
            </a:r>
            <a:r>
              <a:rPr lang="en-US" dirty="0" smtClean="0">
                <a:hlinkClick r:id="rId6"/>
              </a:rPr>
              <a:t>wiki.yoctoproject.org/wiki/Yocto_Architecture</a:t>
            </a:r>
            <a:endParaRPr lang="en-US" dirty="0" smtClean="0"/>
          </a:p>
          <a:p>
            <a:r>
              <a:rPr lang="en-US" dirty="0">
                <a:hlinkClick r:id="rId4"/>
              </a:rPr>
              <a:t>https://</a:t>
            </a:r>
            <a:r>
              <a:rPr lang="en-US" dirty="0" smtClean="0">
                <a:hlinkClick r:id="rId4"/>
              </a:rPr>
              <a:t>www.slideshare.net/alexgonzalezgarcia/introduction-to-yocto</a:t>
            </a:r>
          </a:p>
          <a:p>
            <a:r>
              <a:rPr lang="en-US" dirty="0">
                <a:hlinkClick r:id="rId4"/>
              </a:rPr>
              <a:t>https://www.youtube.com/watch?v=zNLYanJAQ3s</a:t>
            </a:r>
          </a:p>
          <a:p>
            <a:r>
              <a:rPr lang="en-US" dirty="0">
                <a:hlinkClick r:id="rId4"/>
              </a:rPr>
              <a:t>https://</a:t>
            </a:r>
            <a:r>
              <a:rPr lang="en-US" dirty="0" smtClean="0">
                <a:hlinkClick r:id="rId4"/>
              </a:rPr>
              <a:t>wiki.yoctoproject.org/wiki/images/1/1d/Ypdd-2017.02-ELC-Portland.pdf</a:t>
            </a:r>
          </a:p>
          <a:p>
            <a:r>
              <a:rPr lang="en-US" dirty="0">
                <a:hlinkClick r:id="rId4"/>
              </a:rPr>
              <a:t>https://</a:t>
            </a:r>
            <a:r>
              <a:rPr lang="en-US" dirty="0" smtClean="0">
                <a:hlinkClick r:id="rId4"/>
              </a:rPr>
              <a:t>www.yoctoproject.org/docs/1.5/ref-manual/ref-manual.html</a:t>
            </a:r>
          </a:p>
          <a:p>
            <a:r>
              <a:rPr lang="en-US" dirty="0">
                <a:hlinkClick r:id="rId4"/>
              </a:rPr>
              <a:t>https://www.yoctoproject.org/docs/1.6/bitbake-user-manual/bitbake-user-manual.html</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4254733293"/>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STM32MP1</a:t>
            </a:r>
            <a:endParaRPr lang="en-US" dirty="0"/>
          </a:p>
        </p:txBody>
      </p:sp>
      <p:sp>
        <p:nvSpPr>
          <p:cNvPr id="3" name="Sous-titre 2"/>
          <p:cNvSpPr>
            <a:spLocks noGrp="1"/>
          </p:cNvSpPr>
          <p:nvPr>
            <p:ph type="subTitle" idx="1"/>
          </p:nvPr>
        </p:nvSpPr>
        <p:spPr/>
        <p:txBody>
          <a:bodyPr>
            <a:normAutofit/>
          </a:bodyPr>
          <a:lstStyle/>
          <a:p>
            <a:r>
              <a:rPr lang="en-US" sz="4000" b="1" dirty="0" smtClean="0">
                <a:solidFill>
                  <a:srgbClr val="002052"/>
                </a:solidFill>
              </a:rPr>
              <a:t>Thank you!</a:t>
            </a:r>
            <a:endParaRPr lang="en-US" sz="4000"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219" y="184321"/>
            <a:ext cx="1160585" cy="1143000"/>
          </a:xfrm>
          <a:prstGeom prst="rect">
            <a:avLst/>
          </a:prstGeom>
        </p:spPr>
      </p:pic>
    </p:spTree>
    <p:extLst>
      <p:ext uri="{BB962C8B-B14F-4D97-AF65-F5344CB8AC3E}">
        <p14:creationId xmlns:p14="http://schemas.microsoft.com/office/powerpoint/2010/main" val="2500223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STM32MP1 </a:t>
            </a:r>
            <a:r>
              <a:rPr lang="en-US" dirty="0" err="1" smtClean="0"/>
              <a:t>Yocto</a:t>
            </a:r>
            <a:r>
              <a:rPr lang="en-US" dirty="0" smtClean="0"/>
              <a:t> and </a:t>
            </a:r>
            <a:r>
              <a:rPr lang="en-US" dirty="0" err="1" smtClean="0"/>
              <a:t>OpenEmbedded</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23</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8" name="Content Placeholder 3"/>
          <p:cNvSpPr>
            <a:spLocks noGrp="1"/>
          </p:cNvSpPr>
          <p:nvPr>
            <p:ph idx="1"/>
          </p:nvPr>
        </p:nvSpPr>
        <p:spPr>
          <a:xfrm>
            <a:off x="613330" y="2256403"/>
            <a:ext cx="10968515" cy="1400746"/>
          </a:xfrm>
        </p:spPr>
        <p:txBody>
          <a:bodyPr/>
          <a:lstStyle/>
          <a:p>
            <a:pPr lvl="1" fontAlgn="base">
              <a:spcBef>
                <a:spcPts val="449"/>
              </a:spcBef>
              <a:buClr>
                <a:srgbClr val="39A9DC"/>
              </a:buClr>
            </a:pPr>
            <a:endParaRPr lang="en-US" sz="2101" dirty="0" smtClean="0"/>
          </a:p>
          <a:p>
            <a:pPr lvl="1" fontAlgn="base">
              <a:spcBef>
                <a:spcPts val="449"/>
              </a:spcBef>
              <a:buClr>
                <a:srgbClr val="39A9DC"/>
              </a:buClr>
            </a:pPr>
            <a:endParaRPr lang="en-US" sz="2101" dirty="0"/>
          </a:p>
          <a:p>
            <a:pPr lvl="1" fontAlgn="base">
              <a:spcBef>
                <a:spcPts val="449"/>
              </a:spcBef>
              <a:buClr>
                <a:srgbClr val="39A9DC"/>
              </a:buClr>
            </a:pPr>
            <a:endParaRPr lang="en-US" sz="2101" dirty="0"/>
          </a:p>
        </p:txBody>
      </p:sp>
      <p:sp>
        <p:nvSpPr>
          <p:cNvPr id="3" name="Rectangle 2"/>
          <p:cNvSpPr/>
          <p:nvPr/>
        </p:nvSpPr>
        <p:spPr>
          <a:xfrm>
            <a:off x="1190152" y="2058194"/>
            <a:ext cx="9601200" cy="2246769"/>
          </a:xfrm>
          <a:prstGeom prst="rect">
            <a:avLst/>
          </a:prstGeom>
        </p:spPr>
        <p:txBody>
          <a:bodyPr wrap="square">
            <a:spAutoFit/>
          </a:bodyPr>
          <a:lstStyle/>
          <a:p>
            <a:r>
              <a:rPr lang="en-US" sz="2000" b="1" dirty="0"/>
              <a:t>Isn’t the </a:t>
            </a:r>
            <a:r>
              <a:rPr lang="en-US" sz="2000" b="1" dirty="0" err="1"/>
              <a:t>Yocto</a:t>
            </a:r>
            <a:r>
              <a:rPr lang="en-US" sz="2000" b="1" dirty="0"/>
              <a:t> Project just yet another Linux distribution? </a:t>
            </a:r>
          </a:p>
          <a:p>
            <a:r>
              <a:rPr lang="en-US" sz="2000" dirty="0"/>
              <a:t>No. The </a:t>
            </a:r>
            <a:r>
              <a:rPr lang="en-US" sz="2000" dirty="0" err="1"/>
              <a:t>Yocto</a:t>
            </a:r>
            <a:r>
              <a:rPr lang="en-US" sz="2000" dirty="0"/>
              <a:t> Project is a set of tools and components, including a highly configurable build system, that enables developers to construct their own custom distributions, targeted for specific embedded devices. It is not, itself, a Linux distribution. </a:t>
            </a:r>
            <a:r>
              <a:rPr lang="en-US" sz="2000" dirty="0" smtClean="0"/>
              <a:t>Rather, it is capable of producing an image for a </a:t>
            </a:r>
            <a:r>
              <a:rPr lang="en-US" sz="2000" dirty="0"/>
              <a:t>particular embedded device without dictating the composition of </a:t>
            </a:r>
            <a:r>
              <a:rPr lang="en-US" sz="2000" dirty="0" smtClean="0"/>
              <a:t>the </a:t>
            </a:r>
            <a:r>
              <a:rPr lang="en-US" sz="2000" dirty="0"/>
              <a:t>Linux distribution actually built or the hardware architecture used. </a:t>
            </a:r>
          </a:p>
        </p:txBody>
      </p:sp>
    </p:spTree>
    <p:extLst>
      <p:ext uri="{BB962C8B-B14F-4D97-AF65-F5344CB8AC3E}">
        <p14:creationId xmlns:p14="http://schemas.microsoft.com/office/powerpoint/2010/main" val="2024725376"/>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STM32MP1 </a:t>
            </a:r>
            <a:r>
              <a:rPr lang="en-US" dirty="0" err="1" smtClean="0"/>
              <a:t>Yocto</a:t>
            </a:r>
            <a:r>
              <a:rPr lang="en-US" dirty="0" smtClean="0"/>
              <a:t> and </a:t>
            </a:r>
            <a:r>
              <a:rPr lang="en-US" dirty="0" err="1" smtClean="0"/>
              <a:t>OpenEmbedded</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24</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8" name="Content Placeholder 3"/>
          <p:cNvSpPr>
            <a:spLocks noGrp="1"/>
          </p:cNvSpPr>
          <p:nvPr>
            <p:ph idx="1"/>
          </p:nvPr>
        </p:nvSpPr>
        <p:spPr>
          <a:xfrm>
            <a:off x="613330" y="2256403"/>
            <a:ext cx="10968515" cy="1400746"/>
          </a:xfrm>
        </p:spPr>
        <p:txBody>
          <a:bodyPr/>
          <a:lstStyle/>
          <a:p>
            <a:pPr lvl="1" fontAlgn="base">
              <a:spcBef>
                <a:spcPts val="449"/>
              </a:spcBef>
              <a:buClr>
                <a:srgbClr val="39A9DC"/>
              </a:buClr>
            </a:pPr>
            <a:endParaRPr lang="en-US" sz="2101" dirty="0" smtClean="0"/>
          </a:p>
          <a:p>
            <a:pPr lvl="1" fontAlgn="base">
              <a:spcBef>
                <a:spcPts val="449"/>
              </a:spcBef>
              <a:buClr>
                <a:srgbClr val="39A9DC"/>
              </a:buClr>
            </a:pPr>
            <a:endParaRPr lang="en-US" sz="2101" dirty="0"/>
          </a:p>
          <a:p>
            <a:pPr lvl="1" fontAlgn="base">
              <a:spcBef>
                <a:spcPts val="449"/>
              </a:spcBef>
              <a:buClr>
                <a:srgbClr val="39A9DC"/>
              </a:buClr>
            </a:pPr>
            <a:endParaRPr lang="en-US" sz="2101" dirty="0"/>
          </a:p>
        </p:txBody>
      </p:sp>
      <p:sp>
        <p:nvSpPr>
          <p:cNvPr id="3" name="Rectangle 2"/>
          <p:cNvSpPr/>
          <p:nvPr/>
        </p:nvSpPr>
        <p:spPr>
          <a:xfrm>
            <a:off x="1051085" y="1981994"/>
            <a:ext cx="9879333" cy="4401205"/>
          </a:xfrm>
          <a:prstGeom prst="rect">
            <a:avLst/>
          </a:prstGeom>
        </p:spPr>
        <p:txBody>
          <a:bodyPr wrap="square">
            <a:spAutoFit/>
          </a:bodyPr>
          <a:lstStyle/>
          <a:p>
            <a:r>
              <a:rPr lang="en-US" sz="2000" dirty="0"/>
              <a:t>Unlike build systems based on shell scripts or </a:t>
            </a:r>
            <a:r>
              <a:rPr lang="en-US" sz="2000" dirty="0" err="1"/>
              <a:t>makefiles</a:t>
            </a:r>
            <a:r>
              <a:rPr lang="en-US" sz="2000" dirty="0"/>
              <a:t>, the </a:t>
            </a:r>
            <a:r>
              <a:rPr lang="en-US" sz="2000" dirty="0" err="1"/>
              <a:t>Yocto</a:t>
            </a:r>
            <a:r>
              <a:rPr lang="en-US" sz="2000" dirty="0"/>
              <a:t> Project automates how source is fetched from a variety of upstream sources or from local project repositories. Updating to a new version of a package is often as easy as renaming a recipe file. It has a powerful customization architecture that allows the choice of a wide variety of footprint sizes as well as control over the choice or absence of components such as graphics subsystems, visualization middleware, and services. </a:t>
            </a:r>
          </a:p>
          <a:p>
            <a:r>
              <a:rPr lang="en-US" sz="2000" dirty="0"/>
              <a:t/>
            </a:r>
            <a:br>
              <a:rPr lang="en-US" sz="2000" dirty="0"/>
            </a:br>
            <a:r>
              <a:rPr lang="en-US" sz="2000" dirty="0"/>
              <a:t>A complete set of Linux package versions is specified in the metadata for the project; these versions are known to work correctly together. A robust effort within the project is dedicated to keeping this selection of packages fresh and up-to-date. Unlike other systems, however, only a single version of each package is typically provided with the project at any given time. This ensures that the packages are known to work well together, while providing the freedom to replace them at any time as the needs of a given embedded project mature</a:t>
            </a:r>
            <a:r>
              <a:rPr lang="en-US" sz="2000" dirty="0" smtClean="0"/>
              <a:t>.</a:t>
            </a:r>
            <a:endParaRPr lang="en-US" sz="2000" dirty="0"/>
          </a:p>
        </p:txBody>
      </p:sp>
    </p:spTree>
    <p:extLst>
      <p:ext uri="{BB962C8B-B14F-4D97-AF65-F5344CB8AC3E}">
        <p14:creationId xmlns:p14="http://schemas.microsoft.com/office/powerpoint/2010/main" val="2794228033"/>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OpenEmbedded</a:t>
            </a:r>
            <a:r>
              <a:rPr lang="en-US" dirty="0" smtClean="0"/>
              <a:t> </a:t>
            </a:r>
            <a:r>
              <a:rPr lang="en-US" dirty="0" err="1"/>
              <a:t>BitBake</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25</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1290736" y="1463690"/>
            <a:ext cx="10081407" cy="4893647"/>
          </a:xfrm>
          <a:prstGeom prst="rect">
            <a:avLst/>
          </a:prstGeom>
        </p:spPr>
        <p:txBody>
          <a:bodyPr wrap="square">
            <a:spAutoFit/>
          </a:bodyPr>
          <a:lstStyle/>
          <a:p>
            <a:pPr marL="342900" indent="-342900">
              <a:buFont typeface="Arial" panose="020B0604020202020204" pitchFamily="34" charset="0"/>
              <a:buChar char="•"/>
            </a:pPr>
            <a:r>
              <a:rPr lang="en-US" dirty="0" smtClean="0"/>
              <a:t>During </a:t>
            </a:r>
            <a:r>
              <a:rPr lang="en-US" dirty="0"/>
              <a:t>the build process, recipes are used to track dependencies, performing native or cross-compilation of the package and package it so that it is suitable for installation on the local or a target device</a:t>
            </a:r>
            <a:r>
              <a:rPr lang="en-US" dirty="0" smtClean="0"/>
              <a:t>.</a:t>
            </a:r>
            <a:r>
              <a:rPr lang="en-US" dirty="0"/>
              <a:t> </a:t>
            </a:r>
          </a:p>
          <a:p>
            <a:pPr marL="342900" indent="-342900">
              <a:buFont typeface="Arial" panose="020B0604020202020204" pitchFamily="34" charset="0"/>
              <a:buChar char="•"/>
            </a:pPr>
            <a:r>
              <a:rPr lang="en-US" dirty="0" smtClean="0"/>
              <a:t>It </a:t>
            </a:r>
            <a:r>
              <a:rPr lang="en-US" dirty="0"/>
              <a:t>is also </a:t>
            </a:r>
            <a:r>
              <a:rPr lang="en-US" dirty="0" smtClean="0"/>
              <a:t>possible to create complete distribution </a:t>
            </a:r>
            <a:r>
              <a:rPr lang="en-US" i="1" dirty="0" smtClean="0"/>
              <a:t>images</a:t>
            </a:r>
            <a:r>
              <a:rPr lang="en-US" dirty="0" smtClean="0"/>
              <a:t> consisting of a root </a:t>
            </a:r>
            <a:r>
              <a:rPr lang="en-US" dirty="0" smtClean="0">
                <a:hlinkClick r:id="rId3" tooltip="File system"/>
              </a:rPr>
              <a:t>file system</a:t>
            </a:r>
            <a:r>
              <a:rPr lang="en-US" dirty="0" smtClean="0"/>
              <a:t> and </a:t>
            </a:r>
            <a:r>
              <a:rPr lang="en-US" dirty="0"/>
              <a:t>kernel</a:t>
            </a:r>
            <a:r>
              <a:rPr lang="en-US" dirty="0" smtClean="0"/>
              <a:t>.</a:t>
            </a:r>
          </a:p>
          <a:p>
            <a:pPr marL="342900" indent="-342900">
              <a:buFont typeface="Arial" panose="020B0604020202020204" pitchFamily="34" charset="0"/>
              <a:buChar char="•"/>
            </a:pPr>
            <a:r>
              <a:rPr lang="en-US" dirty="0" smtClean="0"/>
              <a:t>As </a:t>
            </a:r>
            <a:r>
              <a:rPr lang="en-US" dirty="0"/>
              <a:t>a first step in a cross-build setup, the framework will attempt to create a cross-compiler </a:t>
            </a:r>
            <a:r>
              <a:rPr lang="en-US" dirty="0">
                <a:hlinkClick r:id="rId4" tooltip="Toolchain"/>
              </a:rPr>
              <a:t>toolchain</a:t>
            </a:r>
            <a:r>
              <a:rPr lang="en-US" dirty="0"/>
              <a:t> suited for the target </a:t>
            </a:r>
            <a:r>
              <a:rPr lang="en-US" dirty="0" smtClean="0"/>
              <a:t>platform</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When </a:t>
            </a:r>
            <a:r>
              <a:rPr lang="en-US" dirty="0"/>
              <a:t>a distribution is created with the </a:t>
            </a:r>
            <a:r>
              <a:rPr lang="en-US" dirty="0" err="1"/>
              <a:t>Yocto</a:t>
            </a:r>
            <a:r>
              <a:rPr lang="en-US" dirty="0"/>
              <a:t> Project, the build tool creates an application development SDK tailored to that distribution. This SDK can plug into the Eclipse IDE or it can be run as a command-line development system, complete with cross tools for the host and development tools for the device being </a:t>
            </a:r>
            <a:r>
              <a:rPr lang="en-US" dirty="0" smtClean="0"/>
              <a:t>developed</a:t>
            </a:r>
            <a:endParaRPr lang="en-US" dirty="0"/>
          </a:p>
        </p:txBody>
      </p:sp>
    </p:spTree>
    <p:extLst>
      <p:ext uri="{BB962C8B-B14F-4D97-AF65-F5344CB8AC3E}">
        <p14:creationId xmlns:p14="http://schemas.microsoft.com/office/powerpoint/2010/main" val="3265090873"/>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Wikipedia </a:t>
            </a:r>
            <a:r>
              <a:rPr lang="en-US" dirty="0"/>
              <a:t>d</a:t>
            </a:r>
            <a:r>
              <a:rPr lang="en-US" dirty="0" smtClean="0"/>
              <a:t>efinitions</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3</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1445419" y="1535053"/>
            <a:ext cx="9601200" cy="4708981"/>
          </a:xfrm>
          <a:prstGeom prst="rect">
            <a:avLst/>
          </a:prstGeom>
        </p:spPr>
        <p:txBody>
          <a:bodyPr wrap="square">
            <a:spAutoFit/>
          </a:bodyPr>
          <a:lstStyle/>
          <a:p>
            <a:r>
              <a:rPr lang="en-US" sz="2000" b="1" dirty="0" smtClean="0"/>
              <a:t>Metadata </a:t>
            </a:r>
            <a:r>
              <a:rPr lang="en-US" sz="2000" b="1" dirty="0"/>
              <a:t>: </a:t>
            </a:r>
            <a:r>
              <a:rPr lang="en-US" sz="2000" dirty="0"/>
              <a:t>data information giving information about other data.</a:t>
            </a:r>
          </a:p>
          <a:p>
            <a:r>
              <a:rPr lang="en-US" sz="2000" dirty="0" smtClean="0"/>
              <a:t>In </a:t>
            </a:r>
            <a:r>
              <a:rPr lang="en-US" sz="2000" dirty="0" err="1" smtClean="0"/>
              <a:t>Openembedded</a:t>
            </a:r>
            <a:r>
              <a:rPr lang="en-US" sz="2000" dirty="0" smtClean="0"/>
              <a:t>/</a:t>
            </a:r>
            <a:r>
              <a:rPr lang="en-US" sz="2000" dirty="0" err="1" smtClean="0"/>
              <a:t>Yocto</a:t>
            </a:r>
            <a:r>
              <a:rPr lang="en-US" sz="2000" dirty="0" smtClean="0"/>
              <a:t> Project a </a:t>
            </a:r>
            <a:r>
              <a:rPr lang="en-US" sz="2000" i="1" dirty="0"/>
              <a:t>Linux distribution </a:t>
            </a:r>
            <a:r>
              <a:rPr lang="en-US" sz="2000" dirty="0" smtClean="0"/>
              <a:t>is defined by a </a:t>
            </a:r>
            <a:r>
              <a:rPr lang="en-US" sz="2000" u="sng" dirty="0" smtClean="0"/>
              <a:t>set of metadata</a:t>
            </a:r>
          </a:p>
          <a:p>
            <a:endParaRPr lang="en-US" sz="2000" dirty="0"/>
          </a:p>
          <a:p>
            <a:r>
              <a:rPr lang="en-US" sz="2000" dirty="0"/>
              <a:t>A </a:t>
            </a:r>
            <a:r>
              <a:rPr lang="en-US" sz="2000" b="1" dirty="0"/>
              <a:t>toolchain</a:t>
            </a:r>
            <a:r>
              <a:rPr lang="en-US" sz="2000" dirty="0"/>
              <a:t> </a:t>
            </a:r>
            <a:r>
              <a:rPr lang="en-US" sz="2000" dirty="0" smtClean="0"/>
              <a:t>: </a:t>
            </a:r>
            <a:r>
              <a:rPr lang="en-US" sz="2000" dirty="0"/>
              <a:t>is a set of programming tools that is used to perform a complex software development task or to create a software product. </a:t>
            </a:r>
            <a:r>
              <a:rPr lang="en-US" sz="2000" dirty="0" smtClean="0"/>
              <a:t>May consist of a </a:t>
            </a:r>
            <a:r>
              <a:rPr lang="en-US" sz="2000" u="sng" dirty="0"/>
              <a:t>compiler and linker </a:t>
            </a:r>
            <a:r>
              <a:rPr lang="en-US" sz="2000" dirty="0"/>
              <a:t>(which transform the source code into an executable program), libraries (which provide interfaces to the operating system), and a </a:t>
            </a:r>
            <a:r>
              <a:rPr lang="en-US" sz="2000" u="sng" dirty="0"/>
              <a:t>debugger</a:t>
            </a:r>
            <a:r>
              <a:rPr lang="en-US" sz="2000" dirty="0"/>
              <a:t> (which is used to test and debug created programs</a:t>
            </a:r>
            <a:r>
              <a:rPr lang="en-US" sz="2000" dirty="0" smtClean="0"/>
              <a:t>).</a:t>
            </a:r>
          </a:p>
          <a:p>
            <a:r>
              <a:rPr lang="en-US" sz="2000" dirty="0" smtClean="0"/>
              <a:t> </a:t>
            </a:r>
            <a:endParaRPr lang="en-US" sz="2000" dirty="0"/>
          </a:p>
          <a:p>
            <a:r>
              <a:rPr lang="en-US" sz="2000" b="1" dirty="0" smtClean="0"/>
              <a:t>Cross Compilation</a:t>
            </a:r>
            <a:r>
              <a:rPr lang="en-US" sz="2000" dirty="0" smtClean="0"/>
              <a:t> : Quite </a:t>
            </a:r>
            <a:r>
              <a:rPr lang="en-US" sz="2000" dirty="0"/>
              <a:t>often, </a:t>
            </a:r>
            <a:r>
              <a:rPr lang="en-US" sz="2000" dirty="0" smtClean="0"/>
              <a:t>the </a:t>
            </a:r>
            <a:r>
              <a:rPr lang="en-US" sz="2000" dirty="0"/>
              <a:t>toolchain used for embedded development is a cross toolchain, or more commonly known as a cross compiler. All the programs (like GCC) run on a host system of a specific architecture (such as x86), but they produce binary code (executables) to run on a different architecture (for example, ARM). This is called cross compilation and is the typical way of building embedded software. It is possible to compile natively, running GCC on your target. </a:t>
            </a:r>
          </a:p>
        </p:txBody>
      </p:sp>
    </p:spTree>
    <p:extLst>
      <p:ext uri="{BB962C8B-B14F-4D97-AF65-F5344CB8AC3E}">
        <p14:creationId xmlns:p14="http://schemas.microsoft.com/office/powerpoint/2010/main" val="988868263"/>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Wikipedia definitions</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4</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10" name="Rectangle 9"/>
          <p:cNvSpPr/>
          <p:nvPr/>
        </p:nvSpPr>
        <p:spPr>
          <a:xfrm>
            <a:off x="1369219" y="1448594"/>
            <a:ext cx="9601200" cy="4401205"/>
          </a:xfrm>
          <a:prstGeom prst="rect">
            <a:avLst/>
          </a:prstGeom>
        </p:spPr>
        <p:txBody>
          <a:bodyPr wrap="square">
            <a:spAutoFit/>
          </a:bodyPr>
          <a:lstStyle/>
          <a:p>
            <a:r>
              <a:rPr lang="en-US" sz="2000" b="1" dirty="0" smtClean="0"/>
              <a:t>A software </a:t>
            </a:r>
            <a:r>
              <a:rPr lang="en-US" sz="2000" b="1" dirty="0"/>
              <a:t>d</a:t>
            </a:r>
            <a:r>
              <a:rPr lang="en-US" sz="2000" b="1" dirty="0" smtClean="0"/>
              <a:t>evelopment </a:t>
            </a:r>
            <a:r>
              <a:rPr lang="en-US" sz="2000" b="1" dirty="0"/>
              <a:t>k</a:t>
            </a:r>
            <a:r>
              <a:rPr lang="en-US" sz="2000" b="1" dirty="0" smtClean="0"/>
              <a:t>it </a:t>
            </a:r>
            <a:r>
              <a:rPr lang="en-US" sz="2000" dirty="0" smtClean="0"/>
              <a:t>(SDK)</a:t>
            </a:r>
            <a:r>
              <a:rPr lang="en-US" sz="2000" b="1" dirty="0" smtClean="0"/>
              <a:t> </a:t>
            </a:r>
            <a:r>
              <a:rPr lang="en-US" sz="2000" dirty="0" smtClean="0"/>
              <a:t>a </a:t>
            </a:r>
            <a:r>
              <a:rPr lang="en-US" sz="2000" dirty="0"/>
              <a:t>set of software development tools that allows the creation of applications </a:t>
            </a:r>
            <a:r>
              <a:rPr lang="en-US" sz="2000" dirty="0" smtClean="0"/>
              <a:t>for a certain </a:t>
            </a:r>
            <a:r>
              <a:rPr lang="en-US" sz="2000" u="sng" dirty="0" smtClean="0"/>
              <a:t>software framework </a:t>
            </a:r>
            <a:r>
              <a:rPr lang="en-US" sz="2000" dirty="0" smtClean="0"/>
              <a:t>for a </a:t>
            </a:r>
            <a:r>
              <a:rPr lang="en-US" sz="2000" u="sng" dirty="0" smtClean="0"/>
              <a:t>certain </a:t>
            </a:r>
            <a:r>
              <a:rPr lang="en-US" sz="2000" u="sng" dirty="0"/>
              <a:t>hardware </a:t>
            </a:r>
            <a:r>
              <a:rPr lang="en-US" sz="2000" u="sng" dirty="0" smtClean="0"/>
              <a:t>platform</a:t>
            </a:r>
            <a:r>
              <a:rPr lang="en-US" sz="2000" dirty="0" smtClean="0"/>
              <a:t>.</a:t>
            </a:r>
          </a:p>
          <a:p>
            <a:endParaRPr lang="en-US" sz="2000" dirty="0" smtClean="0"/>
          </a:p>
          <a:p>
            <a:pPr marL="342900" indent="-342900">
              <a:buFont typeface="Arial" panose="020B0604020202020204" pitchFamily="34" charset="0"/>
              <a:buChar char="•"/>
            </a:pPr>
            <a:r>
              <a:rPr lang="en-US" sz="2000" dirty="0" smtClean="0"/>
              <a:t>Contains </a:t>
            </a:r>
          </a:p>
          <a:p>
            <a:pPr marL="952393" lvl="1" indent="-342900">
              <a:buFont typeface="Arial" panose="020B0604020202020204" pitchFamily="34" charset="0"/>
              <a:buChar char="•"/>
            </a:pPr>
            <a:r>
              <a:rPr lang="en-US" sz="2000" dirty="0" smtClean="0"/>
              <a:t>Tool chain</a:t>
            </a:r>
          </a:p>
          <a:p>
            <a:pPr marL="952393" lvl="1" indent="-342900">
              <a:buFont typeface="Arial" panose="020B0604020202020204" pitchFamily="34" charset="0"/>
              <a:buChar char="•"/>
            </a:pPr>
            <a:r>
              <a:rPr lang="en-US" sz="2000" dirty="0" smtClean="0"/>
              <a:t>Application framework tailored for a certain OS on a certain board.</a:t>
            </a:r>
          </a:p>
          <a:p>
            <a:pPr marL="952393" lvl="1" indent="-342900">
              <a:buFont typeface="Arial" panose="020B0604020202020204" pitchFamily="34" charset="0"/>
              <a:buChar char="•"/>
            </a:pPr>
            <a:r>
              <a:rPr lang="en-US" sz="2000" dirty="0" smtClean="0"/>
              <a:t>Common </a:t>
            </a:r>
            <a:r>
              <a:rPr lang="en-US" sz="2000" b="1" dirty="0"/>
              <a:t>tools</a:t>
            </a:r>
            <a:r>
              <a:rPr lang="en-US" sz="2000" dirty="0"/>
              <a:t> </a:t>
            </a:r>
            <a:r>
              <a:rPr lang="en-US" sz="2000" dirty="0" smtClean="0"/>
              <a:t>include </a:t>
            </a:r>
            <a:r>
              <a:rPr lang="en-US" sz="2000" dirty="0"/>
              <a:t>debugging facilities and other </a:t>
            </a:r>
            <a:r>
              <a:rPr lang="en-US" sz="2000" dirty="0" smtClean="0"/>
              <a:t>utilities often </a:t>
            </a:r>
            <a:r>
              <a:rPr lang="en-US" sz="2000" dirty="0"/>
              <a:t>presented in an </a:t>
            </a:r>
            <a:r>
              <a:rPr lang="en-US" sz="2000" b="1" dirty="0"/>
              <a:t>i</a:t>
            </a:r>
            <a:r>
              <a:rPr lang="en-US" sz="2000" dirty="0"/>
              <a:t>ntegrated </a:t>
            </a:r>
            <a:r>
              <a:rPr lang="en-US" sz="2000" b="1" dirty="0"/>
              <a:t>d</a:t>
            </a:r>
            <a:r>
              <a:rPr lang="en-US" sz="2000" dirty="0"/>
              <a:t>evelopment </a:t>
            </a:r>
            <a:r>
              <a:rPr lang="en-US" sz="2000" b="1" dirty="0"/>
              <a:t>e</a:t>
            </a:r>
            <a:r>
              <a:rPr lang="en-US" sz="2000" dirty="0"/>
              <a:t>nvironment (IDE</a:t>
            </a:r>
            <a:r>
              <a:rPr lang="en-US" sz="2000" dirty="0" smtClean="0"/>
              <a:t>). </a:t>
            </a:r>
          </a:p>
          <a:p>
            <a:pPr marL="952393" lvl="1" indent="-342900">
              <a:buFont typeface="Arial" panose="020B0604020202020204" pitchFamily="34" charset="0"/>
              <a:buChar char="•"/>
            </a:pPr>
            <a:r>
              <a:rPr lang="en-US" sz="2000" dirty="0" smtClean="0"/>
              <a:t>may include </a:t>
            </a:r>
            <a:r>
              <a:rPr lang="en-US" sz="2000" i="1" dirty="0"/>
              <a:t>sample </a:t>
            </a:r>
            <a:r>
              <a:rPr lang="en-US" sz="2000" i="1" dirty="0" smtClean="0"/>
              <a:t>code and technical notes </a:t>
            </a:r>
            <a:r>
              <a:rPr lang="en-US" sz="2000" dirty="0" smtClean="0"/>
              <a:t>or other supporting </a:t>
            </a:r>
            <a:r>
              <a:rPr lang="en-US" sz="2000" i="1" dirty="0" smtClean="0"/>
              <a:t>documentation</a:t>
            </a:r>
            <a:r>
              <a:rPr lang="en-US" sz="2000" dirty="0" smtClean="0"/>
              <a:t> such as tutorials. </a:t>
            </a:r>
            <a:r>
              <a:rPr lang="en-US" sz="2000" i="1" dirty="0" smtClean="0"/>
              <a:t>A primary reference material for the </a:t>
            </a:r>
            <a:r>
              <a:rPr lang="en-US" sz="2000" i="1" dirty="0" err="1" smtClean="0"/>
              <a:t>sw</a:t>
            </a:r>
            <a:r>
              <a:rPr lang="en-US" sz="2000" i="1" dirty="0" smtClean="0"/>
              <a:t> developer</a:t>
            </a:r>
            <a:r>
              <a:rPr lang="en-US" sz="2000" dirty="0" smtClean="0"/>
              <a:t>.</a:t>
            </a:r>
          </a:p>
          <a:p>
            <a:pPr lvl="1"/>
            <a:endParaRPr lang="en-US" sz="2000" dirty="0" smtClean="0"/>
          </a:p>
          <a:p>
            <a:pPr marL="342900" indent="-342900">
              <a:buFont typeface="Arial" panose="020B0604020202020204" pitchFamily="34" charset="0"/>
              <a:buChar char="•"/>
            </a:pPr>
            <a:r>
              <a:rPr lang="en-US" sz="2000" dirty="0" smtClean="0"/>
              <a:t>SDK may be provided in Linux distribution, STM provides one SDK.</a:t>
            </a:r>
            <a:endParaRPr lang="en-US" sz="2000" dirty="0"/>
          </a:p>
        </p:txBody>
      </p:sp>
    </p:spTree>
    <p:extLst>
      <p:ext uri="{BB962C8B-B14F-4D97-AF65-F5344CB8AC3E}">
        <p14:creationId xmlns:p14="http://schemas.microsoft.com/office/powerpoint/2010/main" val="3157613325"/>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OpenEmbedded</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5</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1296987" y="1643025"/>
            <a:ext cx="9601200" cy="5324535"/>
          </a:xfrm>
          <a:prstGeom prst="rect">
            <a:avLst/>
          </a:prstGeom>
        </p:spPr>
        <p:txBody>
          <a:bodyPr wrap="square">
            <a:spAutoFit/>
          </a:bodyPr>
          <a:lstStyle/>
          <a:p>
            <a:pPr marL="342900" indent="-342900">
              <a:buFont typeface="Arial" panose="020B0604020202020204" pitchFamily="34" charset="0"/>
              <a:buChar char="•"/>
            </a:pPr>
            <a:r>
              <a:rPr lang="en-US" sz="2000" b="1" dirty="0" err="1" smtClean="0"/>
              <a:t>OpenEmbedded</a:t>
            </a:r>
            <a:r>
              <a:rPr lang="en-US" sz="2000" b="1" dirty="0" smtClean="0"/>
              <a:t>  </a:t>
            </a:r>
            <a:r>
              <a:rPr lang="en-US" sz="2000" dirty="0" smtClean="0"/>
              <a:t>a </a:t>
            </a:r>
            <a:r>
              <a:rPr lang="en-US" sz="2000" b="1" i="1" dirty="0" smtClean="0"/>
              <a:t>distribution builder </a:t>
            </a:r>
            <a:r>
              <a:rPr lang="en-US" sz="2000" b="1" dirty="0" smtClean="0"/>
              <a:t>for </a:t>
            </a:r>
            <a:r>
              <a:rPr lang="en-US" sz="2000" b="1" dirty="0"/>
              <a:t>embedded </a:t>
            </a:r>
            <a:r>
              <a:rPr lang="en-US" sz="2000" b="1" dirty="0" smtClean="0"/>
              <a:t>Linux distributions</a:t>
            </a:r>
            <a:r>
              <a:rPr lang="en-US" sz="2000" dirty="0" smtClean="0"/>
              <a:t>.</a:t>
            </a:r>
          </a:p>
          <a:p>
            <a:endParaRPr lang="en-US" sz="2000" dirty="0" smtClean="0"/>
          </a:p>
          <a:p>
            <a:r>
              <a:rPr lang="en-US" sz="2000" b="1" i="1" dirty="0" smtClean="0"/>
              <a:t>Build system </a:t>
            </a:r>
            <a:r>
              <a:rPr lang="en-US" sz="2000" i="1" dirty="0" smtClean="0"/>
              <a:t>to </a:t>
            </a:r>
            <a:r>
              <a:rPr lang="en-US" sz="2000" i="1" dirty="0"/>
              <a:t>create a </a:t>
            </a:r>
            <a:r>
              <a:rPr lang="en-US" sz="2000" dirty="0"/>
              <a:t>complete</a:t>
            </a:r>
            <a:r>
              <a:rPr lang="en-US" sz="2000" i="1" dirty="0"/>
              <a:t> Linux Distribution </a:t>
            </a:r>
            <a:r>
              <a:rPr lang="en-US" sz="2000" dirty="0"/>
              <a:t>for embedded systems. </a:t>
            </a:r>
            <a:endParaRPr lang="en-US" sz="2000" dirty="0" smtClean="0"/>
          </a:p>
          <a:p>
            <a:endParaRPr lang="en-US" sz="2000" dirty="0" smtClean="0"/>
          </a:p>
          <a:p>
            <a:pPr marL="952393" lvl="1" indent="-342900">
              <a:buFont typeface="Arial" panose="020B0604020202020204" pitchFamily="34" charset="0"/>
              <a:buChar char="•"/>
            </a:pPr>
            <a:r>
              <a:rPr lang="en-US" sz="2000" dirty="0" smtClean="0"/>
              <a:t>adopted as </a:t>
            </a:r>
            <a:r>
              <a:rPr lang="en-US" sz="2000" dirty="0"/>
              <a:t>build system for the </a:t>
            </a:r>
            <a:r>
              <a:rPr lang="en-US" sz="2000" dirty="0" err="1">
                <a:hlinkClick r:id="rId3"/>
              </a:rPr>
              <a:t>Yocto</a:t>
            </a:r>
            <a:r>
              <a:rPr lang="en-US" sz="2000" dirty="0">
                <a:hlinkClick r:id="rId3"/>
              </a:rPr>
              <a:t> Project</a:t>
            </a:r>
            <a:r>
              <a:rPr lang="en-US" sz="2000" dirty="0"/>
              <a:t> in March 2011.</a:t>
            </a:r>
          </a:p>
          <a:p>
            <a:pPr marL="952393" lvl="1" indent="-342900">
              <a:buFont typeface="Arial" panose="020B0604020202020204" pitchFamily="34" charset="0"/>
              <a:buChar char="•"/>
            </a:pPr>
            <a:r>
              <a:rPr lang="en-US" sz="2000" dirty="0"/>
              <a:t>support for many hardware architectures</a:t>
            </a:r>
          </a:p>
          <a:p>
            <a:pPr marL="952393" lvl="1" indent="-342900">
              <a:buFont typeface="Arial" panose="020B0604020202020204" pitchFamily="34" charset="0"/>
              <a:buChar char="•"/>
            </a:pPr>
            <a:r>
              <a:rPr lang="en-US" sz="2000" dirty="0"/>
              <a:t>multiple </a:t>
            </a:r>
            <a:r>
              <a:rPr lang="en-US" sz="2000" dirty="0" smtClean="0"/>
              <a:t>releases </a:t>
            </a:r>
            <a:r>
              <a:rPr lang="en-US" sz="2000" dirty="0"/>
              <a:t>for those architectures</a:t>
            </a:r>
          </a:p>
          <a:p>
            <a:pPr marL="952393" lvl="1" indent="-342900">
              <a:buFont typeface="Arial" panose="020B0604020202020204" pitchFamily="34" charset="0"/>
              <a:buChar char="•"/>
            </a:pPr>
            <a:r>
              <a:rPr lang="en-US" sz="2000" dirty="0"/>
              <a:t>tools for speeding up the process of recreating the base after changes have been made</a:t>
            </a:r>
          </a:p>
          <a:p>
            <a:pPr marL="952393" lvl="1" indent="-342900">
              <a:buFont typeface="Arial" panose="020B0604020202020204" pitchFamily="34" charset="0"/>
              <a:buChar char="•"/>
            </a:pPr>
            <a:r>
              <a:rPr lang="en-US" sz="2000" dirty="0"/>
              <a:t>easy to customize</a:t>
            </a:r>
          </a:p>
          <a:p>
            <a:pPr marL="952393" lvl="1" indent="-342900">
              <a:buFont typeface="Arial" panose="020B0604020202020204" pitchFamily="34" charset="0"/>
              <a:buChar char="•"/>
            </a:pPr>
            <a:r>
              <a:rPr lang="en-US" sz="2000" dirty="0"/>
              <a:t>runs on any Linux distribution</a:t>
            </a:r>
          </a:p>
          <a:p>
            <a:pPr marL="952393" lvl="1" indent="-342900">
              <a:buFont typeface="Arial" panose="020B0604020202020204" pitchFamily="34" charset="0"/>
              <a:buChar char="•"/>
            </a:pPr>
            <a:r>
              <a:rPr lang="en-US" sz="2000" dirty="0"/>
              <a:t>cross-compiles 1000's of packages including GTK+, </a:t>
            </a:r>
            <a:r>
              <a:rPr lang="en-US" sz="2000" dirty="0" err="1"/>
              <a:t>Qt</a:t>
            </a:r>
            <a:r>
              <a:rPr lang="en-US" sz="2000" dirty="0"/>
              <a:t>, the X Windows system, Mono, Java, and about anything else you might ever </a:t>
            </a:r>
            <a:r>
              <a:rPr lang="en-US" sz="2000" dirty="0" smtClean="0"/>
              <a:t>need</a:t>
            </a:r>
          </a:p>
          <a:p>
            <a:pPr lvl="1"/>
            <a:endParaRPr lang="en-US" sz="2000" dirty="0" smtClean="0"/>
          </a:p>
          <a:p>
            <a:pPr marL="342900" indent="-342900">
              <a:buFont typeface="Arial" panose="020B0604020202020204" pitchFamily="34" charset="0"/>
              <a:buChar char="•"/>
            </a:pPr>
            <a:r>
              <a:rPr lang="en-US" sz="2000" dirty="0"/>
              <a:t>https://</a:t>
            </a:r>
            <a:r>
              <a:rPr lang="en-US" sz="2000" dirty="0" smtClean="0"/>
              <a:t>en.wikipedia.org/wiki/OpenEmbedded</a:t>
            </a:r>
            <a:endParaRPr lang="en-US" sz="2000" dirty="0"/>
          </a:p>
          <a:p>
            <a:pPr marL="342900" indent="-342900">
              <a:buFont typeface="Arial" panose="020B0604020202020204" pitchFamily="34" charset="0"/>
              <a:buChar char="•"/>
            </a:pPr>
            <a:r>
              <a:rPr lang="en-US" sz="2000" dirty="0">
                <a:hlinkClick r:id="rId4"/>
              </a:rPr>
              <a:t>http://</a:t>
            </a:r>
            <a:r>
              <a:rPr lang="en-US" sz="2000" dirty="0" smtClean="0">
                <a:hlinkClick r:id="rId4"/>
              </a:rPr>
              <a:t>intranet.lme.st.com:8000/php-bin/ug_mcdmpu/index.php/OpenEmbedded</a:t>
            </a:r>
            <a:endParaRPr lang="en-US" sz="2000" dirty="0" smtClean="0"/>
          </a:p>
          <a:p>
            <a:endParaRPr lang="en-US" sz="2000" dirty="0" smtClean="0"/>
          </a:p>
        </p:txBody>
      </p:sp>
    </p:spTree>
    <p:extLst>
      <p:ext uri="{BB962C8B-B14F-4D97-AF65-F5344CB8AC3E}">
        <p14:creationId xmlns:p14="http://schemas.microsoft.com/office/powerpoint/2010/main" val="946456301"/>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Yocto</a:t>
            </a:r>
            <a:r>
              <a:rPr lang="en-US" dirty="0" smtClean="0"/>
              <a:t> and </a:t>
            </a:r>
            <a:r>
              <a:rPr lang="en-US" dirty="0" err="1" smtClean="0"/>
              <a:t>OpenEmbedded</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6</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8" name="Content Placeholder 3"/>
          <p:cNvSpPr>
            <a:spLocks noGrp="1"/>
          </p:cNvSpPr>
          <p:nvPr>
            <p:ph idx="1"/>
          </p:nvPr>
        </p:nvSpPr>
        <p:spPr>
          <a:xfrm>
            <a:off x="613330" y="2256403"/>
            <a:ext cx="10968515" cy="1400746"/>
          </a:xfrm>
        </p:spPr>
        <p:txBody>
          <a:bodyPr/>
          <a:lstStyle/>
          <a:p>
            <a:pPr lvl="1" fontAlgn="base">
              <a:spcBef>
                <a:spcPts val="449"/>
              </a:spcBef>
              <a:buClr>
                <a:srgbClr val="39A9DC"/>
              </a:buClr>
            </a:pPr>
            <a:endParaRPr lang="en-US" sz="2101" dirty="0" smtClean="0"/>
          </a:p>
          <a:p>
            <a:pPr lvl="1" fontAlgn="base">
              <a:spcBef>
                <a:spcPts val="449"/>
              </a:spcBef>
              <a:buClr>
                <a:srgbClr val="39A9DC"/>
              </a:buClr>
            </a:pPr>
            <a:endParaRPr lang="en-US" sz="2101" dirty="0"/>
          </a:p>
          <a:p>
            <a:pPr lvl="1" fontAlgn="base">
              <a:spcBef>
                <a:spcPts val="449"/>
              </a:spcBef>
              <a:buClr>
                <a:srgbClr val="39A9DC"/>
              </a:buClr>
            </a:pPr>
            <a:endParaRPr lang="en-US" sz="2101" dirty="0"/>
          </a:p>
        </p:txBody>
      </p:sp>
      <p:sp>
        <p:nvSpPr>
          <p:cNvPr id="3" name="Rectangle 2"/>
          <p:cNvSpPr/>
          <p:nvPr/>
        </p:nvSpPr>
        <p:spPr>
          <a:xfrm>
            <a:off x="954805" y="1579742"/>
            <a:ext cx="10894219" cy="5632311"/>
          </a:xfrm>
          <a:prstGeom prst="rect">
            <a:avLst/>
          </a:prstGeom>
        </p:spPr>
        <p:txBody>
          <a:bodyPr wrap="square">
            <a:spAutoFit/>
          </a:bodyPr>
          <a:lstStyle/>
          <a:p>
            <a:r>
              <a:rPr lang="en-US" sz="2000" b="1" dirty="0" smtClean="0"/>
              <a:t>What does the </a:t>
            </a:r>
            <a:r>
              <a:rPr lang="en-US" sz="2000" b="1" dirty="0" err="1"/>
              <a:t>Yocto</a:t>
            </a:r>
            <a:r>
              <a:rPr lang="en-US" sz="2000" b="1" dirty="0"/>
              <a:t> </a:t>
            </a:r>
            <a:r>
              <a:rPr lang="en-US" sz="2000" b="1" dirty="0" smtClean="0"/>
              <a:t>Project offers? </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Goal is to produce </a:t>
            </a:r>
            <a:r>
              <a:rPr lang="en-US" sz="2000" b="1" i="1" dirty="0" smtClean="0"/>
              <a:t>tools</a:t>
            </a:r>
            <a:r>
              <a:rPr lang="en-US" sz="2000" dirty="0" smtClean="0"/>
              <a:t> and </a:t>
            </a:r>
            <a:r>
              <a:rPr lang="en-US" sz="2000" b="1" i="1" dirty="0" smtClean="0"/>
              <a:t>processes</a:t>
            </a:r>
            <a:r>
              <a:rPr lang="en-US" sz="2000" b="1" dirty="0" smtClean="0"/>
              <a:t> (method)</a:t>
            </a:r>
            <a:r>
              <a:rPr lang="en-US" sz="2000" dirty="0"/>
              <a:t> that enable the </a:t>
            </a:r>
            <a:r>
              <a:rPr lang="en-US" sz="2000" b="1" u="sng" dirty="0" smtClean="0"/>
              <a:t>creation of </a:t>
            </a:r>
            <a:r>
              <a:rPr lang="en-US" sz="2000" b="1" u="sng" dirty="0"/>
              <a:t>Linux </a:t>
            </a:r>
            <a:r>
              <a:rPr lang="en-US" sz="2000" b="1" u="sng" dirty="0" smtClean="0"/>
              <a:t>distributions</a:t>
            </a:r>
            <a:r>
              <a:rPr lang="en-US" sz="2000" dirty="0" smtClean="0"/>
              <a:t> for embedded devices that are </a:t>
            </a:r>
            <a:r>
              <a:rPr lang="en-US" sz="2000" b="1" dirty="0" smtClean="0"/>
              <a:t>independent </a:t>
            </a:r>
            <a:r>
              <a:rPr lang="en-US" sz="2000" dirty="0"/>
              <a:t>of the </a:t>
            </a:r>
            <a:r>
              <a:rPr lang="en-US" sz="2000" b="1" dirty="0"/>
              <a:t>underlying</a:t>
            </a:r>
            <a:r>
              <a:rPr lang="en-US" sz="2000" dirty="0"/>
              <a:t> </a:t>
            </a:r>
            <a:r>
              <a:rPr lang="en-US" sz="2000" b="1" dirty="0"/>
              <a:t>architecture</a:t>
            </a:r>
            <a:r>
              <a:rPr lang="en-US" sz="2000" dirty="0"/>
              <a:t> of the embedded </a:t>
            </a:r>
            <a:r>
              <a:rPr lang="en-US" sz="2000" dirty="0" smtClean="0"/>
              <a:t>hardware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000" dirty="0" err="1"/>
              <a:t>Yocto</a:t>
            </a:r>
            <a:r>
              <a:rPr lang="en-US" sz="2000" dirty="0"/>
              <a:t> </a:t>
            </a:r>
            <a:r>
              <a:rPr lang="en-US" sz="2000" dirty="0" smtClean="0"/>
              <a:t>build process </a:t>
            </a:r>
            <a:r>
              <a:rPr lang="en-US" sz="2000" b="1" dirty="0" smtClean="0"/>
              <a:t>is </a:t>
            </a:r>
            <a:r>
              <a:rPr lang="en-US" sz="2000" b="1" u="sng" dirty="0" smtClean="0"/>
              <a:t>adopted </a:t>
            </a:r>
            <a:r>
              <a:rPr lang="en-US" sz="2000" b="1" u="sng" dirty="0"/>
              <a:t>by all the key silicon </a:t>
            </a:r>
            <a:r>
              <a:rPr lang="en-US" sz="2000" b="1" u="sng" dirty="0" smtClean="0"/>
              <a:t>providers</a:t>
            </a:r>
            <a:endParaRPr lang="en-US" sz="2000" b="1" u="sng"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dirty="0"/>
              <a:t>tools</a:t>
            </a:r>
            <a:r>
              <a:rPr lang="en-US" sz="2000" dirty="0"/>
              <a:t> allow users to </a:t>
            </a:r>
            <a:r>
              <a:rPr lang="en-US" sz="2000" b="1" dirty="0"/>
              <a:t>build and support customizations</a:t>
            </a:r>
            <a:r>
              <a:rPr lang="en-US" sz="2000" dirty="0"/>
              <a:t> for multiple </a:t>
            </a:r>
            <a:r>
              <a:rPr lang="en-US" sz="2000" i="1" dirty="0"/>
              <a:t>hardware platforms</a:t>
            </a:r>
            <a:r>
              <a:rPr lang="en-US" sz="2000" dirty="0"/>
              <a:t> and </a:t>
            </a:r>
            <a:r>
              <a:rPr lang="en-US" sz="2000" i="1" dirty="0"/>
              <a:t>software stacks </a:t>
            </a:r>
            <a:r>
              <a:rPr lang="en-US" sz="2000" dirty="0"/>
              <a:t>in a </a:t>
            </a:r>
            <a:r>
              <a:rPr lang="en-US" sz="2000" u="sng" dirty="0"/>
              <a:t>maintainable and scalable way</a:t>
            </a:r>
            <a:r>
              <a:rPr lang="en-US" sz="2000" dirty="0"/>
              <a:t>.</a:t>
            </a:r>
          </a:p>
          <a:p>
            <a:endParaRPr lang="en-US" sz="2000" dirty="0" smtClean="0"/>
          </a:p>
          <a:p>
            <a:pPr marL="342900" indent="-342900">
              <a:buFont typeface="Arial" panose="020B0604020202020204" pitchFamily="34" charset="0"/>
              <a:buChar char="•"/>
            </a:pPr>
            <a:r>
              <a:rPr lang="en-US" sz="2000" dirty="0" smtClean="0"/>
              <a:t>The </a:t>
            </a:r>
            <a:r>
              <a:rPr lang="en-US" sz="2000" dirty="0"/>
              <a:t>project provides </a:t>
            </a:r>
            <a:r>
              <a:rPr lang="en-US" sz="2000" b="1" dirty="0"/>
              <a:t>a standard </a:t>
            </a:r>
            <a:r>
              <a:rPr lang="en-US" sz="2000" b="1" dirty="0" smtClean="0"/>
              <a:t>method for </a:t>
            </a:r>
            <a:r>
              <a:rPr lang="en-US" sz="2000" dirty="0"/>
              <a:t>delivering </a:t>
            </a:r>
            <a:r>
              <a:rPr lang="en-US" sz="2000" dirty="0" smtClean="0"/>
              <a:t>way </a:t>
            </a:r>
            <a:r>
              <a:rPr lang="en-US" sz="2000" dirty="0"/>
              <a:t>allowing the</a:t>
            </a:r>
            <a:r>
              <a:rPr lang="en-US" sz="2000" u="sng" dirty="0"/>
              <a:t> </a:t>
            </a:r>
            <a:r>
              <a:rPr lang="en-US" sz="2000" b="1" u="sng" dirty="0"/>
              <a:t>interchange of software configurations and builds</a:t>
            </a:r>
            <a:r>
              <a:rPr lang="en-US" sz="2000" dirty="0" smtClean="0"/>
              <a:t>. </a:t>
            </a:r>
          </a:p>
          <a:p>
            <a:endParaRPr lang="en-US" sz="2000" dirty="0" smtClean="0"/>
          </a:p>
          <a:p>
            <a:pPr marL="342900" indent="-342900">
              <a:buFont typeface="Arial" panose="020B0604020202020204" pitchFamily="34" charset="0"/>
              <a:buChar char="•"/>
            </a:pPr>
            <a:r>
              <a:rPr lang="en-US" sz="2000" dirty="0"/>
              <a:t>Provides </a:t>
            </a:r>
            <a:r>
              <a:rPr lang="en-US" sz="2000" dirty="0" smtClean="0"/>
              <a:t>metadata set for an embedded </a:t>
            </a:r>
            <a:r>
              <a:rPr lang="en-US" sz="2000" dirty="0"/>
              <a:t>Linux </a:t>
            </a:r>
            <a:r>
              <a:rPr lang="en-US" sz="2000" dirty="0" smtClean="0"/>
              <a:t>distribution </a:t>
            </a:r>
            <a:r>
              <a:rPr lang="en-US" sz="2000" b="1" dirty="0"/>
              <a:t>reference</a:t>
            </a:r>
            <a:r>
              <a:rPr lang="en-US" sz="2000" dirty="0" smtClean="0"/>
              <a:t> </a:t>
            </a:r>
            <a:r>
              <a:rPr lang="en-US" sz="2000" dirty="0"/>
              <a:t>named </a:t>
            </a:r>
            <a:r>
              <a:rPr lang="en-US" sz="2000" b="1" dirty="0"/>
              <a:t>POKY</a:t>
            </a:r>
            <a:r>
              <a:rPr lang="en-US" sz="2000" dirty="0"/>
              <a:t> </a:t>
            </a:r>
            <a:r>
              <a:rPr lang="en-US" sz="2000" dirty="0" smtClean="0"/>
              <a:t>(X86)</a:t>
            </a:r>
          </a:p>
          <a:p>
            <a:endParaRPr lang="en-US" sz="2000" dirty="0" smtClean="0"/>
          </a:p>
          <a:p>
            <a:pPr marL="342900" indent="-342900">
              <a:buFont typeface="Arial" panose="020B0604020202020204" pitchFamily="34" charset="0"/>
              <a:buChar char="•"/>
            </a:pPr>
            <a:r>
              <a:rPr lang="en-US" sz="2000" u="sng" dirty="0" smtClean="0">
                <a:hlinkClick r:id="rId3"/>
              </a:rPr>
              <a:t>https</a:t>
            </a:r>
            <a:r>
              <a:rPr lang="en-US" sz="2000" u="sng" dirty="0">
                <a:hlinkClick r:id="rId3"/>
              </a:rPr>
              <a:t>://en.wikipedia.org/wiki/Yocto_Project</a:t>
            </a:r>
            <a:endParaRPr lang="en-US" sz="2000" u="sng" dirty="0"/>
          </a:p>
          <a:p>
            <a:endParaRPr lang="en-US" sz="2000" dirty="0"/>
          </a:p>
        </p:txBody>
      </p:sp>
    </p:spTree>
    <p:extLst>
      <p:ext uri="{BB962C8B-B14F-4D97-AF65-F5344CB8AC3E}">
        <p14:creationId xmlns:p14="http://schemas.microsoft.com/office/powerpoint/2010/main" val="1170139924"/>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Yocto</a:t>
            </a:r>
            <a:r>
              <a:rPr lang="en-US" dirty="0" smtClean="0"/>
              <a:t> and </a:t>
            </a:r>
            <a:r>
              <a:rPr lang="en-US" dirty="0" err="1" smtClean="0"/>
              <a:t>OpenEmbedded</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7</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8" name="Content Placeholder 3"/>
          <p:cNvSpPr>
            <a:spLocks noGrp="1"/>
          </p:cNvSpPr>
          <p:nvPr>
            <p:ph idx="1"/>
          </p:nvPr>
        </p:nvSpPr>
        <p:spPr>
          <a:xfrm>
            <a:off x="613330" y="2256403"/>
            <a:ext cx="10968515" cy="1400746"/>
          </a:xfrm>
        </p:spPr>
        <p:txBody>
          <a:bodyPr/>
          <a:lstStyle/>
          <a:p>
            <a:pPr lvl="1" fontAlgn="base">
              <a:spcBef>
                <a:spcPts val="449"/>
              </a:spcBef>
              <a:buClr>
                <a:srgbClr val="39A9DC"/>
              </a:buClr>
            </a:pPr>
            <a:endParaRPr lang="en-US" sz="2101" dirty="0" smtClean="0"/>
          </a:p>
          <a:p>
            <a:pPr lvl="1" fontAlgn="base">
              <a:spcBef>
                <a:spcPts val="449"/>
              </a:spcBef>
              <a:buClr>
                <a:srgbClr val="39A9DC"/>
              </a:buClr>
            </a:pPr>
            <a:endParaRPr lang="en-US" sz="2101" dirty="0"/>
          </a:p>
          <a:p>
            <a:pPr lvl="1" fontAlgn="base">
              <a:spcBef>
                <a:spcPts val="449"/>
              </a:spcBef>
              <a:buClr>
                <a:srgbClr val="39A9DC"/>
              </a:buClr>
            </a:pPr>
            <a:endParaRPr lang="en-US" sz="2101" dirty="0"/>
          </a:p>
        </p:txBody>
      </p:sp>
      <p:sp>
        <p:nvSpPr>
          <p:cNvPr id="5" name="Rectangle 4"/>
          <p:cNvSpPr/>
          <p:nvPr/>
        </p:nvSpPr>
        <p:spPr>
          <a:xfrm>
            <a:off x="1183643" y="1839977"/>
            <a:ext cx="10972800" cy="4893647"/>
          </a:xfrm>
          <a:prstGeom prst="rect">
            <a:avLst/>
          </a:prstGeom>
        </p:spPr>
        <p:txBody>
          <a:bodyPr wrap="square">
            <a:spAutoFit/>
          </a:bodyPr>
          <a:lstStyle/>
          <a:p>
            <a:r>
              <a:rPr lang="en-US" b="1" dirty="0"/>
              <a:t>What is the difference between </a:t>
            </a:r>
            <a:r>
              <a:rPr lang="en-US" b="1" dirty="0" err="1"/>
              <a:t>OpenEmbedded</a:t>
            </a:r>
            <a:r>
              <a:rPr lang="en-US" b="1" dirty="0"/>
              <a:t> and the </a:t>
            </a:r>
            <a:r>
              <a:rPr lang="en-US" b="1" dirty="0" err="1"/>
              <a:t>Yocto</a:t>
            </a:r>
            <a:r>
              <a:rPr lang="en-US" b="1" dirty="0"/>
              <a:t> </a:t>
            </a:r>
            <a:r>
              <a:rPr lang="en-US" b="1" dirty="0" smtClean="0"/>
              <a:t>Projects? </a:t>
            </a:r>
            <a:endParaRPr lang="en-US" b="1" dirty="0"/>
          </a:p>
          <a:p>
            <a:endParaRPr lang="en-US" dirty="0" smtClean="0"/>
          </a:p>
          <a:p>
            <a:r>
              <a:rPr lang="en-US" dirty="0" smtClean="0"/>
              <a:t>The 2 projects share </a:t>
            </a:r>
            <a:r>
              <a:rPr lang="en-US" dirty="0"/>
              <a:t>a core collection of metadata called</a:t>
            </a:r>
            <a:r>
              <a:rPr lang="en-US" i="1" dirty="0"/>
              <a:t> </a:t>
            </a:r>
            <a:r>
              <a:rPr lang="en-US" i="1" dirty="0" smtClean="0"/>
              <a:t>“</a:t>
            </a:r>
            <a:r>
              <a:rPr lang="en-US" b="1" i="1" dirty="0" err="1" smtClean="0"/>
              <a:t>openembedded</a:t>
            </a:r>
            <a:r>
              <a:rPr lang="en-US" b="1" i="1" dirty="0" smtClean="0"/>
              <a:t>-core”</a:t>
            </a:r>
            <a:r>
              <a:rPr lang="en-US" i="1" dirty="0" smtClean="0"/>
              <a:t> </a:t>
            </a:r>
            <a:r>
              <a:rPr lang="en-US" i="1" dirty="0" err="1" smtClean="0"/>
              <a:t>OE_Core</a:t>
            </a:r>
            <a:r>
              <a:rPr lang="en-US" i="1" dirty="0" smtClean="0"/>
              <a:t> - </a:t>
            </a:r>
            <a:r>
              <a:rPr lang="en-US" dirty="0" smtClean="0"/>
              <a:t>Offer a basement of software components (Kernel,…)</a:t>
            </a:r>
          </a:p>
          <a:p>
            <a:endParaRPr lang="en-US" dirty="0"/>
          </a:p>
          <a:p>
            <a:r>
              <a:rPr lang="en-US" dirty="0" smtClean="0"/>
              <a:t>However</a:t>
            </a:r>
            <a:r>
              <a:rPr lang="en-US" dirty="0"/>
              <a:t>, the two organizations remain separate, each with its own focus. </a:t>
            </a:r>
            <a:endParaRPr lang="en-US" dirty="0" smtClean="0"/>
          </a:p>
          <a:p>
            <a:endParaRPr lang="en-US" dirty="0"/>
          </a:p>
          <a:p>
            <a:pPr marL="342900" indent="-342900">
              <a:buFont typeface="Arial" panose="020B0604020202020204" pitchFamily="34" charset="0"/>
              <a:buChar char="•"/>
            </a:pPr>
            <a:r>
              <a:rPr lang="en-US" dirty="0" err="1" smtClean="0"/>
              <a:t>OpenEmbedded</a:t>
            </a:r>
            <a:r>
              <a:rPr lang="en-US" dirty="0" smtClean="0"/>
              <a:t> </a:t>
            </a:r>
            <a:r>
              <a:rPr lang="en-US" dirty="0"/>
              <a:t>provides a </a:t>
            </a:r>
            <a:r>
              <a:rPr lang="en-US" dirty="0" smtClean="0"/>
              <a:t>comprehensive </a:t>
            </a:r>
            <a:r>
              <a:rPr lang="en-US" dirty="0"/>
              <a:t>set of metadata for a </a:t>
            </a:r>
            <a:r>
              <a:rPr lang="en-US" i="1" dirty="0"/>
              <a:t>wide variety </a:t>
            </a:r>
            <a:r>
              <a:rPr lang="en-US" dirty="0"/>
              <a:t>of architectures, features, and applications</a:t>
            </a:r>
            <a:r>
              <a:rPr lang="en-US" dirty="0" smtClean="0"/>
              <a:t>.</a:t>
            </a:r>
          </a:p>
          <a:p>
            <a:r>
              <a:rPr lang="en-US" dirty="0" smtClean="0"/>
              <a:t> </a:t>
            </a:r>
          </a:p>
          <a:p>
            <a:pPr marL="342900" indent="-342900">
              <a:buFont typeface="Arial" panose="020B0604020202020204" pitchFamily="34" charset="0"/>
              <a:buChar char="•"/>
            </a:pPr>
            <a:r>
              <a:rPr lang="en-US" dirty="0" smtClean="0"/>
              <a:t>The </a:t>
            </a:r>
            <a:r>
              <a:rPr lang="en-US" dirty="0" err="1" smtClean="0"/>
              <a:t>Yocto</a:t>
            </a:r>
            <a:r>
              <a:rPr lang="en-US" dirty="0" smtClean="0"/>
              <a:t> Project focuses on providing </a:t>
            </a:r>
            <a:r>
              <a:rPr lang="en-US" b="1" dirty="0" smtClean="0"/>
              <a:t>easy-to-use</a:t>
            </a:r>
            <a:r>
              <a:rPr lang="en-US" dirty="0" smtClean="0"/>
              <a:t>, interoperable, well-tested </a:t>
            </a:r>
            <a:r>
              <a:rPr lang="en-US" b="1" dirty="0" smtClean="0"/>
              <a:t>tools</a:t>
            </a:r>
            <a:r>
              <a:rPr lang="en-US" dirty="0" smtClean="0"/>
              <a:t> &amp; </a:t>
            </a:r>
            <a:r>
              <a:rPr lang="en-US" b="1" dirty="0" smtClean="0"/>
              <a:t>metadata</a:t>
            </a:r>
            <a:r>
              <a:rPr lang="en-US" dirty="0" smtClean="0"/>
              <a:t>  &amp; (BSPs) for a core set of </a:t>
            </a:r>
            <a:r>
              <a:rPr lang="en-US" i="1" dirty="0"/>
              <a:t>architectures </a:t>
            </a:r>
            <a:endParaRPr lang="en-US" i="1" dirty="0" smtClean="0"/>
          </a:p>
          <a:p>
            <a:r>
              <a:rPr lang="en-US" i="1" dirty="0"/>
              <a:t> </a:t>
            </a:r>
            <a:r>
              <a:rPr lang="en-US" i="1" dirty="0" smtClean="0"/>
              <a:t>  (</a:t>
            </a:r>
            <a:r>
              <a:rPr lang="en-US" b="1" i="1" dirty="0" smtClean="0"/>
              <a:t>ARM</a:t>
            </a:r>
            <a:r>
              <a:rPr lang="en-US" b="1" i="1" dirty="0"/>
              <a:t>, MIPS, PowerPC and x86/x86 </a:t>
            </a:r>
            <a:r>
              <a:rPr lang="en-US" b="1" i="1" dirty="0" smtClean="0"/>
              <a:t>64 </a:t>
            </a:r>
            <a:r>
              <a:rPr lang="en-US" i="1" dirty="0" smtClean="0"/>
              <a:t>) and reference boards</a:t>
            </a:r>
            <a:r>
              <a:rPr lang="en-US" dirty="0" smtClean="0"/>
              <a:t>. </a:t>
            </a:r>
            <a:endParaRPr lang="en-US" dirty="0"/>
          </a:p>
        </p:txBody>
      </p:sp>
    </p:spTree>
    <p:extLst>
      <p:ext uri="{BB962C8B-B14F-4D97-AF65-F5344CB8AC3E}">
        <p14:creationId xmlns:p14="http://schemas.microsoft.com/office/powerpoint/2010/main" val="2446701223"/>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Yocto</a:t>
            </a:r>
            <a:r>
              <a:rPr lang="en-US" dirty="0" smtClean="0"/>
              <a:t> and </a:t>
            </a:r>
            <a:r>
              <a:rPr lang="en-US" dirty="0" err="1" smtClean="0"/>
              <a:t>OpenEmbedded</a:t>
            </a:r>
            <a:endParaRPr lang="de-DE" dirty="0"/>
          </a:p>
        </p:txBody>
      </p:sp>
      <p:sp>
        <p:nvSpPr>
          <p:cNvPr id="4" name="Slide Number Placeholder 3"/>
          <p:cNvSpPr>
            <a:spLocks noGrp="1"/>
          </p:cNvSpPr>
          <p:nvPr>
            <p:ph type="sldNum" sz="quarter" idx="12"/>
          </p:nvPr>
        </p:nvSpPr>
        <p:spPr/>
        <p:txBody>
          <a:bodyPr/>
          <a:lstStyle/>
          <a:p>
            <a:fld id="{5B31B9E4-8E4D-4C86-BFD7-412B282B373B}" type="slidenum">
              <a:rPr lang="fr-FR" smtClean="0"/>
              <a:pPr/>
              <a:t>8</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8" name="Content Placeholder 3"/>
          <p:cNvSpPr>
            <a:spLocks noGrp="1"/>
          </p:cNvSpPr>
          <p:nvPr>
            <p:ph idx="1"/>
          </p:nvPr>
        </p:nvSpPr>
        <p:spPr>
          <a:xfrm>
            <a:off x="613330" y="2256403"/>
            <a:ext cx="10968515" cy="1400746"/>
          </a:xfrm>
        </p:spPr>
        <p:txBody>
          <a:bodyPr/>
          <a:lstStyle/>
          <a:p>
            <a:pPr lvl="1" fontAlgn="base">
              <a:spcBef>
                <a:spcPts val="449"/>
              </a:spcBef>
              <a:buClr>
                <a:srgbClr val="39A9DC"/>
              </a:buClr>
            </a:pPr>
            <a:endParaRPr lang="en-US" sz="2101" dirty="0" smtClean="0"/>
          </a:p>
          <a:p>
            <a:pPr lvl="1" fontAlgn="base">
              <a:spcBef>
                <a:spcPts val="449"/>
              </a:spcBef>
              <a:buClr>
                <a:srgbClr val="39A9DC"/>
              </a:buClr>
            </a:pPr>
            <a:endParaRPr lang="en-US" sz="2101" dirty="0"/>
          </a:p>
          <a:p>
            <a:pPr lvl="1" fontAlgn="base">
              <a:spcBef>
                <a:spcPts val="449"/>
              </a:spcBef>
              <a:buClr>
                <a:srgbClr val="39A9DC"/>
              </a:buClr>
            </a:pPr>
            <a:endParaRPr lang="en-US" sz="2101" dirty="0"/>
          </a:p>
        </p:txBody>
      </p:sp>
      <p:sp>
        <p:nvSpPr>
          <p:cNvPr id="3" name="Rectangle 2"/>
          <p:cNvSpPr/>
          <p:nvPr/>
        </p:nvSpPr>
        <p:spPr>
          <a:xfrm>
            <a:off x="1064419" y="1643025"/>
            <a:ext cx="10896600" cy="4093428"/>
          </a:xfrm>
          <a:prstGeom prst="rect">
            <a:avLst/>
          </a:prstGeom>
        </p:spPr>
        <p:txBody>
          <a:bodyPr wrap="square">
            <a:spAutoFit/>
          </a:bodyPr>
          <a:lstStyle/>
          <a:p>
            <a:r>
              <a:rPr lang="en-US" sz="2000" b="1" dirty="0" smtClean="0"/>
              <a:t>More about </a:t>
            </a:r>
            <a:r>
              <a:rPr lang="en-US" sz="2000" b="1" dirty="0" err="1" smtClean="0"/>
              <a:t>Yocto</a:t>
            </a:r>
            <a:r>
              <a:rPr lang="en-US" sz="2000" b="1" dirty="0" smtClean="0"/>
              <a:t> </a:t>
            </a:r>
            <a:r>
              <a:rPr lang="en-US" sz="2000" b="1" dirty="0"/>
              <a:t>Project? </a:t>
            </a:r>
            <a:endParaRPr lang="en-US" sz="2000" b="1" dirty="0" smtClean="0"/>
          </a:p>
          <a:p>
            <a:endParaRPr lang="en-US" sz="2000" b="1" dirty="0" smtClean="0"/>
          </a:p>
          <a:p>
            <a:pPr marL="342900" indent="-342900">
              <a:buFont typeface="Arial" panose="020B0604020202020204" pitchFamily="34" charset="0"/>
              <a:buChar char="•"/>
            </a:pPr>
            <a:r>
              <a:rPr lang="en-US" sz="2000" b="1" dirty="0" err="1" smtClean="0"/>
              <a:t>Yocto</a:t>
            </a:r>
            <a:r>
              <a:rPr lang="en-US" sz="2000" b="1" dirty="0" smtClean="0"/>
              <a:t> </a:t>
            </a:r>
            <a:r>
              <a:rPr lang="en-US" sz="2000" b="1" dirty="0"/>
              <a:t>Project(r)</a:t>
            </a:r>
            <a:r>
              <a:rPr lang="en-US" sz="2000" dirty="0"/>
              <a:t> is a </a:t>
            </a:r>
            <a:r>
              <a:rPr lang="en-US" sz="2000" b="1" i="1" dirty="0" smtClean="0"/>
              <a:t>Linux Foundation</a:t>
            </a:r>
            <a:r>
              <a:rPr lang="en-US" sz="2000" b="1" dirty="0" smtClean="0"/>
              <a:t> </a:t>
            </a:r>
            <a:r>
              <a:rPr lang="en-US" sz="2000" dirty="0" smtClean="0"/>
              <a:t>collaborative </a:t>
            </a:r>
            <a:r>
              <a:rPr lang="en-US" sz="2000" dirty="0"/>
              <a:t>open source project</a:t>
            </a:r>
            <a:endParaRPr lang="en-US" sz="2000" dirty="0" smtClean="0"/>
          </a:p>
          <a:p>
            <a:endParaRPr lang="en-US" sz="2000" dirty="0" smtClean="0"/>
          </a:p>
          <a:p>
            <a:pPr marL="342900" indent="-342900">
              <a:buFont typeface="Arial" panose="020B0604020202020204" pitchFamily="34" charset="0"/>
              <a:buChar char="•"/>
            </a:pPr>
            <a:r>
              <a:rPr lang="en-US" sz="2000" dirty="0"/>
              <a:t>Historically the project grew from, and works with the </a:t>
            </a:r>
            <a:r>
              <a:rPr lang="en-US" sz="2000" dirty="0" err="1"/>
              <a:t>OpenEmbedded</a:t>
            </a:r>
            <a:r>
              <a:rPr lang="en-US" sz="2000" dirty="0"/>
              <a:t> Project which is </a:t>
            </a:r>
            <a:r>
              <a:rPr lang="en-US" sz="2000" dirty="0" smtClean="0"/>
              <a:t>the </a:t>
            </a:r>
            <a:r>
              <a:rPr lang="en-US" sz="2000" b="1" dirty="0"/>
              <a:t>build</a:t>
            </a:r>
            <a:r>
              <a:rPr lang="en-US" sz="2000" dirty="0"/>
              <a:t> system and some of the meta-data are </a:t>
            </a:r>
            <a:r>
              <a:rPr lang="en-US" sz="2000" dirty="0" smtClean="0"/>
              <a:t>derived from</a:t>
            </a:r>
            <a:r>
              <a:rPr lang="en-US" sz="2000" dirty="0" smtClean="0"/>
              <a:t>.</a:t>
            </a:r>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smtClean="0">
                <a:hlinkClick r:id="rId3"/>
              </a:rPr>
              <a:t>https</a:t>
            </a:r>
            <a:r>
              <a:rPr lang="en-US" sz="2000" dirty="0">
                <a:hlinkClick r:id="rId3"/>
              </a:rPr>
              <a:t>://</a:t>
            </a:r>
            <a:r>
              <a:rPr lang="en-US" sz="2000" dirty="0" smtClean="0">
                <a:hlinkClick r:id="rId3"/>
              </a:rPr>
              <a:t>www.yoctoproject.org/software-overview</a:t>
            </a:r>
            <a:endParaRPr lang="en-US" sz="2000" dirty="0" smtClean="0"/>
          </a:p>
          <a:p>
            <a:pPr marL="342900" indent="-342900">
              <a:buFont typeface="Arial" panose="020B0604020202020204" pitchFamily="34" charset="0"/>
              <a:buChar char="•"/>
            </a:pPr>
            <a:endParaRPr lang="en-US" sz="2000" dirty="0">
              <a:hlinkClick r:id="rId4"/>
            </a:endParaRPr>
          </a:p>
          <a:p>
            <a:endParaRPr lang="en-US" sz="2000" dirty="0" smtClean="0">
              <a:hlinkClick r:id="rId4"/>
            </a:endParaRPr>
          </a:p>
          <a:p>
            <a:pPr marL="342900" indent="-342900">
              <a:buFont typeface="Arial" panose="020B0604020202020204" pitchFamily="34" charset="0"/>
              <a:buChar char="•"/>
            </a:pPr>
            <a:r>
              <a:rPr lang="en-US" sz="2000" dirty="0" smtClean="0">
                <a:hlinkClick r:id="rId4"/>
              </a:rPr>
              <a:t>https://wiki.yoctoproject.org/wiki/Yocto_Architecture</a:t>
            </a:r>
            <a:endParaRPr lang="en-US" sz="2000" dirty="0" smtClean="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729720897"/>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OpenEmbedded build system concepts</a:t>
            </a:r>
          </a:p>
        </p:txBody>
      </p:sp>
      <p:sp>
        <p:nvSpPr>
          <p:cNvPr id="4" name="Slide Number Placeholder 3"/>
          <p:cNvSpPr>
            <a:spLocks noGrp="1"/>
          </p:cNvSpPr>
          <p:nvPr>
            <p:ph type="sldNum" sz="quarter" idx="12"/>
          </p:nvPr>
        </p:nvSpPr>
        <p:spPr/>
        <p:txBody>
          <a:bodyPr/>
          <a:lstStyle/>
          <a:p>
            <a:fld id="{5B31B9E4-8E4D-4C86-BFD7-412B282B373B}" type="slidenum">
              <a:rPr lang="fr-FR" smtClean="0"/>
              <a:pPr/>
              <a:t>9</a:t>
            </a:fld>
            <a:endParaRPr lang="fr-FR" dirty="0"/>
          </a:p>
        </p:txBody>
      </p:sp>
      <p:sp>
        <p:nvSpPr>
          <p:cNvPr id="6" name="Rounded Rectangle 5"/>
          <p:cNvSpPr/>
          <p:nvPr/>
        </p:nvSpPr>
        <p:spPr>
          <a:xfrm>
            <a:off x="23090" y="1079804"/>
            <a:ext cx="12187238" cy="360249"/>
          </a:xfrm>
          <a:prstGeom prst="roundRect">
            <a:avLst>
              <a:gd name="adj" fmla="val 0"/>
            </a:avLst>
          </a:prstGeom>
          <a:solidFill>
            <a:schemeClr val="accent1"/>
          </a:solidFill>
        </p:spPr>
        <p:txBody>
          <a:bodyPr wrap="square" anchor="ctr" anchorCtr="0">
            <a:noAutofit/>
          </a:bodyPr>
          <a:lstStyle/>
          <a:p>
            <a:pPr algn="ctr"/>
            <a:endParaRPr lang="en-US" b="1" dirty="0">
              <a:solidFill>
                <a:schemeClr val="bg1"/>
              </a:solidFill>
            </a:endParaRPr>
          </a:p>
        </p:txBody>
      </p:sp>
      <p:sp>
        <p:nvSpPr>
          <p:cNvPr id="3" name="Rectangle 2"/>
          <p:cNvSpPr/>
          <p:nvPr/>
        </p:nvSpPr>
        <p:spPr>
          <a:xfrm>
            <a:off x="937811" y="1600994"/>
            <a:ext cx="10911213" cy="3785652"/>
          </a:xfrm>
          <a:prstGeom prst="rect">
            <a:avLst/>
          </a:prstGeom>
        </p:spPr>
        <p:txBody>
          <a:bodyPr wrap="square">
            <a:spAutoFit/>
          </a:bodyPr>
          <a:lstStyle/>
          <a:p>
            <a:pPr marL="342900" indent="-342900">
              <a:buFont typeface="Arial" panose="020B0604020202020204" pitchFamily="34" charset="0"/>
              <a:buChar char="•"/>
            </a:pPr>
            <a:r>
              <a:rPr lang="en-US" dirty="0"/>
              <a:t>The </a:t>
            </a:r>
            <a:r>
              <a:rPr lang="en-US" u="sng" dirty="0"/>
              <a:t>content</a:t>
            </a:r>
            <a:r>
              <a:rPr lang="en-US" dirty="0"/>
              <a:t> and the </a:t>
            </a:r>
            <a:r>
              <a:rPr lang="en-US" u="sng" dirty="0"/>
              <a:t>configuration</a:t>
            </a:r>
            <a:r>
              <a:rPr lang="en-US" dirty="0"/>
              <a:t> of a Linux distribution </a:t>
            </a:r>
          </a:p>
          <a:p>
            <a:r>
              <a:rPr lang="en-US" dirty="0"/>
              <a:t>    is specified thought </a:t>
            </a:r>
            <a:r>
              <a:rPr lang="en-US" b="1" dirty="0"/>
              <a:t>metadata</a:t>
            </a:r>
            <a:r>
              <a:rPr lang="en-US" dirty="0"/>
              <a:t>. </a:t>
            </a:r>
          </a:p>
          <a:p>
            <a:endParaRPr lang="en-US" dirty="0"/>
          </a:p>
          <a:p>
            <a:pPr marL="342900" indent="-342900">
              <a:buFont typeface="Arial" panose="020B0604020202020204" pitchFamily="34" charset="0"/>
              <a:buChar char="•"/>
            </a:pPr>
            <a:r>
              <a:rPr lang="en-US" dirty="0" smtClean="0"/>
              <a:t>The </a:t>
            </a:r>
            <a:r>
              <a:rPr lang="en-US" dirty="0"/>
              <a:t>elementary </a:t>
            </a:r>
            <a:r>
              <a:rPr lang="en-US" dirty="0" err="1" smtClean="0"/>
              <a:t>OpenEmbedded</a:t>
            </a:r>
            <a:r>
              <a:rPr lang="en-US" dirty="0" smtClean="0"/>
              <a:t> metadata </a:t>
            </a:r>
            <a:r>
              <a:rPr lang="en-US" dirty="0"/>
              <a:t>is </a:t>
            </a:r>
            <a:r>
              <a:rPr lang="en-US" dirty="0" smtClean="0"/>
              <a:t>the </a:t>
            </a:r>
            <a:r>
              <a:rPr lang="en-US" b="1" dirty="0"/>
              <a:t>recipe</a:t>
            </a:r>
            <a:r>
              <a:rPr lang="en-US" dirty="0"/>
              <a:t>. </a:t>
            </a:r>
          </a:p>
          <a:p>
            <a:r>
              <a:rPr lang="en-US" dirty="0" smtClean="0"/>
              <a:t>A recipe specifies </a:t>
            </a:r>
            <a:r>
              <a:rPr lang="en-US" dirty="0"/>
              <a:t>individual software components which goes into a package. </a:t>
            </a:r>
            <a:r>
              <a:rPr lang="en-US" dirty="0" smtClean="0"/>
              <a:t>Describes </a:t>
            </a:r>
            <a:r>
              <a:rPr lang="en-US" b="1" dirty="0"/>
              <a:t>where you get source code and which patches, dependencies </a:t>
            </a:r>
            <a:r>
              <a:rPr lang="en-US" dirty="0"/>
              <a:t>for libraries or for other recipes, configuration and compilation options. </a:t>
            </a:r>
            <a:endParaRPr lang="en-US" dirty="0" smtClean="0"/>
          </a:p>
          <a:p>
            <a:endParaRPr lang="en-US" dirty="0" smtClean="0"/>
          </a:p>
          <a:p>
            <a:pPr marL="342900" indent="-342900">
              <a:buFont typeface="Arial" panose="020B0604020202020204" pitchFamily="34" charset="0"/>
              <a:buChar char="•"/>
            </a:pPr>
            <a:r>
              <a:rPr lang="en-US" dirty="0" smtClean="0"/>
              <a:t>They </a:t>
            </a:r>
            <a:r>
              <a:rPr lang="en-US" dirty="0"/>
              <a:t>are stored </a:t>
            </a:r>
            <a:r>
              <a:rPr lang="en-US" b="1" dirty="0"/>
              <a:t>in layers</a:t>
            </a:r>
            <a:r>
              <a:rPr lang="en-US" dirty="0" smtClean="0"/>
              <a:t>.</a:t>
            </a:r>
            <a:endParaRPr lang="en-US" b="1" dirty="0" smtClean="0"/>
          </a:p>
          <a:p>
            <a:endParaRPr lang="en-US" b="1" dirty="0" smtClean="0"/>
          </a:p>
        </p:txBody>
      </p:sp>
    </p:spTree>
    <p:extLst>
      <p:ext uri="{BB962C8B-B14F-4D97-AF65-F5344CB8AC3E}">
        <p14:creationId xmlns:p14="http://schemas.microsoft.com/office/powerpoint/2010/main" val="945697929"/>
      </p:ext>
    </p:extLst>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f2bc79a42d4e1134194e983bf134319e6f264"/>
  <p:tag name="CLINAME" val="ᑦᑿᑔᑽᑲᒄᒄᑺᑷᑺᑶᑵ"/>
  <p:tag name="DATETIME" val="ᑈᑀᑇᑀᑃᑁᑂᑃᐱᐱᑂᑆᑋᑁᑄᑡᑞᐱᐹᑘᑞᑥᐼᑃᑋᑁᐺ"/>
  <p:tag name="DONEBY" val="ᑤᑥᑭᑴᑽᑲᒃᑲᐱᑴᒀᑽᒀᑾᑳᒀ"/>
  <p:tag name="IPADDRESS" val="ᑒᑘᑣᑔᑨᑝᑃᑂᑄᑄ"/>
  <p:tag name="APPVER" val="ᑄᐿᑁ"/>
  <p:tag name="RANDOM" val="17"/>
  <p:tag name="CHECKSUM" val="ᑅᑉᑄᑇ"/>
  <p:tag name="ISPRING_RESOURCE_PATHS_HASH_2" val="bb676f2088989847832f8dea20845ed3ced6f7aa"/>
</p:tagLst>
</file>

<file path=ppt/theme/theme1.xml><?xml version="1.0" encoding="utf-8"?>
<a:theme xmlns:a="http://schemas.openxmlformats.org/drawingml/2006/main" name="ST Template [16-9][2]_updates_13042012">
  <a:themeElements>
    <a:clrScheme name="Custom 2">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a12e1b27-6b38-47db-a67e-1057ebfcf6e5" ContentTypeId="0x0101002CD26512E226DC44BE8078132D0509C5" PreviousValue="false"/>
</file>

<file path=customXml/item2.xml><?xml version="1.0" encoding="utf-8"?>
<p:properties xmlns:p="http://schemas.microsoft.com/office/2006/metadata/properties" xmlns:xsi="http://www.w3.org/2001/XMLSchema-instance" xmlns:pc="http://schemas.microsoft.com/office/infopath/2007/PartnerControls">
  <documentManagement>
    <hfd4f7438eb64b4fb2740c42c2d09f06 xmlns="964ac87d-ee9f-445a-856c-d1bb75df95c2">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7440dd85-48b0-4e78-88b2-15e4cd19a90a</TermId>
        </TermInfo>
      </Terms>
    </hfd4f7438eb64b4fb2740c42c2d09f06>
    <Training xmlns="a72e9287-aef4-478b-a7a9-34626fd7a59f" xsi:nil="true"/>
    <af5a1a12219a498697818fb2e9058738 xmlns="964ac87d-ee9f-445a-856c-d1bb75df95c2">
      <Terms xmlns="http://schemas.microsoft.com/office/infopath/2007/PartnerControls"/>
    </af5a1a12219a498697818fb2e9058738>
    <TaxKeywordTaxHTField xmlns="964ac87d-ee9f-445a-856c-d1bb75df95c2">
      <Terms xmlns="http://schemas.microsoft.com/office/infopath/2007/PartnerControls"/>
    </TaxKeywordTaxHTField>
    <TaxCatchAll xmlns="964ac87d-ee9f-445a-856c-d1bb75df95c2">
      <Value>21</Value>
      <Value>18</Value>
      <Value>2</Value>
      <Value>1</Value>
    </TaxCatchAll>
    <p014d9fa8d32456cb43b4fdc444d4cb2 xmlns="964ac87d-ee9f-445a-856c-d1bb75df95c2">
      <Terms xmlns="http://schemas.microsoft.com/office/infopath/2007/PartnerControls"/>
    </p014d9fa8d32456cb43b4fdc444d4cb2>
    <DSDocumentDate xmlns="964ac87d-ee9f-445a-856c-d1bb75df95c2">2019-05-03T14:51:39+00:00</DSDocumentDate>
    <ke53ebef3a3444908a5707348e6a7069 xmlns="964ac87d-ee9f-445a-856c-d1bb75df95c2">
      <Terms xmlns="http://schemas.microsoft.com/office/infopath/2007/PartnerControls">
        <TermInfo xmlns="http://schemas.microsoft.com/office/infopath/2007/PartnerControls">
          <TermName xmlns="http://schemas.microsoft.com/office/infopath/2007/PartnerControls">Market and Sales</TermName>
          <TermId xmlns="http://schemas.microsoft.com/office/infopath/2007/PartnerControls">693342bb-00da-419d-b0b9-da33f8e52875</TermId>
        </TermInfo>
      </Terms>
    </ke53ebef3a3444908a5707348e6a7069>
    <PublishingContact xmlns="http://schemas.microsoft.com/sharepoint/v3">
      <UserInfo>
        <DisplayName/>
        <AccountId xsi:nil="true"/>
        <AccountType/>
      </UserInfo>
    </PublishingContact>
    <n9a789a8a6d1412c8a7364c6c150e409 xmlns="964ac87d-ee9f-445a-856c-d1bb75df95c2">
      <Terms xmlns="http://schemas.microsoft.com/office/infopath/2007/PartnerControls">
        <TermInfo xmlns="http://schemas.microsoft.com/office/infopath/2007/PartnerControls">
          <TermName xmlns="http://schemas.microsoft.com/office/infopath/2007/PartnerControls">EMEA</TermName>
          <TermId xmlns="http://schemas.microsoft.com/office/infopath/2007/PartnerControls">21f3b7e6-ebba-436e-bb72-8c95f7eea1ec</TermId>
        </TermInfo>
        <TermInfo xmlns="http://schemas.microsoft.com/office/infopath/2007/PartnerControls">
          <TermName xmlns="http://schemas.microsoft.com/office/infopath/2007/PartnerControls">Learning</TermName>
          <TermId xmlns="http://schemas.microsoft.com/office/infopath/2007/PartnerControls">3f8b1593-8ab1-48a1-a086-5fab5b6583f8</TermId>
        </TermInfo>
      </Terms>
    </n9a789a8a6d1412c8a7364c6c150e409>
    <Seminar xmlns="a72e9287-aef4-478b-a7a9-34626fd7a59f" xsi:nil="true"/>
    <_dlc_DocId xmlns="964ac87d-ee9f-445a-856c-d1bb75df95c2">FUDPCNSJKDNQ-7-5527</_dlc_DocId>
    <_dlc_DocIdUrl xmlns="964ac87d-ee9f-445a-856c-d1bb75df95c2">
      <Url>http://best.st.com/docshare/EMEA-Reporting/_layouts/DocIdRedir.aspx?ID=FUDPCNSJKDNQ-7-5527</Url>
      <Description>FUDPCNSJKDNQ-7-5527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ST DocShare Document" ma:contentTypeID="0x0101002CD26512E226DC44BE8078132D0509C500CA1FFC1A8B77EF4D8E6043CA951DE7AE" ma:contentTypeVersion="6" ma:contentTypeDescription="" ma:contentTypeScope="" ma:versionID="6e46ef8f0f2e1b5bed9a7c8dfbe99af4">
  <xsd:schema xmlns:xsd="http://www.w3.org/2001/XMLSchema" xmlns:xs="http://www.w3.org/2001/XMLSchema" xmlns:p="http://schemas.microsoft.com/office/2006/metadata/properties" xmlns:ns1="http://schemas.microsoft.com/sharepoint/v3" xmlns:ns2="964ac87d-ee9f-445a-856c-d1bb75df95c2" xmlns:ns3="a72e9287-aef4-478b-a7a9-34626fd7a59f" targetNamespace="http://schemas.microsoft.com/office/2006/metadata/properties" ma:root="true" ma:fieldsID="b87d3432ced602bc642badb331cc45fe" ns1:_="" ns2:_="" ns3:_="">
    <xsd:import namespace="http://schemas.microsoft.com/sharepoint/v3"/>
    <xsd:import namespace="964ac87d-ee9f-445a-856c-d1bb75df95c2"/>
    <xsd:import namespace="a72e9287-aef4-478b-a7a9-34626fd7a59f"/>
    <xsd:element name="properties">
      <xsd:complexType>
        <xsd:sequence>
          <xsd:element name="documentManagement">
            <xsd:complexType>
              <xsd:all>
                <xsd:element ref="ns2:DSDocumentDate" minOccurs="0"/>
                <xsd:element ref="ns1:PublishingContact" minOccurs="0"/>
                <xsd:element ref="ns1:RatingCount" minOccurs="0"/>
                <xsd:element ref="ns1:AverageRating" minOccurs="0"/>
                <xsd:element ref="ns2:hfd4f7438eb64b4fb2740c42c2d09f06" minOccurs="0"/>
                <xsd:element ref="ns2:TaxCatchAll" minOccurs="0"/>
                <xsd:element ref="ns2:TaxCatchAllLabel" minOccurs="0"/>
                <xsd:element ref="ns2:af5a1a12219a498697818fb2e9058738" minOccurs="0"/>
                <xsd:element ref="ns2:ke53ebef3a3444908a5707348e6a7069" minOccurs="0"/>
                <xsd:element ref="ns2:n9a789a8a6d1412c8a7364c6c150e409" minOccurs="0"/>
                <xsd:element ref="ns2:_dlc_DocIdUrl" minOccurs="0"/>
                <xsd:element ref="ns2:_dlc_DocIdPersistId" minOccurs="0"/>
                <xsd:element ref="ns2:_dlc_DocId" minOccurs="0"/>
                <xsd:element ref="ns2:TaxKeywordTaxHTField" minOccurs="0"/>
                <xsd:element ref="ns2:p014d9fa8d32456cb43b4fdc444d4cb2" minOccurs="0"/>
                <xsd:element ref="ns3:Seminar" minOccurs="0"/>
                <xsd:element ref="ns3:Trainin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Count" ma:index="10" nillable="true" ma:displayName="Number of Ratings" ma:decimals="0" ma:description="Number of ratings submitted" ma:internalName="RatingCount" ma:readOnly="true">
      <xsd:simpleType>
        <xsd:restriction base="dms:Number"/>
      </xsd:simpleType>
    </xsd:element>
    <xsd:element name="AverageRating" ma:index="11" nillable="true" ma:displayName="Rating (0-5)" ma:decimals="2" ma:description="Average value of all the ratings that have been submitted" ma:internalName="AverageRating"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64ac87d-ee9f-445a-856c-d1bb75df95c2" elementFormDefault="qualified">
    <xsd:import namespace="http://schemas.microsoft.com/office/2006/documentManagement/types"/>
    <xsd:import namespace="http://schemas.microsoft.com/office/infopath/2007/PartnerControls"/>
    <xsd:element name="DSDocumentDate" ma:index="2" nillable="true" ma:displayName="Document Date" ma:default="[today]" ma:format="DateOnly" ma:internalName="DSDocumentDate">
      <xsd:simpleType>
        <xsd:restriction base="dms:DateTime"/>
      </xsd:simpleType>
    </xsd:element>
    <xsd:element name="hfd4f7438eb64b4fb2740c42c2d09f06" ma:index="12" nillable="true" ma:taxonomy="true" ma:internalName="hfd4f7438eb64b4fb2740c42c2d09f06" ma:taxonomyFieldName="DSDocumentType" ma:displayName="Document Type" ma:readOnly="false" ma:default="" ma:fieldId="{1fd4f743-8eb6-4b4f-b274-0c42c2d09f06}" ma:sspId="a12e1b27-6b38-47db-a67e-1057ebfcf6e5" ma:termSetId="98d0e228-a6d9-4875-9099-4af89339c456"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7b295ace-eb8b-46fb-aef5-93521352b6e8}" ma:internalName="TaxCatchAll" ma:showField="CatchAllData" ma:web="d8767917-c2fa-4b63-bd7c-b76508ccdf9f">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7b295ace-eb8b-46fb-aef5-93521352b6e8}" ma:internalName="TaxCatchAllLabel" ma:readOnly="true" ma:showField="CatchAllDataLabel" ma:web="d8767917-c2fa-4b63-bd7c-b76508ccdf9f">
      <xsd:complexType>
        <xsd:complexContent>
          <xsd:extension base="dms:MultiChoiceLookup">
            <xsd:sequence>
              <xsd:element name="Value" type="dms:Lookup" maxOccurs="unbounded" minOccurs="0" nillable="true"/>
            </xsd:sequence>
          </xsd:extension>
        </xsd:complexContent>
      </xsd:complexType>
    </xsd:element>
    <xsd:element name="af5a1a12219a498697818fb2e9058738" ma:index="16" nillable="true" ma:taxonomy="true" ma:internalName="af5a1a12219a498697818fb2e9058738" ma:taxonomyFieldName="DSOrganization" ma:displayName="Organization" ma:default="" ma:fieldId="{af5a1a12-219a-4986-9781-8fb2e9058738}" ma:sspId="a12e1b27-6b38-47db-a67e-1057ebfcf6e5" ma:termSetId="5fb73391-bc73-403d-835d-9528267d581d" ma:anchorId="00000000-0000-0000-0000-000000000000" ma:open="false" ma:isKeyword="false">
      <xsd:complexType>
        <xsd:sequence>
          <xsd:element ref="pc:Terms" minOccurs="0" maxOccurs="1"/>
        </xsd:sequence>
      </xsd:complexType>
    </xsd:element>
    <xsd:element name="ke53ebef3a3444908a5707348e6a7069" ma:index="18" nillable="true" ma:taxonomy="true" ma:internalName="ke53ebef3a3444908a5707348e6a7069" ma:taxonomyFieldName="DSTopic" ma:displayName="Topics" ma:default="1;#Market and Sales|693342bb-00da-419d-b0b9-da33f8e52875" ma:fieldId="{4e53ebef-3a34-4490-8a57-07348e6a7069}" ma:taxonomyMulti="true" ma:sspId="a12e1b27-6b38-47db-a67e-1057ebfcf6e5" ma:termSetId="dda47d19-ea03-4cd0-8c67-bf9c4d977c37" ma:anchorId="00000000-0000-0000-0000-000000000000" ma:open="false" ma:isKeyword="false">
      <xsd:complexType>
        <xsd:sequence>
          <xsd:element ref="pc:Terms" minOccurs="0" maxOccurs="1"/>
        </xsd:sequence>
      </xsd:complexType>
    </xsd:element>
    <xsd:element name="n9a789a8a6d1412c8a7364c6c150e409" ma:index="20" nillable="true" ma:taxonomy="true" ma:internalName="n9a789a8a6d1412c8a7364c6c150e409" ma:taxonomyFieldName="DSTopicTree" ma:displayName="Sub Topic" ma:default="2;#EMEA|21f3b7e6-ebba-436e-bb72-8c95f7eea1ec" ma:fieldId="{79a789a8-a6d1-412c-8a73-64c6c150e409}" ma:taxonomyMulti="true" ma:sspId="a12e1b27-6b38-47db-a67e-1057ebfcf6e5" ma:termSetId="7d96229c-c735-45eb-8c34-e405a1ed61e8" ma:anchorId="00000000-0000-0000-0000-000000000000" ma:open="false" ma:isKeyword="false">
      <xsd:complexType>
        <xsd:sequence>
          <xsd:element ref="pc:Terms" minOccurs="0" maxOccurs="1"/>
        </xsd:sequence>
      </xsd:complexType>
    </xsd:element>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3" nillable="true" ma:displayName="Persist ID" ma:description="Keep ID on add." ma:hidden="true" ma:internalName="_dlc_DocIdPersistId" ma:readOnly="true">
      <xsd:simpleType>
        <xsd:restriction base="dms:Boolean"/>
      </xsd:simpleType>
    </xsd:element>
    <xsd:element name="_dlc_DocId" ma:index="24" nillable="true" ma:displayName="Document ID Value" ma:description="The value of the document ID assigned to this item." ma:internalName="_dlc_DocId" ma:readOnly="true">
      <xsd:simpleType>
        <xsd:restriction base="dms:Text"/>
      </xsd:simpleType>
    </xsd:element>
    <xsd:element name="TaxKeywordTaxHTField" ma:index="25" nillable="true" ma:taxonomy="true" ma:internalName="TaxKeywordTaxHTField" ma:taxonomyFieldName="TaxKeyword" ma:displayName="Free Keywords" ma:readOnly="false" ma:fieldId="{23f27201-bee3-471e-b2e7-b64fd8b7ca38}" ma:taxonomyMulti="true" ma:sspId="a12e1b27-6b38-47db-a67e-1057ebfcf6e5" ma:termSetId="00000000-0000-0000-0000-000000000000" ma:anchorId="00000000-0000-0000-0000-000000000000" ma:open="true" ma:isKeyword="true">
      <xsd:complexType>
        <xsd:sequence>
          <xsd:element ref="pc:Terms" minOccurs="0" maxOccurs="1"/>
        </xsd:sequence>
      </xsd:complexType>
    </xsd:element>
    <xsd:element name="p014d9fa8d32456cb43b4fdc444d4cb2" ma:index="27" nillable="true" ma:taxonomy="true" ma:internalName="p014d9fa8d32456cb43b4fdc444d4cb2" ma:taxonomyFieldName="ST_x0020_Location" ma:displayName="ST Location" ma:default="" ma:fieldId="{9014d9fa-8d32-456c-b43b-4fdc444d4cb2}" ma:taxonomyMulti="true" ma:sspId="a12e1b27-6b38-47db-a67e-1057ebfcf6e5" ma:termSetId="c2c89d8b-afae-42c7-94ac-5ea12218274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2e9287-aef4-478b-a7a9-34626fd7a59f" elementFormDefault="qualified">
    <xsd:import namespace="http://schemas.microsoft.com/office/2006/documentManagement/types"/>
    <xsd:import namespace="http://schemas.microsoft.com/office/infopath/2007/PartnerControls"/>
    <xsd:element name="Seminar" ma:index="29" nillable="true" ma:displayName="Workshop" ma:format="Dropdown" ma:internalName="Seminar">
      <xsd:simpleType>
        <xsd:restriction base="dms:Choice">
          <xsd:enumeration value="STM32L1"/>
          <xsd:enumeration value="STM32L0"/>
          <xsd:enumeration value="STM32L"/>
          <xsd:enumeration value="STM32F7"/>
          <xsd:enumeration value="STM32Cube"/>
        </xsd:restriction>
      </xsd:simpleType>
    </xsd:element>
    <xsd:element name="Training" ma:index="30" nillable="true" ma:displayName="Training" ma:format="Dropdown" ma:internalName="Training">
      <xsd:simpleType>
        <xsd:restriction base="dms:Choice">
          <xsd:enumeration value="STM32F0"/>
          <xsd:enumeration value="TM32F4"/>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01D6EF-AC8E-409B-96AD-43DA9969D2EE}"/>
</file>

<file path=customXml/itemProps2.xml><?xml version="1.0" encoding="utf-8"?>
<ds:datastoreItem xmlns:ds="http://schemas.openxmlformats.org/officeDocument/2006/customXml" ds:itemID="{D8ACAD99-2AA5-420A-A4EA-907F67235317}"/>
</file>

<file path=customXml/itemProps3.xml><?xml version="1.0" encoding="utf-8"?>
<ds:datastoreItem xmlns:ds="http://schemas.openxmlformats.org/officeDocument/2006/customXml" ds:itemID="{42D96577-F90E-4A6F-ADF0-D1C4592A62C6}"/>
</file>

<file path=customXml/itemProps4.xml><?xml version="1.0" encoding="utf-8"?>
<ds:datastoreItem xmlns:ds="http://schemas.openxmlformats.org/officeDocument/2006/customXml" ds:itemID="{66D27362-82B6-449C-9A1A-BE3784B926AA}"/>
</file>

<file path=customXml/itemProps5.xml><?xml version="1.0" encoding="utf-8"?>
<ds:datastoreItem xmlns:ds="http://schemas.openxmlformats.org/officeDocument/2006/customXml" ds:itemID="{CFE245A0-8B46-4B52-907C-97032928831B}"/>
</file>

<file path=docProps/app.xml><?xml version="1.0" encoding="utf-8"?>
<Properties xmlns="http://schemas.openxmlformats.org/officeDocument/2006/extended-properties" xmlns:vt="http://schemas.openxmlformats.org/officeDocument/2006/docPropsVTypes">
  <Template>ST Template [16-9][2]_final</Template>
  <TotalTime>14243</TotalTime>
  <Words>2137</Words>
  <Application>Microsoft Office PowerPoint</Application>
  <PresentationFormat>Custom</PresentationFormat>
  <Paragraphs>286</Paragraphs>
  <Slides>25</Slides>
  <Notes>21</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ST Template [16-9][2]_updates_13042012</vt:lpstr>
      <vt:lpstr>STM32MP1</vt:lpstr>
      <vt:lpstr>Wikipedia definitions</vt:lpstr>
      <vt:lpstr>Wikipedia definitions</vt:lpstr>
      <vt:lpstr>Wikipedia definitions</vt:lpstr>
      <vt:lpstr>OpenEmbedded</vt:lpstr>
      <vt:lpstr>Yocto and OpenEmbedded</vt:lpstr>
      <vt:lpstr>Yocto and OpenEmbedded</vt:lpstr>
      <vt:lpstr>Yocto and OpenEmbedded</vt:lpstr>
      <vt:lpstr>OpenEmbedded build system concepts</vt:lpstr>
      <vt:lpstr>Recipe Example: minicom_2.7.1.bb</vt:lpstr>
      <vt:lpstr>OpenEmbedded build system concepts</vt:lpstr>
      <vt:lpstr>OpenEmbedded build system concepts</vt:lpstr>
      <vt:lpstr>OpenEmbedded BitBake</vt:lpstr>
      <vt:lpstr>OpenEmbedded BitBake</vt:lpstr>
      <vt:lpstr>OpenEmbedded BitBake</vt:lpstr>
      <vt:lpstr>OpenEmbedded BitBake &amp; metadata </vt:lpstr>
      <vt:lpstr>How to add/modify BSP layer</vt:lpstr>
      <vt:lpstr>Bitbake useful commands</vt:lpstr>
      <vt:lpstr>OpenEmbedded devtool</vt:lpstr>
      <vt:lpstr>Poky lab</vt:lpstr>
      <vt:lpstr>STM32MP1 Yocto and OpenEmbedded</vt:lpstr>
      <vt:lpstr>STM32MP1</vt:lpstr>
      <vt:lpstr>STM32MP1 Yocto and OpenEmbedded</vt:lpstr>
      <vt:lpstr>STM32MP1 Yocto and OpenEmbedded</vt:lpstr>
      <vt:lpstr>OpenEmbedded BitBake</vt:lpstr>
    </vt:vector>
  </TitlesOfParts>
  <Company>STMicroelectronics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LCD presentations - Guidelines</dc:title>
  <dc:creator>Jean Marc BROUDIC</dc:creator>
  <cp:keywords/>
  <cp:lastModifiedBy>Emmanuel COMBETTE DE RYMON</cp:lastModifiedBy>
  <cp:revision>728</cp:revision>
  <dcterms:created xsi:type="dcterms:W3CDTF">2018-01-18T18:56:50Z</dcterms:created>
  <dcterms:modified xsi:type="dcterms:W3CDTF">2018-10-15T14:14:42Z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0x0101002CD26512E226DC44BE8078132D0509C500CA1FFC1A8B77EF4D8E6043CA951DE7AE</vt:lpwstr>
  </property>
  <property fmtid="{D5CDD505-2E9C-101B-9397-08002B2CF9AE}" pid="3" name="ST Location">
    <vt:lpwstr/>
  </property>
  <property fmtid="{D5CDD505-2E9C-101B-9397-08002B2CF9AE}" pid="4" name="TaxKeyword">
    <vt:lpwstr/>
  </property>
  <property fmtid="{D5CDD505-2E9C-101B-9397-08002B2CF9AE}" pid="5" name="Sub Topic">
    <vt:lpwstr/>
  </property>
  <property fmtid="{D5CDD505-2E9C-101B-9397-08002B2CF9AE}" pid="6" name="Topics">
    <vt:lpwstr/>
  </property>
  <property fmtid="{D5CDD505-2E9C-101B-9397-08002B2CF9AE}" pid="7" name="DSDocumentType">
    <vt:lpwstr>21;#Template|7440dd85-48b0-4e78-88b2-15e4cd19a90a</vt:lpwstr>
  </property>
  <property fmtid="{D5CDD505-2E9C-101B-9397-08002B2CF9AE}" pid="8" name="ST Organization">
    <vt:lpwstr/>
  </property>
  <property fmtid="{D5CDD505-2E9C-101B-9397-08002B2CF9AE}" pid="9" name="_dlc_DocIdItemGuid">
    <vt:lpwstr>1eff4d2d-108e-456e-88e0-dfc412d5a735</vt:lpwstr>
  </property>
  <property fmtid="{D5CDD505-2E9C-101B-9397-08002B2CF9AE}" pid="10" name="DSTopicTree">
    <vt:lpwstr>2;#EMEA|21f3b7e6-ebba-436e-bb72-8c95f7eea1ec;#18;#Learning|3f8b1593-8ab1-48a1-a086-5fab5b6583f8</vt:lpwstr>
  </property>
  <property fmtid="{D5CDD505-2E9C-101B-9397-08002B2CF9AE}" pid="11" name="DSTopic">
    <vt:lpwstr>1;#Market and Sales|693342bb-00da-419d-b0b9-da33f8e52875</vt:lpwstr>
  </property>
  <property fmtid="{D5CDD505-2E9C-101B-9397-08002B2CF9AE}" pid="12" name="DSOrganization">
    <vt:lpwstr/>
  </property>
</Properties>
</file>