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400" r:id="rId6"/>
    <p:sldId id="401" r:id="rId7"/>
    <p:sldId id="402" r:id="rId8"/>
    <p:sldId id="403" r:id="rId9"/>
    <p:sldId id="409" r:id="rId10"/>
    <p:sldId id="404" r:id="rId11"/>
    <p:sldId id="408" r:id="rId12"/>
    <p:sldId id="405" r:id="rId13"/>
    <p:sldId id="411" r:id="rId14"/>
    <p:sldId id="412" r:id="rId15"/>
    <p:sldId id="406" r:id="rId16"/>
    <p:sldId id="407" r:id="rId17"/>
    <p:sldId id="413" r:id="rId18"/>
    <p:sldId id="260" r:id="rId19"/>
    <p:sldId id="397" r:id="rId20"/>
  </p:sldIdLst>
  <p:sldSz cx="12187238" cy="6859588"/>
  <p:notesSz cx="6858000" cy="9144000"/>
  <p:custDataLst>
    <p:tags r:id="rId22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Emmanuel COMBETTE DE RYMON" initials="ECDR" lastIdx="18" clrIdx="0">
    <p:extLst>
      <p:ext uri="{19B8F6BF-5375-455C-9EA6-DF929625EA0E}">
        <p15:presenceInfo xmlns:p15="http://schemas.microsoft.com/office/powerpoint/2012/main" userId="S-1-5-21-2000478354-220523388-725345543-101555" providerId="AD"/>
      </p:ext>
    </p:extLst>
  </p:cmAuthor>
  <p:cmAuthor id="3" name="Marie-Christine CAYALE" initials="MC" lastIdx="15" clrIdx="2">
    <p:extLst>
      <p:ext uri="{19B8F6BF-5375-455C-9EA6-DF929625EA0E}">
        <p15:presenceInfo xmlns:p15="http://schemas.microsoft.com/office/powerpoint/2012/main" userId="S-1-5-21-2000478354-220523388-725345543-101553" providerId="AD"/>
      </p:ext>
    </p:extLst>
  </p:cmAuthor>
  <p:cmAuthor id="4" name="Baeza Gerald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251"/>
    <a:srgbClr val="002052"/>
    <a:srgbClr val="002A0A"/>
    <a:srgbClr val="003D14"/>
    <a:srgbClr val="646464"/>
    <a:srgbClr val="5F5F5F"/>
    <a:srgbClr val="B9C4CA"/>
    <a:srgbClr val="90989E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02" autoAdjust="0"/>
    <p:restoredTop sz="95507" autoAdjust="0"/>
  </p:normalViewPr>
  <p:slideViewPr>
    <p:cSldViewPr showGuides="1">
      <p:cViewPr varScale="1">
        <p:scale>
          <a:sx n="106" d="100"/>
          <a:sy n="106" d="100"/>
        </p:scale>
        <p:origin x="132" y="336"/>
      </p:cViewPr>
      <p:guideLst>
        <p:guide orient="horz" pos="2161"/>
        <p:guide orient="horz" pos="81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9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45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time control and monitoring</a:t>
            </a:r>
            <a:endParaRPr lang="en-US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 sensor control</a:t>
            </a:r>
            <a:endParaRPr lang="en-US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power applications (i.e. vs. Cortex-A)</a:t>
            </a:r>
            <a:endParaRPr lang="en-US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3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99" y="-155930"/>
            <a:ext cx="9269190" cy="755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4680" y="1687947"/>
            <a:ext cx="10359152" cy="147036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4680" y="3403284"/>
            <a:ext cx="8531067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8" y="5640082"/>
            <a:ext cx="3262725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363" y="1288448"/>
            <a:ext cx="5382697" cy="147669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sz="27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</p:spPr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1394" y="1288448"/>
            <a:ext cx="5382697" cy="147669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sz="27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515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277793"/>
            <a:ext cx="10968514" cy="165211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F75DD77-E8B4-4DE2-98EA-FB6EBF8CAEF8}" type="datetime1">
              <a:rPr lang="fr-FR" smtClean="0"/>
              <a:t>26/11/2018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9939" y="7811"/>
            <a:ext cx="15739599" cy="93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0560" y="4756325"/>
            <a:ext cx="10359152" cy="1362390"/>
          </a:xfrm>
        </p:spPr>
        <p:txBody>
          <a:bodyPr anchor="t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8993CAC-5860-4F80-A4A7-514C481A9061}" type="datetime1">
              <a:rPr lang="fr-FR" smtClean="0"/>
              <a:t>26/11/2018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121948"/>
            <a:ext cx="10762781" cy="975794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549077"/>
            <a:ext cx="10968514" cy="165211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362" y="1092453"/>
            <a:ext cx="10765394" cy="40649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3000" baseline="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FBE01D0-19A1-4605-9BE1-00A317C3A659}" type="datetime1">
              <a:rPr lang="fr-FR" smtClean="0"/>
              <a:t>26/11/2018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60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362" y="1288447"/>
            <a:ext cx="5382697" cy="131315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6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1393" y="1288447"/>
            <a:ext cx="5382697" cy="134393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6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38EDC9-9D2F-49B3-BEE8-A5D48325AE33}" type="datetime1">
              <a:rPr lang="fr-FR" smtClean="0"/>
              <a:t>26/11/2018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4706D0-ED02-45B9-AE1A-F568DAB0C8FF}" type="datetime1">
              <a:rPr lang="fr-FR" smtClean="0"/>
              <a:t>26/11/2018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</p:spPr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343EF86-E9F5-4766-9E28-28C72002438D}" type="datetime1">
              <a:rPr lang="fr-FR" smtClean="0"/>
              <a:t>26/11/2018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9939" y="7811"/>
            <a:ext cx="15739599" cy="933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0560" y="4756326"/>
            <a:ext cx="10359152" cy="1362390"/>
          </a:xfrm>
        </p:spPr>
        <p:txBody>
          <a:bodyPr anchor="t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3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121948"/>
            <a:ext cx="10762781" cy="975794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</p:spPr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‹#›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362" y="1498948"/>
            <a:ext cx="10968514" cy="18511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688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362" y="1092453"/>
            <a:ext cx="10765394" cy="406494"/>
          </a:xfrm>
        </p:spPr>
        <p:txBody>
          <a:bodyPr/>
          <a:lstStyle>
            <a:lvl1pPr marL="0" indent="0" algn="r">
              <a:buNone/>
              <a:defRPr baseline="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7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362" y="116659"/>
            <a:ext cx="10762781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362" y="1288449"/>
            <a:ext cx="10968514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1845" y="6524697"/>
            <a:ext cx="455100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4530" y="6524697"/>
            <a:ext cx="705321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179952-ADC9-4469-B08A-0DDAAAB102AC}" type="datetime1">
              <a:rPr lang="fr-FR" smtClean="0"/>
              <a:t>26/11/2018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6" y="6070193"/>
            <a:ext cx="889170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21" y="5742476"/>
            <a:ext cx="1040133" cy="1024373"/>
          </a:xfrm>
          <a:prstGeom prst="rect">
            <a:avLst/>
          </a:prstGeom>
        </p:spPr>
      </p:pic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85837" y="678786"/>
            <a:ext cx="726375" cy="198046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121899" tIns="60949" rIns="121899" bIns="60949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2" r:id="rId5"/>
    <p:sldLayoutId id="2147483654" r:id="rId6"/>
    <p:sldLayoutId id="2147483655" r:id="rId7"/>
    <p:sldLayoutId id="2147483663" r:id="rId8"/>
    <p:sldLayoutId id="2147483664" r:id="rId9"/>
    <p:sldLayoutId id="214748366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1218987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7025" indent="-237025" algn="l" defTabSz="1218987" rtl="0" eaLnBrk="1" latinLnBrk="0" hangingPunct="1">
        <a:lnSpc>
          <a:spcPct val="100000"/>
        </a:lnSpc>
        <a:spcBef>
          <a:spcPts val="240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6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11076" indent="-237025" algn="l" defTabSz="1218987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2056" indent="-237025" algn="l" defTabSz="1218987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2035877" indent="-207397" algn="l" defTabSz="1218987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267" y="991394"/>
            <a:ext cx="10359152" cy="1470366"/>
          </a:xfrm>
        </p:spPr>
        <p:txBody>
          <a:bodyPr/>
          <a:lstStyle/>
          <a:p>
            <a:r>
              <a:rPr lang="en-US" dirty="0" smtClean="0"/>
              <a:t>STM32MP1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8139" y="2591594"/>
            <a:ext cx="8835867" cy="990600"/>
          </a:xfrm>
        </p:spPr>
        <p:txBody>
          <a:bodyPr>
            <a:noAutofit/>
          </a:bodyPr>
          <a:lstStyle/>
          <a:p>
            <a:r>
              <a:rPr lang="de-DE" sz="2900" b="1" dirty="0" smtClean="0">
                <a:solidFill>
                  <a:schemeClr val="accent2"/>
                </a:solidFill>
              </a:rPr>
              <a:t>Coprocessing </a:t>
            </a:r>
            <a:r>
              <a:rPr lang="de-DE" sz="2900" b="1" dirty="0">
                <a:solidFill>
                  <a:schemeClr val="accent2"/>
                </a:solidFill>
              </a:rPr>
              <a:t>and scalability from MCU to </a:t>
            </a:r>
            <a:r>
              <a:rPr lang="de-DE" sz="2900" b="1" dirty="0" smtClean="0">
                <a:solidFill>
                  <a:schemeClr val="accent2"/>
                </a:solidFill>
              </a:rPr>
              <a:t>MPU</a:t>
            </a:r>
            <a:endParaRPr lang="de-DE" sz="2900" dirty="0" smtClean="0"/>
          </a:p>
          <a:p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endParaRPr lang="en-US" sz="2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19" y="3200486"/>
            <a:ext cx="116058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11" y="4280"/>
            <a:ext cx="10762781" cy="1143265"/>
          </a:xfrm>
        </p:spPr>
        <p:txBody>
          <a:bodyPr>
            <a:normAutofit/>
          </a:bodyPr>
          <a:lstStyle/>
          <a:p>
            <a:r>
              <a:rPr lang="en-US" altLang="en-US" dirty="0"/>
              <a:t>S</a:t>
            </a:r>
            <a:r>
              <a:rPr lang="en-US" altLang="en-US" dirty="0" smtClean="0"/>
              <a:t>hared resource </a:t>
            </a:r>
            <a:r>
              <a:rPr lang="en-US" dirty="0" smtClean="0"/>
              <a:t>configuration </a:t>
            </a:r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27" y="924644"/>
            <a:ext cx="10968514" cy="5539956"/>
          </a:xfrm>
        </p:spPr>
        <p:txBody>
          <a:bodyPr/>
          <a:lstStyle/>
          <a:p>
            <a:r>
              <a:rPr lang="en-US" sz="1800" dirty="0"/>
              <a:t>Whereas some of these resources </a:t>
            </a:r>
            <a:r>
              <a:rPr lang="en-US" sz="1800" dirty="0" smtClean="0"/>
              <a:t>are </a:t>
            </a:r>
            <a:r>
              <a:rPr lang="en-US" sz="1800" dirty="0"/>
              <a:t>instantiated for each core, some other ones, defined as </a:t>
            </a:r>
            <a:r>
              <a:rPr lang="en-US" sz="1800" b="1" dirty="0" smtClean="0"/>
              <a:t>shared </a:t>
            </a:r>
            <a:r>
              <a:rPr lang="en-US" sz="1800" b="1" dirty="0"/>
              <a:t>resources</a:t>
            </a:r>
            <a:r>
              <a:rPr lang="en-US" sz="1800" dirty="0"/>
              <a:t>, are shared by both cores. To avoid contention on these </a:t>
            </a:r>
            <a:r>
              <a:rPr lang="en-US" sz="1800" dirty="0" smtClean="0"/>
              <a:t>shared </a:t>
            </a:r>
            <a:r>
              <a:rPr lang="en-US" sz="1800" dirty="0"/>
              <a:t>resources, they must be controlled by only one </a:t>
            </a:r>
            <a:r>
              <a:rPr lang="en-US" sz="1800" dirty="0" smtClean="0"/>
              <a:t>core: the Cortex-A </a:t>
            </a:r>
            <a:r>
              <a:rPr lang="en-US" sz="1800" dirty="0"/>
              <a:t>which is natively running Linux. The </a:t>
            </a:r>
            <a:r>
              <a:rPr lang="en-US" sz="1800" dirty="0" smtClean="0"/>
              <a:t>shared </a:t>
            </a:r>
            <a:r>
              <a:rPr lang="en-US" sz="1800" dirty="0"/>
              <a:t>resources are:</a:t>
            </a:r>
          </a:p>
          <a:p>
            <a:pPr lvl="1"/>
            <a:r>
              <a:rPr lang="en-US" sz="1600" b="1" dirty="0"/>
              <a:t>Clock tree</a:t>
            </a:r>
            <a:r>
              <a:rPr lang="en-US" sz="1600" dirty="0"/>
              <a:t>: the clock configuration is managed by the Linux clock framework, </a:t>
            </a:r>
            <a:r>
              <a:rPr lang="en-US" sz="1600" b="1" dirty="0"/>
              <a:t>the coprocessor </a:t>
            </a:r>
            <a:r>
              <a:rPr lang="en-US" sz="1600" dirty="0"/>
              <a:t>is in charge of </a:t>
            </a:r>
            <a:r>
              <a:rPr lang="en-US" sz="1600" b="1" dirty="0"/>
              <a:t>the clock gating</a:t>
            </a:r>
            <a:r>
              <a:rPr lang="en-US" sz="1600" dirty="0"/>
              <a:t> for the peripheral</a:t>
            </a:r>
            <a:r>
              <a:rPr lang="en-US" sz="1600" dirty="0" smtClean="0"/>
              <a:t>. Not the configuration (frequency)</a:t>
            </a:r>
            <a:endParaRPr lang="en-US" sz="1600" dirty="0"/>
          </a:p>
          <a:p>
            <a:pPr lvl="1"/>
            <a:r>
              <a:rPr lang="en-US" sz="1600" b="1" dirty="0" smtClean="0"/>
              <a:t>Pin</a:t>
            </a:r>
            <a:r>
              <a:rPr lang="en-US" sz="1600" dirty="0" smtClean="0"/>
              <a:t>: the pin configuration is managed by the Linux </a:t>
            </a:r>
            <a:r>
              <a:rPr lang="en-US" sz="1600" dirty="0" err="1" smtClean="0"/>
              <a:t>pinctrl</a:t>
            </a:r>
            <a:r>
              <a:rPr lang="en-US" sz="1600" dirty="0" smtClean="0"/>
              <a:t> framework. </a:t>
            </a: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b="1" dirty="0" smtClean="0"/>
              <a:t>coprocessor</a:t>
            </a:r>
            <a:r>
              <a:rPr lang="en-US" sz="1600" dirty="0" smtClean="0"/>
              <a:t> initializes and controls its GPIO and has to declare them to resource manager</a:t>
            </a:r>
          </a:p>
          <a:p>
            <a:pPr lvl="1"/>
            <a:r>
              <a:rPr lang="en-US" sz="1600" b="1" dirty="0" smtClean="0"/>
              <a:t>Regulator</a:t>
            </a:r>
            <a:r>
              <a:rPr lang="en-US" sz="1600" dirty="0"/>
              <a:t>: the power supply is managed by Linux regulator framework.</a:t>
            </a:r>
          </a:p>
          <a:p>
            <a:pPr lvl="1"/>
            <a:r>
              <a:rPr lang="en-US" sz="1600" b="1" dirty="0"/>
              <a:t>External interrupt (EXTI)</a:t>
            </a:r>
            <a:r>
              <a:rPr lang="en-US" sz="1600" dirty="0"/>
              <a:t>: </a:t>
            </a:r>
            <a:r>
              <a:rPr lang="en-US" sz="1600" dirty="0" smtClean="0"/>
              <a:t>EXTI </a:t>
            </a:r>
            <a:r>
              <a:rPr lang="en-US" sz="1600" dirty="0"/>
              <a:t>interrupt is managed by Linux </a:t>
            </a:r>
            <a:r>
              <a:rPr lang="en-US" sz="1600" dirty="0" err="1" smtClean="0"/>
              <a:t>regulartor</a:t>
            </a:r>
            <a:r>
              <a:rPr lang="en-US" sz="1600" dirty="0" smtClean="0"/>
              <a:t> framework</a:t>
            </a:r>
            <a:r>
              <a:rPr lang="en-US" sz="1600" dirty="0"/>
              <a:t>. </a:t>
            </a:r>
            <a:r>
              <a:rPr lang="en-US" sz="1600" b="1" dirty="0"/>
              <a:t>The coprocessor </a:t>
            </a:r>
            <a:r>
              <a:rPr lang="en-US" sz="1600" dirty="0" smtClean="0"/>
              <a:t>configures EXTI line and enable the NVIC interrupt. It has to declare its assigned EXTI line(s) to resource manager</a:t>
            </a:r>
            <a:endParaRPr lang="en-US" sz="1600" dirty="0"/>
          </a:p>
          <a:p>
            <a:r>
              <a:rPr lang="en-US" sz="1800" dirty="0" smtClean="0"/>
              <a:t>The </a:t>
            </a:r>
            <a:r>
              <a:rPr lang="en-US" sz="1800" dirty="0"/>
              <a:t>resource configuration service is </a:t>
            </a:r>
            <a:r>
              <a:rPr lang="en-US" sz="1800" dirty="0" smtClean="0"/>
              <a:t>mainly managed </a:t>
            </a:r>
            <a:r>
              <a:rPr lang="en-US" sz="1800" dirty="0"/>
              <a:t>on Cortex-A by Linux. A remote processor </a:t>
            </a:r>
            <a:r>
              <a:rPr lang="en-US" sz="1800" dirty="0" smtClean="0"/>
              <a:t>shared </a:t>
            </a:r>
            <a:r>
              <a:rPr lang="en-US" sz="1800" dirty="0"/>
              <a:t>resource manager (</a:t>
            </a:r>
            <a:r>
              <a:rPr lang="en-US" sz="1800" dirty="0" err="1"/>
              <a:t>rproc_srm</a:t>
            </a:r>
            <a:r>
              <a:rPr lang="en-US" sz="1800" dirty="0" smtClean="0"/>
              <a:t>) reserves the shared resources of a </a:t>
            </a:r>
            <a:r>
              <a:rPr lang="en-US" sz="1800" dirty="0"/>
              <a:t>peripheral </a:t>
            </a:r>
            <a:r>
              <a:rPr lang="en-US" sz="1800" dirty="0" smtClean="0"/>
              <a:t>assigned to  </a:t>
            </a:r>
            <a:r>
              <a:rPr lang="en-US" sz="1800" dirty="0"/>
              <a:t>Cortex-M </a:t>
            </a:r>
            <a:r>
              <a:rPr lang="en-US" sz="1800" dirty="0" smtClean="0"/>
              <a:t>coprocessor. </a:t>
            </a:r>
            <a:endParaRPr lang="en-US" sz="1800" dirty="0"/>
          </a:p>
          <a:p>
            <a:r>
              <a:rPr lang="en-US" sz="1800" dirty="0"/>
              <a:t>S</a:t>
            </a:r>
            <a:r>
              <a:rPr lang="en-US" sz="1800" dirty="0" smtClean="0"/>
              <a:t>hared </a:t>
            </a:r>
            <a:r>
              <a:rPr lang="en-US" sz="1800" dirty="0"/>
              <a:t>resource configurations </a:t>
            </a:r>
            <a:r>
              <a:rPr lang="en-US" sz="1800" dirty="0" smtClean="0"/>
              <a:t>are </a:t>
            </a:r>
            <a:r>
              <a:rPr lang="en-US" sz="1800" dirty="0"/>
              <a:t>based on </a:t>
            </a:r>
            <a:r>
              <a:rPr lang="en-US" sz="1800" dirty="0" smtClean="0"/>
              <a:t>DeviceTree </a:t>
            </a:r>
            <a:r>
              <a:rPr lang="en-US" sz="1800" dirty="0"/>
              <a:t>declaration of </a:t>
            </a:r>
            <a:r>
              <a:rPr lang="en-US" sz="1800" dirty="0" smtClean="0"/>
              <a:t>shared </a:t>
            </a:r>
            <a:r>
              <a:rPr lang="en-US" sz="1800" dirty="0"/>
              <a:t>resource associated to a peripheral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2404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487425" y="679732"/>
            <a:ext cx="725204" cy="1983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653" indent="-285636"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2543" indent="-228509"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99560" indent="-228509"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6577" indent="-228509"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3594" indent="-228509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0611" indent="-228509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7628" indent="-228509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4646" indent="-228509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8137DD-7CD3-46B0-86D2-7C8FBA4BD415}" type="slidenum">
              <a:rPr lang="fr-FR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/>
              <a:t>11</a:t>
            </a:fld>
            <a:endParaRPr lang="fr-FR" altLang="en-US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</a:t>
            </a:r>
            <a:r>
              <a:rPr lang="fr-FR" dirty="0" err="1" smtClean="0"/>
              <a:t>hared</a:t>
            </a:r>
            <a:r>
              <a:rPr lang="fr-FR" dirty="0" smtClean="0"/>
              <a:t> resource configuration set</a:t>
            </a:r>
            <a:endParaRPr lang="fr-FR" dirty="0"/>
          </a:p>
        </p:txBody>
      </p:sp>
      <p:cxnSp>
        <p:nvCxnSpPr>
          <p:cNvPr id="43" name="Straight Connector 42"/>
          <p:cNvCxnSpPr>
            <a:stCxn id="52" idx="0"/>
            <a:endCxn id="101" idx="2"/>
          </p:cNvCxnSpPr>
          <p:nvPr/>
        </p:nvCxnSpPr>
        <p:spPr bwMode="auto">
          <a:xfrm flipV="1">
            <a:off x="10777645" y="3563116"/>
            <a:ext cx="0" cy="1368252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9" idx="2"/>
            <a:endCxn id="58" idx="0"/>
          </p:cNvCxnSpPr>
          <p:nvPr/>
        </p:nvCxnSpPr>
        <p:spPr>
          <a:xfrm>
            <a:off x="2637155" y="4064417"/>
            <a:ext cx="311" cy="18408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34"/>
          <p:cNvCxnSpPr>
            <a:stCxn id="68" idx="2"/>
            <a:endCxn id="59" idx="0"/>
          </p:cNvCxnSpPr>
          <p:nvPr/>
        </p:nvCxnSpPr>
        <p:spPr bwMode="auto">
          <a:xfrm>
            <a:off x="2637155" y="3539781"/>
            <a:ext cx="0" cy="164636"/>
          </a:xfrm>
          <a:prstGeom prst="straightConnector1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084750" y="1828794"/>
            <a:ext cx="0" cy="4346972"/>
          </a:xfrm>
          <a:prstGeom prst="line">
            <a:avLst/>
          </a:prstGeom>
          <a:ln w="12700">
            <a:solidFill>
              <a:schemeClr val="accent4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 Box 109"/>
          <p:cNvSpPr txBox="1">
            <a:spLocks noChangeArrowheads="1"/>
          </p:cNvSpPr>
          <p:nvPr/>
        </p:nvSpPr>
        <p:spPr bwMode="auto">
          <a:xfrm>
            <a:off x="10057645" y="4931368"/>
            <a:ext cx="1440000" cy="3600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rgbClr val="002052"/>
                </a:solidFill>
                <a:cs typeface="Arial"/>
              </a:rPr>
              <a:t>Peripheral XXX</a:t>
            </a:r>
            <a:endParaRPr lang="en-US" sz="1200" dirty="0">
              <a:solidFill>
                <a:srgbClr val="002052"/>
              </a:solidFill>
            </a:endParaRPr>
          </a:p>
        </p:txBody>
      </p:sp>
      <p:sp>
        <p:nvSpPr>
          <p:cNvPr id="58" name="Text Box 109"/>
          <p:cNvSpPr txBox="1">
            <a:spLocks noChangeArrowheads="1"/>
          </p:cNvSpPr>
          <p:nvPr/>
        </p:nvSpPr>
        <p:spPr bwMode="auto">
          <a:xfrm>
            <a:off x="1917466" y="4248505"/>
            <a:ext cx="1440000" cy="3600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200" dirty="0" smtClean="0"/>
              <a:t>remoteproc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1917155" y="3704417"/>
            <a:ext cx="144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200" dirty="0">
                <a:solidFill>
                  <a:schemeClr val="bg1"/>
                </a:solidFill>
              </a:rPr>
              <a:t>rproc_srm_core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016480" y="3060719"/>
            <a:ext cx="144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GB" sz="750" dirty="0">
                <a:solidFill>
                  <a:schemeClr val="bg1"/>
                </a:solidFill>
              </a:rPr>
              <a:t>rproc_srm_dev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962901" y="3119059"/>
            <a:ext cx="144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GB" sz="750" dirty="0">
                <a:solidFill>
                  <a:schemeClr val="bg1"/>
                </a:solidFill>
              </a:rPr>
              <a:t>rproc_srm_dev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1917155" y="3179781"/>
            <a:ext cx="144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200" dirty="0">
                <a:solidFill>
                  <a:schemeClr val="bg1"/>
                </a:solidFill>
              </a:rPr>
              <a:t>rproc_srm_dev</a:t>
            </a:r>
          </a:p>
        </p:txBody>
      </p:sp>
      <p:grpSp>
        <p:nvGrpSpPr>
          <p:cNvPr id="71" name="Group 7"/>
          <p:cNvGrpSpPr>
            <a:grpSpLocks/>
          </p:cNvGrpSpPr>
          <p:nvPr/>
        </p:nvGrpSpPr>
        <p:grpSpPr bwMode="auto">
          <a:xfrm>
            <a:off x="4343267" y="1792802"/>
            <a:ext cx="633507" cy="629032"/>
            <a:chOff x="390345" y="4899117"/>
            <a:chExt cx="844519" cy="838378"/>
          </a:xfrm>
        </p:grpSpPr>
        <p:sp>
          <p:nvSpPr>
            <p:cNvPr id="73" name="TextBox 15"/>
            <p:cNvSpPr txBox="1">
              <a:spLocks noChangeArrowheads="1"/>
            </p:cNvSpPr>
            <p:nvPr/>
          </p:nvSpPr>
          <p:spPr bwMode="auto">
            <a:xfrm>
              <a:off x="390345" y="5445223"/>
              <a:ext cx="844519" cy="29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8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215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33400" indent="-177800">
                <a:lnSpc>
                  <a:spcPct val="90000"/>
                </a:lnSpc>
                <a:spcAft>
                  <a:spcPts val="600"/>
                </a:spcAft>
                <a:buClr>
                  <a:srgbClr val="002152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1700" indent="-17780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rgbClr val="9C9E9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7175" indent="-155575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825" b="1" dirty="0">
                  <a:solidFill>
                    <a:schemeClr val="tx2"/>
                  </a:solidFill>
                </a:rPr>
                <a:t>Cortex-A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515002" y="4919746"/>
              <a:ext cx="574568" cy="58079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 sz="1350" dirty="0"/>
            </a:p>
          </p:txBody>
        </p:sp>
        <p:sp>
          <p:nvSpPr>
            <p:cNvPr id="77" name="TextBox 166"/>
            <p:cNvSpPr txBox="1">
              <a:spLocks noChangeArrowheads="1"/>
            </p:cNvSpPr>
            <p:nvPr/>
          </p:nvSpPr>
          <p:spPr bwMode="auto">
            <a:xfrm>
              <a:off x="408195" y="5213423"/>
              <a:ext cx="579538" cy="338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8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215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33400" indent="-177800">
                <a:lnSpc>
                  <a:spcPct val="90000"/>
                </a:lnSpc>
                <a:spcAft>
                  <a:spcPts val="600"/>
                </a:spcAft>
                <a:buClr>
                  <a:srgbClr val="002152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1700" indent="-17780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rgbClr val="9C9E9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7175" indent="-155575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525" dirty="0">
                  <a:solidFill>
                    <a:schemeClr val="bg1"/>
                  </a:solidFill>
                </a:rPr>
                <a:t>Open</a:t>
              </a:r>
              <a:r>
                <a:rPr lang="en-GB" altLang="en-US" sz="525" b="1" dirty="0">
                  <a:solidFill>
                    <a:schemeClr val="bg1"/>
                  </a:solidFill>
                </a:rPr>
                <a:t>ST</a:t>
              </a:r>
            </a:p>
            <a:p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525" b="1" dirty="0">
                  <a:solidFill>
                    <a:schemeClr val="bg1"/>
                  </a:solidFill>
                </a:rPr>
                <a:t>Linux</a:t>
              </a:r>
            </a:p>
          </p:txBody>
        </p:sp>
        <p:pic>
          <p:nvPicPr>
            <p:cNvPr id="78" name="Picture 11" descr="Image result for linux pengu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669" y="4899117"/>
              <a:ext cx="307606" cy="36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12"/>
          <p:cNvGrpSpPr>
            <a:grpSpLocks/>
          </p:cNvGrpSpPr>
          <p:nvPr/>
        </p:nvGrpSpPr>
        <p:grpSpPr bwMode="auto">
          <a:xfrm>
            <a:off x="5192987" y="1749656"/>
            <a:ext cx="670322" cy="696837"/>
            <a:chOff x="4125248" y="2980060"/>
            <a:chExt cx="893505" cy="928449"/>
          </a:xfrm>
        </p:grpSpPr>
        <p:pic>
          <p:nvPicPr>
            <p:cNvPr id="80" name="Picture 13" descr="Image result for stm32cub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193" y="2980060"/>
              <a:ext cx="761366" cy="71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4"/>
            <p:cNvSpPr txBox="1">
              <a:spLocks noChangeArrowheads="1"/>
            </p:cNvSpPr>
            <p:nvPr/>
          </p:nvSpPr>
          <p:spPr bwMode="auto">
            <a:xfrm>
              <a:off x="4125248" y="3616331"/>
              <a:ext cx="893505" cy="29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215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33400" indent="-177800">
                <a:lnSpc>
                  <a:spcPct val="90000"/>
                </a:lnSpc>
                <a:spcAft>
                  <a:spcPts val="600"/>
                </a:spcAft>
                <a:buClr>
                  <a:srgbClr val="002152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1700" indent="-17780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rgbClr val="9C9E9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7175" indent="-155575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825" b="1" dirty="0">
                  <a:solidFill>
                    <a:schemeClr val="accent1"/>
                  </a:solidFill>
                </a:rPr>
                <a:t>Cortex-M</a:t>
              </a:r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80477" y="2617649"/>
            <a:ext cx="10957758" cy="24016"/>
          </a:xfrm>
          <a:prstGeom prst="line">
            <a:avLst/>
          </a:prstGeom>
          <a:ln w="12700">
            <a:solidFill>
              <a:schemeClr val="accent4"/>
            </a:solidFill>
            <a:prstDash val="lgDashDot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>
            <a:off x="1917466" y="1749656"/>
            <a:ext cx="1440000" cy="360000"/>
          </a:xfrm>
          <a:prstGeom prst="rect">
            <a:avLst/>
          </a:prstGeom>
          <a:solidFill>
            <a:srgbClr val="97C00E"/>
          </a:solidFill>
          <a:ln w="28575">
            <a:solidFill>
              <a:srgbClr val="97C00E"/>
            </a:solidFill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200" dirty="0">
                <a:ln w="0"/>
                <a:solidFill>
                  <a:schemeClr val="bg1"/>
                </a:solidFill>
              </a:rPr>
              <a:t>application</a:t>
            </a:r>
            <a:endParaRPr lang="en-GB" sz="1050" dirty="0">
              <a:ln w="0"/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 flipH="1">
            <a:off x="9697827" y="5401163"/>
            <a:ext cx="3926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Text Box 109"/>
          <p:cNvSpPr txBox="1">
            <a:spLocks noChangeArrowheads="1"/>
          </p:cNvSpPr>
          <p:nvPr/>
        </p:nvSpPr>
        <p:spPr bwMode="auto">
          <a:xfrm>
            <a:off x="4367219" y="6183858"/>
            <a:ext cx="1440000" cy="3600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rgbClr val="002052"/>
                </a:solidFill>
                <a:cs typeface="Arial"/>
              </a:rPr>
              <a:t>PWR</a:t>
            </a:r>
            <a:endParaRPr lang="en-US" sz="1050" dirty="0">
              <a:solidFill>
                <a:srgbClr val="002052"/>
              </a:solidFill>
            </a:endParaRPr>
          </a:p>
        </p:txBody>
      </p:sp>
      <p:sp>
        <p:nvSpPr>
          <p:cNvPr id="86" name="Text Box 109"/>
          <p:cNvSpPr txBox="1">
            <a:spLocks noChangeArrowheads="1"/>
          </p:cNvSpPr>
          <p:nvPr/>
        </p:nvSpPr>
        <p:spPr bwMode="auto">
          <a:xfrm>
            <a:off x="4367219" y="5760099"/>
            <a:ext cx="1440000" cy="3600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rgbClr val="002052"/>
                </a:solidFill>
                <a:cs typeface="Arial"/>
              </a:rPr>
              <a:t>RCC</a:t>
            </a:r>
            <a:endParaRPr lang="en-US" sz="1050" dirty="0">
              <a:solidFill>
                <a:srgbClr val="002052"/>
              </a:solidFill>
            </a:endParaRPr>
          </a:p>
        </p:txBody>
      </p:sp>
      <p:sp>
        <p:nvSpPr>
          <p:cNvPr id="87" name="Text Box 109"/>
          <p:cNvSpPr txBox="1">
            <a:spLocks noChangeArrowheads="1"/>
          </p:cNvSpPr>
          <p:nvPr/>
        </p:nvSpPr>
        <p:spPr bwMode="auto">
          <a:xfrm>
            <a:off x="4367219" y="5336340"/>
            <a:ext cx="1440000" cy="3600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rgbClr val="002052"/>
                </a:solidFill>
                <a:cs typeface="Arial"/>
              </a:rPr>
              <a:t>GPIO</a:t>
            </a:r>
            <a:endParaRPr lang="en-US" sz="1050" dirty="0">
              <a:solidFill>
                <a:srgbClr val="002052"/>
              </a:solidFill>
            </a:endParaRPr>
          </a:p>
        </p:txBody>
      </p:sp>
      <p:sp>
        <p:nvSpPr>
          <p:cNvPr id="88" name="Text Box 109"/>
          <p:cNvSpPr txBox="1">
            <a:spLocks noChangeArrowheads="1"/>
          </p:cNvSpPr>
          <p:nvPr/>
        </p:nvSpPr>
        <p:spPr bwMode="auto">
          <a:xfrm>
            <a:off x="4367219" y="4912581"/>
            <a:ext cx="1440000" cy="3600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rgbClr val="002052"/>
                </a:solidFill>
                <a:cs typeface="Arial"/>
              </a:rPr>
              <a:t>EXTI</a:t>
            </a:r>
            <a:endParaRPr lang="en-US" sz="1050" dirty="0">
              <a:solidFill>
                <a:srgbClr val="002052"/>
              </a:solidFill>
            </a:endParaRPr>
          </a:p>
        </p:txBody>
      </p:sp>
      <p:cxnSp>
        <p:nvCxnSpPr>
          <p:cNvPr id="90" name="Elbow Connector 89"/>
          <p:cNvCxnSpPr>
            <a:stCxn id="68" idx="3"/>
            <a:endCxn id="85" idx="1"/>
          </p:cNvCxnSpPr>
          <p:nvPr/>
        </p:nvCxnSpPr>
        <p:spPr>
          <a:xfrm>
            <a:off x="3357155" y="3359781"/>
            <a:ext cx="1010064" cy="30040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8" idx="1"/>
          </p:cNvCxnSpPr>
          <p:nvPr/>
        </p:nvCxnSpPr>
        <p:spPr bwMode="auto">
          <a:xfrm flipH="1">
            <a:off x="3876937" y="5092581"/>
            <a:ext cx="49028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2907" y="2309872"/>
            <a:ext cx="1090363" cy="307777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en-GB" sz="1400" dirty="0" smtClean="0">
                <a:solidFill>
                  <a:srgbClr val="002052"/>
                </a:solidFill>
              </a:rPr>
              <a:t>User space</a:t>
            </a:r>
            <a:endParaRPr lang="en-GB" sz="1400" dirty="0">
              <a:solidFill>
                <a:srgbClr val="00205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3658" y="2773915"/>
            <a:ext cx="1263574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GB" sz="1400" dirty="0" smtClean="0">
                <a:solidFill>
                  <a:srgbClr val="002052"/>
                </a:solidFill>
              </a:rPr>
              <a:t>Kernel space</a:t>
            </a:r>
            <a:endParaRPr lang="en-GB" sz="1400" dirty="0">
              <a:solidFill>
                <a:srgbClr val="00205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9003" y="4764111"/>
            <a:ext cx="960519" cy="307777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002052"/>
                </a:solidFill>
              </a:defRPr>
            </a:lvl1pPr>
          </a:lstStyle>
          <a:p>
            <a:r>
              <a:rPr lang="en-GB" dirty="0" smtClean="0"/>
              <a:t>Hardware</a:t>
            </a:r>
            <a:endParaRPr lang="en-GB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774537" y="4764111"/>
            <a:ext cx="10863698" cy="0"/>
          </a:xfrm>
          <a:prstGeom prst="line">
            <a:avLst/>
          </a:prstGeom>
          <a:ln w="12700">
            <a:solidFill>
              <a:schemeClr val="accent4"/>
            </a:solidFill>
            <a:prstDash val="lgDashDot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00" idx="2"/>
            <a:endCxn id="88" idx="3"/>
          </p:cNvCxnSpPr>
          <p:nvPr/>
        </p:nvCxnSpPr>
        <p:spPr>
          <a:xfrm rot="5400000">
            <a:off x="5058155" y="4283801"/>
            <a:ext cx="1557844" cy="59716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 bwMode="auto">
          <a:xfrm>
            <a:off x="5146935" y="3174737"/>
            <a:ext cx="144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200" dirty="0" err="1" smtClean="0">
                <a:solidFill>
                  <a:schemeClr val="bg1"/>
                </a:solidFill>
              </a:rPr>
              <a:t>HAL_Cortex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10057645" y="3203116"/>
            <a:ext cx="144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HAL_XXX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783838" y="3175664"/>
            <a:ext cx="144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HAL_GPIO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420741" y="3187480"/>
            <a:ext cx="1440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HAL_RCC</a:t>
            </a:r>
            <a:endParaRPr lang="en-GB" sz="1050" dirty="0">
              <a:solidFill>
                <a:schemeClr val="bg1"/>
              </a:solidFill>
            </a:endParaRPr>
          </a:p>
        </p:txBody>
      </p:sp>
      <p:cxnSp>
        <p:nvCxnSpPr>
          <p:cNvPr id="104" name="Elbow Connector 103"/>
          <p:cNvCxnSpPr>
            <a:stCxn id="103" idx="2"/>
            <a:endCxn id="86" idx="3"/>
          </p:cNvCxnSpPr>
          <p:nvPr/>
        </p:nvCxnSpPr>
        <p:spPr>
          <a:xfrm rot="5400000">
            <a:off x="6277671" y="3077028"/>
            <a:ext cx="2392619" cy="3333522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2" idx="2"/>
            <a:endCxn id="87" idx="3"/>
          </p:cNvCxnSpPr>
          <p:nvPr/>
        </p:nvCxnSpPr>
        <p:spPr>
          <a:xfrm rot="5400000">
            <a:off x="5665191" y="3677693"/>
            <a:ext cx="1980676" cy="1696619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10840" y="3779853"/>
            <a:ext cx="1079997" cy="507831"/>
          </a:xfrm>
          <a:prstGeom prst="rect">
            <a:avLst/>
          </a:prstGeom>
          <a:solidFill>
            <a:schemeClr val="lt1"/>
          </a:solidFill>
          <a:ln>
            <a:solidFill>
              <a:srgbClr val="002052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Configure &amp; Drive output GPIOs</a:t>
            </a:r>
            <a:endParaRPr lang="fr-FR" sz="900" dirty="0"/>
          </a:p>
        </p:txBody>
      </p:sp>
      <p:cxnSp>
        <p:nvCxnSpPr>
          <p:cNvPr id="107" name="Elbow Connector 106"/>
          <p:cNvCxnSpPr>
            <a:stCxn id="116" idx="1"/>
            <a:endCxn id="100" idx="0"/>
          </p:cNvCxnSpPr>
          <p:nvPr/>
        </p:nvCxnSpPr>
        <p:spPr>
          <a:xfrm rot="10800000" flipV="1">
            <a:off x="5866935" y="1866017"/>
            <a:ext cx="1739012" cy="1308719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03" idx="0"/>
          </p:cNvCxnSpPr>
          <p:nvPr/>
        </p:nvCxnSpPr>
        <p:spPr>
          <a:xfrm rot="16200000" flipH="1">
            <a:off x="8408768" y="2455506"/>
            <a:ext cx="923701" cy="54024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02" idx="0"/>
          </p:cNvCxnSpPr>
          <p:nvPr/>
        </p:nvCxnSpPr>
        <p:spPr>
          <a:xfrm rot="5400000">
            <a:off x="7314334" y="2436378"/>
            <a:ext cx="928791" cy="549781"/>
          </a:xfrm>
          <a:prstGeom prst="bentConnector3">
            <a:avLst>
              <a:gd name="adj1" fmla="val 52401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16" idx="3"/>
            <a:endCxn id="101" idx="0"/>
          </p:cNvCxnSpPr>
          <p:nvPr/>
        </p:nvCxnSpPr>
        <p:spPr>
          <a:xfrm>
            <a:off x="9045947" y="1866018"/>
            <a:ext cx="1731698" cy="1337098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19275" y="3588286"/>
            <a:ext cx="1446418" cy="784830"/>
          </a:xfrm>
          <a:prstGeom prst="rect">
            <a:avLst/>
          </a:prstGeom>
          <a:solidFill>
            <a:schemeClr val="lt1"/>
          </a:solidFill>
          <a:ln>
            <a:solidFill>
              <a:srgbClr val="002052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Reserves EXTI interrupts, GPIOs, clock and regulators for </a:t>
            </a:r>
            <a:r>
              <a:rPr lang="en-US" sz="900" dirty="0"/>
              <a:t>Cortex-M XXX peripheral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346638" y="3791084"/>
            <a:ext cx="1079999" cy="507831"/>
          </a:xfrm>
          <a:prstGeom prst="rect">
            <a:avLst/>
          </a:prstGeom>
          <a:solidFill>
            <a:schemeClr val="lt1"/>
          </a:solidFill>
          <a:ln>
            <a:solidFill>
              <a:srgbClr val="002052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Configure EXTI</a:t>
            </a:r>
          </a:p>
          <a:p>
            <a:r>
              <a:rPr lang="en-US" sz="900" dirty="0" smtClean="0"/>
              <a:t>Mask / unmask</a:t>
            </a:r>
          </a:p>
          <a:p>
            <a:r>
              <a:rPr lang="en-US" sz="900" dirty="0" smtClean="0"/>
              <a:t>EXTI interrupts</a:t>
            </a:r>
            <a:endParaRPr 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617830" y="3791084"/>
            <a:ext cx="1079997" cy="923330"/>
          </a:xfrm>
          <a:prstGeom prst="rect">
            <a:avLst/>
          </a:prstGeom>
          <a:solidFill>
            <a:schemeClr val="lt1"/>
          </a:solidFill>
          <a:ln>
            <a:solidFill>
              <a:srgbClr val="002052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Enable / </a:t>
            </a:r>
            <a:r>
              <a:rPr lang="en-US" sz="900" dirty="0" smtClean="0"/>
              <a:t>disable the peripheral clocks.</a:t>
            </a:r>
            <a:br>
              <a:rPr lang="en-US" sz="900" dirty="0" smtClean="0"/>
            </a:br>
            <a:r>
              <a:rPr lang="en-US" sz="900" dirty="0" smtClean="0"/>
              <a:t>Cannot change the system clock tree</a:t>
            </a:r>
            <a:endParaRPr lang="fr-FR" sz="9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7605947" y="1506018"/>
            <a:ext cx="1440000" cy="720000"/>
            <a:chOff x="5859966" y="1222441"/>
            <a:chExt cx="1287786" cy="553767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5859966" y="1222441"/>
              <a:ext cx="1287786" cy="553767"/>
            </a:xfrm>
            <a:prstGeom prst="rect">
              <a:avLst/>
            </a:prstGeom>
            <a:solidFill>
              <a:srgbClr val="97C00E"/>
            </a:solidFill>
            <a:ln w="28575">
              <a:solidFill>
                <a:srgbClr val="97C00E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t" anchorCtr="0"/>
            <a:lstStyle/>
            <a:p>
              <a:pPr algn="ctr">
                <a:defRPr/>
              </a:pPr>
              <a:r>
                <a:rPr lang="en-GB" sz="1050" dirty="0">
                  <a:ln w="0"/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5953499" y="1465994"/>
              <a:ext cx="1079898" cy="270272"/>
            </a:xfrm>
            <a:prstGeom prst="rect">
              <a:avLst/>
            </a:prstGeom>
            <a:solidFill>
              <a:srgbClr val="97C00E"/>
            </a:solidFill>
            <a:ln w="12700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GB" sz="1050" dirty="0" smtClean="0">
                  <a:ln w="0"/>
                  <a:solidFill>
                    <a:schemeClr val="bg1"/>
                  </a:solidFill>
                </a:rPr>
                <a:t>HAL_..._MSP</a:t>
              </a:r>
              <a:endParaRPr lang="en-GB" sz="1050" dirty="0">
                <a:ln w="0"/>
                <a:solidFill>
                  <a:schemeClr val="bg1"/>
                </a:solidFill>
              </a:endParaRPr>
            </a:p>
          </p:txBody>
        </p:sp>
      </p:grpSp>
      <p:cxnSp>
        <p:nvCxnSpPr>
          <p:cNvPr id="121" name="Straight Connector 120"/>
          <p:cNvCxnSpPr>
            <a:stCxn id="87" idx="1"/>
          </p:cNvCxnSpPr>
          <p:nvPr/>
        </p:nvCxnSpPr>
        <p:spPr bwMode="auto">
          <a:xfrm flipH="1">
            <a:off x="3876937" y="5516340"/>
            <a:ext cx="49028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6" idx="1"/>
          </p:cNvCxnSpPr>
          <p:nvPr/>
        </p:nvCxnSpPr>
        <p:spPr bwMode="auto">
          <a:xfrm flipH="1">
            <a:off x="3876937" y="5940099"/>
            <a:ext cx="490282" cy="454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7263" y="347733"/>
            <a:ext cx="488759" cy="17931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3629" y="347733"/>
            <a:ext cx="1010842" cy="179318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bg1"/>
                </a:solidFill>
              </a:rPr>
              <a:t>Community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7264" y="111289"/>
            <a:ext cx="1547207" cy="179317"/>
          </a:xfrm>
          <a:prstGeom prst="rect">
            <a:avLst/>
          </a:prstGeom>
          <a:solidFill>
            <a:srgbClr val="97C00E"/>
          </a:solidFill>
          <a:ln w="28575">
            <a:solidFill>
              <a:srgbClr val="97C00E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1200" dirty="0">
                <a:ln w="0"/>
                <a:solidFill>
                  <a:schemeClr val="bg1"/>
                </a:solidFill>
              </a:rPr>
              <a:t>3rd Party</a:t>
            </a:r>
            <a:endParaRPr lang="en-US" sz="1200" dirty="0">
              <a:ln w="0"/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7264" y="825385"/>
            <a:ext cx="1547207" cy="179317"/>
          </a:xfrm>
          <a:prstGeom prst="rect">
            <a:avLst/>
          </a:prstGeom>
          <a:solidFill>
            <a:srgbClr val="90989E"/>
          </a:solidFill>
          <a:ln w="28575">
            <a:solidFill>
              <a:srgbClr val="90989E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1200" dirty="0">
                <a:solidFill>
                  <a:srgbClr val="002052"/>
                </a:solidFill>
              </a:rPr>
              <a:t>Hardware</a:t>
            </a:r>
            <a:endParaRPr lang="en-US" sz="1200" dirty="0">
              <a:solidFill>
                <a:srgbClr val="00205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541" y="54495"/>
            <a:ext cx="1978939" cy="1038348"/>
          </a:xfrm>
          <a:prstGeom prst="rect">
            <a:avLst/>
          </a:prstGeom>
          <a:noFill/>
          <a:ln w="28575">
            <a:solidFill>
              <a:srgbClr val="002052"/>
            </a:solidFill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anchor="b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accent4"/>
                </a:solidFill>
              </a:rPr>
              <a:t>Legend</a:t>
            </a:r>
            <a:endParaRPr lang="en-GB" sz="1599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757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579019" y="76994"/>
            <a:ext cx="7632848" cy="1161134"/>
          </a:xfrm>
        </p:spPr>
        <p:txBody>
          <a:bodyPr>
            <a:normAutofit/>
          </a:bodyPr>
          <a:lstStyle/>
          <a:p>
            <a:r>
              <a:rPr lang="fr-FR" altLang="en-US" dirty="0" smtClean="0"/>
              <a:t>Software </a:t>
            </a:r>
            <a:r>
              <a:rPr lang="fr-FR" altLang="en-US" dirty="0" err="1" smtClean="0"/>
              <a:t>Implementation</a:t>
            </a:r>
            <a:endParaRPr lang="fr-FR" alt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21009" y="1593533"/>
            <a:ext cx="0" cy="4347727"/>
          </a:xfrm>
          <a:prstGeom prst="line">
            <a:avLst/>
          </a:prstGeom>
          <a:ln w="12700">
            <a:solidFill>
              <a:schemeClr val="accent4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1216819" y="1829594"/>
            <a:ext cx="3751546" cy="295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43215" lvl="2">
              <a:defRPr/>
            </a:pPr>
            <a:r>
              <a:rPr lang="en-US" sz="1050" dirty="0"/>
              <a:t>@ soc {</a:t>
            </a:r>
          </a:p>
          <a:p>
            <a:pPr marL="543215" lvl="2">
              <a:defRPr/>
            </a:pPr>
            <a:r>
              <a:rPr lang="en-US" sz="1050" dirty="0"/>
              <a:t>	i2c1: i2c@40012000 {</a:t>
            </a:r>
          </a:p>
          <a:p>
            <a:pPr marL="543215" lvl="2">
              <a:defRPr/>
            </a:pPr>
            <a:r>
              <a:rPr lang="en-US" sz="1050" dirty="0"/>
              <a:t>	        compatible = "st,stm32f7-i2c";</a:t>
            </a:r>
          </a:p>
          <a:p>
            <a:pPr marL="543215" lvl="2">
              <a:defRPr/>
            </a:pPr>
            <a:r>
              <a:rPr lang="en-US" sz="1050" dirty="0"/>
              <a:t>	       </a:t>
            </a:r>
            <a:r>
              <a:rPr lang="fr-FR" sz="1050" dirty="0"/>
              <a:t> </a:t>
            </a:r>
            <a:r>
              <a:rPr lang="en-US" sz="1050" dirty="0"/>
              <a:t>status = “</a:t>
            </a:r>
            <a:r>
              <a:rPr lang="en-US" sz="1050" dirty="0">
                <a:solidFill>
                  <a:schemeClr val="accent2"/>
                </a:solidFill>
              </a:rPr>
              <a:t>disabled</a:t>
            </a:r>
            <a:r>
              <a:rPr lang="en-US" sz="1050" dirty="0"/>
              <a:t>";</a:t>
            </a:r>
          </a:p>
          <a:p>
            <a:pPr marL="543215" lvl="2">
              <a:defRPr/>
            </a:pPr>
            <a:r>
              <a:rPr lang="en-US" sz="1050" dirty="0"/>
              <a:t>	}</a:t>
            </a:r>
          </a:p>
          <a:p>
            <a:pPr marL="543215" lvl="2">
              <a:defRPr/>
            </a:pPr>
            <a:r>
              <a:rPr lang="en-US" sz="1050" dirty="0"/>
              <a:t>};</a:t>
            </a:r>
          </a:p>
          <a:p>
            <a:pPr marL="543215" lvl="2">
              <a:defRPr/>
            </a:pPr>
            <a:endParaRPr lang="en-US" sz="1050" dirty="0"/>
          </a:p>
          <a:p>
            <a:pPr marL="543215" lvl="2">
              <a:defRPr/>
            </a:pPr>
            <a:r>
              <a:rPr lang="en-US" sz="1050" dirty="0"/>
              <a:t>@</a:t>
            </a:r>
            <a:r>
              <a:rPr lang="en-US" sz="1050" dirty="0">
                <a:solidFill>
                  <a:schemeClr val="accent2"/>
                </a:solidFill>
              </a:rPr>
              <a:t>M4_hw_resources</a:t>
            </a:r>
            <a:r>
              <a:rPr lang="en-US" sz="1050" dirty="0"/>
              <a:t>  {</a:t>
            </a:r>
          </a:p>
          <a:p>
            <a:pPr marL="543215" lvl="2">
              <a:defRPr/>
            </a:pPr>
            <a:r>
              <a:rPr lang="en-US" sz="1050" dirty="0"/>
              <a:t>	   </a:t>
            </a:r>
            <a:r>
              <a:rPr lang="fr-FR" sz="1050" dirty="0"/>
              <a:t>compatible = "</a:t>
            </a:r>
            <a:r>
              <a:rPr lang="fr-FR" sz="1050" dirty="0">
                <a:solidFill>
                  <a:schemeClr val="accent2"/>
                </a:solidFill>
              </a:rPr>
              <a:t>rproc-srm-core</a:t>
            </a:r>
            <a:r>
              <a:rPr lang="fr-FR" sz="1050" dirty="0"/>
              <a:t>";</a:t>
            </a:r>
          </a:p>
          <a:p>
            <a:pPr marL="543215" lvl="2">
              <a:defRPr/>
            </a:pPr>
            <a:r>
              <a:rPr lang="fr-FR" sz="1050" dirty="0"/>
              <a:t>	  </a:t>
            </a:r>
            <a:r>
              <a:rPr lang="en-US" sz="1050" dirty="0"/>
              <a:t>status = “enable";</a:t>
            </a:r>
          </a:p>
          <a:p>
            <a:pPr>
              <a:defRPr/>
            </a:pPr>
            <a:r>
              <a:rPr lang="en-US" sz="1050" dirty="0"/>
              <a:t>	   M4_IP_I2C@0x400012000 {</a:t>
            </a:r>
          </a:p>
          <a:p>
            <a:pPr>
              <a:defRPr/>
            </a:pPr>
            <a:r>
              <a:rPr lang="en-US" sz="1050" dirty="0"/>
              <a:t>	           compatible = “</a:t>
            </a:r>
            <a:r>
              <a:rPr lang="en-US" sz="1050" dirty="0">
                <a:solidFill>
                  <a:schemeClr val="accent2"/>
                </a:solidFill>
              </a:rPr>
              <a:t>rproc-srm-dev</a:t>
            </a:r>
            <a:r>
              <a:rPr lang="en-US" sz="1050" dirty="0"/>
              <a:t>";</a:t>
            </a:r>
          </a:p>
          <a:p>
            <a:pPr>
              <a:defRPr/>
            </a:pPr>
            <a:r>
              <a:rPr lang="en-US" sz="1050" dirty="0"/>
              <a:t>	           </a:t>
            </a:r>
            <a:r>
              <a:rPr lang="fr-FR" sz="1050" dirty="0"/>
              <a:t> </a:t>
            </a:r>
            <a:r>
              <a:rPr lang="en-US" sz="1050" dirty="0"/>
              <a:t>status = “</a:t>
            </a:r>
            <a:r>
              <a:rPr lang="en-US" sz="1050" dirty="0">
                <a:solidFill>
                  <a:schemeClr val="accent2"/>
                </a:solidFill>
              </a:rPr>
              <a:t>okay</a:t>
            </a:r>
            <a:r>
              <a:rPr lang="en-US" sz="1050" dirty="0"/>
              <a:t>";</a:t>
            </a:r>
          </a:p>
          <a:p>
            <a:pPr>
              <a:defRPr/>
            </a:pPr>
            <a:r>
              <a:rPr lang="en-US" sz="1050" dirty="0"/>
              <a:t>	           clocks = &lt;&amp;rcc_clk I2C1_K&gt;;</a:t>
            </a:r>
          </a:p>
          <a:p>
            <a:pPr>
              <a:defRPr/>
            </a:pPr>
            <a:r>
              <a:rPr lang="en-US" sz="1050" dirty="0"/>
              <a:t>	           pinctrl-0 = &lt;i2c1_pins_a&gt;;</a:t>
            </a:r>
          </a:p>
          <a:p>
            <a:pPr marL="543215" lvl="2">
              <a:defRPr/>
            </a:pPr>
            <a:r>
              <a:rPr lang="en-US" sz="1050" dirty="0"/>
              <a:t>	     };</a:t>
            </a:r>
          </a:p>
          <a:p>
            <a:pPr marL="543215" lvl="2">
              <a:defRPr/>
            </a:pPr>
            <a:r>
              <a:rPr lang="en-US" sz="1050" dirty="0"/>
              <a:t>};</a:t>
            </a:r>
            <a:endParaRPr lang="en-GB" sz="1050" dirty="0"/>
          </a:p>
          <a:p>
            <a:pPr>
              <a:defRPr/>
            </a:pPr>
            <a:endParaRPr lang="en-GB" sz="750" dirty="0"/>
          </a:p>
        </p:txBody>
      </p:sp>
      <p:sp>
        <p:nvSpPr>
          <p:cNvPr id="78" name="Line Callout 2 77"/>
          <p:cNvSpPr/>
          <p:nvPr/>
        </p:nvSpPr>
        <p:spPr>
          <a:xfrm>
            <a:off x="3960019" y="2591594"/>
            <a:ext cx="1410750" cy="458612"/>
          </a:xfrm>
          <a:prstGeom prst="borderCallout2">
            <a:avLst>
              <a:gd name="adj1" fmla="val 48270"/>
              <a:gd name="adj2" fmla="val -4149"/>
              <a:gd name="adj3" fmla="val 46918"/>
              <a:gd name="adj4" fmla="val -16527"/>
              <a:gd name="adj5" fmla="val 17306"/>
              <a:gd name="adj6" fmla="val -32554"/>
            </a:avLst>
          </a:prstGeom>
          <a:ln w="12700">
            <a:solidFill>
              <a:srgbClr val="0020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015" rIns="27015" rtlCol="0" anchor="ctr"/>
          <a:lstStyle/>
          <a:p>
            <a:r>
              <a:rPr lang="en-US" sz="1000" dirty="0"/>
              <a:t>I2C peripheral drive is disabled on Cortex-A7</a:t>
            </a:r>
          </a:p>
        </p:txBody>
      </p:sp>
      <p:sp>
        <p:nvSpPr>
          <p:cNvPr id="79" name="Line Callout 2 78"/>
          <p:cNvSpPr/>
          <p:nvPr/>
        </p:nvSpPr>
        <p:spPr>
          <a:xfrm>
            <a:off x="3883819" y="4420394"/>
            <a:ext cx="1334550" cy="990600"/>
          </a:xfrm>
          <a:prstGeom prst="borderCallout2">
            <a:avLst>
              <a:gd name="adj1" fmla="val 48270"/>
              <a:gd name="adj2" fmla="val -4149"/>
              <a:gd name="adj3" fmla="val 46918"/>
              <a:gd name="adj4" fmla="val -16527"/>
              <a:gd name="adj5" fmla="val -13710"/>
              <a:gd name="adj6" fmla="val -33786"/>
            </a:avLst>
          </a:prstGeom>
          <a:ln w="12700">
            <a:solidFill>
              <a:srgbClr val="0020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015" rIns="27015" rtlCol="0" anchor="ctr"/>
          <a:lstStyle/>
          <a:p>
            <a:r>
              <a:rPr lang="en-US" sz="1000" dirty="0"/>
              <a:t>I2C peripheral is declared as Cortex-M4 resource and enabled. GPIO and clock used by I2C peripheral are declared.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7236619" y="1677194"/>
            <a:ext cx="3733800" cy="4539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void HAL_I2C_MspInit(I2C_HandleTypeDef *hi2c)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sz="900" dirty="0">
                <a:solidFill>
                  <a:schemeClr val="accent2"/>
                </a:solidFill>
              </a:rPr>
              <a:t>CONFIG_MASTER_MODE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/*##-1- Enable the HSI clock  #*/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RCC_OscInitStruct.OscillatorType = RCC_OSCILLATORTYPE_HSI;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RCC_OscInitStruct.HSIState = RCC_HSI_ON;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RCC_OscInitStruct.HSICalibrationValue = RCC_HSICALIBRATION_DEFAULT;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if (HAL_RCC_OscConfig(&amp;RCC_OscInitStruct)!= HAL_OK)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/* Error */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while(1);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/*##-2- Configure HSI as I2C clock source #*/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RCC_PeriphCLKInitStruct.PeriphClockSelection = RCC_PERIPHCLK_I2Cx;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RCC_PeriphCLKInitStruct.I2c123ClockSelection = RCC_I2CxCLKSOURCE;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HAL_RCCEx_PeriphCLKConfig(&amp;RCC_PeriphCLKInitStruct);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/*##-3- Enable peripherals and GPIO Clocks #################################*/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/* Enable GPIO TX/RX clock */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I2Cx_SCL_GPIO_CLK_ENABLE();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I2Cx_SDA_GPIO_CLK_ENABLE();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Enable I2Cx clock */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I2Cx_CLK_ENABLE(); 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/*##-4- Configure peripheral GPIO ##########################################*/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HAL_GPIO_Init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(I2Cx_SCL_GPIO_PORT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&amp;GPIO_InitStruct);</a:t>
            </a:r>
          </a:p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HAL_GPIO_Init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(I2Cx_SDA_GPIO_PORT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&amp;GPIO_InitStruct);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2" name="Line Callout 2 81"/>
          <p:cNvSpPr/>
          <p:nvPr/>
        </p:nvSpPr>
        <p:spPr>
          <a:xfrm>
            <a:off x="9903619" y="4801394"/>
            <a:ext cx="1600200" cy="381000"/>
          </a:xfrm>
          <a:prstGeom prst="borderCallout2">
            <a:avLst>
              <a:gd name="adj1" fmla="val 48270"/>
              <a:gd name="adj2" fmla="val -4149"/>
              <a:gd name="adj3" fmla="val 46918"/>
              <a:gd name="adj4" fmla="val -16527"/>
              <a:gd name="adj5" fmla="val 6027"/>
              <a:gd name="adj6" fmla="val -39943"/>
            </a:avLst>
          </a:prstGeom>
          <a:ln w="12700">
            <a:solidFill>
              <a:srgbClr val="0020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015" rIns="27015" rtlCol="0" anchor="ctr"/>
          <a:lstStyle/>
          <a:p>
            <a:r>
              <a:rPr lang="en-US" sz="1000" dirty="0"/>
              <a:t>Clock gating is handled by Cortex-M4</a:t>
            </a:r>
          </a:p>
        </p:txBody>
      </p:sp>
      <p:sp>
        <p:nvSpPr>
          <p:cNvPr id="85" name="Line Callout 2 84"/>
          <p:cNvSpPr/>
          <p:nvPr/>
        </p:nvSpPr>
        <p:spPr>
          <a:xfrm>
            <a:off x="10284619" y="2362994"/>
            <a:ext cx="1600200" cy="457200"/>
          </a:xfrm>
          <a:prstGeom prst="borderCallout2">
            <a:avLst>
              <a:gd name="adj1" fmla="val 48270"/>
              <a:gd name="adj2" fmla="val -4149"/>
              <a:gd name="adj3" fmla="val 46918"/>
              <a:gd name="adj4" fmla="val -16527"/>
              <a:gd name="adj5" fmla="val 49657"/>
              <a:gd name="adj6" fmla="val -66418"/>
            </a:avLst>
          </a:prstGeom>
          <a:ln w="12700">
            <a:solidFill>
              <a:srgbClr val="0020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015" rIns="27015" rtlCol="0" anchor="ctr"/>
          <a:lstStyle/>
          <a:p>
            <a:r>
              <a:rPr lang="en-US" sz="1000" dirty="0" smtClean="0"/>
              <a:t>System clock tree </a:t>
            </a:r>
            <a:br>
              <a:rPr lang="en-US" sz="1000" dirty="0" smtClean="0"/>
            </a:br>
            <a:r>
              <a:rPr lang="en-US" sz="1000" dirty="0" smtClean="0"/>
              <a:t>HSI </a:t>
            </a:r>
            <a:r>
              <a:rPr lang="en-US" sz="1000" dirty="0"/>
              <a:t>clocking is handled by Cortex-A7</a:t>
            </a:r>
          </a:p>
        </p:txBody>
      </p:sp>
      <p:sp>
        <p:nvSpPr>
          <p:cNvPr id="86" name="Line Callout 2 85"/>
          <p:cNvSpPr/>
          <p:nvPr/>
        </p:nvSpPr>
        <p:spPr>
          <a:xfrm>
            <a:off x="9294019" y="6096794"/>
            <a:ext cx="1447800" cy="378255"/>
          </a:xfrm>
          <a:prstGeom prst="borderCallout2">
            <a:avLst>
              <a:gd name="adj1" fmla="val 48270"/>
              <a:gd name="adj2" fmla="val -4149"/>
              <a:gd name="adj3" fmla="val 46918"/>
              <a:gd name="adj4" fmla="val -16527"/>
              <a:gd name="adj5" fmla="val 8323"/>
              <a:gd name="adj6" fmla="val -67034"/>
            </a:avLst>
          </a:prstGeom>
          <a:ln w="12700">
            <a:solidFill>
              <a:srgbClr val="0020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015" rIns="27015" rtlCol="0" anchor="ctr"/>
          <a:lstStyle/>
          <a:p>
            <a:r>
              <a:rPr lang="en-US" sz="1000" dirty="0"/>
              <a:t>GPIO configuration is handled by </a:t>
            </a:r>
            <a:r>
              <a:rPr lang="en-US" sz="1000" dirty="0" smtClean="0"/>
              <a:t>Cortex-M4</a:t>
            </a:r>
            <a:endParaRPr lang="en-US" sz="10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121314" y="1753394"/>
            <a:ext cx="896105" cy="780749"/>
            <a:chOff x="390417" y="4899117"/>
            <a:chExt cx="844374" cy="838328"/>
          </a:xfrm>
        </p:grpSpPr>
        <p:sp>
          <p:nvSpPr>
            <p:cNvPr id="27" name="TextBox 15"/>
            <p:cNvSpPr txBox="1">
              <a:spLocks noChangeArrowheads="1"/>
            </p:cNvSpPr>
            <p:nvPr/>
          </p:nvSpPr>
          <p:spPr bwMode="auto">
            <a:xfrm>
              <a:off x="390417" y="5445224"/>
              <a:ext cx="844374" cy="292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8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215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33400" indent="-177800">
                <a:lnSpc>
                  <a:spcPct val="90000"/>
                </a:lnSpc>
                <a:spcAft>
                  <a:spcPts val="600"/>
                </a:spcAft>
                <a:buClr>
                  <a:srgbClr val="002152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1700" indent="-17780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rgbClr val="9C9E9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7175" indent="-155575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825" b="1" dirty="0">
                  <a:solidFill>
                    <a:schemeClr val="tx2"/>
                  </a:solidFill>
                </a:rPr>
                <a:t>Cortex-A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15002" y="4919746"/>
              <a:ext cx="574568" cy="58079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 sz="1350" dirty="0"/>
            </a:p>
          </p:txBody>
        </p:sp>
        <p:sp>
          <p:nvSpPr>
            <p:cNvPr id="29" name="TextBox 166"/>
            <p:cNvSpPr txBox="1">
              <a:spLocks noChangeArrowheads="1"/>
            </p:cNvSpPr>
            <p:nvPr/>
          </p:nvSpPr>
          <p:spPr bwMode="auto">
            <a:xfrm>
              <a:off x="408295" y="5213423"/>
              <a:ext cx="579438" cy="33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8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215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33400" indent="-177800">
                <a:lnSpc>
                  <a:spcPct val="90000"/>
                </a:lnSpc>
                <a:spcAft>
                  <a:spcPts val="600"/>
                </a:spcAft>
                <a:buClr>
                  <a:srgbClr val="002152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1700" indent="-17780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rgbClr val="9C9E9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7175" indent="-155575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525" dirty="0">
                  <a:solidFill>
                    <a:schemeClr val="bg1"/>
                  </a:solidFill>
                </a:rPr>
                <a:t>Open</a:t>
              </a:r>
              <a:r>
                <a:rPr lang="en-GB" altLang="en-US" sz="525" b="1" dirty="0">
                  <a:solidFill>
                    <a:schemeClr val="bg1"/>
                  </a:solidFill>
                </a:rPr>
                <a:t>ST</a:t>
              </a:r>
            </a:p>
            <a:p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525" b="1" dirty="0">
                  <a:solidFill>
                    <a:schemeClr val="bg1"/>
                  </a:solidFill>
                </a:rPr>
                <a:t>Linux</a:t>
              </a:r>
            </a:p>
          </p:txBody>
        </p:sp>
        <p:pic>
          <p:nvPicPr>
            <p:cNvPr id="30" name="Picture 11" descr="Image result for linux pengu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669" y="4899117"/>
              <a:ext cx="307606" cy="36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12"/>
          <p:cNvGrpSpPr>
            <a:grpSpLocks/>
          </p:cNvGrpSpPr>
          <p:nvPr/>
        </p:nvGrpSpPr>
        <p:grpSpPr bwMode="auto">
          <a:xfrm>
            <a:off x="6529464" y="1837163"/>
            <a:ext cx="670439" cy="696919"/>
            <a:chOff x="4125248" y="2980060"/>
            <a:chExt cx="893505" cy="928399"/>
          </a:xfrm>
        </p:grpSpPr>
        <p:pic>
          <p:nvPicPr>
            <p:cNvPr id="32" name="Picture 13" descr="Image result for stm32cub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0" t="5582" b="1532"/>
            <a:stretch>
              <a:fillRect/>
            </a:stretch>
          </p:blipFill>
          <p:spPr bwMode="auto">
            <a:xfrm>
              <a:off x="4199193" y="2980060"/>
              <a:ext cx="761366" cy="71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4"/>
            <p:cNvSpPr txBox="1">
              <a:spLocks noChangeArrowheads="1"/>
            </p:cNvSpPr>
            <p:nvPr/>
          </p:nvSpPr>
          <p:spPr bwMode="auto">
            <a:xfrm>
              <a:off x="4125248" y="3616331"/>
              <a:ext cx="893505" cy="29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215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33400" indent="-177800">
                <a:lnSpc>
                  <a:spcPct val="90000"/>
                </a:lnSpc>
                <a:spcAft>
                  <a:spcPts val="600"/>
                </a:spcAft>
                <a:buClr>
                  <a:srgbClr val="002152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1700" indent="-17780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rgbClr val="9C9E9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7175" indent="-155575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825" b="1" dirty="0">
                  <a:solidFill>
                    <a:schemeClr val="accent1"/>
                  </a:solidFill>
                </a:rPr>
                <a:t>Cortex-M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3619" y="1143794"/>
            <a:ext cx="339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A7 : Linux Device Tree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4219" y="1143794"/>
            <a:ext cx="293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 : HAL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619" y="594439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Code generated by STM32CubeMX !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297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19" y="153194"/>
            <a:ext cx="10744200" cy="1018385"/>
          </a:xfrm>
        </p:spPr>
        <p:txBody>
          <a:bodyPr>
            <a:normAutofit/>
          </a:bodyPr>
          <a:lstStyle/>
          <a:p>
            <a:r>
              <a:rPr lang="en-US" dirty="0" smtClean="0"/>
              <a:t>STM32CubeMX </a:t>
            </a:r>
            <a:r>
              <a:rPr lang="en-US" dirty="0" err="1" smtClean="0"/>
              <a:t>Coproc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98219" y="2286794"/>
            <a:ext cx="7162800" cy="2605819"/>
          </a:xfrm>
          <a:prstGeom prst="rect">
            <a:avLst/>
          </a:prstGeom>
        </p:spPr>
        <p:txBody>
          <a:bodyPr vert="horz" wrap="square" lIns="121899" tIns="60949" rIns="121899" bIns="60949" rtlCol="0">
            <a:spAutoFit/>
          </a:bodyPr>
          <a:lstStyle>
            <a:lvl1pPr marL="237025" indent="-237025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60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711076" lvl="1" indent="-23702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202056" lvl="2" indent="-23702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2035877" indent="-207397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6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742720" indent="-304747">
              <a:spcBef>
                <a:spcPct val="20000"/>
              </a:spcBef>
              <a:buFont typeface="Arial" pitchFamily="34" charset="0"/>
              <a:buChar char="»"/>
              <a:defRPr sz="2700">
                <a:latin typeface="Arial" pitchFamily="34" charset="0"/>
                <a:cs typeface="Arial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dirty="0" smtClean="0"/>
              <a:t>STM32CubeMX </a:t>
            </a:r>
            <a:r>
              <a:rPr lang="en-US" dirty="0"/>
              <a:t>ease </a:t>
            </a:r>
            <a:r>
              <a:rPr lang="en-US" dirty="0" smtClean="0"/>
              <a:t>co-processing </a:t>
            </a:r>
            <a:r>
              <a:rPr lang="en-US" dirty="0"/>
              <a:t>System Resource management by generating</a:t>
            </a:r>
          </a:p>
          <a:p>
            <a:pPr lvl="1"/>
            <a:r>
              <a:rPr lang="en-US" dirty="0" smtClean="0"/>
              <a:t>OpenSTLinux </a:t>
            </a:r>
            <a:r>
              <a:rPr lang="en-US" dirty="0"/>
              <a:t>device tree configuration for resource allocation</a:t>
            </a:r>
          </a:p>
          <a:p>
            <a:pPr lvl="1"/>
            <a:r>
              <a:rPr lang="en-US" dirty="0" smtClean="0"/>
              <a:t>Cortex-M4 </a:t>
            </a:r>
            <a:r>
              <a:rPr lang="en-US" dirty="0"/>
              <a:t>coprocessor code </a:t>
            </a:r>
            <a:r>
              <a:rPr lang="en-US" dirty="0" smtClean="0"/>
              <a:t>(as </a:t>
            </a:r>
            <a:r>
              <a:rPr lang="en-US" dirty="0"/>
              <a:t>for legacy </a:t>
            </a:r>
            <a:r>
              <a:rPr lang="en-US" dirty="0" smtClean="0"/>
              <a:t>STM32)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122"/>
          <a:stretch/>
        </p:blipFill>
        <p:spPr>
          <a:xfrm>
            <a:off x="1216819" y="1448592"/>
            <a:ext cx="3404681" cy="45567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3986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19" y="153194"/>
            <a:ext cx="10744200" cy="1018385"/>
          </a:xfrm>
        </p:spPr>
        <p:txBody>
          <a:bodyPr>
            <a:normAutofit/>
          </a:bodyPr>
          <a:lstStyle/>
          <a:p>
            <a:r>
              <a:rPr lang="en-US" dirty="0" err="1" smtClean="0"/>
              <a:t>Coproc</a:t>
            </a:r>
            <a:r>
              <a:rPr lang="en-US" dirty="0" smtClean="0"/>
              <a:t> Management Reset Case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4419" y="1697172"/>
            <a:ext cx="10896600" cy="1805600"/>
          </a:xfrm>
          <a:prstGeom prst="rect">
            <a:avLst/>
          </a:prstGeom>
        </p:spPr>
        <p:txBody>
          <a:bodyPr vert="horz" wrap="square" lIns="121899" tIns="60949" rIns="121899" bIns="60949" rtlCol="0">
            <a:spAutoFit/>
          </a:bodyPr>
          <a:lstStyle>
            <a:lvl1pPr marL="237025" indent="-237025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60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711076" lvl="1" indent="-23702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202056" lvl="2" indent="-23702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2035877" indent="-207397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6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742720" indent="-304747">
              <a:spcBef>
                <a:spcPct val="20000"/>
              </a:spcBef>
              <a:buFont typeface="Arial" pitchFamily="34" charset="0"/>
              <a:buChar char="»"/>
              <a:defRPr sz="2700">
                <a:latin typeface="Arial" pitchFamily="34" charset="0"/>
                <a:cs typeface="Arial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dirty="0" smtClean="0"/>
              <a:t>There can be have separate reset for Cortex-A7 et Cortex-M4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Crash on </a:t>
            </a:r>
            <a:r>
              <a:rPr lang="en-US" dirty="0" err="1" smtClean="0"/>
              <a:t>linux</a:t>
            </a:r>
            <a:r>
              <a:rPr lang="en-US" smtClean="0"/>
              <a:t> side can </a:t>
            </a:r>
            <a:r>
              <a:rPr lang="en-US" dirty="0" smtClean="0"/>
              <a:t>reset Cortex-A7 without impacting Cortex-M4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119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84" y="2705817"/>
            <a:ext cx="11857435" cy="2421153"/>
          </a:xfrm>
        </p:spPr>
        <p:txBody>
          <a:bodyPr/>
          <a:lstStyle/>
          <a:p>
            <a:r>
              <a:rPr lang="en-US" sz="3200" b="1" dirty="0" smtClean="0"/>
              <a:t>Architecture for real time applications</a:t>
            </a:r>
          </a:p>
          <a:p>
            <a:r>
              <a:rPr lang="en-US" sz="3200" b="1" dirty="0" smtClean="0"/>
              <a:t>Easy configuration and use </a:t>
            </a:r>
            <a:r>
              <a:rPr lang="en-US" sz="3200" dirty="0" smtClean="0"/>
              <a:t>of Cortex-M4 inside STM32MP1</a:t>
            </a:r>
          </a:p>
          <a:p>
            <a:r>
              <a:rPr lang="en-US" sz="3200" b="1" dirty="0" smtClean="0"/>
              <a:t>STM32 Knowledge and Ecosystem 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521" y="5742476"/>
            <a:ext cx="1040133" cy="102437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362" y="116659"/>
            <a:ext cx="10762781" cy="1143265"/>
          </a:xfrm>
        </p:spPr>
        <p:txBody>
          <a:bodyPr/>
          <a:lstStyle/>
          <a:p>
            <a:r>
              <a:rPr lang="de-DE" dirty="0" smtClean="0"/>
              <a:t>STM32MP1 Coprocessing 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>
          <a:xfrm>
            <a:off x="5953" y="1341562"/>
            <a:ext cx="12206259" cy="564232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4869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52"/>
                </a:solidFill>
              </a:rPr>
              <a:t>Thank you!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9" y="184321"/>
            <a:ext cx="116058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5819" y="4648994"/>
            <a:ext cx="10359152" cy="1362390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Coprocessing Management overview</a:t>
            </a:r>
          </a:p>
        </p:txBody>
      </p:sp>
    </p:spTree>
    <p:extLst>
      <p:ext uri="{BB962C8B-B14F-4D97-AF65-F5344CB8AC3E}">
        <p14:creationId xmlns:p14="http://schemas.microsoft.com/office/powerpoint/2010/main" val="183782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9294019" y="2915024"/>
            <a:ext cx="0" cy="302937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198019" y="3324412"/>
            <a:ext cx="0" cy="2619982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Coprocessing</a:t>
            </a:r>
            <a:r>
              <a:rPr lang="en-US" dirty="0" smtClean="0"/>
              <a:t> Software Framework</a:t>
            </a:r>
            <a:endParaRPr lang="de-DE" dirty="0"/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24217" y="2286794"/>
            <a:ext cx="4419601" cy="1371600"/>
          </a:xfrm>
          <a:prstGeom prst="rect">
            <a:avLst/>
          </a:prstGeom>
          <a:solidFill>
            <a:schemeClr val="accent4"/>
          </a:solidFill>
          <a:ln w="28575" algn="ctr">
            <a:noFill/>
            <a:prstDash val="solid"/>
            <a:round/>
            <a:headEnd/>
            <a:tailEnd/>
          </a:ln>
          <a:effectLst/>
        </p:spPr>
        <p:txBody>
          <a:bodyPr lIns="8129" tIns="43228" rIns="8129" bIns="43228" anchor="t" anchorCtr="1"/>
          <a:lstStyle/>
          <a:p>
            <a:pPr algn="ctr" defTabSz="865188">
              <a:lnSpc>
                <a:spcPct val="9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Dual Cortex-A7 @ 650MHz</a:t>
            </a:r>
            <a:endParaRPr lang="en-US" sz="20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5103019" y="4238812"/>
            <a:ext cx="2438400" cy="861550"/>
          </a:xfrm>
          <a:prstGeom prst="rect">
            <a:avLst/>
          </a:prstGeom>
          <a:solidFill>
            <a:schemeClr val="accent4"/>
          </a:solidFill>
          <a:ln w="28575" algn="ctr">
            <a:noFill/>
            <a:prstDash val="solid"/>
            <a:round/>
            <a:headEnd/>
            <a:tailEnd/>
          </a:ln>
          <a:effectLst/>
        </p:spPr>
        <p:txBody>
          <a:bodyPr lIns="8129" tIns="43228" rIns="8129" bIns="43228" anchor="t" anchorCtr="1"/>
          <a:lstStyle/>
          <a:p>
            <a:pPr algn="ctr" defTabSz="865188">
              <a:lnSpc>
                <a:spcPct val="9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MCU + Ret. RAM</a:t>
            </a:r>
          </a:p>
          <a:p>
            <a:pPr algn="ctr" defTabSz="865188">
              <a:lnSpc>
                <a:spcPct val="9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448kB</a:t>
            </a:r>
            <a:endParaRPr lang="en-US" sz="20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108290" y="5944394"/>
            <a:ext cx="6293474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103019" y="5334794"/>
            <a:ext cx="2438400" cy="861550"/>
            <a:chOff x="7034692" y="2071124"/>
            <a:chExt cx="2438400" cy="861550"/>
          </a:xfrm>
        </p:grpSpPr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034692" y="2071124"/>
              <a:ext cx="2438400" cy="861550"/>
            </a:xfrm>
            <a:prstGeom prst="rect">
              <a:avLst/>
            </a:prstGeom>
            <a:solidFill>
              <a:schemeClr val="accent4"/>
            </a:solidFill>
            <a:ln w="28575" algn="ctr">
              <a:noFill/>
              <a:prstDash val="solid"/>
              <a:round/>
              <a:headEnd/>
              <a:tailEnd/>
            </a:ln>
            <a:effectLst/>
          </p:spPr>
          <p:txBody>
            <a:bodyPr lIns="8129" tIns="43228" rIns="8129" bIns="43228" anchor="t" anchorCtr="1"/>
            <a:lstStyle/>
            <a:p>
              <a:pPr algn="ctr" defTabSz="865188">
                <a:lnSpc>
                  <a:spcPct val="95000"/>
                </a:lnSpc>
                <a:spcBef>
                  <a:spcPct val="50000"/>
                </a:spcBef>
              </a:pPr>
              <a:r>
                <a:rPr lang="en-US" sz="2000" b="1" dirty="0" smtClean="0">
                  <a:solidFill>
                    <a:schemeClr val="bg1"/>
                  </a:solidFill>
                  <a:ea typeface="ＭＳ Ｐゴシック"/>
                  <a:cs typeface="ＭＳ Ｐゴシック"/>
                </a:rPr>
                <a:t>Mailbox</a:t>
              </a:r>
              <a:endParaRPr lang="en-US" sz="2000" b="1" dirty="0">
                <a:solidFill>
                  <a:schemeClr val="bg1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281500" y="2488405"/>
              <a:ext cx="1905000" cy="3026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IPCC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066236" y="2252706"/>
            <a:ext cx="4437583" cy="1100888"/>
          </a:xfrm>
          <a:prstGeom prst="rect">
            <a:avLst/>
          </a:prstGeom>
          <a:solidFill>
            <a:schemeClr val="accent4"/>
          </a:solidFill>
          <a:ln w="28575" algn="ctr">
            <a:noFill/>
            <a:prstDash val="solid"/>
            <a:round/>
            <a:headEnd/>
            <a:tailEnd/>
          </a:ln>
          <a:effectLst/>
        </p:spPr>
        <p:txBody>
          <a:bodyPr lIns="8129" tIns="43228" rIns="8129" bIns="43228" anchor="t" anchorCtr="1"/>
          <a:lstStyle/>
          <a:p>
            <a:pPr algn="ctr" defTabSz="865188">
              <a:lnSpc>
                <a:spcPct val="9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Cortex-M4 @ 200MHz</a:t>
            </a:r>
            <a:endParaRPr lang="en-US" sz="20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35" y="1290895"/>
            <a:ext cx="839563" cy="99480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9" t="33065" r="50000" b="14014"/>
          <a:stretch/>
        </p:blipFill>
        <p:spPr>
          <a:xfrm>
            <a:off x="8798719" y="1257370"/>
            <a:ext cx="990600" cy="990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3419" y="3734594"/>
            <a:ext cx="4267200" cy="2677656"/>
            <a:chOff x="683419" y="3734594"/>
            <a:chExt cx="4267200" cy="2677656"/>
          </a:xfrm>
        </p:grpSpPr>
        <p:sp>
          <p:nvSpPr>
            <p:cNvPr id="3" name="TextBox 2"/>
            <p:cNvSpPr txBox="1"/>
            <p:nvPr/>
          </p:nvSpPr>
          <p:spPr>
            <a:xfrm>
              <a:off x="683419" y="3734594"/>
              <a:ext cx="4267200" cy="2677656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Framework from Community 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4" name="Text Box 109"/>
            <p:cNvSpPr txBox="1">
              <a:spLocks noChangeArrowheads="1"/>
            </p:cNvSpPr>
            <p:nvPr/>
          </p:nvSpPr>
          <p:spPr bwMode="auto">
            <a:xfrm>
              <a:off x="2055019" y="4420394"/>
              <a:ext cx="1905000" cy="6096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  <a:miter lim="800000"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fr-FR"/>
              </a:defPPr>
              <a:lvl1pPr algn="ctr">
                <a:defRPr sz="1000">
                  <a:solidFill>
                    <a:schemeClr val="bg1"/>
                  </a:solidFill>
                </a:defRPr>
              </a:lvl1pPr>
            </a:lstStyle>
            <a:p>
              <a:pPr>
                <a:defRPr/>
              </a:pPr>
              <a:r>
                <a:rPr lang="en-US" sz="2000" dirty="0" err="1"/>
                <a:t>RPMsg</a:t>
              </a:r>
              <a:endParaRPr lang="en-US" sz="2000" dirty="0"/>
            </a:p>
          </p:txBody>
        </p:sp>
        <p:sp>
          <p:nvSpPr>
            <p:cNvPr id="38" name="Text Box 109"/>
            <p:cNvSpPr txBox="1">
              <a:spLocks noChangeArrowheads="1"/>
            </p:cNvSpPr>
            <p:nvPr/>
          </p:nvSpPr>
          <p:spPr bwMode="auto">
            <a:xfrm>
              <a:off x="2055019" y="5106194"/>
              <a:ext cx="1905000" cy="6096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  <a:miter lim="800000"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fr-FR"/>
              </a:defPPr>
              <a:lvl1pPr algn="ctr">
                <a:defRPr sz="1000">
                  <a:solidFill>
                    <a:schemeClr val="bg1"/>
                  </a:solidFill>
                </a:defRPr>
              </a:lvl1pPr>
            </a:lstStyle>
            <a:p>
              <a:pPr>
                <a:defRPr/>
              </a:pPr>
              <a:r>
                <a:rPr lang="en-US" sz="2000" dirty="0" err="1"/>
                <a:t>RemoteProc</a:t>
              </a:r>
              <a:endParaRPr lang="en-US" sz="2000" dirty="0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2055019" y="5791994"/>
              <a:ext cx="1905000" cy="5334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  <a:miter lim="800000"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>
              <a:defPPr>
                <a:defRPr lang="fr-FR"/>
              </a:defPPr>
              <a:lvl1pPr algn="ctr">
                <a:defRPr sz="1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2000" dirty="0" err="1"/>
                <a:t>VirtIO</a:t>
              </a:r>
              <a:endParaRPr lang="en-US" sz="2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904957" y="3505994"/>
            <a:ext cx="3522662" cy="156966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Library from ST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" name="Text Box 79"/>
          <p:cNvSpPr txBox="1">
            <a:spLocks noChangeArrowheads="1"/>
          </p:cNvSpPr>
          <p:nvPr/>
        </p:nvSpPr>
        <p:spPr bwMode="auto">
          <a:xfrm>
            <a:off x="8608219" y="4115594"/>
            <a:ext cx="16002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6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2000" dirty="0" err="1"/>
              <a:t>OpenAMP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283619" y="2896394"/>
            <a:ext cx="1830259" cy="552190"/>
          </a:xfrm>
          <a:prstGeom prst="rect">
            <a:avLst/>
          </a:prstGeom>
          <a:solidFill>
            <a:srgbClr val="97C00E"/>
          </a:solidFill>
          <a:ln w="28575">
            <a:solidFill>
              <a:srgbClr val="97C00E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050" b="1" dirty="0">
                <a:ln w="0"/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8455819" y="2667794"/>
            <a:ext cx="1830259" cy="552190"/>
          </a:xfrm>
          <a:prstGeom prst="rect">
            <a:avLst/>
          </a:prstGeom>
          <a:solidFill>
            <a:srgbClr val="97C00E"/>
          </a:solidFill>
          <a:ln w="28575">
            <a:solidFill>
              <a:srgbClr val="97C00E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050" b="1" dirty="0">
                <a:ln w="0"/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0249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dirty="0" err="1" smtClean="0"/>
              <a:t>Coprocessing</a:t>
            </a:r>
            <a:r>
              <a:rPr lang="fr-FR" altLang="en-US" dirty="0" smtClean="0"/>
              <a:t> Linux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277793"/>
            <a:ext cx="10968514" cy="4278072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list of services are proposed relying on the open-source RemoteProc/RPMsg frameworks and IPCC hardware peripheral:</a:t>
            </a:r>
          </a:p>
          <a:p>
            <a:pPr lvl="1"/>
            <a:r>
              <a:rPr lang="en-US" sz="2800" dirty="0"/>
              <a:t>Load and control Cortex®-M4 </a:t>
            </a:r>
            <a:r>
              <a:rPr lang="en-US" sz="2800" dirty="0" smtClean="0"/>
              <a:t>firmware </a:t>
            </a:r>
            <a:r>
              <a:rPr lang="en-US" sz="2800" dirty="0"/>
              <a:t>by Cortex®-</a:t>
            </a:r>
            <a:r>
              <a:rPr lang="en-US" sz="2800" dirty="0" smtClean="0"/>
              <a:t>A7</a:t>
            </a:r>
            <a:endParaRPr lang="en-US" sz="2800" dirty="0"/>
          </a:p>
          <a:p>
            <a:pPr lvl="1"/>
            <a:r>
              <a:rPr lang="en-US" sz="2800" dirty="0" smtClean="0"/>
              <a:t>Inter-processor </a:t>
            </a:r>
            <a:r>
              <a:rPr lang="en-US" sz="2800" dirty="0"/>
              <a:t>communication based on messages and </a:t>
            </a:r>
            <a:r>
              <a:rPr lang="en-US" sz="2800" dirty="0" smtClean="0"/>
              <a:t>mailboxes</a:t>
            </a:r>
            <a:endParaRPr lang="en-US" sz="2800" dirty="0"/>
          </a:p>
          <a:p>
            <a:pPr lvl="1"/>
            <a:r>
              <a:rPr lang="en-US" sz="2800" dirty="0"/>
              <a:t>Resources </a:t>
            </a:r>
            <a:r>
              <a:rPr lang="en-US" sz="2800" dirty="0" smtClean="0"/>
              <a:t>management</a:t>
            </a:r>
            <a:endParaRPr lang="en-US" sz="2800" dirty="0"/>
          </a:p>
          <a:p>
            <a:pPr lvl="2"/>
            <a:r>
              <a:rPr lang="en-US" sz="2400" dirty="0"/>
              <a:t>Peripheral assignment to a Core </a:t>
            </a:r>
            <a:r>
              <a:rPr lang="en-US" sz="2400" dirty="0" smtClean="0"/>
              <a:t>(with </a:t>
            </a:r>
            <a:r>
              <a:rPr lang="en-US" sz="2400" dirty="0"/>
              <a:t>access right check)</a:t>
            </a:r>
          </a:p>
          <a:p>
            <a:pPr lvl="2"/>
            <a:r>
              <a:rPr lang="en-US" sz="2400" dirty="0"/>
              <a:t>System resources management (resources that are common to both </a:t>
            </a:r>
            <a:r>
              <a:rPr lang="en-US" sz="2400" dirty="0" smtClean="0"/>
              <a:t>cores)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1176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019" y="153194"/>
            <a:ext cx="8076642" cy="85793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Firmware </a:t>
            </a:r>
            <a:r>
              <a:rPr lang="en-US" altLang="en-US" dirty="0"/>
              <a:t>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19" y="2134394"/>
            <a:ext cx="10210800" cy="449351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800" dirty="0"/>
              <a:t>The Cortex-M4 firmware is loaded by Cortex-A thanks to services provided by </a:t>
            </a:r>
            <a:r>
              <a:rPr lang="en-US" sz="2800" dirty="0" smtClean="0"/>
              <a:t>OpenSTLinux </a:t>
            </a:r>
            <a:r>
              <a:rPr lang="en-US" sz="2800" dirty="0" err="1"/>
              <a:t>RemoteProc</a:t>
            </a:r>
            <a:r>
              <a:rPr lang="en-US" sz="2800" dirty="0"/>
              <a:t> </a:t>
            </a:r>
            <a:r>
              <a:rPr lang="en-US" sz="2800" dirty="0" smtClean="0"/>
              <a:t>framework, uses a resource table to define </a:t>
            </a:r>
            <a:r>
              <a:rPr lang="en-US" sz="2800" dirty="0" err="1" smtClean="0"/>
              <a:t>commun</a:t>
            </a:r>
            <a:r>
              <a:rPr lang="en-US" sz="2800" dirty="0" smtClean="0"/>
              <a:t> resources (ring buffers and trace buffers). </a:t>
            </a:r>
            <a:endParaRPr lang="en-US" sz="2800" b="1" dirty="0"/>
          </a:p>
          <a:p>
            <a:pPr>
              <a:spcAft>
                <a:spcPts val="0"/>
              </a:spcAft>
            </a:pPr>
            <a:r>
              <a:rPr lang="en-US" sz="2800" dirty="0"/>
              <a:t>Firmware is stored in an ELF format file, in </a:t>
            </a:r>
            <a:r>
              <a:rPr lang="en-US" sz="2800" dirty="0" smtClean="0"/>
              <a:t>OpenSTLinux filesystem /lib/firmware</a:t>
            </a:r>
            <a:endParaRPr lang="en-US" sz="2800" b="1" dirty="0"/>
          </a:p>
          <a:p>
            <a:pPr>
              <a:spcAft>
                <a:spcPts val="0"/>
              </a:spcAft>
            </a:pPr>
            <a:r>
              <a:rPr lang="en-US" sz="2800" dirty="0"/>
              <a:t>Load of the firmware is </a:t>
            </a:r>
            <a:r>
              <a:rPr lang="en-US" sz="2800" dirty="0" smtClean="0"/>
              <a:t>done either :</a:t>
            </a:r>
            <a:endParaRPr lang="en-US" sz="2800" b="1" dirty="0"/>
          </a:p>
          <a:p>
            <a:pPr lvl="1">
              <a:spcAft>
                <a:spcPts val="0"/>
              </a:spcAft>
            </a:pPr>
            <a:r>
              <a:rPr lang="en-US" sz="2400" dirty="0" smtClean="0"/>
              <a:t>Automatically when OpenSTLinux has started</a:t>
            </a:r>
          </a:p>
          <a:p>
            <a:pPr lvl="1">
              <a:spcAft>
                <a:spcPts val="0"/>
              </a:spcAft>
            </a:pPr>
            <a:r>
              <a:rPr lang="en-US" sz="2400" dirty="0" smtClean="0"/>
              <a:t>Manually at runtime thanks to </a:t>
            </a:r>
            <a:r>
              <a:rPr lang="en-US" sz="2400" dirty="0" err="1" smtClean="0"/>
              <a:t>RemoteProc</a:t>
            </a:r>
            <a:r>
              <a:rPr lang="en-US" sz="2400" dirty="0" smtClean="0"/>
              <a:t> interface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2381" y="1448594"/>
            <a:ext cx="12168000" cy="381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OpenSTLinux load an control the Cortex-M4 firmware execution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6477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Connector 180"/>
          <p:cNvCxnSpPr/>
          <p:nvPr/>
        </p:nvCxnSpPr>
        <p:spPr>
          <a:xfrm flipV="1">
            <a:off x="6130118" y="982826"/>
            <a:ext cx="0" cy="5793699"/>
          </a:xfrm>
          <a:prstGeom prst="line">
            <a:avLst/>
          </a:prstGeom>
          <a:ln w="12700">
            <a:solidFill>
              <a:schemeClr val="accent4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598254" y="152121"/>
            <a:ext cx="10762781" cy="114326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Firmware loading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487425" y="679732"/>
            <a:ext cx="725204" cy="1983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653" indent="-285636"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2543" indent="-228509"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99560" indent="-228509"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6577" indent="-228509"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3594" indent="-228509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0611" indent="-228509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7628" indent="-228509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4646" indent="-228509" eaLnBrk="0" fontAlgn="base" hangingPunct="0">
              <a:spcBef>
                <a:spcPct val="0"/>
              </a:spcBef>
              <a:spcAft>
                <a:spcPct val="0"/>
              </a:spcAft>
              <a:defRPr sz="2399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8137DD-7CD3-46B0-86D2-7C8FBA4BD415}" type="slidenum">
              <a:rPr lang="fr-FR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/>
              <a:t>6</a:t>
            </a:fld>
            <a:endParaRPr lang="fr-FR" altLang="en-US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495" y="329031"/>
            <a:ext cx="488759" cy="17931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61" y="329031"/>
            <a:ext cx="1010842" cy="179318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</a:rPr>
              <a:t>Community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496" y="92587"/>
            <a:ext cx="1547207" cy="179317"/>
          </a:xfrm>
          <a:prstGeom prst="rect">
            <a:avLst/>
          </a:prstGeom>
          <a:solidFill>
            <a:srgbClr val="97C00E"/>
          </a:solidFill>
          <a:ln w="28575">
            <a:solidFill>
              <a:srgbClr val="97C00E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1050" dirty="0">
                <a:ln w="0"/>
                <a:solidFill>
                  <a:schemeClr val="bg1"/>
                </a:solidFill>
              </a:rPr>
              <a:t>3rd Party</a:t>
            </a:r>
            <a:endParaRPr lang="en-US" sz="1050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96" y="806683"/>
            <a:ext cx="1547207" cy="179317"/>
          </a:xfrm>
          <a:prstGeom prst="rect">
            <a:avLst/>
          </a:prstGeom>
          <a:solidFill>
            <a:srgbClr val="90989E"/>
          </a:solidFill>
          <a:ln w="28575">
            <a:solidFill>
              <a:srgbClr val="90989E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1050" dirty="0">
                <a:solidFill>
                  <a:srgbClr val="002052"/>
                </a:solidFill>
              </a:rPr>
              <a:t>Hardware</a:t>
            </a:r>
            <a:endParaRPr lang="en-US" sz="1000" dirty="0">
              <a:solidFill>
                <a:srgbClr val="00205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73" y="35793"/>
            <a:ext cx="1978939" cy="1086678"/>
          </a:xfrm>
          <a:prstGeom prst="rect">
            <a:avLst/>
          </a:prstGeom>
          <a:noFill/>
          <a:ln w="28575">
            <a:solidFill>
              <a:srgbClr val="002052"/>
            </a:solidFill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anchor="b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accent4"/>
                </a:solidFill>
              </a:rPr>
              <a:t>Legend</a:t>
            </a:r>
            <a:endParaRPr lang="en-GB" sz="1599" dirty="0">
              <a:solidFill>
                <a:schemeClr val="accent4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92013" y="2384041"/>
            <a:ext cx="11803213" cy="0"/>
          </a:xfrm>
          <a:prstGeom prst="line">
            <a:avLst/>
          </a:prstGeom>
          <a:ln w="12700">
            <a:solidFill>
              <a:schemeClr val="accent4"/>
            </a:solidFill>
            <a:prstDash val="lgDashDot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 bwMode="auto">
          <a:xfrm>
            <a:off x="1498015" y="1652207"/>
            <a:ext cx="1439301" cy="360221"/>
          </a:xfrm>
          <a:prstGeom prst="rect">
            <a:avLst/>
          </a:prstGeom>
          <a:solidFill>
            <a:srgbClr val="97C00E"/>
          </a:solidFill>
          <a:ln w="28575">
            <a:solidFill>
              <a:srgbClr val="97C00E"/>
            </a:solidFill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399" dirty="0">
                <a:ln w="0"/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9" name="Text Box 109"/>
          <p:cNvSpPr txBox="1">
            <a:spLocks noChangeArrowheads="1"/>
          </p:cNvSpPr>
          <p:nvPr/>
        </p:nvSpPr>
        <p:spPr bwMode="auto">
          <a:xfrm>
            <a:off x="3635542" y="5013788"/>
            <a:ext cx="1439300" cy="36022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399" dirty="0"/>
              <a:t>stm32_rproc</a:t>
            </a:r>
          </a:p>
        </p:txBody>
      </p:sp>
      <p:sp>
        <p:nvSpPr>
          <p:cNvPr id="40" name="Text Box 109"/>
          <p:cNvSpPr txBox="1">
            <a:spLocks noChangeArrowheads="1"/>
          </p:cNvSpPr>
          <p:nvPr/>
        </p:nvSpPr>
        <p:spPr bwMode="auto">
          <a:xfrm>
            <a:off x="5423162" y="3972010"/>
            <a:ext cx="1439300" cy="147400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t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399" dirty="0" smtClean="0">
                <a:solidFill>
                  <a:srgbClr val="002052"/>
                </a:solidFill>
                <a:cs typeface="Arial"/>
              </a:rPr>
              <a:t>MCUSRAM/RETRAM</a:t>
            </a:r>
            <a:endParaRPr lang="en-US" sz="1399" dirty="0">
              <a:solidFill>
                <a:srgbClr val="002052"/>
              </a:solidFill>
            </a:endParaRPr>
          </a:p>
        </p:txBody>
      </p:sp>
      <p:sp>
        <p:nvSpPr>
          <p:cNvPr id="69" name="Text Box 109"/>
          <p:cNvSpPr txBox="1">
            <a:spLocks noChangeArrowheads="1"/>
          </p:cNvSpPr>
          <p:nvPr/>
        </p:nvSpPr>
        <p:spPr bwMode="auto">
          <a:xfrm>
            <a:off x="1498015" y="5013788"/>
            <a:ext cx="1439301" cy="36022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399" dirty="0"/>
              <a:t>r</a:t>
            </a:r>
            <a:r>
              <a:rPr lang="en-US" sz="1399" dirty="0" smtClean="0"/>
              <a:t>proc_core</a:t>
            </a:r>
            <a:endParaRPr lang="en-US" sz="1399" dirty="0"/>
          </a:p>
        </p:txBody>
      </p:sp>
      <p:cxnSp>
        <p:nvCxnSpPr>
          <p:cNvPr id="62" name="Straight Connector 61"/>
          <p:cNvCxnSpPr>
            <a:stCxn id="19" idx="1"/>
            <a:endCxn id="69" idx="3"/>
          </p:cNvCxnSpPr>
          <p:nvPr/>
        </p:nvCxnSpPr>
        <p:spPr>
          <a:xfrm flipH="1">
            <a:off x="2937315" y="5193105"/>
            <a:ext cx="6982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26377" y="2290415"/>
            <a:ext cx="182575" cy="187251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fr-F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4026" y="2080809"/>
            <a:ext cx="2740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200" dirty="0">
                <a:solidFill>
                  <a:schemeClr val="accent2"/>
                </a:solidFill>
              </a:rPr>
              <a:t>/</a:t>
            </a:r>
            <a:r>
              <a:rPr lang="fr-FR" altLang="en-US" sz="1200" dirty="0" smtClean="0">
                <a:solidFill>
                  <a:schemeClr val="accent2"/>
                </a:solidFill>
              </a:rPr>
              <a:t>sys/class/remoteproc/remoteprocX</a:t>
            </a:r>
            <a:r>
              <a:rPr lang="fr-FR" altLang="en-US" sz="1200" dirty="0">
                <a:solidFill>
                  <a:schemeClr val="accent2"/>
                </a:solidFill>
              </a:rPr>
              <a:t>/</a:t>
            </a:r>
            <a:endParaRPr lang="en-US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>
            <a:stCxn id="102" idx="2"/>
            <a:endCxn id="63" idx="0"/>
          </p:cNvCxnSpPr>
          <p:nvPr/>
        </p:nvCxnSpPr>
        <p:spPr>
          <a:xfrm flipH="1">
            <a:off x="2217665" y="2012428"/>
            <a:ext cx="1" cy="2779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3" idx="4"/>
            <a:endCxn id="69" idx="0"/>
          </p:cNvCxnSpPr>
          <p:nvPr/>
        </p:nvCxnSpPr>
        <p:spPr>
          <a:xfrm rot="16200000" flipH="1">
            <a:off x="949604" y="3745726"/>
            <a:ext cx="2536122" cy="1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442422" y="4990004"/>
            <a:ext cx="1368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GB" sz="1399" dirty="0" smtClean="0">
                <a:solidFill>
                  <a:schemeClr val="bg1"/>
                </a:solidFill>
              </a:rPr>
              <a:t>STM32Cube firmware</a:t>
            </a:r>
            <a:endParaRPr lang="en-GB" sz="1399" dirty="0">
              <a:solidFill>
                <a:schemeClr val="bg1"/>
              </a:solidFill>
            </a:endParaRPr>
          </a:p>
        </p:txBody>
      </p:sp>
      <p:sp>
        <p:nvSpPr>
          <p:cNvPr id="33" name="Line Callout 2 32"/>
          <p:cNvSpPr/>
          <p:nvPr/>
        </p:nvSpPr>
        <p:spPr>
          <a:xfrm>
            <a:off x="7489028" y="3358385"/>
            <a:ext cx="2553541" cy="1077223"/>
          </a:xfrm>
          <a:prstGeom prst="borderCallout2">
            <a:avLst>
              <a:gd name="adj1" fmla="val 111382"/>
              <a:gd name="adj2" fmla="val 51198"/>
              <a:gd name="adj3" fmla="val 131975"/>
              <a:gd name="adj4" fmla="val 51291"/>
              <a:gd name="adj5" fmla="val 145421"/>
              <a:gd name="adj6" fmla="val -21757"/>
            </a:avLst>
          </a:prstGeom>
          <a:ln w="12700">
            <a:solidFill>
              <a:srgbClr val="0020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rgbClr val="002052"/>
                </a:solidFill>
              </a:rPr>
              <a:t>Step 1: Cortex-M4 </a:t>
            </a:r>
            <a:r>
              <a:rPr lang="en-US" sz="1200" dirty="0">
                <a:solidFill>
                  <a:srgbClr val="002052"/>
                </a:solidFill>
              </a:rPr>
              <a:t>Firmware is loaded from </a:t>
            </a:r>
            <a:r>
              <a:rPr lang="en-US" sz="1200" dirty="0" smtClean="0">
                <a:solidFill>
                  <a:srgbClr val="002052"/>
                </a:solidFill>
              </a:rPr>
              <a:t>the </a:t>
            </a:r>
            <a:r>
              <a:rPr lang="en-US" sz="1200" dirty="0">
                <a:solidFill>
                  <a:srgbClr val="002052"/>
                </a:solidFill>
              </a:rPr>
              <a:t>file system. It can be loaded during kernel probe or at runtime by an application using sysfs.</a:t>
            </a:r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4829551" y="1397937"/>
            <a:ext cx="780983" cy="807720"/>
            <a:chOff x="422032" y="4899117"/>
            <a:chExt cx="781143" cy="807716"/>
          </a:xfrm>
        </p:grpSpPr>
        <p:sp>
          <p:nvSpPr>
            <p:cNvPr id="35" name="TextBox 15"/>
            <p:cNvSpPr txBox="1">
              <a:spLocks noChangeArrowheads="1"/>
            </p:cNvSpPr>
            <p:nvPr/>
          </p:nvSpPr>
          <p:spPr bwMode="auto">
            <a:xfrm>
              <a:off x="422032" y="5445224"/>
              <a:ext cx="781143" cy="26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8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215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33400" indent="-177800">
                <a:lnSpc>
                  <a:spcPct val="90000"/>
                </a:lnSpc>
                <a:spcAft>
                  <a:spcPts val="600"/>
                </a:spcAft>
                <a:buClr>
                  <a:srgbClr val="002152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1700" indent="-17780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rgbClr val="9C9E9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7175" indent="-155575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1100" b="1" dirty="0" smtClean="0">
                  <a:solidFill>
                    <a:schemeClr val="tx2"/>
                  </a:solidFill>
                </a:rPr>
                <a:t>Cortex-A</a:t>
              </a:r>
              <a:endParaRPr lang="en-GB" alt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15002" y="4919746"/>
              <a:ext cx="574568" cy="58079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 sz="1799" dirty="0"/>
            </a:p>
          </p:txBody>
        </p:sp>
        <p:sp>
          <p:nvSpPr>
            <p:cNvPr id="37" name="TextBox 166"/>
            <p:cNvSpPr txBox="1">
              <a:spLocks noChangeArrowheads="1"/>
            </p:cNvSpPr>
            <p:nvPr/>
          </p:nvSpPr>
          <p:spPr bwMode="auto">
            <a:xfrm>
              <a:off x="469642" y="5213424"/>
              <a:ext cx="5180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8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215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33400" indent="-177800">
                <a:lnSpc>
                  <a:spcPct val="90000"/>
                </a:lnSpc>
                <a:spcAft>
                  <a:spcPts val="600"/>
                </a:spcAft>
                <a:buClr>
                  <a:srgbClr val="002152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1700" indent="-17780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rgbClr val="9C9E9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7175" indent="-155575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700" dirty="0">
                  <a:solidFill>
                    <a:schemeClr val="bg1"/>
                  </a:solidFill>
                </a:rPr>
                <a:t>Open</a:t>
              </a:r>
              <a:r>
                <a:rPr lang="en-GB" altLang="en-US" sz="700" b="1" dirty="0">
                  <a:solidFill>
                    <a:schemeClr val="bg1"/>
                  </a:solidFill>
                </a:rPr>
                <a:t>ST</a:t>
              </a:r>
            </a:p>
            <a:p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700" b="1" dirty="0">
                  <a:solidFill>
                    <a:schemeClr val="bg1"/>
                  </a:solidFill>
                </a:rPr>
                <a:t>Linux</a:t>
              </a:r>
            </a:p>
          </p:txBody>
        </p:sp>
        <p:pic>
          <p:nvPicPr>
            <p:cNvPr id="38" name="Picture 11" descr="Image result for linux pengu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669" y="4899117"/>
              <a:ext cx="307606" cy="36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12"/>
          <p:cNvGrpSpPr>
            <a:grpSpLocks/>
          </p:cNvGrpSpPr>
          <p:nvPr/>
        </p:nvGrpSpPr>
        <p:grpSpPr bwMode="auto">
          <a:xfrm>
            <a:off x="6674417" y="1307484"/>
            <a:ext cx="893414" cy="898174"/>
            <a:chOff x="4125248" y="2980060"/>
            <a:chExt cx="893505" cy="897881"/>
          </a:xfrm>
        </p:grpSpPr>
        <p:pic>
          <p:nvPicPr>
            <p:cNvPr id="41" name="Picture 13" descr="Image result for stm32cub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0" t="5582" b="1532"/>
            <a:stretch>
              <a:fillRect/>
            </a:stretch>
          </p:blipFill>
          <p:spPr bwMode="auto">
            <a:xfrm>
              <a:off x="4199193" y="2980060"/>
              <a:ext cx="761366" cy="71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14"/>
            <p:cNvSpPr txBox="1">
              <a:spLocks noChangeArrowheads="1"/>
            </p:cNvSpPr>
            <p:nvPr/>
          </p:nvSpPr>
          <p:spPr bwMode="auto">
            <a:xfrm>
              <a:off x="4125248" y="3616331"/>
              <a:ext cx="8935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>
                  <a:solidFill>
                    <a:srgbClr val="00215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33400" indent="-177800">
                <a:lnSpc>
                  <a:spcPct val="90000"/>
                </a:lnSpc>
                <a:spcAft>
                  <a:spcPts val="600"/>
                </a:spcAft>
                <a:buClr>
                  <a:srgbClr val="002152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01700" indent="-17780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rgbClr val="9C9E9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7175" indent="-155575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en-US" sz="1100" b="1" dirty="0" smtClean="0">
                  <a:solidFill>
                    <a:schemeClr val="accent1"/>
                  </a:solidFill>
                </a:rPr>
                <a:t>Cortex-M</a:t>
              </a:r>
              <a:endParaRPr lang="en-GB" altLang="en-US" sz="11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6" name="Text Box 109"/>
          <p:cNvSpPr txBox="1">
            <a:spLocks noChangeArrowheads="1"/>
          </p:cNvSpPr>
          <p:nvPr/>
        </p:nvSpPr>
        <p:spPr bwMode="auto">
          <a:xfrm>
            <a:off x="5411261" y="6367109"/>
            <a:ext cx="1439301" cy="360221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399" dirty="0">
                <a:solidFill>
                  <a:srgbClr val="002052"/>
                </a:solidFill>
                <a:cs typeface="Arial"/>
              </a:rPr>
              <a:t>RCC</a:t>
            </a:r>
            <a:endParaRPr lang="en-US" sz="1399" dirty="0">
              <a:solidFill>
                <a:srgbClr val="002052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122128" y="5035848"/>
            <a:ext cx="273008" cy="26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Line Callout 2 31"/>
          <p:cNvSpPr/>
          <p:nvPr/>
        </p:nvSpPr>
        <p:spPr>
          <a:xfrm>
            <a:off x="7489028" y="5396142"/>
            <a:ext cx="2553541" cy="612771"/>
          </a:xfrm>
          <a:prstGeom prst="borderCallout2">
            <a:avLst>
              <a:gd name="adj1" fmla="val 115858"/>
              <a:gd name="adj2" fmla="val 51377"/>
              <a:gd name="adj3" fmla="val 158921"/>
              <a:gd name="adj4" fmla="val 51426"/>
              <a:gd name="adj5" fmla="val 176293"/>
              <a:gd name="adj6" fmla="val -21283"/>
            </a:avLst>
          </a:prstGeom>
          <a:ln w="12700">
            <a:solidFill>
              <a:srgbClr val="0020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rgbClr val="002052"/>
                </a:solidFill>
              </a:rPr>
              <a:t>Step 2: Cortex M4 is clocked and reset is de-asserted to start M</a:t>
            </a:r>
            <a:r>
              <a:rPr lang="en-US" sz="1200" dirty="0">
                <a:solidFill>
                  <a:srgbClr val="002052"/>
                </a:solidFill>
              </a:rPr>
              <a:t>4</a:t>
            </a:r>
            <a:r>
              <a:rPr lang="en-US" sz="1200" dirty="0" smtClean="0">
                <a:solidFill>
                  <a:srgbClr val="002052"/>
                </a:solidFill>
              </a:rPr>
              <a:t> firmware </a:t>
            </a:r>
            <a:endParaRPr lang="en-US" sz="1200" dirty="0">
              <a:solidFill>
                <a:srgbClr val="00205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58812" y="4554271"/>
            <a:ext cx="1368000" cy="3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GB" sz="1399" dirty="0" smtClean="0">
                <a:solidFill>
                  <a:schemeClr val="bg1"/>
                </a:solidFill>
              </a:rPr>
              <a:t>Resource table</a:t>
            </a:r>
            <a:endParaRPr lang="en-GB" sz="13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6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9294019" y="2915024"/>
            <a:ext cx="0" cy="302937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198019" y="3324412"/>
            <a:ext cx="0" cy="2619982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Inter-Processor Communication</a:t>
            </a:r>
            <a:endParaRPr lang="de-DE" dirty="0"/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24217" y="2286794"/>
            <a:ext cx="4419601" cy="1371600"/>
          </a:xfrm>
          <a:prstGeom prst="rect">
            <a:avLst/>
          </a:prstGeom>
          <a:solidFill>
            <a:schemeClr val="accent4"/>
          </a:solidFill>
          <a:ln w="28575" algn="ctr">
            <a:noFill/>
            <a:prstDash val="solid"/>
            <a:round/>
            <a:headEnd/>
            <a:tailEnd/>
          </a:ln>
          <a:effectLst/>
        </p:spPr>
        <p:txBody>
          <a:bodyPr lIns="8129" tIns="43228" rIns="8129" bIns="43228" anchor="t" anchorCtr="1"/>
          <a:lstStyle/>
          <a:p>
            <a:pPr algn="ctr" defTabSz="865188">
              <a:lnSpc>
                <a:spcPct val="9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Dual Cortex-A7 @ 650MHz</a:t>
            </a:r>
            <a:endParaRPr lang="en-US" sz="20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5103019" y="4238812"/>
            <a:ext cx="2438400" cy="861550"/>
          </a:xfrm>
          <a:prstGeom prst="rect">
            <a:avLst/>
          </a:prstGeom>
          <a:solidFill>
            <a:schemeClr val="accent4"/>
          </a:solidFill>
          <a:ln w="28575" algn="ctr">
            <a:noFill/>
            <a:prstDash val="solid"/>
            <a:round/>
            <a:headEnd/>
            <a:tailEnd/>
          </a:ln>
          <a:effectLst/>
        </p:spPr>
        <p:txBody>
          <a:bodyPr lIns="8129" tIns="43228" rIns="8129" bIns="43228" anchor="t" anchorCtr="1"/>
          <a:lstStyle/>
          <a:p>
            <a:pPr algn="ctr" defTabSz="865188">
              <a:lnSpc>
                <a:spcPct val="9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MCU + Ret. RAM</a:t>
            </a:r>
          </a:p>
          <a:p>
            <a:pPr algn="ctr" defTabSz="865188">
              <a:lnSpc>
                <a:spcPct val="9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448kB</a:t>
            </a:r>
            <a:endParaRPr lang="en-US" sz="20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108290" y="5944394"/>
            <a:ext cx="6293474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103019" y="5334794"/>
            <a:ext cx="2438400" cy="861550"/>
            <a:chOff x="7034692" y="2071124"/>
            <a:chExt cx="2438400" cy="861550"/>
          </a:xfrm>
        </p:grpSpPr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034692" y="2071124"/>
              <a:ext cx="2438400" cy="861550"/>
            </a:xfrm>
            <a:prstGeom prst="rect">
              <a:avLst/>
            </a:prstGeom>
            <a:solidFill>
              <a:schemeClr val="accent4"/>
            </a:solidFill>
            <a:ln w="28575" algn="ctr">
              <a:noFill/>
              <a:prstDash val="solid"/>
              <a:round/>
              <a:headEnd/>
              <a:tailEnd/>
            </a:ln>
            <a:effectLst/>
          </p:spPr>
          <p:txBody>
            <a:bodyPr lIns="8129" tIns="43228" rIns="8129" bIns="43228" anchor="t" anchorCtr="1"/>
            <a:lstStyle/>
            <a:p>
              <a:pPr algn="ctr" defTabSz="865188">
                <a:lnSpc>
                  <a:spcPct val="95000"/>
                </a:lnSpc>
                <a:spcBef>
                  <a:spcPct val="50000"/>
                </a:spcBef>
              </a:pPr>
              <a:r>
                <a:rPr lang="en-US" sz="2000" b="1" dirty="0" smtClean="0">
                  <a:solidFill>
                    <a:schemeClr val="bg1"/>
                  </a:solidFill>
                  <a:ea typeface="ＭＳ Ｐゴシック"/>
                  <a:cs typeface="ＭＳ Ｐゴシック"/>
                </a:rPr>
                <a:t>Mailbox</a:t>
              </a:r>
              <a:endParaRPr lang="en-US" sz="2000" b="1" dirty="0">
                <a:solidFill>
                  <a:schemeClr val="bg1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281500" y="2488405"/>
              <a:ext cx="1905000" cy="3026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IPCC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066236" y="2252706"/>
            <a:ext cx="4419601" cy="861550"/>
          </a:xfrm>
          <a:prstGeom prst="rect">
            <a:avLst/>
          </a:prstGeom>
          <a:solidFill>
            <a:schemeClr val="accent4"/>
          </a:solidFill>
          <a:ln w="28575" algn="ctr">
            <a:noFill/>
            <a:prstDash val="solid"/>
            <a:round/>
            <a:headEnd/>
            <a:tailEnd/>
          </a:ln>
          <a:effectLst/>
        </p:spPr>
        <p:txBody>
          <a:bodyPr lIns="8129" tIns="43228" rIns="8129" bIns="43228" anchor="t" anchorCtr="1"/>
          <a:lstStyle/>
          <a:p>
            <a:pPr algn="ctr" defTabSz="865188">
              <a:lnSpc>
                <a:spcPct val="9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Cortex-M4 @ 200MHz</a:t>
            </a:r>
            <a:endParaRPr lang="en-US" sz="20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36" y="1677194"/>
            <a:ext cx="513546" cy="60850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9" t="33065" r="50000" b="14014"/>
          <a:stretch/>
        </p:blipFill>
        <p:spPr>
          <a:xfrm>
            <a:off x="8798719" y="1677194"/>
            <a:ext cx="570776" cy="57077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59619" y="4572794"/>
            <a:ext cx="4191000" cy="1846659"/>
            <a:chOff x="683419" y="3734594"/>
            <a:chExt cx="4267200" cy="2688141"/>
          </a:xfrm>
        </p:grpSpPr>
        <p:sp>
          <p:nvSpPr>
            <p:cNvPr id="3" name="TextBox 2"/>
            <p:cNvSpPr txBox="1"/>
            <p:nvPr/>
          </p:nvSpPr>
          <p:spPr>
            <a:xfrm>
              <a:off x="683419" y="3734594"/>
              <a:ext cx="4267200" cy="268814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Framework from Community</a:t>
              </a:r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4" name="Text Box 109"/>
            <p:cNvSpPr txBox="1">
              <a:spLocks noChangeArrowheads="1"/>
            </p:cNvSpPr>
            <p:nvPr/>
          </p:nvSpPr>
          <p:spPr bwMode="auto">
            <a:xfrm>
              <a:off x="2055019" y="4420394"/>
              <a:ext cx="1905000" cy="6096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  <a:miter lim="800000"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fr-FR"/>
              </a:defPPr>
              <a:lvl1pPr algn="ctr">
                <a:defRPr sz="1000">
                  <a:solidFill>
                    <a:schemeClr val="bg1"/>
                  </a:solidFill>
                </a:defRPr>
              </a:lvl1pPr>
            </a:lstStyle>
            <a:p>
              <a:pPr>
                <a:defRPr/>
              </a:pPr>
              <a:r>
                <a:rPr lang="en-US" sz="2000" dirty="0" err="1"/>
                <a:t>RPMsg</a:t>
              </a:r>
              <a:endParaRPr lang="en-US" sz="2000" dirty="0"/>
            </a:p>
          </p:txBody>
        </p:sp>
        <p:sp>
          <p:nvSpPr>
            <p:cNvPr id="38" name="Text Box 109"/>
            <p:cNvSpPr txBox="1">
              <a:spLocks noChangeArrowheads="1"/>
            </p:cNvSpPr>
            <p:nvPr/>
          </p:nvSpPr>
          <p:spPr bwMode="auto">
            <a:xfrm>
              <a:off x="2055019" y="5106194"/>
              <a:ext cx="1905000" cy="6096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  <a:miter lim="800000"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fr-FR"/>
              </a:defPPr>
              <a:lvl1pPr algn="ctr">
                <a:defRPr sz="1000">
                  <a:solidFill>
                    <a:schemeClr val="bg1"/>
                  </a:solidFill>
                </a:defRPr>
              </a:lvl1pPr>
            </a:lstStyle>
            <a:p>
              <a:pPr>
                <a:defRPr/>
              </a:pPr>
              <a:r>
                <a:rPr lang="en-US" sz="2000" dirty="0" err="1"/>
                <a:t>RemoteProc</a:t>
              </a:r>
              <a:endParaRPr lang="en-US" sz="2000" dirty="0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2055019" y="5791994"/>
              <a:ext cx="1905000" cy="5334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  <a:miter lim="800000"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>
              <a:defPPr>
                <a:defRPr lang="fr-FR"/>
              </a:defPPr>
              <a:lvl1pPr algn="ctr">
                <a:defRPr sz="1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2000" dirty="0" err="1"/>
                <a:t>VirtIO</a:t>
              </a:r>
              <a:endParaRPr lang="en-US" sz="2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93819" y="3277394"/>
            <a:ext cx="3522662" cy="230832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Library from ST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" name="Text Box 79"/>
          <p:cNvSpPr txBox="1">
            <a:spLocks noChangeArrowheads="1"/>
          </p:cNvSpPr>
          <p:nvPr/>
        </p:nvSpPr>
        <p:spPr bwMode="auto">
          <a:xfrm>
            <a:off x="8549481" y="4801394"/>
            <a:ext cx="16002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6"/>
            </a:solidFill>
            <a:miter lim="800000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>
            <a:defPPr>
              <a:defRPr lang="fr-FR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2000" dirty="0" err="1"/>
              <a:t>OpenAMP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>
          <a:xfrm>
            <a:off x="454819" y="1194931"/>
            <a:ext cx="11582399" cy="406063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Mailbox management is seen as standard protocol (UART, I2C ..)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283619" y="2896394"/>
            <a:ext cx="1830259" cy="552190"/>
          </a:xfrm>
          <a:prstGeom prst="rect">
            <a:avLst/>
          </a:prstGeom>
          <a:solidFill>
            <a:srgbClr val="97C00E"/>
          </a:solidFill>
          <a:ln w="28575">
            <a:solidFill>
              <a:srgbClr val="97C00E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050" b="1" dirty="0">
                <a:ln w="0"/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8608219" y="2667794"/>
            <a:ext cx="1600200" cy="323590"/>
          </a:xfrm>
          <a:prstGeom prst="rect">
            <a:avLst/>
          </a:prstGeom>
          <a:solidFill>
            <a:srgbClr val="97C00E"/>
          </a:solidFill>
          <a:ln w="28575">
            <a:solidFill>
              <a:srgbClr val="97C00E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050" b="1" dirty="0">
                <a:ln w="0"/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8532019" y="3658394"/>
            <a:ext cx="16002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</a:ln>
          <a:effectLst>
            <a:outerShdw dist="38100" dir="18900000" algn="bl" rotWithShape="0">
              <a:schemeClr val="bg1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GB" sz="1400" b="1" dirty="0">
                <a:solidFill>
                  <a:schemeClr val="bg1"/>
                </a:solidFill>
              </a:rPr>
              <a:t>virtual_hal_uart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59619" y="3886994"/>
            <a:ext cx="4191000" cy="523220"/>
            <a:chOff x="759619" y="3886994"/>
            <a:chExt cx="4191000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759619" y="3886994"/>
              <a:ext cx="41910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Library from </a:t>
              </a:r>
              <a:r>
                <a:rPr lang="en-US" sz="1400" dirty="0" smtClean="0"/>
                <a:t>ST</a:t>
              </a:r>
            </a:p>
            <a:p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83619" y="4039394"/>
              <a:ext cx="1828800" cy="3048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miter lim="800000"/>
            </a:ln>
            <a:effectLst>
              <a:outerShdw dist="38100" dir="18900000" algn="bl" rotWithShape="0">
                <a:schemeClr val="bg1"/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GB" sz="1400" b="1" dirty="0">
                  <a:solidFill>
                    <a:schemeClr val="bg1"/>
                  </a:solidFill>
                </a:rPr>
                <a:t>stm32_rpmsg_tty</a:t>
              </a:r>
            </a:p>
          </p:txBody>
        </p:sp>
      </p:grpSp>
      <p:sp>
        <p:nvSpPr>
          <p:cNvPr id="51" name="TextBox 53"/>
          <p:cNvSpPr txBox="1">
            <a:spLocks noChangeArrowheads="1"/>
          </p:cNvSpPr>
          <p:nvPr/>
        </p:nvSpPr>
        <p:spPr bwMode="auto">
          <a:xfrm>
            <a:off x="3350419" y="3658394"/>
            <a:ext cx="1348601" cy="27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050" dirty="0"/>
              <a:t>/dev/ttyRPMSG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986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64694" y="1989634"/>
            <a:ext cx="6773341" cy="3925823"/>
            <a:chOff x="2853258" y="1845618"/>
            <a:chExt cx="6773341" cy="3925823"/>
          </a:xfrm>
        </p:grpSpPr>
        <p:sp>
          <p:nvSpPr>
            <p:cNvPr id="30" name="Rectangle 29"/>
            <p:cNvSpPr/>
            <p:nvPr/>
          </p:nvSpPr>
          <p:spPr>
            <a:xfrm>
              <a:off x="2853258" y="5231441"/>
              <a:ext cx="6773341" cy="54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bIns="36000" rtlCol="0" anchor="ctr" anchorCtr="0"/>
            <a:lstStyle/>
            <a:p>
              <a:r>
                <a:rPr lang="en-US" sz="1600" dirty="0" smtClean="0"/>
                <a:t>Retention</a:t>
              </a:r>
              <a:r>
                <a:rPr lang="fr-FR" sz="1600" dirty="0" smtClean="0"/>
                <a:t> RAM (64kB)</a:t>
              </a:r>
              <a:endParaRPr lang="fr-FR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3258" y="3979740"/>
              <a:ext cx="6773341" cy="108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bIns="36000" rtlCol="0" anchor="ctr" anchorCtr="0"/>
            <a:lstStyle/>
            <a:p>
              <a:r>
                <a:rPr lang="fr-FR" sz="1600" dirty="0" smtClean="0"/>
                <a:t>MCUSRAM1 (128kB)</a:t>
              </a:r>
              <a:endParaRPr lang="fr-FR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3258" y="2899740"/>
              <a:ext cx="6773341" cy="108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bIns="36000" rtlCol="0" anchor="ctr" anchorCtr="0"/>
            <a:lstStyle/>
            <a:p>
              <a:r>
                <a:rPr lang="fr-FR" sz="1600" dirty="0" smtClean="0"/>
                <a:t>MCUSRAM2 (128kB)</a:t>
              </a:r>
              <a:endParaRPr lang="fr-FR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53258" y="2385619"/>
              <a:ext cx="6773341" cy="54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bIns="36000" rtlCol="0" anchor="ctr" anchorCtr="0"/>
            <a:lstStyle/>
            <a:p>
              <a:r>
                <a:rPr lang="fr-FR" sz="1600" dirty="0" smtClean="0"/>
                <a:t>MCUSRAM3 (64kB)</a:t>
              </a:r>
              <a:endParaRPr lang="fr-FR" sz="1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53258" y="1845618"/>
              <a:ext cx="6773341" cy="54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bIns="36000" rtlCol="0" anchor="ctr" anchorCtr="0"/>
            <a:lstStyle/>
            <a:p>
              <a:r>
                <a:rPr lang="fr-FR" sz="1600" dirty="0" smtClean="0"/>
                <a:t>MCUSRAM4 (64kB)</a:t>
              </a:r>
              <a:endParaRPr lang="fr-FR" sz="16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873578" y="5149925"/>
              <a:ext cx="6746672" cy="0"/>
            </a:xfrm>
            <a:prstGeom prst="line">
              <a:avLst/>
            </a:prstGeom>
            <a:ln w="12700">
              <a:solidFill>
                <a:schemeClr val="accent4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3892" y="2014371"/>
            <a:ext cx="2997275" cy="1039308"/>
            <a:chOff x="0" y="1880775"/>
            <a:chExt cx="2997275" cy="1039308"/>
          </a:xfrm>
        </p:grpSpPr>
        <p:sp>
          <p:nvSpPr>
            <p:cNvPr id="4" name="Left Brace 3"/>
            <p:cNvSpPr/>
            <p:nvPr/>
          </p:nvSpPr>
          <p:spPr>
            <a:xfrm>
              <a:off x="2781253" y="1880775"/>
              <a:ext cx="144015" cy="1039308"/>
            </a:xfrm>
            <a:prstGeom prst="leftBrac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0" y="2163544"/>
              <a:ext cx="2997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chemeClr val="accent3"/>
                  </a:solidFill>
                </a:rPr>
                <a:t>Rev A: SRAM3 (128kB)</a:t>
              </a:r>
            </a:p>
            <a:p>
              <a:r>
                <a:rPr lang="en-GB" sz="1200" dirty="0" smtClean="0">
                  <a:solidFill>
                    <a:schemeClr val="accent3"/>
                  </a:solidFill>
                </a:rPr>
                <a:t>Rev B: SRAM3 (64kB) + SRAM4 (64kB)</a:t>
              </a:r>
              <a:endParaRPr lang="en-GB" sz="1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</a:t>
            </a:r>
            <a:r>
              <a:rPr lang="fr-FR" dirty="0" smtClean="0"/>
              <a:t> </a:t>
            </a:r>
            <a:r>
              <a:rPr lang="fr-FR" dirty="0"/>
              <a:t>RAM memory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8</a:t>
            </a:fld>
            <a:endParaRPr lang="fr-FR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20036" y="1582743"/>
            <a:ext cx="2146301" cy="4511347"/>
            <a:chOff x="5308600" y="1438727"/>
            <a:chExt cx="2146301" cy="5260440"/>
          </a:xfrm>
        </p:grpSpPr>
        <p:sp>
          <p:nvSpPr>
            <p:cNvPr id="41" name="Rounded Rectangle 40"/>
            <p:cNvSpPr/>
            <p:nvPr/>
          </p:nvSpPr>
          <p:spPr>
            <a:xfrm>
              <a:off x="5308600" y="1438727"/>
              <a:ext cx="2146301" cy="29589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anchor="t" anchorCtr="0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Cortex-A7 Non-Secure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311775" y="1730375"/>
              <a:ext cx="2136140" cy="496879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anchor="t" anchorCtr="0"/>
            <a:lstStyle/>
            <a:p>
              <a:pPr algn="ctr"/>
              <a:r>
                <a:rPr lang="fr-FR" sz="1100" dirty="0" smtClean="0">
                  <a:solidFill>
                    <a:schemeClr val="bg1"/>
                  </a:solidFill>
                </a:rPr>
                <a:t>Cortex-A7 Non-Secure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5067" y="1582743"/>
            <a:ext cx="2159972" cy="4511347"/>
            <a:chOff x="7469981" y="1438727"/>
            <a:chExt cx="2159972" cy="5260440"/>
          </a:xfrm>
        </p:grpSpPr>
        <p:sp>
          <p:nvSpPr>
            <p:cNvPr id="38" name="Rounded Rectangle 37"/>
            <p:cNvSpPr/>
            <p:nvPr/>
          </p:nvSpPr>
          <p:spPr>
            <a:xfrm>
              <a:off x="7469981" y="1438727"/>
              <a:ext cx="2159972" cy="29589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anchor="t" anchorCtr="0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Cortex-M4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473950" y="1727566"/>
              <a:ext cx="2152650" cy="4971601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anchor="t" anchorCtr="0"/>
            <a:lstStyle/>
            <a:p>
              <a:pPr algn="ctr"/>
              <a:r>
                <a:rPr lang="fr-FR" sz="1100" dirty="0" smtClean="0">
                  <a:solidFill>
                    <a:schemeClr val="bg1"/>
                  </a:solidFill>
                </a:rPr>
                <a:t>Cortex-M4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94774" y="1994035"/>
            <a:ext cx="3966629" cy="3921422"/>
            <a:chOff x="5483338" y="1850019"/>
            <a:chExt cx="3966629" cy="3921422"/>
          </a:xfrm>
        </p:grpSpPr>
        <p:sp>
          <p:nvSpPr>
            <p:cNvPr id="35" name="Rectangle 34"/>
            <p:cNvSpPr/>
            <p:nvPr/>
          </p:nvSpPr>
          <p:spPr>
            <a:xfrm>
              <a:off x="7649967" y="5506796"/>
              <a:ext cx="1800000" cy="2646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Exception table</a:t>
              </a:r>
              <a:endParaRPr lang="fr-FR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49967" y="5231442"/>
              <a:ext cx="1800000" cy="2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Code &amp; Data</a:t>
              </a:r>
              <a:endParaRPr lang="fr-FR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49967" y="3979740"/>
              <a:ext cx="1800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Code</a:t>
              </a:r>
              <a:endParaRPr lang="fr-FR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49967" y="2925619"/>
              <a:ext cx="1800000" cy="10541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Data</a:t>
              </a:r>
              <a:endParaRPr lang="fr-FR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83338" y="1850019"/>
              <a:ext cx="1800000" cy="5337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DMA buffers</a:t>
              </a:r>
              <a:endParaRPr lang="fr-FR" sz="14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486510" y="2389182"/>
              <a:ext cx="3963457" cy="532874"/>
              <a:chOff x="5486510" y="2066925"/>
              <a:chExt cx="3963457" cy="532874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486510" y="2076461"/>
                <a:ext cx="3963457" cy="515985"/>
                <a:chOff x="3581544" y="3617049"/>
                <a:chExt cx="879037" cy="295844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3585896" y="3617049"/>
                  <a:ext cx="874685" cy="29282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GB" sz="1000" dirty="0" smtClean="0"/>
                </a:p>
              </p:txBody>
            </p:sp>
            <p:sp>
              <p:nvSpPr>
                <p:cNvPr id="52" name="Right Triangle 51"/>
                <p:cNvSpPr/>
                <p:nvPr/>
              </p:nvSpPr>
              <p:spPr>
                <a:xfrm flipH="1">
                  <a:off x="3586782" y="3625483"/>
                  <a:ext cx="873799" cy="287410"/>
                </a:xfrm>
                <a:prstGeom prst="rtTriangle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GB" sz="1000" dirty="0" smtClean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581544" y="3620521"/>
                  <a:ext cx="87903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noFill/>
                  <a:miter lim="800000"/>
                </a:ln>
                <a:effectLst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n w="0"/>
                      <a:solidFill>
                        <a:schemeClr val="bg1"/>
                      </a:solidFill>
                    </a:rPr>
                    <a:t>Inter Process Communication (IPC) buffers</a:t>
                  </a:r>
                  <a:endParaRPr lang="en-US" sz="1400" dirty="0">
                    <a:ln w="0"/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5486511" y="2066925"/>
                <a:ext cx="3963456" cy="53287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1070669" y="1070852"/>
            <a:ext cx="111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025" indent="-237025"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Cortex-M firmware must start at address 0 of the RETRAM, but can be partially located in MCUSRAM</a:t>
            </a:r>
            <a:endParaRPr lang="en-GB" sz="1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0669" y="6046795"/>
            <a:ext cx="111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025" indent="-237025"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Each customer can of course </a:t>
            </a:r>
            <a:r>
              <a:rPr lang="en-GB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tune this mapping (regions location and sizes) to </a:t>
            </a:r>
            <a:r>
              <a:rPr lang="en-GB" sz="1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fit with his product needs</a:t>
            </a:r>
            <a:endParaRPr lang="en-GB" sz="1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85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619" y="305594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48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t>Resources management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7219" y="1753394"/>
            <a:ext cx="10744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OpenSTLinux</a:t>
            </a:r>
            <a:r>
              <a:rPr lang="en-US" sz="26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since beta release for system </a:t>
            </a:r>
            <a:r>
              <a:rPr lang="en-US" sz="26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lang="en-US" sz="26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A7.M4 </a:t>
            </a:r>
            <a:r>
              <a:rPr lang="en-US" sz="26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seen as a coprocessor.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11076" lvl="1" indent="-237025"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Masters the resource allocation split between cores (</a:t>
            </a:r>
            <a:r>
              <a:rPr lang="en-US" dirty="0" err="1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Hw</a:t>
            </a:r>
            <a:r>
              <a:rPr lang="en-US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 context execution for each IP</a:t>
            </a:r>
          </a:p>
          <a:p>
            <a:pPr marL="711076" lvl="1" indent="-237025"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endParaRPr lang="en-US" dirty="0" smtClean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11076" lvl="1" indent="-237025"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dirty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the peripheral allocated to Cortex-M4 </a:t>
            </a:r>
            <a:r>
              <a:rPr lang="en-US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ensures reservation </a:t>
            </a:r>
            <a:r>
              <a:rPr lang="en-US" dirty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their Clock and GPIOs. </a:t>
            </a:r>
          </a:p>
          <a:p>
            <a:pPr marL="711076" lvl="1" indent="-237025"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endParaRPr lang="en-US" dirty="0" smtClean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11076" lvl="1" indent="-237025"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Controls M4 resources (for GPIO, clock </a:t>
            </a:r>
            <a:r>
              <a:rPr lang="en-US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dirty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runtime modifications, the M4 asks to A7</a:t>
            </a:r>
            <a:r>
              <a:rPr lang="en-US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11076" lvl="1" indent="-237025"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</a:pPr>
            <a:endParaRPr lang="en-US" dirty="0" smtClean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-2382" y="1219994"/>
            <a:ext cx="12168000" cy="406063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Linux system master the resource allocation to M4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85507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</p:tagLst>
</file>

<file path=ppt/theme/theme1.xml><?xml version="1.0" encoding="utf-8"?>
<a:theme xmlns:a="http://schemas.openxmlformats.org/drawingml/2006/main" name="ST Template [16-9][2]_updates_13042012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fd4f7438eb64b4fb2740c42c2d09f06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7440dd85-48b0-4e78-88b2-15e4cd19a90a</TermId>
        </TermInfo>
      </Terms>
    </hfd4f7438eb64b4fb2740c42c2d09f06>
    <Training xmlns="a72e9287-aef4-478b-a7a9-34626fd7a59f" xsi:nil="true"/>
    <af5a1a12219a498697818fb2e9058738 xmlns="964ac87d-ee9f-445a-856c-d1bb75df95c2">
      <Terms xmlns="http://schemas.microsoft.com/office/infopath/2007/PartnerControls"/>
    </af5a1a12219a498697818fb2e9058738>
    <TaxKeywordTaxHTField xmlns="964ac87d-ee9f-445a-856c-d1bb75df95c2">
      <Terms xmlns="http://schemas.microsoft.com/office/infopath/2007/PartnerControls"/>
    </TaxKeywordTaxHTField>
    <TaxCatchAll xmlns="964ac87d-ee9f-445a-856c-d1bb75df95c2">
      <Value>21</Value>
      <Value>18</Value>
      <Value>2</Value>
      <Value>1</Value>
    </TaxCatchAll>
    <p014d9fa8d32456cb43b4fdc444d4cb2 xmlns="964ac87d-ee9f-445a-856c-d1bb75df95c2">
      <Terms xmlns="http://schemas.microsoft.com/office/infopath/2007/PartnerControls"/>
    </p014d9fa8d32456cb43b4fdc444d4cb2>
    <DSDocumentDate xmlns="964ac87d-ee9f-445a-856c-d1bb75df95c2">2019-05-03T14:54:10+00:00</DSDocumentDate>
    <ke53ebef3a3444908a5707348e6a706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 and Sales</TermName>
          <TermId xmlns="http://schemas.microsoft.com/office/infopath/2007/PartnerControls">693342bb-00da-419d-b0b9-da33f8e52875</TermId>
        </TermInfo>
      </Terms>
    </ke53ebef3a3444908a5707348e6a7069>
    <PublishingContact xmlns="http://schemas.microsoft.com/sharepoint/v3">
      <UserInfo>
        <DisplayName/>
        <AccountId xsi:nil="true"/>
        <AccountType/>
      </UserInfo>
    </PublishingContact>
    <n9a789a8a6d1412c8a7364c6c150e40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EMEA</TermName>
          <TermId xmlns="http://schemas.microsoft.com/office/infopath/2007/PartnerControls">21f3b7e6-ebba-436e-bb72-8c95f7eea1ec</TermId>
        </TermInfo>
        <TermInfo xmlns="http://schemas.microsoft.com/office/infopath/2007/PartnerControls">
          <TermName xmlns="http://schemas.microsoft.com/office/infopath/2007/PartnerControls">Learning</TermName>
          <TermId xmlns="http://schemas.microsoft.com/office/infopath/2007/PartnerControls">3f8b1593-8ab1-48a1-a086-5fab5b6583f8</TermId>
        </TermInfo>
      </Terms>
    </n9a789a8a6d1412c8a7364c6c150e409>
    <Seminar xmlns="a72e9287-aef4-478b-a7a9-34626fd7a59f" xsi:nil="true"/>
    <_dlc_DocId xmlns="964ac87d-ee9f-445a-856c-d1bb75df95c2">FUDPCNSJKDNQ-7-5548</_dlc_DocId>
    <_dlc_DocIdUrl xmlns="964ac87d-ee9f-445a-856c-d1bb75df95c2">
      <Url>http://best.st.com/docshare/EMEA-Reporting/_layouts/DocIdRedir.aspx?ID=FUDPCNSJKDNQ-7-5548</Url>
      <Description>FUDPCNSJKDNQ-7-5548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T DocShare Document" ma:contentTypeID="0x0101002CD26512E226DC44BE8078132D0509C500CA1FFC1A8B77EF4D8E6043CA951DE7AE" ma:contentTypeVersion="6" ma:contentTypeDescription="" ma:contentTypeScope="" ma:versionID="6e46ef8f0f2e1b5bed9a7c8dfbe99af4">
  <xsd:schema xmlns:xsd="http://www.w3.org/2001/XMLSchema" xmlns:xs="http://www.w3.org/2001/XMLSchema" xmlns:p="http://schemas.microsoft.com/office/2006/metadata/properties" xmlns:ns1="http://schemas.microsoft.com/sharepoint/v3" xmlns:ns2="964ac87d-ee9f-445a-856c-d1bb75df95c2" xmlns:ns3="a72e9287-aef4-478b-a7a9-34626fd7a59f" targetNamespace="http://schemas.microsoft.com/office/2006/metadata/properties" ma:root="true" ma:fieldsID="b87d3432ced602bc642badb331cc45fe" ns1:_="" ns2:_="" ns3:_="">
    <xsd:import namespace="http://schemas.microsoft.com/sharepoint/v3"/>
    <xsd:import namespace="964ac87d-ee9f-445a-856c-d1bb75df95c2"/>
    <xsd:import namespace="a72e9287-aef4-478b-a7a9-34626fd7a59f"/>
    <xsd:element name="properties">
      <xsd:complexType>
        <xsd:sequence>
          <xsd:element name="documentManagement">
            <xsd:complexType>
              <xsd:all>
                <xsd:element ref="ns2:DSDocumentDate" minOccurs="0"/>
                <xsd:element ref="ns1:PublishingContact" minOccurs="0"/>
                <xsd:element ref="ns1:RatingCount" minOccurs="0"/>
                <xsd:element ref="ns1:AverageRating" minOccurs="0"/>
                <xsd:element ref="ns2:hfd4f7438eb64b4fb2740c42c2d09f06" minOccurs="0"/>
                <xsd:element ref="ns2:TaxCatchAll" minOccurs="0"/>
                <xsd:element ref="ns2:TaxCatchAllLabel" minOccurs="0"/>
                <xsd:element ref="ns2:af5a1a12219a498697818fb2e9058738" minOccurs="0"/>
                <xsd:element ref="ns2:ke53ebef3a3444908a5707348e6a7069" minOccurs="0"/>
                <xsd:element ref="ns2:n9a789a8a6d1412c8a7364c6c150e409" minOccurs="0"/>
                <xsd:element ref="ns2:_dlc_DocIdUrl" minOccurs="0"/>
                <xsd:element ref="ns2:_dlc_DocIdPersistId" minOccurs="0"/>
                <xsd:element ref="ns2:_dlc_DocId" minOccurs="0"/>
                <xsd:element ref="ns2:TaxKeywordTaxHTField" minOccurs="0"/>
                <xsd:element ref="ns2:p014d9fa8d32456cb43b4fdc444d4cb2" minOccurs="0"/>
                <xsd:element ref="ns3:Seminar" minOccurs="0"/>
                <xsd:element ref="ns3:Train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9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ac87d-ee9f-445a-856c-d1bb75df95c2" elementFormDefault="qualified">
    <xsd:import namespace="http://schemas.microsoft.com/office/2006/documentManagement/types"/>
    <xsd:import namespace="http://schemas.microsoft.com/office/infopath/2007/PartnerControls"/>
    <xsd:element name="DSDocumentDate" ma:index="2" nillable="true" ma:displayName="Document Date" ma:default="[today]" ma:format="DateOnly" ma:internalName="DSDocumentDate">
      <xsd:simpleType>
        <xsd:restriction base="dms:DateTime"/>
      </xsd:simpleType>
    </xsd:element>
    <xsd:element name="hfd4f7438eb64b4fb2740c42c2d09f06" ma:index="12" nillable="true" ma:taxonomy="true" ma:internalName="hfd4f7438eb64b4fb2740c42c2d09f06" ma:taxonomyFieldName="DSDocumentType" ma:displayName="Document Type" ma:readOnly="false" ma:default="" ma:fieldId="{1fd4f743-8eb6-4b4f-b274-0c42c2d09f06}" ma:sspId="a12e1b27-6b38-47db-a67e-1057ebfcf6e5" ma:termSetId="98d0e228-a6d9-4875-9099-4af89339c4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7b295ace-eb8b-46fb-aef5-93521352b6e8}" ma:internalName="TaxCatchAll" ma:showField="CatchAllData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7b295ace-eb8b-46fb-aef5-93521352b6e8}" ma:internalName="TaxCatchAllLabel" ma:readOnly="true" ma:showField="CatchAllDataLabel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5a1a12219a498697818fb2e9058738" ma:index="16" nillable="true" ma:taxonomy="true" ma:internalName="af5a1a12219a498697818fb2e9058738" ma:taxonomyFieldName="DSOrganization" ma:displayName="Organization" ma:default="" ma:fieldId="{af5a1a12-219a-4986-9781-8fb2e9058738}" ma:sspId="a12e1b27-6b38-47db-a67e-1057ebfcf6e5" ma:termSetId="5fb73391-bc73-403d-835d-9528267d58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e53ebef3a3444908a5707348e6a7069" ma:index="18" nillable="true" ma:taxonomy="true" ma:internalName="ke53ebef3a3444908a5707348e6a7069" ma:taxonomyFieldName="DSTopic" ma:displayName="Topics" ma:default="1;#Market and Sales|693342bb-00da-419d-b0b9-da33f8e52875" ma:fieldId="{4e53ebef-3a34-4490-8a57-07348e6a7069}" ma:taxonomyMulti="true" ma:sspId="a12e1b27-6b38-47db-a67e-1057ebfcf6e5" ma:termSetId="dda47d19-ea03-4cd0-8c67-bf9c4d977c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9a789a8a6d1412c8a7364c6c150e409" ma:index="20" nillable="true" ma:taxonomy="true" ma:internalName="n9a789a8a6d1412c8a7364c6c150e409" ma:taxonomyFieldName="DSTopicTree" ma:displayName="Sub Topic" ma:default="2;#EMEA|21f3b7e6-ebba-436e-bb72-8c95f7eea1ec" ma:fieldId="{79a789a8-a6d1-412c-8a73-64c6c150e409}" ma:taxonomyMulti="true" ma:sspId="a12e1b27-6b38-47db-a67e-1057ebfcf6e5" ma:termSetId="7d96229c-c735-45eb-8c34-e405a1ed61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2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KeywordTaxHTField" ma:index="25" nillable="true" ma:taxonomy="true" ma:internalName="TaxKeywordTaxHTField" ma:taxonomyFieldName="TaxKeyword" ma:displayName="Free Keywords" ma:readOnly="false" ma:fieldId="{23f27201-bee3-471e-b2e7-b64fd8b7ca38}" ma:taxonomyMulti="true" ma:sspId="a12e1b27-6b38-47db-a67e-1057ebfcf6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p014d9fa8d32456cb43b4fdc444d4cb2" ma:index="27" nillable="true" ma:taxonomy="true" ma:internalName="p014d9fa8d32456cb43b4fdc444d4cb2" ma:taxonomyFieldName="ST_x0020_Location" ma:displayName="ST Location" ma:default="" ma:fieldId="{9014d9fa-8d32-456c-b43b-4fdc444d4cb2}" ma:taxonomyMulti="true" ma:sspId="a12e1b27-6b38-47db-a67e-1057ebfcf6e5" ma:termSetId="c2c89d8b-afae-42c7-94ac-5ea12218274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e9287-aef4-478b-a7a9-34626fd7a59f" elementFormDefault="qualified">
    <xsd:import namespace="http://schemas.microsoft.com/office/2006/documentManagement/types"/>
    <xsd:import namespace="http://schemas.microsoft.com/office/infopath/2007/PartnerControls"/>
    <xsd:element name="Seminar" ma:index="29" nillable="true" ma:displayName="Workshop" ma:format="Dropdown" ma:internalName="Seminar">
      <xsd:simpleType>
        <xsd:restriction base="dms:Choice">
          <xsd:enumeration value="STM32L1"/>
          <xsd:enumeration value="STM32L0"/>
          <xsd:enumeration value="STM32L"/>
          <xsd:enumeration value="STM32F7"/>
          <xsd:enumeration value="STM32Cube"/>
        </xsd:restriction>
      </xsd:simpleType>
    </xsd:element>
    <xsd:element name="Training" ma:index="30" nillable="true" ma:displayName="Training" ma:format="Dropdown" ma:internalName="Training">
      <xsd:simpleType>
        <xsd:restriction base="dms:Choice">
          <xsd:enumeration value="STM32F0"/>
          <xsd:enumeration value="TM32F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haredContentType xmlns="Microsoft.SharePoint.Taxonomy.ContentTypeSync" SourceId="a12e1b27-6b38-47db-a67e-1057ebfcf6e5" ContentTypeId="0x0101002CD26512E226DC44BE8078132D0509C5" PreviousValue="false"/>
</file>

<file path=customXml/itemProps1.xml><?xml version="1.0" encoding="utf-8"?>
<ds:datastoreItem xmlns:ds="http://schemas.openxmlformats.org/officeDocument/2006/customXml" ds:itemID="{1D0C8689-C0B7-4EAF-967E-186E5D548FE7}"/>
</file>

<file path=customXml/itemProps2.xml><?xml version="1.0" encoding="utf-8"?>
<ds:datastoreItem xmlns:ds="http://schemas.openxmlformats.org/officeDocument/2006/customXml" ds:itemID="{CFE245A0-8B46-4B52-907C-97032928831B}"/>
</file>

<file path=customXml/itemProps3.xml><?xml version="1.0" encoding="utf-8"?>
<ds:datastoreItem xmlns:ds="http://schemas.openxmlformats.org/officeDocument/2006/customXml" ds:itemID="{D8ACAD99-2AA5-420A-A4EA-907F67235317}"/>
</file>

<file path=customXml/itemProps4.xml><?xml version="1.0" encoding="utf-8"?>
<ds:datastoreItem xmlns:ds="http://schemas.openxmlformats.org/officeDocument/2006/customXml" ds:itemID="{D5AC38FE-471B-4B29-9BFE-4338194FC1D6}"/>
</file>

<file path=customXml/itemProps5.xml><?xml version="1.0" encoding="utf-8"?>
<ds:datastoreItem xmlns:ds="http://schemas.openxmlformats.org/officeDocument/2006/customXml" ds:itemID="{A37B7797-4F1A-46F4-8606-32D718FAF3A1}"/>
</file>

<file path=docProps/app.xml><?xml version="1.0" encoding="utf-8"?>
<Properties xmlns="http://schemas.openxmlformats.org/officeDocument/2006/extended-properties" xmlns:vt="http://schemas.openxmlformats.org/officeDocument/2006/docPropsVTypes">
  <Template>ST Template [16-9][2]_final</Template>
  <TotalTime>3170</TotalTime>
  <Words>864</Words>
  <Application>Microsoft Office PowerPoint</Application>
  <PresentationFormat>Custom</PresentationFormat>
  <Paragraphs>250</Paragraphs>
  <Slides>16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Courier New</vt:lpstr>
      <vt:lpstr>Verdana</vt:lpstr>
      <vt:lpstr>ST Template [16-9][2]_updates_13042012</vt:lpstr>
      <vt:lpstr>STM32MP1</vt:lpstr>
      <vt:lpstr>Coprocessing Management overview</vt:lpstr>
      <vt:lpstr>Coprocessing Software Framework</vt:lpstr>
      <vt:lpstr>Coprocessing Linux Framework</vt:lpstr>
      <vt:lpstr>Firmware loading</vt:lpstr>
      <vt:lpstr>Firmware loading</vt:lpstr>
      <vt:lpstr>Inter-Processor Communication</vt:lpstr>
      <vt:lpstr>Shared RAM memory mapping</vt:lpstr>
      <vt:lpstr>PowerPoint Presentation</vt:lpstr>
      <vt:lpstr>Shared resource configuration set</vt:lpstr>
      <vt:lpstr>Shared resource configuration set</vt:lpstr>
      <vt:lpstr>Software Implementation</vt:lpstr>
      <vt:lpstr>STM32CubeMX Coproc Management</vt:lpstr>
      <vt:lpstr>Coproc Management Reset Case</vt:lpstr>
      <vt:lpstr>STM32MP1 Coprocessing </vt:lpstr>
      <vt:lpstr>PowerPoint Presentation</vt:lpstr>
    </vt:vector>
  </TitlesOfParts>
  <Company>STMicroelectronics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presentations - Guidelines</dc:title>
  <dc:creator>Jean Marc BROUDIC</dc:creator>
  <cp:keywords/>
  <cp:lastModifiedBy>Emmanuel COMBETTE DE RYMON</cp:lastModifiedBy>
  <cp:revision>347</cp:revision>
  <dcterms:created xsi:type="dcterms:W3CDTF">2018-01-18T18:56:50Z</dcterms:created>
  <dcterms:modified xsi:type="dcterms:W3CDTF">2018-11-26T18:14:17Z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0x0101002CD26512E226DC44BE8078132D0509C500CA1FFC1A8B77EF4D8E6043CA951DE7AE</vt:lpwstr>
  </property>
  <property fmtid="{D5CDD505-2E9C-101B-9397-08002B2CF9AE}" pid="3" name="ST Location">
    <vt:lpwstr/>
  </property>
  <property fmtid="{D5CDD505-2E9C-101B-9397-08002B2CF9AE}" pid="4" name="TaxKeyword">
    <vt:lpwstr/>
  </property>
  <property fmtid="{D5CDD505-2E9C-101B-9397-08002B2CF9AE}" pid="5" name="Sub Topic">
    <vt:lpwstr/>
  </property>
  <property fmtid="{D5CDD505-2E9C-101B-9397-08002B2CF9AE}" pid="6" name="Topics">
    <vt:lpwstr/>
  </property>
  <property fmtid="{D5CDD505-2E9C-101B-9397-08002B2CF9AE}" pid="7" name="DSDocumentType">
    <vt:lpwstr>21;#Template|7440dd85-48b0-4e78-88b2-15e4cd19a90a</vt:lpwstr>
  </property>
  <property fmtid="{D5CDD505-2E9C-101B-9397-08002B2CF9AE}" pid="8" name="ST Organization">
    <vt:lpwstr/>
  </property>
  <property fmtid="{D5CDD505-2E9C-101B-9397-08002B2CF9AE}" pid="9" name="_dlc_DocIdItemGuid">
    <vt:lpwstr>25cd3a04-bbd0-4144-8096-420e745c286c</vt:lpwstr>
  </property>
  <property fmtid="{D5CDD505-2E9C-101B-9397-08002B2CF9AE}" pid="10" name="DSTopicTree">
    <vt:lpwstr>2;#EMEA|21f3b7e6-ebba-436e-bb72-8c95f7eea1ec;#18;#Learning|3f8b1593-8ab1-48a1-a086-5fab5b6583f8</vt:lpwstr>
  </property>
  <property fmtid="{D5CDD505-2E9C-101B-9397-08002B2CF9AE}" pid="11" name="DSTopic">
    <vt:lpwstr>1;#Market and Sales|693342bb-00da-419d-b0b9-da33f8e52875</vt:lpwstr>
  </property>
  <property fmtid="{D5CDD505-2E9C-101B-9397-08002B2CF9AE}" pid="12" name="DSOrganization">
    <vt:lpwstr/>
  </property>
</Properties>
</file>