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6" r:id="rId6"/>
  </p:sldMasterIdLst>
  <p:notesMasterIdLst>
    <p:notesMasterId r:id="rId15"/>
  </p:notesMasterIdLst>
  <p:sldIdLst>
    <p:sldId id="394" r:id="rId7"/>
    <p:sldId id="380" r:id="rId8"/>
    <p:sldId id="395" r:id="rId9"/>
    <p:sldId id="396" r:id="rId10"/>
    <p:sldId id="397" r:id="rId11"/>
    <p:sldId id="398" r:id="rId12"/>
    <p:sldId id="399" r:id="rId13"/>
    <p:sldId id="371" r:id="rId14"/>
  </p:sldIdLst>
  <p:sldSz cx="12195175" cy="6859588"/>
  <p:notesSz cx="7099300" cy="10234613"/>
  <p:custDataLst>
    <p:tags r:id="rId16"/>
  </p:custDataLst>
  <p:defaultTextStyle>
    <a:defPPr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3" userDrawn="1">
          <p15:clr>
            <a:srgbClr val="A4A3A4"/>
          </p15:clr>
        </p15:guide>
        <p15:guide id="2" orient="horz" pos="865" userDrawn="1">
          <p15:clr>
            <a:srgbClr val="A4A3A4"/>
          </p15:clr>
        </p15:guide>
        <p15:guide id="3" pos="730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orient="horz" pos="1369" userDrawn="1">
          <p15:clr>
            <a:srgbClr val="A4A3A4"/>
          </p15:clr>
        </p15:guide>
        <p15:guide id="6" orient="horz" pos="3673" userDrawn="1">
          <p15:clr>
            <a:srgbClr val="A4A3A4"/>
          </p15:clr>
        </p15:guide>
        <p15:guide id="7" orient="horz" pos="3817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3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6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89E"/>
    <a:srgbClr val="B9C4CA"/>
    <a:srgbClr val="4F5251"/>
    <a:srgbClr val="590D58"/>
    <a:srgbClr val="003D14"/>
    <a:srgbClr val="FFD300"/>
    <a:srgbClr val="002052"/>
    <a:srgbClr val="002A0A"/>
    <a:srgbClr val="646464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799" autoAdjust="0"/>
  </p:normalViewPr>
  <p:slideViewPr>
    <p:cSldViewPr snapToGrid="0" showGuides="1">
      <p:cViewPr varScale="1">
        <p:scale>
          <a:sx n="88" d="100"/>
          <a:sy n="88" d="100"/>
        </p:scale>
        <p:origin x="642" y="84"/>
      </p:cViewPr>
      <p:guideLst>
        <p:guide orient="horz" pos="1153"/>
        <p:guide orient="horz" pos="865"/>
        <p:guide pos="7300"/>
        <p:guide orient="horz" pos="2160"/>
        <p:guide orient="horz" pos="1369"/>
        <p:guide orient="horz" pos="3673"/>
        <p:guide orient="horz" pos="3817"/>
        <p:guide pos="3840"/>
        <p:guide pos="383"/>
      </p:guideLst>
    </p:cSldViewPr>
  </p:slideViewPr>
  <p:outlineViewPr>
    <p:cViewPr>
      <p:scale>
        <a:sx n="33" d="100"/>
        <a:sy n="33" d="100"/>
      </p:scale>
      <p:origin x="0" y="-78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CADC714-B8C8-41CC-8B32-1E23D8396FA6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D440946-B3FE-4062-9BAE-4125F5E6CB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26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292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553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r>
              <a:rPr lang="en-US" sz="1867" dirty="0" smtClean="0">
                <a:solidFill>
                  <a:srgbClr val="002052"/>
                </a:solidFill>
              </a:rPr>
              <a:t> Let's start your </a:t>
            </a:r>
            <a:r>
              <a:rPr lang="en-US" sz="1867" dirty="0" err="1" smtClean="0">
                <a:solidFill>
                  <a:srgbClr val="002052"/>
                </a:solidFill>
              </a:rPr>
              <a:t>OpenSTLinux</a:t>
            </a:r>
            <a:r>
              <a:rPr lang="en-US" sz="1867" dirty="0" smtClean="0">
                <a:solidFill>
                  <a:srgbClr val="002052"/>
                </a:solidFill>
              </a:rPr>
              <a:t> on discovery 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044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05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" y="794"/>
            <a:ext cx="1219384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35289" y="1687947"/>
            <a:ext cx="9053263" cy="1470366"/>
          </a:xfrm>
        </p:spPr>
        <p:txBody>
          <a:bodyPr anchor="b"/>
          <a:lstStyle>
            <a:lvl1pPr algn="l">
              <a:defRPr baseline="0"/>
            </a:lvl1pPr>
          </a:lstStyle>
          <a:p>
            <a:r>
              <a:rPr lang="en-US" noProof="0" dirty="0" smtClean="0"/>
              <a:t>Click to add main title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35289" y="3403284"/>
            <a:ext cx="7323946" cy="1753006"/>
          </a:xfrm>
        </p:spPr>
        <p:txBody>
          <a:bodyPr>
            <a:normAutofit/>
          </a:bodyPr>
          <a:lstStyle>
            <a:lvl1pPr marL="0" indent="0" algn="l">
              <a:buNone/>
              <a:defRPr sz="1900" baseline="0">
                <a:solidFill>
                  <a:schemeClr val="accent4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add subtitle</a:t>
            </a:r>
            <a:endParaRPr lang="en-US" noProof="0" dirty="0"/>
          </a:p>
        </p:txBody>
      </p:sp>
      <p:pic>
        <p:nvPicPr>
          <p:cNvPr id="7" name="Picture 4" descr="D:\Le sel en +\Realisations\TBWA\120117 Microelectronics\ST_Bloc marque_Qi_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62" y="5640083"/>
            <a:ext cx="3264850" cy="105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993" y="2908187"/>
            <a:ext cx="2743200" cy="27432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8842494" y="5524500"/>
            <a:ext cx="914400" cy="914400"/>
            <a:chOff x="8551546" y="5524500"/>
            <a:chExt cx="914400" cy="914400"/>
          </a:xfrm>
        </p:grpSpPr>
        <p:sp>
          <p:nvSpPr>
            <p:cNvPr id="13" name="Oval 12"/>
            <p:cNvSpPr/>
            <p:nvPr/>
          </p:nvSpPr>
          <p:spPr>
            <a:xfrm>
              <a:off x="8551546" y="5524500"/>
              <a:ext cx="914400" cy="914400"/>
            </a:xfrm>
            <a:prstGeom prst="ellipse">
              <a:avLst/>
            </a:prstGeom>
            <a:solidFill>
              <a:schemeClr val="bg1"/>
            </a:solidFill>
            <a:ln w="571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2746" y="5550775"/>
              <a:ext cx="792000" cy="79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948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add slide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09759" y="1334615"/>
            <a:ext cx="10975657" cy="1554249"/>
          </a:xfrm>
        </p:spPr>
        <p:txBody>
          <a:bodyPr>
            <a:spAutoFit/>
          </a:bodyPr>
          <a:lstStyle>
            <a:lvl1pPr marL="270000" indent="-270000">
              <a:lnSpc>
                <a:spcPct val="100000"/>
              </a:lnSpc>
              <a:spcBef>
                <a:spcPts val="2400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5B31B9E4-8E4D-4C86-BFD7-412B282B373B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C1BCAF-80A6-4211-AF49-13864F134AF4}" type="datetime1">
              <a:rPr lang="fr-FR" smtClean="0"/>
              <a:t>07/06/2019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80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" y="787"/>
            <a:ext cx="12193865" cy="68580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91140" y="4756325"/>
            <a:ext cx="10365898" cy="1362390"/>
          </a:xfrm>
        </p:spPr>
        <p:txBody>
          <a:bodyPr anchor="t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noProof="0" dirty="0" smtClean="0"/>
              <a:t>Click to add section title</a:t>
            </a:r>
            <a:endParaRPr lang="en-US" noProof="0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EF7455F-A596-4B37-9775-8D124FA84067}" type="datetime1">
              <a:rPr lang="fr-FR" smtClean="0"/>
              <a:t>07/06/2019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07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Click to add slide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09759" y="1334614"/>
            <a:ext cx="5386203" cy="1231084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400"/>
              </a:spcBef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 hasCustomPrompt="1"/>
          </p:nvPr>
        </p:nvSpPr>
        <p:spPr>
          <a:xfrm>
            <a:off x="6185419" y="1334614"/>
            <a:ext cx="5386203" cy="1231084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400"/>
              </a:spcBef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A737017-1253-4AFD-A3B1-DEC71202F948}" type="datetime1">
              <a:rPr lang="fr-FR" smtClean="0"/>
              <a:t>07/06/2019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Click to add slide title</a:t>
            </a:r>
            <a:endParaRPr lang="en-US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5510C41-FA5A-4035-B187-18D30FC42DCB}" type="datetime1">
              <a:rPr lang="fr-FR" smtClean="0"/>
              <a:t>07/06/2019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3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56D75EE-EB6A-4EFA-AB42-679A4BB1215A}" type="datetime1">
              <a:rPr lang="fr-FR" smtClean="0"/>
              <a:t>07/06/2019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87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760" y="116660"/>
            <a:ext cx="10769790" cy="1143265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 noProof="0" dirty="0" smtClean="0"/>
              <a:t>Click to add slide title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759" y="1351056"/>
            <a:ext cx="10975657" cy="452701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493318" y="669550"/>
            <a:ext cx="726848" cy="216000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0" tIns="0" rIns="252000" bIns="0" rtlCol="0" anchor="ctr"/>
          <a:lstStyle>
            <a:lvl1pPr algn="r"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31B9E4-8E4D-4C86-BFD7-412B282B373B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F9EEBEC-395B-4C33-81CF-C2FD99F4CDC9}" type="datetime1">
              <a:rPr lang="fr-FR" smtClean="0"/>
              <a:t>07/06/2019</a:t>
            </a:fld>
            <a:endParaRPr lang="fr-FR"/>
          </a:p>
        </p:txBody>
      </p:sp>
      <p:pic>
        <p:nvPicPr>
          <p:cNvPr id="9" name="Picture 3" descr="D:\Le sel en +\Realisations\TBWA\120117 Microelectronics\ST_Bloc marque_Qi_V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72" y="6070193"/>
            <a:ext cx="889749" cy="65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71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9" r:id="rId2"/>
    <p:sldLayoutId id="2147483678" r:id="rId3"/>
    <p:sldLayoutId id="2147483680" r:id="rId4"/>
    <p:sldLayoutId id="2147483681" r:id="rId5"/>
    <p:sldLayoutId id="214748368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1218987" rtl="0" eaLnBrk="1" latinLnBrk="0" hangingPunct="1">
        <a:spcBef>
          <a:spcPct val="0"/>
        </a:spcBef>
        <a:buNone/>
        <a:defRPr sz="4400" b="0" i="0" u="none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0000" indent="-270000" algn="l" defTabSz="1218987" rtl="0" eaLnBrk="1" latinLnBrk="0" hangingPunct="1">
        <a:lnSpc>
          <a:spcPct val="100000"/>
        </a:lnSpc>
        <a:spcBef>
          <a:spcPts val="24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400" kern="1200" baseline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630000" indent="-270000" algn="l" defTabSz="1218987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4">
            <a:lumMod val="90000"/>
            <a:lumOff val="10000"/>
          </a:schemeClr>
        </a:buClr>
        <a:buFont typeface="Arial" pitchFamily="34" charset="0"/>
        <a:buChar char="•"/>
        <a:defRPr sz="2000" b="0" i="0" u="none" kern="1200">
          <a:solidFill>
            <a:schemeClr val="accent4">
              <a:lumMod val="90000"/>
              <a:lumOff val="1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1218987" rtl="0" eaLnBrk="1" latinLnBrk="0" hangingPunct="1">
        <a:lnSpc>
          <a:spcPct val="90000"/>
        </a:lnSpc>
        <a:spcBef>
          <a:spcPts val="600"/>
        </a:spcBef>
        <a:spcAft>
          <a:spcPts val="0"/>
        </a:spcAft>
        <a:buFont typeface="Arial" pitchFamily="34" charset="0"/>
        <a:buChar char="•"/>
        <a:defRPr sz="1800" kern="1200" baseline="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350000" indent="-270000" algn="l" defTabSz="1218987" rtl="0" eaLnBrk="1" latinLnBrk="0" hangingPunct="1">
        <a:lnSpc>
          <a:spcPct val="90000"/>
        </a:lnSpc>
        <a:spcBef>
          <a:spcPts val="600"/>
        </a:spcBef>
        <a:spcAft>
          <a:spcPts val="0"/>
        </a:spcAft>
        <a:buFont typeface="Arial" pitchFamily="34" charset="0"/>
        <a:buChar char="•"/>
        <a:defRPr sz="1600" kern="1200" baseline="0">
          <a:solidFill>
            <a:schemeClr val="accent3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boxes.org/ubunt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ki.st.com/stm32mpu/nsfr_img_auth.php/4/49/PreRequisite-Vmware-tools.pdf" TargetMode="External"/><Relationship Id="rId4" Type="http://schemas.openxmlformats.org/officeDocument/2006/relationships/hyperlink" Target="https://wiki.st.com/stm32mpu/nsfr_img_auth.php/2/24/VMwarePlayerHelp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t.com/stm32mpu/wiki/PC_prerequisit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809" y="1419960"/>
            <a:ext cx="9053263" cy="1470366"/>
          </a:xfrm>
        </p:spPr>
        <p:txBody>
          <a:bodyPr/>
          <a:lstStyle/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STM32MP1 Workshop </a:t>
            </a:r>
            <a:br>
              <a:rPr lang="en-US" noProof="0" dirty="0" smtClean="0"/>
            </a:br>
            <a:r>
              <a:rPr lang="en-US" sz="4000" b="1" noProof="0" dirty="0" smtClean="0"/>
              <a:t>Pre-built VM image content</a:t>
            </a:r>
            <a:endParaRPr lang="en-US" sz="4000" b="1" noProof="0" dirty="0"/>
          </a:p>
        </p:txBody>
      </p:sp>
    </p:spTree>
    <p:extLst>
      <p:ext uri="{BB962C8B-B14F-4D97-AF65-F5344CB8AC3E}">
        <p14:creationId xmlns:p14="http://schemas.microsoft.com/office/powerpoint/2010/main" val="199348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VMware pre-built image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-15351" y="1393146"/>
            <a:ext cx="12187238" cy="360249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forwards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589" y="2143263"/>
            <a:ext cx="105353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slides explains how to produce a </a:t>
            </a:r>
            <a:r>
              <a:rPr lang="en-US" dirty="0" err="1" smtClean="0"/>
              <a:t>Vmware</a:t>
            </a:r>
            <a:r>
              <a:rPr lang="en-US" dirty="0" smtClean="0"/>
              <a:t> image from scratch.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Contains the starter, developer packages and the STM32MP1 tools</a:t>
            </a:r>
          </a:p>
        </p:txBody>
      </p:sp>
    </p:spTree>
    <p:extLst>
      <p:ext uri="{BB962C8B-B14F-4D97-AF65-F5344CB8AC3E}">
        <p14:creationId xmlns:p14="http://schemas.microsoft.com/office/powerpoint/2010/main" val="60058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VMware pre-built image content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536576" y="1259925"/>
            <a:ext cx="11658599" cy="1559572"/>
          </a:xfrm>
        </p:spPr>
        <p:txBody>
          <a:bodyPr vert="horz" lIns="121899" tIns="60949" rIns="91440" bIns="60949" rtlCol="0">
            <a:spAutoFit/>
          </a:bodyPr>
          <a:lstStyle/>
          <a:p>
            <a:pPr marL="816951" lvl="1" indent="-342900" fontAlgn="base">
              <a:spcBef>
                <a:spcPts val="449"/>
              </a:spcBef>
              <a:buClr>
                <a:srgbClr val="39A9DC"/>
              </a:buClr>
            </a:pPr>
            <a:endParaRPr lang="en-US" sz="2400" dirty="0" smtClean="0"/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sz="1867" dirty="0">
              <a:solidFill>
                <a:srgbClr val="002052"/>
              </a:solidFill>
            </a:endParaRPr>
          </a:p>
          <a:p>
            <a:pPr marL="474012" lvl="1" indent="0" fontAlgn="base">
              <a:buClr>
                <a:srgbClr val="39A9DC"/>
              </a:buClr>
              <a:buNone/>
            </a:pPr>
            <a:endParaRPr lang="en-US" sz="1867" i="1" dirty="0"/>
          </a:p>
          <a:p>
            <a:pPr marL="474012" lvl="1" indent="0" fontAlgn="base">
              <a:buClr>
                <a:srgbClr val="39A9DC"/>
              </a:buClr>
              <a:buNone/>
            </a:pPr>
            <a:endParaRPr lang="en-US" sz="1867" dirty="0">
              <a:solidFill>
                <a:srgbClr val="00205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3311" y="1259925"/>
            <a:ext cx="1121343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Part1</a:t>
            </a:r>
            <a:r>
              <a:rPr lang="en-US" sz="2000" b="1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 : </a:t>
            </a:r>
            <a:r>
              <a:rPr lang="en-US" sz="2000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How to rebuild a VM image from scratch, see the following part1,2,3,4</a:t>
            </a:r>
          </a:p>
          <a:p>
            <a:endParaRPr lang="en-US" sz="2000" dirty="0" smtClean="0">
              <a:solidFill>
                <a:schemeClr val="accent4">
                  <a:lumMod val="90000"/>
                  <a:lumOff val="1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1/ Get </a:t>
            </a:r>
            <a:r>
              <a:rPr lang="en-US" sz="200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initial Ubuntu 16.04.5 </a:t>
            </a:r>
            <a:r>
              <a:rPr lang="en-US" sz="2000" dirty="0" err="1">
                <a:solidFill>
                  <a:schemeClr val="accent4">
                    <a:lumMod val="90000"/>
                    <a:lumOff val="10000"/>
                  </a:schemeClr>
                </a:solidFill>
              </a:rPr>
              <a:t>Xenial</a:t>
            </a:r>
            <a:r>
              <a:rPr lang="en-US" sz="200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90000"/>
                    <a:lumOff val="10000"/>
                  </a:schemeClr>
                </a:solidFill>
              </a:rPr>
              <a:t>ubuntu</a:t>
            </a:r>
            <a:r>
              <a:rPr lang="en-US" sz="200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 image that will be run by </a:t>
            </a:r>
            <a:r>
              <a:rPr lang="en-US" sz="2000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VMware </a:t>
            </a:r>
            <a:r>
              <a:rPr lang="en-US" sz="200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player</a:t>
            </a:r>
          </a:p>
          <a:p>
            <a:r>
              <a:rPr lang="en-US" sz="2000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	</a:t>
            </a:r>
          </a:p>
          <a:p>
            <a:r>
              <a:rPr lang="en-US" sz="200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We </a:t>
            </a:r>
            <a:r>
              <a:rPr lang="en-US" sz="200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got it from </a:t>
            </a:r>
            <a:r>
              <a:rPr lang="en-US" sz="2000" dirty="0">
                <a:solidFill>
                  <a:schemeClr val="accent4">
                    <a:lumMod val="90000"/>
                    <a:lumOff val="10000"/>
                  </a:schemeClr>
                </a:solidFill>
                <a:hlinkClick r:id="rId3"/>
              </a:rPr>
              <a:t>https://</a:t>
            </a:r>
            <a:r>
              <a:rPr lang="en-US" sz="2000" dirty="0" smtClean="0">
                <a:solidFill>
                  <a:schemeClr val="accent4">
                    <a:lumMod val="90000"/>
                    <a:lumOff val="10000"/>
                  </a:schemeClr>
                </a:solidFill>
                <a:hlinkClick r:id="rId3"/>
              </a:rPr>
              <a:t>www.osboxes.org/ubuntu/</a:t>
            </a:r>
            <a:endParaRPr lang="en-US" sz="2000" dirty="0" smtClean="0">
              <a:solidFill>
                <a:schemeClr val="accent4">
                  <a:lumMod val="90000"/>
                  <a:lumOff val="10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(but </a:t>
            </a:r>
            <a:r>
              <a:rPr lang="en-US" sz="200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now </a:t>
            </a:r>
            <a:r>
              <a:rPr lang="en-US" sz="2000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Ubuntu </a:t>
            </a:r>
            <a:r>
              <a:rPr lang="en-US" sz="200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16.04.5 </a:t>
            </a:r>
            <a:r>
              <a:rPr lang="en-US" sz="2000" dirty="0" err="1">
                <a:solidFill>
                  <a:schemeClr val="accent4">
                    <a:lumMod val="90000"/>
                    <a:lumOff val="10000"/>
                  </a:schemeClr>
                </a:solidFill>
              </a:rPr>
              <a:t>Xenial</a:t>
            </a:r>
            <a:r>
              <a:rPr lang="en-US" sz="200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 is not any more </a:t>
            </a:r>
            <a:r>
              <a:rPr lang="en-US" sz="2000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available, take the latest one).</a:t>
            </a:r>
            <a:endParaRPr lang="en-US" sz="2000" dirty="0">
              <a:solidFill>
                <a:schemeClr val="accent4">
                  <a:lumMod val="90000"/>
                  <a:lumOff val="10000"/>
                </a:schemeClr>
              </a:solidFill>
            </a:endParaRPr>
          </a:p>
          <a:p>
            <a:endParaRPr lang="en-US" sz="2000" dirty="0" smtClean="0">
              <a:solidFill>
                <a:schemeClr val="accent4">
                  <a:lumMod val="90000"/>
                  <a:lumOff val="10000"/>
                </a:schemeClr>
              </a:solidFill>
            </a:endParaRPr>
          </a:p>
          <a:p>
            <a:endParaRPr lang="en-US" sz="2000" dirty="0">
              <a:solidFill>
                <a:schemeClr val="accent4">
                  <a:lumMod val="90000"/>
                  <a:lumOff val="1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2/ </a:t>
            </a:r>
            <a:r>
              <a:rPr lang="en-US" sz="200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Create a Virtual machine with the </a:t>
            </a:r>
            <a:r>
              <a:rPr lang="en-US" sz="2000" dirty="0" err="1">
                <a:solidFill>
                  <a:schemeClr val="accent4">
                    <a:lumMod val="90000"/>
                    <a:lumOff val="10000"/>
                  </a:schemeClr>
                </a:solidFill>
              </a:rPr>
              <a:t>ubuntu</a:t>
            </a:r>
            <a:r>
              <a:rPr lang="en-US" sz="200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 image downloaded from osboxes.org</a:t>
            </a:r>
          </a:p>
          <a:p>
            <a:endParaRPr lang="en-US" sz="2000" dirty="0" smtClean="0">
              <a:solidFill>
                <a:schemeClr val="accent4">
                  <a:lumMod val="90000"/>
                  <a:lumOff val="1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Carefully </a:t>
            </a:r>
            <a:r>
              <a:rPr lang="en-US" sz="200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follow the document </a:t>
            </a:r>
            <a:r>
              <a:rPr lang="en-US" sz="2000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VMwarePlayerHelp.pdf</a:t>
            </a:r>
            <a:endParaRPr lang="en-US" sz="2000" dirty="0">
              <a:solidFill>
                <a:schemeClr val="accent4">
                  <a:lumMod val="90000"/>
                  <a:lumOff val="10000"/>
                </a:schemeClr>
              </a:solidFill>
            </a:endParaRPr>
          </a:p>
          <a:p>
            <a:r>
              <a:rPr lang="en-US" sz="2000" dirty="0">
                <a:solidFill>
                  <a:schemeClr val="accent4">
                    <a:lumMod val="90000"/>
                    <a:lumOff val="10000"/>
                  </a:schemeClr>
                </a:solidFill>
                <a:hlinkClick r:id="rId4"/>
              </a:rPr>
              <a:t>https://</a:t>
            </a:r>
            <a:r>
              <a:rPr lang="en-US" sz="2000" dirty="0" smtClean="0">
                <a:solidFill>
                  <a:schemeClr val="accent4">
                    <a:lumMod val="90000"/>
                    <a:lumOff val="10000"/>
                  </a:schemeClr>
                </a:solidFill>
                <a:hlinkClick r:id="rId4"/>
              </a:rPr>
              <a:t>wiki.st.com/stm32mpu/nsfr_img_auth.php/2/24/VMwarePlayerHelp.pdf</a:t>
            </a:r>
            <a:endParaRPr lang="en-US" sz="2000" dirty="0" smtClean="0">
              <a:solidFill>
                <a:schemeClr val="accent4">
                  <a:lumMod val="90000"/>
                  <a:lumOff val="10000"/>
                </a:schemeClr>
              </a:solidFill>
            </a:endParaRPr>
          </a:p>
          <a:p>
            <a:endParaRPr lang="en-US" sz="2000" dirty="0">
              <a:solidFill>
                <a:schemeClr val="accent4">
                  <a:lumMod val="90000"/>
                  <a:lumOff val="10000"/>
                </a:schemeClr>
              </a:solidFill>
            </a:endParaRPr>
          </a:p>
          <a:p>
            <a:r>
              <a:rPr lang="en-US" sz="200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also following document is useful to install </a:t>
            </a:r>
            <a:r>
              <a:rPr lang="en-US" sz="2000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VMware </a:t>
            </a:r>
            <a:r>
              <a:rPr lang="en-US" sz="200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tools</a:t>
            </a:r>
          </a:p>
          <a:p>
            <a:r>
              <a:rPr lang="en-US" sz="2000" dirty="0">
                <a:solidFill>
                  <a:schemeClr val="accent4">
                    <a:lumMod val="90000"/>
                    <a:lumOff val="10000"/>
                  </a:schemeClr>
                </a:solidFill>
                <a:hlinkClick r:id="rId5"/>
              </a:rPr>
              <a:t>https://</a:t>
            </a:r>
            <a:r>
              <a:rPr lang="en-US" sz="2000" dirty="0" smtClean="0">
                <a:solidFill>
                  <a:schemeClr val="accent4">
                    <a:lumMod val="90000"/>
                    <a:lumOff val="10000"/>
                  </a:schemeClr>
                </a:solidFill>
                <a:hlinkClick r:id="rId5"/>
              </a:rPr>
              <a:t>wiki.st.com/stm32mpu/nsfr_img_auth.php/4/49/PreRequisite-Vmware-tools.pdf</a:t>
            </a:r>
            <a:endParaRPr lang="en-US" sz="2000" dirty="0" smtClean="0">
              <a:solidFill>
                <a:schemeClr val="accent4">
                  <a:lumMod val="90000"/>
                  <a:lumOff val="10000"/>
                </a:schemeClr>
              </a:solidFill>
            </a:endParaRPr>
          </a:p>
          <a:p>
            <a:endParaRPr lang="en-US" sz="2000" dirty="0">
              <a:solidFill>
                <a:schemeClr val="accent4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26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 pre-built image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37582" y="1882826"/>
            <a:ext cx="9265678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lang="en-US" altLang="en-US" sz="2000" b="1" u="sng" dirty="0">
                <a:solidFill>
                  <a:schemeClr val="accent4">
                    <a:lumMod val="90000"/>
                    <a:lumOff val="10000"/>
                  </a:schemeClr>
                </a:solidFill>
                <a:latin typeface="+mn-lt"/>
              </a:rPr>
              <a:t>Part </a:t>
            </a:r>
            <a:r>
              <a:rPr lang="en-US" altLang="en-US" sz="2000" b="1" u="sng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+mn-lt"/>
              </a:rPr>
              <a:t>2: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Ubuntu configuration to compile the stm32mp1 software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n-US" altLang="en-US" sz="14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You have all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 this configuration in the section 3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 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  <a:hlinkClick r:id="rId2"/>
              </a:rPr>
              <a:t>https://wiki.st.com/stm32mpu/wiki/PC_prerequisites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defTabSz="914400"/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 be able to compile the ST distribution a set of libraries have to be added to the </a:t>
            </a:r>
            <a:b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default Ubuntu </a:t>
            </a:r>
            <a:r>
              <a:rPr lang="en-US" altLang="en-US" sz="1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machine </a:t>
            </a: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provide by osboxes.org. 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n-US" altLang="en-US" sz="1800" dirty="0">
              <a:solidFill>
                <a:schemeClr val="accent1">
                  <a:lumMod val="50000"/>
                </a:schemeClr>
              </a:solidFill>
              <a:ea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lvl="0" defTabSz="914400"/>
            <a:r>
              <a:rPr lang="en-US" altLang="en-US" sz="2000" dirty="0" smtClean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</a:rPr>
              <a:t>See the slides LinuxHost-Setup-ForStm32mp1.pdf section Linux Host Setup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37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 pre-built image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979713" y="1899323"/>
            <a:ext cx="8730467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lang="en-US" altLang="en-US" sz="2000" b="1" u="sng" dirty="0">
                <a:solidFill>
                  <a:schemeClr val="accent4">
                    <a:lumMod val="90000"/>
                    <a:lumOff val="10000"/>
                  </a:schemeClr>
                </a:solidFill>
                <a:latin typeface="+mn-lt"/>
              </a:rPr>
              <a:t>Part </a:t>
            </a:r>
            <a:r>
              <a:rPr lang="en-US" altLang="en-US" sz="2000" b="1" u="sng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+mn-lt"/>
              </a:rPr>
              <a:t>3: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stm32mp1 software packages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n-US" altLang="en-US" sz="14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lang="en-US" altLang="en-US" sz="2000" dirty="0" smtClean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Unzip </a:t>
            </a:r>
            <a:r>
              <a:rPr lang="en-US" altLang="en-US" sz="2000" dirty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en-US" sz="2000" dirty="0" smtClean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tarter package </a:t>
            </a:r>
          </a:p>
          <a:p>
            <a:pPr lvl="0" defTabSz="914400"/>
            <a:r>
              <a:rPr lang="en-US" altLang="en-US" sz="2000" dirty="0" smtClean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install developer package (SDK, sources of Kernel, </a:t>
            </a:r>
            <a:r>
              <a:rPr lang="en-US" altLang="en-US" sz="2000" dirty="0" err="1" smtClean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Uboot</a:t>
            </a:r>
            <a:r>
              <a:rPr lang="en-US" altLang="en-US" sz="2000" dirty="0" smtClean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en-US" sz="2000" dirty="0" err="1" smtClean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Tf</a:t>
            </a:r>
            <a:r>
              <a:rPr lang="en-US" altLang="en-US" sz="2000" dirty="0" smtClean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-A, </a:t>
            </a:r>
            <a:r>
              <a:rPr lang="en-US" altLang="en-US" sz="2000" dirty="0" err="1" smtClean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Optee</a:t>
            </a:r>
            <a:r>
              <a:rPr lang="en-US" altLang="en-US" sz="2000" dirty="0" smtClean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lvl="0" defTabSz="914400"/>
            <a:r>
              <a:rPr lang="en-US" altLang="en-US" sz="2000" dirty="0" smtClean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</a:rPr>
              <a:t>For instructions to install all the source code above</a:t>
            </a:r>
          </a:p>
          <a:p>
            <a:pPr lvl="0" defTabSz="914400"/>
            <a:r>
              <a:rPr lang="en-US" altLang="en-US" sz="2000" dirty="0" smtClean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</a:rPr>
              <a:t>see the slides Going-Futher-With-Package.pdf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95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6</a:t>
            </a:fld>
            <a:endParaRPr lang="fr-FR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13331" y="116660"/>
            <a:ext cx="10762781" cy="1143265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1218987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20787" y="1677195"/>
            <a:ext cx="9677400" cy="641179"/>
          </a:xfrm>
          <a:prstGeom prst="rect">
            <a:avLst/>
          </a:prstGeom>
        </p:spPr>
        <p:txBody>
          <a:bodyPr/>
          <a:lstStyle>
            <a:lvl1pPr marL="237025" indent="-237025" algn="l" defTabSz="1218987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800"/>
              </a:spcAft>
              <a:buClr>
                <a:schemeClr val="accent1"/>
              </a:buClr>
              <a:buFont typeface="Arial" pitchFamily="34" charset="0"/>
              <a:buChar char="•"/>
              <a:defRPr sz="2600" kern="120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11076" indent="-237025" algn="l" defTabSz="121898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202056" indent="-237025" algn="l" defTabSz="121898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035877" indent="-207397" algn="l" defTabSz="121898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 sz="16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endParaRPr 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992188" y="1370032"/>
            <a:ext cx="11202987" cy="5293735"/>
          </a:xfrm>
          <a:prstGeom prst="rect">
            <a:avLst/>
          </a:prstGeom>
        </p:spPr>
        <p:txBody>
          <a:bodyPr vert="horz" wrap="square" lIns="121899" tIns="60949" rIns="91440" bIns="60949" rtlCol="0">
            <a:spAutoFit/>
          </a:bodyPr>
          <a:lstStyle>
            <a:lvl1pPr marL="237025" indent="-237025" algn="l" defTabSz="1218987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800"/>
              </a:spcAft>
              <a:buClr>
                <a:schemeClr val="accent1"/>
              </a:buClr>
              <a:buFont typeface="Arial" pitchFamily="34" charset="0"/>
              <a:buChar char="•"/>
              <a:defRPr sz="26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11076" indent="-237025" algn="l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202056" indent="-237025" algn="l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035877" indent="-207397" algn="l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 sz="16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61" indent="-342900" fontAlgn="base">
              <a:spcAft>
                <a:spcPts val="0"/>
              </a:spcAft>
              <a:buClr>
                <a:srgbClr val="39A9DC"/>
              </a:buClr>
            </a:pPr>
            <a:r>
              <a:rPr lang="en-US" dirty="0"/>
              <a:t>	VMware pre-built image </a:t>
            </a:r>
            <a:r>
              <a:rPr lang="en-US" dirty="0" smtClean="0"/>
              <a:t>directory tree</a:t>
            </a:r>
            <a:r>
              <a:rPr lang="en-US" dirty="0"/>
              <a:t>	</a:t>
            </a:r>
            <a:endParaRPr lang="en-US" dirty="0">
              <a:solidFill>
                <a:schemeClr val="tx2"/>
              </a:solidFill>
            </a:endParaRPr>
          </a:p>
          <a:p>
            <a:pPr lvl="1" fontAlgn="base">
              <a:spcBef>
                <a:spcPts val="449"/>
              </a:spcBef>
              <a:buClr>
                <a:srgbClr val="39A9DC"/>
              </a:buClr>
            </a:pPr>
            <a:endParaRPr lang="en-US" dirty="0">
              <a:solidFill>
                <a:schemeClr val="tx2"/>
              </a:solidFill>
            </a:endParaRPr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r>
              <a:rPr lang="en-US" dirty="0" smtClean="0">
                <a:solidFill>
                  <a:schemeClr val="tx2"/>
                </a:solidFill>
              </a:rPr>
              <a:t>Note : In </a:t>
            </a:r>
            <a:r>
              <a:rPr lang="en-US" dirty="0">
                <a:solidFill>
                  <a:schemeClr val="tx2"/>
                </a:solidFill>
              </a:rPr>
              <a:t>the terminal window </a:t>
            </a:r>
            <a:r>
              <a:rPr lang="en-US" dirty="0" smtClean="0">
                <a:solidFill>
                  <a:schemeClr val="tx2"/>
                </a:solidFill>
              </a:rPr>
              <a:t>Developer </a:t>
            </a:r>
            <a:r>
              <a:rPr lang="en-US" dirty="0">
                <a:solidFill>
                  <a:schemeClr val="tx2"/>
                </a:solidFill>
              </a:rPr>
              <a:t>Package path is already </a:t>
            </a:r>
            <a:r>
              <a:rPr lang="en-US" dirty="0" smtClean="0">
                <a:solidFill>
                  <a:schemeClr val="tx2"/>
                </a:solidFill>
              </a:rPr>
              <a:t>defined </a:t>
            </a:r>
            <a:r>
              <a:rPr lang="en-US" dirty="0">
                <a:solidFill>
                  <a:schemeClr val="tx2"/>
                </a:solidFill>
              </a:rPr>
              <a:t>by $SDK_ROOT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	in /local/STM32MP15-Ecosystem-v1.0.0/Developer-Package/ 	</a:t>
            </a:r>
          </a:p>
          <a:p>
            <a:pPr marL="474012" lvl="1" indent="0" fontAlgn="base">
              <a:spcAft>
                <a:spcPts val="0"/>
              </a:spcAft>
              <a:buClr>
                <a:srgbClr val="39A9DC"/>
              </a:buClr>
              <a:buNone/>
            </a:pPr>
            <a:endParaRPr lang="en-US" dirty="0">
              <a:solidFill>
                <a:srgbClr val="00205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88" y="1882477"/>
            <a:ext cx="7477126" cy="359374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5994721" y="3060987"/>
            <a:ext cx="3919848" cy="844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157946" y="2673236"/>
            <a:ext cx="7728052" cy="10269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41034" y="2514809"/>
            <a:ext cx="24080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SDK</a:t>
            </a:r>
            <a:b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Kernel,TF-A,Uboot</a:t>
            </a: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Source 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514600" y="2116930"/>
            <a:ext cx="3480121" cy="311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65731" y="269060"/>
            <a:ext cx="10762781" cy="1143265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1218987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z="4400" i="1" dirty="0" smtClean="0"/>
              <a:t>Starter &amp; Developer Packages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15620" y="3802855"/>
            <a:ext cx="3512182" cy="10167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927348" y="3623211"/>
            <a:ext cx="1923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Image </a:t>
            </a:r>
            <a:b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Flash partitions</a:t>
            </a:r>
            <a:endParaRPr lang="en-US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2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 pre-built image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8968" y="3154124"/>
            <a:ext cx="646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760" y="1676807"/>
            <a:ext cx="10975657" cy="3170076"/>
          </a:xfrm>
        </p:spPr>
        <p:txBody>
          <a:bodyPr/>
          <a:lstStyle/>
          <a:p>
            <a:pPr marL="0" lvl="0" indent="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457200" algn="l"/>
              </a:tabLst>
            </a:pPr>
            <a:r>
              <a:rPr lang="en-US" altLang="en-US" b="1" u="sng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Part </a:t>
            </a:r>
            <a:r>
              <a:rPr lang="en-US" altLang="en-US" b="1" u="sng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4</a:t>
            </a:r>
            <a:r>
              <a:rPr lang="en-US" altLang="en-US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: Tools </a:t>
            </a:r>
            <a:endParaRPr lang="en-US" altLang="en-US" b="1" dirty="0" smtClean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  <a:p>
            <a:pPr marL="0" lvl="0" indent="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457200" algn="l"/>
              </a:tabLst>
            </a:pPr>
            <a:endParaRPr lang="en-US" altLang="en-US" sz="1400" dirty="0">
              <a:solidFill>
                <a:schemeClr val="accent1">
                  <a:lumMod val="50000"/>
                </a:schemeClr>
              </a:solidFill>
              <a:ea typeface="Times New Roman" panose="02020603050405020304" pitchFamily="18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</a:rPr>
              <a:t>STM32CubeMX 5.2.0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</a:rPr>
              <a:t>STM32CubeProgrammer 2.0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</a:rPr>
              <a:t>A</a:t>
            </a:r>
            <a:r>
              <a:rPr lang="en-US" altLang="en-US" smtClean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</a:rPr>
              <a:t>C6 System </a:t>
            </a: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</a:rPr>
              <a:t>Workbench for M4 </a:t>
            </a:r>
            <a:r>
              <a:rPr lang="en-US" altLang="en-US" smtClean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</a:rPr>
              <a:t>development </a:t>
            </a:r>
            <a:r>
              <a:rPr lang="en-US" altLang="en-US" smtClean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</a:rPr>
              <a:t>2.9.0</a:t>
            </a:r>
            <a:endParaRPr lang="en-US" altLang="en-US" dirty="0" smtClean="0">
              <a:solidFill>
                <a:schemeClr val="accent1">
                  <a:lumMod val="50000"/>
                </a:schemeClr>
              </a:solidFill>
              <a:ea typeface="Times New Roman" panose="02020603050405020304" pitchFamily="18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endParaRPr lang="en-US" altLang="en-US" dirty="0">
              <a:solidFill>
                <a:schemeClr val="accent1">
                  <a:lumMod val="50000"/>
                </a:schemeClr>
              </a:solidFill>
              <a:ea typeface="Times New Roman" panose="02020603050405020304" pitchFamily="18" charset="0"/>
            </a:endParaRPr>
          </a:p>
          <a:p>
            <a:pPr marL="360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457200" algn="l"/>
              </a:tabLst>
            </a:pP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</a:rPr>
              <a:t>To setup the tool please see the Tools section of Linux-Host-Setup-ForStm32mp1.pdf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endParaRPr lang="en-US" altLang="en-US" sz="1600" dirty="0">
              <a:solidFill>
                <a:schemeClr val="accent1">
                  <a:lumMod val="50000"/>
                </a:schemeClr>
              </a:solidFill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8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68100" y="669925"/>
            <a:ext cx="727075" cy="215900"/>
          </a:xfrm>
        </p:spPr>
        <p:txBody>
          <a:bodyPr/>
          <a:lstStyle/>
          <a:p>
            <a:fld id="{5B31B9E4-8E4D-4C86-BFD7-412B282B373B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159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  <p:tag name="CLINAME" val="ᑦᑿᑔᑽᑲᒄᒄᑺᑷᑺᑶᑵ"/>
  <p:tag name="DATETIME" val="ᑈᑀᑇᑀᑃᑁᑂᑃᐱᐱᑂᑆᑋᑁᑄᑡᑞᐱᐹᑘᑞᑥᐼᑃᑋᑁᐺ"/>
  <p:tag name="DONEBY" val="ᑤᑥᑭᑴᑽᑲᒃᑲᐱᑴᒀᑽᒀᑾᑳᒀ"/>
  <p:tag name="IPADDRESS" val="ᑒᑘᑣᑔᑨᑝᑃᑂᑄᑄ"/>
  <p:tag name="APPVER" val="ᑄᐿᑁ"/>
  <p:tag name="RANDOM" val="17"/>
  <p:tag name="CHECKSUM" val="ᑅᑉᑄᑇ"/>
  <p:tag name="ISPRING_RESOURCE_PATHS_HASH_2" val="bb676f2088989847832f8dea20845ed3ced6f7aa"/>
  <p:tag name="MMPROD_NEXTUNIQUEID" val="10009"/>
  <p:tag name="MMPROD_UIDATA" val="&lt;database version=&quot;10.0&quot;&gt;&lt;object type=&quot;1&quot; unique_id=&quot;10001&quot;&gt;&lt;object type=&quot;2&quot; unique_id=&quot;46893&quot;&gt;&lt;object type=&quot;3&quot; unique_id=&quot;55459&quot;&gt;&lt;property id=&quot;20148&quot; value=&quot;5&quot;/&gt;&lt;property id=&quot;20300&quot; value=&quot;Slide 1 - &amp;quot;ST PowerPoint™ Template 16:9&amp;quot;&quot;/&gt;&lt;property id=&quot;20307&quot; value=&quot;257&quot;/&gt;&lt;/object&gt;&lt;object type=&quot;3&quot; unique_id=&quot;55473&quot;&gt;&lt;property id=&quot;20148&quot; value=&quot;5&quot;/&gt;&lt;property id=&quot;20300&quot; value=&quot;Slide 2&quot;/&gt;&lt;property id=&quot;20307&quot; value=&quot;258&quot;/&gt;&lt;/object&gt;&lt;object type=&quot;3&quot; unique_id=&quot;55474&quot;&gt;&lt;property id=&quot;20148&quot; value=&quot;5&quot;/&gt;&lt;property id=&quot;20300&quot; value=&quot;Slide 3&quot;/&gt;&lt;property id=&quot;20307&quot; value=&quot;259&quot;/&gt;&lt;/object&gt;&lt;/object&gt;&lt;object type=&quot;8&quot; unique_id=&quot;4689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ST PowerPoint Template 16x9">
  <a:themeElements>
    <a:clrScheme name="ST_2016_Theme">
      <a:dk1>
        <a:sysClr val="windowText" lastClr="000000"/>
      </a:dk1>
      <a:lt1>
        <a:sysClr val="window" lastClr="FFFFFF"/>
      </a:lt1>
      <a:dk2>
        <a:srgbClr val="002052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052"/>
      </a:accent4>
      <a:accent5>
        <a:srgbClr val="BBCC00"/>
      </a:accent5>
      <a:accent6>
        <a:srgbClr val="002052"/>
      </a:accent6>
      <a:hlink>
        <a:srgbClr val="580D58"/>
      </a:hlink>
      <a:folHlink>
        <a:srgbClr val="003D14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>
            <a:solidFill>
              <a:schemeClr val="accent6"/>
            </a:solidFill>
          </a:defRPr>
        </a:defPPr>
      </a:lstStyle>
    </a:txDef>
  </a:objectDefaults>
  <a:extraClrSchemeLst/>
  <a:custClrLst>
    <a:custClr name="ST 1 Light Blue">
      <a:srgbClr val="39A9DC"/>
    </a:custClr>
    <a:custClr name="ST 1 Dark Blue">
      <a:srgbClr val="002052"/>
    </a:custClr>
    <a:custClr name="ST 2 Yellow">
      <a:srgbClr val="FFD300"/>
    </a:custClr>
    <a:custClr name="ST 2 Light Green">
      <a:srgbClr val="BBCC00"/>
    </a:custClr>
    <a:custClr name="ST 2 Dark Green">
      <a:srgbClr val="003D14"/>
    </a:custClr>
    <a:custClr name="ST 2 Pink">
      <a:srgbClr val="D4007A"/>
    </a:custClr>
    <a:custClr name="ST 2 Purple">
      <a:srgbClr val="590D58"/>
    </a:custClr>
    <a:custClr name="ST 3 Dark Grey">
      <a:srgbClr val="4F5251"/>
    </a:custClr>
    <a:custClr name="ST 3 Mid Grey">
      <a:srgbClr val="90989E"/>
    </a:custClr>
    <a:custClr name="ST 3 Light Grey">
      <a:srgbClr val="B9C4CA"/>
    </a:custClr>
  </a:custClrLst>
  <a:extLst>
    <a:ext uri="{05A4C25C-085E-4340-85A3-A5531E510DB2}">
      <thm15:themeFamily xmlns:thm15="http://schemas.microsoft.com/office/thememl/2012/main" name="ST_Template_[16-9].potx" id="{97D11962-C632-43B7-9572-4AC26BB21016}" vid="{425482E2-72F4-405A-8E24-E7923F9361D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T DocShare Document" ma:contentTypeID="0x0101002CD26512E226DC44BE8078132D0509C500CA1FFC1A8B77EF4D8E6043CA951DE7AE" ma:contentTypeVersion="6" ma:contentTypeDescription="" ma:contentTypeScope="" ma:versionID="6e46ef8f0f2e1b5bed9a7c8dfbe99af4">
  <xsd:schema xmlns:xsd="http://www.w3.org/2001/XMLSchema" xmlns:xs="http://www.w3.org/2001/XMLSchema" xmlns:p="http://schemas.microsoft.com/office/2006/metadata/properties" xmlns:ns1="http://schemas.microsoft.com/sharepoint/v3" xmlns:ns2="964ac87d-ee9f-445a-856c-d1bb75df95c2" xmlns:ns3="a72e9287-aef4-478b-a7a9-34626fd7a59f" targetNamespace="http://schemas.microsoft.com/office/2006/metadata/properties" ma:root="true" ma:fieldsID="b87d3432ced602bc642badb331cc45fe" ns1:_="" ns2:_="" ns3:_="">
    <xsd:import namespace="http://schemas.microsoft.com/sharepoint/v3"/>
    <xsd:import namespace="964ac87d-ee9f-445a-856c-d1bb75df95c2"/>
    <xsd:import namespace="a72e9287-aef4-478b-a7a9-34626fd7a59f"/>
    <xsd:element name="properties">
      <xsd:complexType>
        <xsd:sequence>
          <xsd:element name="documentManagement">
            <xsd:complexType>
              <xsd:all>
                <xsd:element ref="ns2:DSDocumentDate" minOccurs="0"/>
                <xsd:element ref="ns1:PublishingContact" minOccurs="0"/>
                <xsd:element ref="ns1:RatingCount" minOccurs="0"/>
                <xsd:element ref="ns1:AverageRating" minOccurs="0"/>
                <xsd:element ref="ns2:hfd4f7438eb64b4fb2740c42c2d09f06" minOccurs="0"/>
                <xsd:element ref="ns2:TaxCatchAll" minOccurs="0"/>
                <xsd:element ref="ns2:TaxCatchAllLabel" minOccurs="0"/>
                <xsd:element ref="ns2:af5a1a12219a498697818fb2e9058738" minOccurs="0"/>
                <xsd:element ref="ns2:ke53ebef3a3444908a5707348e6a7069" minOccurs="0"/>
                <xsd:element ref="ns2:n9a789a8a6d1412c8a7364c6c150e409" minOccurs="0"/>
                <xsd:element ref="ns2:_dlc_DocIdUrl" minOccurs="0"/>
                <xsd:element ref="ns2:_dlc_DocIdPersistId" minOccurs="0"/>
                <xsd:element ref="ns2:_dlc_DocId" minOccurs="0"/>
                <xsd:element ref="ns2:TaxKeywordTaxHTField" minOccurs="0"/>
                <xsd:element ref="ns2:p014d9fa8d32456cb43b4fdc444d4cb2" minOccurs="0"/>
                <xsd:element ref="ns3:Seminar" minOccurs="0"/>
                <xsd:element ref="ns3:Training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Contact" ma:index="9" nillable="true" ma:displayName="Contact" ma:list="UserInfo" ma:internalName="Publishing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Count" ma:index="10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AverageRating" ma:index="1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4ac87d-ee9f-445a-856c-d1bb75df95c2" elementFormDefault="qualified">
    <xsd:import namespace="http://schemas.microsoft.com/office/2006/documentManagement/types"/>
    <xsd:import namespace="http://schemas.microsoft.com/office/infopath/2007/PartnerControls"/>
    <xsd:element name="DSDocumentDate" ma:index="2" nillable="true" ma:displayName="Document Date" ma:default="[today]" ma:format="DateOnly" ma:internalName="DSDocumentDate">
      <xsd:simpleType>
        <xsd:restriction base="dms:DateTime"/>
      </xsd:simpleType>
    </xsd:element>
    <xsd:element name="hfd4f7438eb64b4fb2740c42c2d09f06" ma:index="12" nillable="true" ma:taxonomy="true" ma:internalName="hfd4f7438eb64b4fb2740c42c2d09f06" ma:taxonomyFieldName="DSDocumentType" ma:displayName="Document Type" ma:readOnly="false" ma:default="" ma:fieldId="{1fd4f743-8eb6-4b4f-b274-0c42c2d09f06}" ma:sspId="a12e1b27-6b38-47db-a67e-1057ebfcf6e5" ma:termSetId="98d0e228-a6d9-4875-9099-4af89339c45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3" nillable="true" ma:displayName="Taxonomy Catch All Column" ma:hidden="true" ma:list="{7b295ace-eb8b-46fb-aef5-93521352b6e8}" ma:internalName="TaxCatchAll" ma:showField="CatchAllData" ma:web="d8767917-c2fa-4b63-bd7c-b76508ccdf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4" nillable="true" ma:displayName="Taxonomy Catch All Column1" ma:hidden="true" ma:list="{7b295ace-eb8b-46fb-aef5-93521352b6e8}" ma:internalName="TaxCatchAllLabel" ma:readOnly="true" ma:showField="CatchAllDataLabel" ma:web="d8767917-c2fa-4b63-bd7c-b76508ccdf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f5a1a12219a498697818fb2e9058738" ma:index="16" nillable="true" ma:taxonomy="true" ma:internalName="af5a1a12219a498697818fb2e9058738" ma:taxonomyFieldName="DSOrganization" ma:displayName="Organization" ma:default="" ma:fieldId="{af5a1a12-219a-4986-9781-8fb2e9058738}" ma:sspId="a12e1b27-6b38-47db-a67e-1057ebfcf6e5" ma:termSetId="5fb73391-bc73-403d-835d-9528267d581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e53ebef3a3444908a5707348e6a7069" ma:index="18" nillable="true" ma:taxonomy="true" ma:internalName="ke53ebef3a3444908a5707348e6a7069" ma:taxonomyFieldName="DSTopic" ma:displayName="Topics" ma:default="1;#Market and Sales|693342bb-00da-419d-b0b9-da33f8e52875" ma:fieldId="{4e53ebef-3a34-4490-8a57-07348e6a7069}" ma:taxonomyMulti="true" ma:sspId="a12e1b27-6b38-47db-a67e-1057ebfcf6e5" ma:termSetId="dda47d19-ea03-4cd0-8c67-bf9c4d977c3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9a789a8a6d1412c8a7364c6c150e409" ma:index="20" nillable="true" ma:taxonomy="true" ma:internalName="n9a789a8a6d1412c8a7364c6c150e409" ma:taxonomyFieldName="DSTopicTree" ma:displayName="Sub Topic" ma:default="2;#EMEA|21f3b7e6-ebba-436e-bb72-8c95f7eea1ec" ma:fieldId="{79a789a8-a6d1-412c-8a73-64c6c150e409}" ma:taxonomyMulti="true" ma:sspId="a12e1b27-6b38-47db-a67e-1057ebfcf6e5" ma:termSetId="7d96229c-c735-45eb-8c34-e405a1ed61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Url" ma:index="2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_dlc_DocId" ma:index="2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TaxKeywordTaxHTField" ma:index="25" nillable="true" ma:taxonomy="true" ma:internalName="TaxKeywordTaxHTField" ma:taxonomyFieldName="TaxKeyword" ma:displayName="Free Keywords" ma:readOnly="false" ma:fieldId="{23f27201-bee3-471e-b2e7-b64fd8b7ca38}" ma:taxonomyMulti="true" ma:sspId="a12e1b27-6b38-47db-a67e-1057ebfcf6e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p014d9fa8d32456cb43b4fdc444d4cb2" ma:index="27" nillable="true" ma:taxonomy="true" ma:internalName="p014d9fa8d32456cb43b4fdc444d4cb2" ma:taxonomyFieldName="ST_x0020_Location" ma:displayName="ST Location" ma:default="" ma:fieldId="{9014d9fa-8d32-456c-b43b-4fdc444d4cb2}" ma:taxonomyMulti="true" ma:sspId="a12e1b27-6b38-47db-a67e-1057ebfcf6e5" ma:termSetId="c2c89d8b-afae-42c7-94ac-5ea122182748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2e9287-aef4-478b-a7a9-34626fd7a59f" elementFormDefault="qualified">
    <xsd:import namespace="http://schemas.microsoft.com/office/2006/documentManagement/types"/>
    <xsd:import namespace="http://schemas.microsoft.com/office/infopath/2007/PartnerControls"/>
    <xsd:element name="Seminar" ma:index="29" nillable="true" ma:displayName="Workshop" ma:format="Dropdown" ma:internalName="Seminar">
      <xsd:simpleType>
        <xsd:restriction base="dms:Choice">
          <xsd:enumeration value="STM32L1"/>
          <xsd:enumeration value="STM32L0"/>
          <xsd:enumeration value="STM32L"/>
          <xsd:enumeration value="STM32F7"/>
          <xsd:enumeration value="STM32Cube"/>
        </xsd:restriction>
      </xsd:simpleType>
    </xsd:element>
    <xsd:element name="Training" ma:index="30" nillable="true" ma:displayName="Training" ma:format="Dropdown" ma:internalName="Training">
      <xsd:simpleType>
        <xsd:restriction base="dms:Choice">
          <xsd:enumeration value="STM32F0"/>
          <xsd:enumeration value="TM32F4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8" ma:displayName="Content Type"/>
        <xsd:element ref="dc:title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Contact xmlns="http://schemas.microsoft.com/sharepoint/v3">
      <UserInfo>
        <DisplayName/>
        <AccountId xsi:nil="true"/>
        <AccountType/>
      </UserInfo>
    </PublishingContact>
    <n9a789a8a6d1412c8a7364c6c150e409 xmlns="964ac87d-ee9f-445a-856c-d1bb75df95c2">
      <Terms xmlns="http://schemas.microsoft.com/office/infopath/2007/PartnerControls">
        <TermInfo xmlns="http://schemas.microsoft.com/office/infopath/2007/PartnerControls">
          <TermName xmlns="http://schemas.microsoft.com/office/infopath/2007/PartnerControls">MCD Application</TermName>
          <TermId xmlns="http://schemas.microsoft.com/office/infopath/2007/PartnerControls">cab18b00-83b0-4b1a-b99f-aa6eb4a5f059</TermId>
        </TermInfo>
      </Terms>
    </n9a789a8a6d1412c8a7364c6c150e409>
    <DSDocumentDate xmlns="964ac87d-ee9f-445a-856c-d1bb75df95c2">2018-01-31T23:00:00+00:00</DSDocumentDate>
    <_dlc_DocId xmlns="964ac87d-ee9f-445a-856c-d1bb75df95c2">FUDPCNSJKDNQ-7-5636</_dlc_DocId>
    <ke53ebef3a3444908a5707348e6a7069 xmlns="964ac87d-ee9f-445a-856c-d1bb75df95c2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Products</TermName>
          <TermId xmlns="http://schemas.microsoft.com/office/infopath/2007/PartnerControls">ce54fcc7-b73f-44e1-abe1-45e59e551138</TermId>
        </TermInfo>
      </Terms>
    </ke53ebef3a3444908a5707348e6a7069>
    <_dlc_DocIdUrl xmlns="964ac87d-ee9f-445a-856c-d1bb75df95c2">
      <Url>http://best.st.com/docshare/EMEA-Reporting/_layouts/DocIdRedir.aspx?ID=FUDPCNSJKDNQ-7-5636</Url>
      <Description>FUDPCNSJKDNQ-7-5636</Description>
    </_dlc_DocIdUrl>
    <TaxCatchAll xmlns="964ac87d-ee9f-445a-856c-d1bb75df95c2">
      <Value>42</Value>
      <Value>62</Value>
      <Value>44</Value>
    </TaxCatchAll>
    <af5a1a12219a498697818fb2e9058738 xmlns="964ac87d-ee9f-445a-856c-d1bb75df95c2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Microcontrollers ＆ Digital ICs Group (MDG)</TermName>
          <TermId xmlns="http://schemas.microsoft.com/office/infopath/2007/PartnerControls">876394c8-0720-4638-a8d5-c6588c9b9f67</TermId>
        </TermInfo>
      </Terms>
    </af5a1a12219a498697818fb2e9058738>
    <p014d9fa8d32456cb43b4fdc444d4cb2 xmlns="964ac87d-ee9f-445a-856c-d1bb75df95c2">
      <Terms xmlns="http://schemas.microsoft.com/office/infopath/2007/PartnerControls"/>
    </p014d9fa8d32456cb43b4fdc444d4cb2>
    <TaxKeywordTaxHTField xmlns="964ac87d-ee9f-445a-856c-d1bb75df95c2">
      <Terms xmlns="http://schemas.microsoft.com/office/infopath/2007/PartnerControls"/>
    </TaxKeywordTaxHTField>
    <hfd4f7438eb64b4fb2740c42c2d09f06 xmlns="964ac87d-ee9f-445a-856c-d1bb75df95c2">
      <Terms xmlns="http://schemas.microsoft.com/office/infopath/2007/PartnerControls"/>
    </hfd4f7438eb64b4fb2740c42c2d09f06>
    <AverageRating xmlns="http://schemas.microsoft.com/sharepoint/v3" xsi:nil="true"/>
    <Training xmlns="a72e9287-aef4-478b-a7a9-34626fd7a59f" xsi:nil="true"/>
    <Seminar xmlns="a72e9287-aef4-478b-a7a9-34626fd7a59f" xsi:nil="true"/>
  </documentManagement>
</p:properties>
</file>

<file path=customXml/item5.xml><?xml version="1.0" encoding="utf-8"?>
<?mso-contentType ?>
<SharedContentType xmlns="Microsoft.SharePoint.Taxonomy.ContentTypeSync" SourceId="a12e1b27-6b38-47db-a67e-1057ebfcf6e5" ContentTypeId="0x0101002CD26512E226DC44BE8078132D0509C5" PreviousValue="false"/>
</file>

<file path=customXml/itemProps1.xml><?xml version="1.0" encoding="utf-8"?>
<ds:datastoreItem xmlns:ds="http://schemas.openxmlformats.org/officeDocument/2006/customXml" ds:itemID="{84BE416E-E465-40CE-84AF-8DF458B660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64ac87d-ee9f-445a-856c-d1bb75df95c2"/>
    <ds:schemaRef ds:uri="a72e9287-aef4-478b-a7a9-34626fd7a5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95C7FD-4D08-4542-8EE4-DF27B3099B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C2F42C-EDDF-4587-97A2-82D7FC51151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9C585C1-84F0-4792-9340-87EE89656C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964ac87d-ee9f-445a-856c-d1bb75df95c2"/>
    <ds:schemaRef ds:uri="a72e9287-aef4-478b-a7a9-34626fd7a59f"/>
  </ds:schemaRefs>
</ds:datastoreItem>
</file>

<file path=customXml/itemProps5.xml><?xml version="1.0" encoding="utf-8"?>
<ds:datastoreItem xmlns:ds="http://schemas.openxmlformats.org/officeDocument/2006/customXml" ds:itemID="{D83194F5-3018-4D95-99EA-DBE8340E2252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171</Words>
  <Application>Microsoft Office PowerPoint</Application>
  <PresentationFormat>Custom</PresentationFormat>
  <Paragraphs>76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ST PowerPoint Template 16x9</vt:lpstr>
      <vt:lpstr> STM32MP1 Workshop  Pre-built VM image content</vt:lpstr>
      <vt:lpstr>VMware pre-built image content</vt:lpstr>
      <vt:lpstr>VMware pre-built image content</vt:lpstr>
      <vt:lpstr>VMware pre-built image content</vt:lpstr>
      <vt:lpstr>VMware pre-built image content</vt:lpstr>
      <vt:lpstr>PowerPoint Presentation</vt:lpstr>
      <vt:lpstr>VMware pre-built image content</vt:lpstr>
      <vt:lpstr>Thanks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LinuxHost_Setup_ForStm32MP1</dc:title>
  <dc:creator/>
  <cp:keywords/>
  <cp:lastModifiedBy/>
  <cp:revision>1</cp:revision>
  <dcterms:created xsi:type="dcterms:W3CDTF">2018-07-09T08:35:21Z</dcterms:created>
  <dcterms:modified xsi:type="dcterms:W3CDTF">2019-06-07T14:43:27Z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T Location">
    <vt:lpwstr/>
  </property>
  <property fmtid="{D5CDD505-2E9C-101B-9397-08002B2CF9AE}" pid="3" name="TaxKeyword">
    <vt:lpwstr/>
  </property>
  <property fmtid="{D5CDD505-2E9C-101B-9397-08002B2CF9AE}" pid="4" name="DSTopicTree">
    <vt:lpwstr>44;#MCD Application|cab18b00-83b0-4b1a-b99f-aa6eb4a5f059</vt:lpwstr>
  </property>
  <property fmtid="{D5CDD505-2E9C-101B-9397-08002B2CF9AE}" pid="5" name="ContentTypeId">
    <vt:lpwstr>0x0101002CD26512E226DC44BE8078132D0509C500CA1FFC1A8B77EF4D8E6043CA951DE7AE</vt:lpwstr>
  </property>
  <property fmtid="{D5CDD505-2E9C-101B-9397-08002B2CF9AE}" pid="6" name="DSDocumentType">
    <vt:lpwstr/>
  </property>
  <property fmtid="{D5CDD505-2E9C-101B-9397-08002B2CF9AE}" pid="7" name="DSTopic">
    <vt:lpwstr>42;#Products|ce54fcc7-b73f-44e1-abe1-45e59e551138</vt:lpwstr>
  </property>
  <property fmtid="{D5CDD505-2E9C-101B-9397-08002B2CF9AE}" pid="8" name="DSOrganization">
    <vt:lpwstr>62;#Microcontrollers ＆ Digital ICs Group (MDG)|876394c8-0720-4638-a8d5-c6588c9b9f67</vt:lpwstr>
  </property>
  <property fmtid="{D5CDD505-2E9C-101B-9397-08002B2CF9AE}" pid="9" name="_dlc_DocIdItemGuid">
    <vt:lpwstr>580ff4b5-a788-4741-abee-ecc2eb101dfc</vt:lpwstr>
  </property>
</Properties>
</file>