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6" r:id="rId6"/>
  </p:sldMasterIdLst>
  <p:notesMasterIdLst>
    <p:notesMasterId r:id="rId14"/>
  </p:notesMasterIdLst>
  <p:sldIdLst>
    <p:sldId id="258" r:id="rId7"/>
    <p:sldId id="310" r:id="rId8"/>
    <p:sldId id="336" r:id="rId9"/>
    <p:sldId id="337" r:id="rId10"/>
    <p:sldId id="335" r:id="rId11"/>
    <p:sldId id="338" r:id="rId12"/>
    <p:sldId id="304" r:id="rId13"/>
  </p:sldIdLst>
  <p:sldSz cx="12195175" cy="6859588"/>
  <p:notesSz cx="7099300" cy="10234613"/>
  <p:custDataLst>
    <p:tags r:id="rId15"/>
  </p:custDataLst>
  <p:defaultTextStyle>
    <a:defPPr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3" userDrawn="1">
          <p15:clr>
            <a:srgbClr val="A4A3A4"/>
          </p15:clr>
        </p15:guide>
        <p15:guide id="2" orient="horz" pos="865" userDrawn="1">
          <p15:clr>
            <a:srgbClr val="A4A3A4"/>
          </p15:clr>
        </p15:guide>
        <p15:guide id="3" pos="7300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369" userDrawn="1">
          <p15:clr>
            <a:srgbClr val="A4A3A4"/>
          </p15:clr>
        </p15:guide>
        <p15:guide id="6" orient="horz" pos="3673" userDrawn="1">
          <p15:clr>
            <a:srgbClr val="A4A3A4"/>
          </p15:clr>
        </p15:guide>
        <p15:guide id="7" orient="horz" pos="3817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89E"/>
    <a:srgbClr val="B9C4CA"/>
    <a:srgbClr val="4F5251"/>
    <a:srgbClr val="590D58"/>
    <a:srgbClr val="003D14"/>
    <a:srgbClr val="FFD300"/>
    <a:srgbClr val="002052"/>
    <a:srgbClr val="002A0A"/>
    <a:srgbClr val="646464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55703" autoAdjust="0"/>
  </p:normalViewPr>
  <p:slideViewPr>
    <p:cSldViewPr snapToGrid="0" showGuides="1">
      <p:cViewPr varScale="1">
        <p:scale>
          <a:sx n="50" d="100"/>
          <a:sy n="50" d="100"/>
        </p:scale>
        <p:origin x="2118" y="36"/>
      </p:cViewPr>
      <p:guideLst>
        <p:guide orient="horz" pos="1153"/>
        <p:guide orient="horz" pos="865"/>
        <p:guide pos="7300"/>
        <p:guide orient="horz" pos="2160"/>
        <p:guide orient="horz" pos="1369"/>
        <p:guide orient="horz" pos="3673"/>
        <p:guide orient="horz" pos="3817"/>
        <p:guide pos="3840"/>
        <p:guide pos="383"/>
      </p:guideLst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CADC714-B8C8-41CC-8B32-1E23D8396FA6}" type="datetimeFigureOut">
              <a:rPr lang="fr-FR" smtClean="0"/>
              <a:t>14/05/2019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D440946-B3FE-4062-9BAE-4125F5E6CB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2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97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867" dirty="0" smtClean="0">
                <a:solidFill>
                  <a:srgbClr val="002052"/>
                </a:solidFill>
              </a:rPr>
              <a:t> Let's start your </a:t>
            </a:r>
            <a:r>
              <a:rPr lang="en-US" sz="1867" dirty="0" err="1" smtClean="0">
                <a:solidFill>
                  <a:srgbClr val="002052"/>
                </a:solidFill>
              </a:rPr>
              <a:t>OpenSTLinux</a:t>
            </a:r>
            <a:r>
              <a:rPr lang="en-US" sz="1867" dirty="0" smtClean="0">
                <a:solidFill>
                  <a:srgbClr val="002052"/>
                </a:solidFill>
              </a:rPr>
              <a:t> on discovery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1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867" dirty="0" smtClean="0">
                <a:solidFill>
                  <a:srgbClr val="002052"/>
                </a:solidFill>
              </a:rPr>
              <a:t> Let's start your </a:t>
            </a:r>
            <a:r>
              <a:rPr lang="en-US" sz="1867" dirty="0" err="1" smtClean="0">
                <a:solidFill>
                  <a:srgbClr val="002052"/>
                </a:solidFill>
              </a:rPr>
              <a:t>OpenSTLinux</a:t>
            </a:r>
            <a:r>
              <a:rPr lang="en-US" sz="1867" dirty="0" smtClean="0">
                <a:solidFill>
                  <a:srgbClr val="002052"/>
                </a:solidFill>
              </a:rPr>
              <a:t> on discovery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67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867" dirty="0" smtClean="0">
                <a:solidFill>
                  <a:srgbClr val="002052"/>
                </a:solidFill>
              </a:rPr>
              <a:t> Let's start your </a:t>
            </a:r>
            <a:r>
              <a:rPr lang="en-US" sz="1867" dirty="0" err="1" smtClean="0">
                <a:solidFill>
                  <a:srgbClr val="002052"/>
                </a:solidFill>
              </a:rPr>
              <a:t>OpenSTLinux</a:t>
            </a:r>
            <a:r>
              <a:rPr lang="en-US" sz="1867" dirty="0" smtClean="0">
                <a:solidFill>
                  <a:srgbClr val="002052"/>
                </a:solidFill>
              </a:rPr>
              <a:t> on discovery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5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74051" lvl="1" indent="0" fontAlgn="base">
              <a:spcBef>
                <a:spcPts val="449"/>
              </a:spcBef>
              <a:buClr>
                <a:srgbClr val="39A9DC"/>
              </a:buClr>
              <a:buNone/>
            </a:pPr>
            <a:r>
              <a:rPr lang="en-US" sz="1867" dirty="0" smtClean="0">
                <a:solidFill>
                  <a:srgbClr val="002052"/>
                </a:solidFill>
              </a:rPr>
              <a:t> Let's start your </a:t>
            </a:r>
            <a:r>
              <a:rPr lang="en-US" sz="1867" dirty="0" err="1" smtClean="0">
                <a:solidFill>
                  <a:srgbClr val="002052"/>
                </a:solidFill>
              </a:rPr>
              <a:t>OpenSTLinux</a:t>
            </a:r>
            <a:r>
              <a:rPr lang="en-US" sz="1867" dirty="0" smtClean="0">
                <a:solidFill>
                  <a:srgbClr val="002052"/>
                </a:solidFill>
              </a:rPr>
              <a:t> on discovery 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40946-B3FE-4062-9BAE-4125F5E6CB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9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" y="794"/>
            <a:ext cx="1219384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35289" y="1687947"/>
            <a:ext cx="9053263" cy="1470366"/>
          </a:xfrm>
        </p:spPr>
        <p:txBody>
          <a:bodyPr anchor="b"/>
          <a:lstStyle>
            <a:lvl1pPr algn="l">
              <a:defRPr baseline="0"/>
            </a:lvl1pPr>
          </a:lstStyle>
          <a:p>
            <a:r>
              <a:rPr lang="en-US" noProof="0" dirty="0" smtClean="0"/>
              <a:t>Click to add main title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35289" y="3403284"/>
            <a:ext cx="7323946" cy="1753006"/>
          </a:xfrm>
        </p:spPr>
        <p:txBody>
          <a:bodyPr>
            <a:normAutofit/>
          </a:bodyPr>
          <a:lstStyle>
            <a:lvl1pPr marL="0" indent="0" algn="l">
              <a:buNone/>
              <a:defRPr sz="1900" baseline="0">
                <a:solidFill>
                  <a:schemeClr val="accent4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pic>
        <p:nvPicPr>
          <p:cNvPr id="7" name="Picture 4" descr="D:\Le sel en +\Realisations\TBWA\120117 Microelectronics\ST_Bloc marque_Qi_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62" y="5640083"/>
            <a:ext cx="3264850" cy="10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werPointWaterMarkTitle"/>
          <p:cNvSpPr>
            <a:spLocks noChangeAspect="1"/>
          </p:cNvSpPr>
          <p:nvPr userDrawn="1"/>
        </p:nvSpPr>
        <p:spPr>
          <a:xfrm>
            <a:off x="11261745" y="6453188"/>
            <a:ext cx="734992" cy="182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200" b="0" i="0" cap="none" spc="0" dirty="0" smtClean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" panose="020B0604020202020204" pitchFamily="34" charset="0"/>
              </a:rPr>
              <a:t>ST Restricted</a:t>
            </a:r>
            <a:endParaRPr lang="en-US" sz="1200" b="0" i="0" cap="none" spc="0" dirty="0">
              <a:ln w="900" cmpd="sng">
                <a:solidFill>
                  <a:srgbClr val="FF0000">
                    <a:alpha val="55000"/>
                  </a:srgbClr>
                </a:solidFill>
                <a:prstDash val="solid"/>
              </a:ln>
              <a:solidFill>
                <a:srgbClr val="FF00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3" y="2908187"/>
            <a:ext cx="2743200" cy="274320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8842494" y="5524500"/>
            <a:ext cx="914400" cy="914400"/>
            <a:chOff x="8551546" y="5524500"/>
            <a:chExt cx="914400" cy="914400"/>
          </a:xfrm>
        </p:grpSpPr>
        <p:sp>
          <p:nvSpPr>
            <p:cNvPr id="13" name="Oval 12"/>
            <p:cNvSpPr/>
            <p:nvPr/>
          </p:nvSpPr>
          <p:spPr>
            <a:xfrm>
              <a:off x="8551546" y="5524500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sz="2000" dirty="0" smtClean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746" y="5550775"/>
              <a:ext cx="792000" cy="79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4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759" y="1334615"/>
            <a:ext cx="10975657" cy="1554249"/>
          </a:xfrm>
        </p:spPr>
        <p:txBody>
          <a:bodyPr>
            <a:spAutoFit/>
          </a:bodyPr>
          <a:lstStyle>
            <a:lvl1pPr marL="270000" indent="-270000">
              <a:lnSpc>
                <a:spcPct val="100000"/>
              </a:lnSpc>
              <a:spcBef>
                <a:spcPts val="24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C1BCAF-80A6-4211-AF49-13864F134AF4}" type="datetime1">
              <a:rPr lang="fr-FR" smtClean="0"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0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" y="787"/>
            <a:ext cx="12193865" cy="6858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91140" y="4756325"/>
            <a:ext cx="10365898" cy="1362390"/>
          </a:xfrm>
        </p:spPr>
        <p:txBody>
          <a:bodyPr anchor="t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noProof="0" dirty="0" smtClean="0"/>
              <a:t>Click to add section title</a:t>
            </a:r>
            <a:endParaRPr lang="en-US" noProof="0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EF7455F-A596-4B37-9775-8D124FA84067}" type="datetime1">
              <a:rPr lang="fr-FR" smtClean="0"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75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6185419" y="1334614"/>
            <a:ext cx="5386203" cy="1231084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2400"/>
              </a:spcBef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A737017-1253-4AFD-A3B1-DEC71202F948}" type="datetime1">
              <a:rPr lang="fr-FR" smtClean="0"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510C41-FA5A-4035-B187-18D30FC42DCB}" type="datetime1">
              <a:rPr lang="fr-FR" smtClean="0"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3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56D75EE-EB6A-4EFA-AB42-679A4BB1215A}" type="datetime1">
              <a:rPr lang="fr-FR" smtClean="0"/>
              <a:t>14/05/2019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7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760" y="116660"/>
            <a:ext cx="10769790" cy="1143265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noProof="0" dirty="0" smtClean="0"/>
              <a:t>Click to add slide 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759" y="1351056"/>
            <a:ext cx="10975657" cy="452701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noProof="0" dirty="0" smtClean="0"/>
              <a:t>First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493318" y="669550"/>
            <a:ext cx="726848" cy="216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0" tIns="0" rIns="252000" bIns="0" rtlCol="0" anchor="ctr"/>
          <a:lstStyle>
            <a:lvl1pPr algn="r"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31B9E4-8E4D-4C86-BFD7-412B282B373B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22771" y="6524698"/>
            <a:ext cx="4553966" cy="1692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smtClean="0"/>
              <a:t>Presentation Title</a:t>
            </a:r>
            <a:endParaRPr lang="en-US" noProof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128519" y="6524698"/>
            <a:ext cx="705780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11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F9EEBEC-395B-4C33-81CF-C2FD99F4CDC9}" type="datetime1">
              <a:rPr lang="fr-FR" smtClean="0"/>
              <a:t>14/05/2019</a:t>
            </a:fld>
            <a:endParaRPr lang="fr-FR"/>
          </a:p>
        </p:txBody>
      </p:sp>
      <p:pic>
        <p:nvPicPr>
          <p:cNvPr id="9" name="Picture 3" descr="D:\Le sel en +\Realisations\TBWA\120117 Microelectronics\ST_Bloc marque_Qi_V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2" y="6070193"/>
            <a:ext cx="889749" cy="65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78" r:id="rId3"/>
    <p:sldLayoutId id="2147483680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1218987" rtl="0" eaLnBrk="1" latinLnBrk="0" hangingPunct="1">
        <a:spcBef>
          <a:spcPct val="0"/>
        </a:spcBef>
        <a:buNone/>
        <a:defRPr sz="4400" b="0" i="0" u="none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70000" indent="-270000" algn="l" defTabSz="1218987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400" kern="1200" baseline="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63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Clr>
          <a:schemeClr val="accent4">
            <a:lumMod val="90000"/>
            <a:lumOff val="10000"/>
          </a:schemeClr>
        </a:buClr>
        <a:buFont typeface="Arial" pitchFamily="34" charset="0"/>
        <a:buChar char="•"/>
        <a:defRPr sz="2000" b="0" i="0" u="none" kern="1200">
          <a:solidFill>
            <a:schemeClr val="accent4">
              <a:lumMod val="90000"/>
              <a:lumOff val="1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800" kern="1200" baseline="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350000" indent="-270000" algn="l" defTabSz="1218987" rtl="0" eaLnBrk="1" latinLnBrk="0" hangingPunct="1">
        <a:lnSpc>
          <a:spcPct val="90000"/>
        </a:lnSpc>
        <a:spcBef>
          <a:spcPts val="600"/>
        </a:spcBef>
        <a:spcAft>
          <a:spcPts val="0"/>
        </a:spcAft>
        <a:buFont typeface="Arial" pitchFamily="34" charset="0"/>
        <a:buChar char="•"/>
        <a:defRPr sz="1600" kern="1200" baseline="0">
          <a:solidFill>
            <a:schemeClr val="accent3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wiki/STM32MP15_OpenSTLinux_release_no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TMicroelectronics/linux.git" TargetMode="External"/><Relationship Id="rId4" Type="http://schemas.openxmlformats.org/officeDocument/2006/relationships/hyperlink" Target="https://github.com/STMicroelectronics/linux/releases/tag/v4.19-stm32mp-r1.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index.php/File:Linux.README.HOW_TO.t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st.com/s/question/0D50X0000ASoi2XSQR/stm32mp157cdk2-not-booting-to-weston-gtk-demo-launch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t.com/stm32mpu/wiki/OpenSTLinux_distribution#Reference_source_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STM32MP1 How to update the Software Release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708" y="2890327"/>
            <a:ext cx="7323946" cy="2529165"/>
          </a:xfrm>
        </p:spPr>
        <p:txBody>
          <a:bodyPr>
            <a:noAutofit/>
          </a:bodyPr>
          <a:lstStyle/>
          <a:p>
            <a:endParaRPr lang="en-US" sz="1600" noProof="0" dirty="0" smtClean="0"/>
          </a:p>
          <a:p>
            <a:endParaRPr lang="en-US" sz="1600" noProof="0" dirty="0" smtClean="0"/>
          </a:p>
        </p:txBody>
      </p:sp>
    </p:spTree>
    <p:extLst>
      <p:ext uri="{BB962C8B-B14F-4D97-AF65-F5344CB8AC3E}">
        <p14:creationId xmlns:p14="http://schemas.microsoft.com/office/powerpoint/2010/main" val="333587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1140" y="4756325"/>
            <a:ext cx="11815210" cy="1034875"/>
          </a:xfrm>
        </p:spPr>
        <p:txBody>
          <a:bodyPr/>
          <a:lstStyle/>
          <a:p>
            <a:r>
              <a:rPr lang="en-US" dirty="0" smtClean="0"/>
              <a:t>Example : How to update kernel component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 kernel release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kernel release with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488" y="1631215"/>
            <a:ext cx="11113678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software packages are delivered only for Major Releases.</a:t>
            </a:r>
          </a:p>
          <a:p>
            <a:r>
              <a:rPr lang="en-US" dirty="0" smtClean="0"/>
              <a:t>M</a:t>
            </a:r>
            <a:r>
              <a:rPr lang="en-US" dirty="0" smtClean="0"/>
              <a:t>inor </a:t>
            </a:r>
            <a:r>
              <a:rPr lang="en-US" dirty="0" smtClean="0"/>
              <a:t>R</a:t>
            </a:r>
            <a:r>
              <a:rPr lang="en-US" dirty="0" smtClean="0"/>
              <a:t>eleases </a:t>
            </a:r>
            <a:r>
              <a:rPr lang="en-US" dirty="0" smtClean="0"/>
              <a:t>are available in 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wiki.st.com/stm32mpu/wiki/STM32MP15_OpenSTLinux_release_note</a:t>
            </a:r>
            <a:endParaRPr lang="en-US" dirty="0" smtClean="0"/>
          </a:p>
          <a:p>
            <a:r>
              <a:rPr lang="en-US" b="1" dirty="0" smtClean="0"/>
              <a:t>Section 8</a:t>
            </a:r>
            <a:r>
              <a:rPr lang="en-US" b="1" dirty="0"/>
              <a:t> Minor release </a:t>
            </a:r>
            <a:r>
              <a:rPr lang="en-US" b="1" dirty="0" smtClean="0"/>
              <a:t>updates</a:t>
            </a:r>
            <a:endParaRPr lang="en-US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Minor Release </a:t>
            </a:r>
            <a:r>
              <a:rPr lang="en-US" dirty="0" smtClean="0"/>
              <a:t>allows to provide ST fixes on major release. </a:t>
            </a:r>
          </a:p>
          <a:p>
            <a:r>
              <a:rPr lang="en-US" dirty="0"/>
              <a:t>E</a:t>
            </a:r>
            <a:r>
              <a:rPr lang="en-US" dirty="0" smtClean="0"/>
              <a:t>xample with kernel :</a:t>
            </a:r>
            <a:endParaRPr lang="en-US" u="sng" dirty="0" smtClean="0"/>
          </a:p>
          <a:p>
            <a:r>
              <a:rPr lang="en-US" dirty="0" smtClean="0"/>
              <a:t>K</a:t>
            </a:r>
            <a:r>
              <a:rPr lang="en-US" dirty="0" smtClean="0"/>
              <a:t>ernel sources are </a:t>
            </a:r>
            <a:r>
              <a:rPr lang="en-US" dirty="0" smtClean="0"/>
              <a:t>delivered under </a:t>
            </a:r>
            <a:r>
              <a:rPr lang="en-US" dirty="0" err="1" smtClean="0"/>
              <a:t>github</a:t>
            </a:r>
            <a:r>
              <a:rPr lang="en-US" dirty="0" smtClean="0"/>
              <a:t> containing all fixes found by ST : </a:t>
            </a:r>
            <a:r>
              <a:rPr lang="en-US" b="1" dirty="0" smtClean="0"/>
              <a:t>in</a:t>
            </a:r>
            <a:r>
              <a:rPr lang="en-US" b="1" dirty="0"/>
              <a:t> </a:t>
            </a:r>
            <a:r>
              <a:rPr lang="en-US" b="1" dirty="0" err="1">
                <a:hlinkClick r:id="rId4"/>
              </a:rPr>
              <a:t>github</a:t>
            </a:r>
            <a:r>
              <a:rPr lang="en-US" b="1" dirty="0">
                <a:hlinkClick r:id="rId4"/>
              </a:rPr>
              <a:t> release </a:t>
            </a:r>
            <a:r>
              <a:rPr lang="en-US" b="1" dirty="0" smtClean="0">
                <a:hlinkClick r:id="rId4"/>
              </a:rPr>
              <a:t>v4.19-stm32mp-r1.2</a:t>
            </a:r>
            <a:endParaRPr lang="en-US" b="1" dirty="0"/>
          </a:p>
          <a:p>
            <a:r>
              <a:rPr lang="en-US" dirty="0" smtClean="0"/>
              <a:t>How to get kernel </a:t>
            </a:r>
            <a:r>
              <a:rPr lang="en-US" dirty="0" err="1" smtClean="0"/>
              <a:t>github</a:t>
            </a:r>
            <a:r>
              <a:rPr lang="en-US" dirty="0" smtClean="0"/>
              <a:t> release using </a:t>
            </a:r>
            <a:r>
              <a:rPr lang="en-US" dirty="0" err="1" smtClean="0"/>
              <a:t>git</a:t>
            </a:r>
            <a:r>
              <a:rPr lang="en-US" dirty="0" smtClean="0"/>
              <a:t> clone command</a:t>
            </a:r>
            <a:endParaRPr lang="en-US" dirty="0"/>
          </a:p>
          <a:p>
            <a:r>
              <a:rPr lang="en-US" u="sng" dirty="0" err="1">
                <a:hlinkClick r:id="rId5"/>
              </a:rPr>
              <a:t>git</a:t>
            </a:r>
            <a:r>
              <a:rPr lang="en-US" u="sng" dirty="0">
                <a:hlinkClick r:id="rId5"/>
              </a:rPr>
              <a:t> clone https://github.com/STMicroelectronics/linux.git</a:t>
            </a:r>
            <a:r>
              <a:rPr lang="en-US" dirty="0"/>
              <a:t> </a:t>
            </a:r>
            <a:r>
              <a:rPr lang="en-US" dirty="0" smtClean="0"/>
              <a:t>tags/v4.19-stm32mp-r1.2</a:t>
            </a:r>
          </a:p>
          <a:p>
            <a:endParaRPr lang="en-US" dirty="0"/>
          </a:p>
          <a:p>
            <a:r>
              <a:rPr lang="en-US" b="1" dirty="0" smtClean="0"/>
              <a:t>The same mechanism exists for all components of developer package (U-Boot, TF-A, </a:t>
            </a:r>
            <a:r>
              <a:rPr lang="en-US" b="1" dirty="0" err="1" smtClean="0"/>
              <a:t>OPTee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 kernel release in developer package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kernel release with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8888" y="1753395"/>
            <a:ext cx="111136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/>
          </a:p>
          <a:p>
            <a:r>
              <a:rPr lang="en-US" dirty="0" smtClean="0"/>
              <a:t>It is possible to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Extract a </a:t>
            </a:r>
            <a:r>
              <a:rPr lang="en-US" dirty="0" smtClean="0"/>
              <a:t>patch you need and apply </a:t>
            </a:r>
            <a:r>
              <a:rPr lang="en-US" dirty="0" smtClean="0"/>
              <a:t>it to </a:t>
            </a:r>
            <a:r>
              <a:rPr lang="en-US" dirty="0" smtClean="0"/>
              <a:t>your current </a:t>
            </a:r>
            <a:r>
              <a:rPr lang="en-US" dirty="0" smtClean="0"/>
              <a:t>developer package</a:t>
            </a:r>
            <a:endParaRPr lang="en-US" dirty="0" smtClean="0"/>
          </a:p>
          <a:p>
            <a:r>
              <a:rPr lang="en-US" u="sng" dirty="0" smtClean="0"/>
              <a:t>(</a:t>
            </a:r>
            <a:r>
              <a:rPr lang="en-US" u="sng" dirty="0" smtClean="0"/>
              <a:t>using </a:t>
            </a:r>
            <a:r>
              <a:rPr lang="fr-FR" dirty="0" smtClean="0"/>
              <a:t>git format-patch to </a:t>
            </a:r>
            <a:r>
              <a:rPr lang="fr-FR" dirty="0" err="1" smtClean="0"/>
              <a:t>extract</a:t>
            </a:r>
            <a:r>
              <a:rPr lang="fr-FR" dirty="0" smtClean="0"/>
              <a:t> the </a:t>
            </a:r>
            <a:r>
              <a:rPr lang="fr-FR" dirty="0" smtClean="0"/>
              <a:t>patch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github</a:t>
            </a:r>
            <a:r>
              <a:rPr lang="fr-FR" dirty="0" smtClean="0"/>
              <a:t>)</a:t>
            </a:r>
            <a:endParaRPr lang="en-US" u="sng" dirty="0" smtClean="0"/>
          </a:p>
          <a:p>
            <a:r>
              <a:rPr lang="en-US" dirty="0" smtClean="0"/>
              <a:t>Or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</a:t>
            </a:r>
            <a:r>
              <a:rPr lang="en-US" dirty="0" err="1" smtClean="0"/>
              <a:t>irectlty</a:t>
            </a:r>
            <a:r>
              <a:rPr lang="en-US" dirty="0" smtClean="0"/>
              <a:t> </a:t>
            </a:r>
            <a:r>
              <a:rPr lang="en-US" dirty="0" smtClean="0"/>
              <a:t>use the latest </a:t>
            </a:r>
            <a:r>
              <a:rPr lang="en-US" dirty="0" smtClean="0"/>
              <a:t>kernel version under </a:t>
            </a:r>
            <a:r>
              <a:rPr lang="en-US" dirty="0" err="1" smtClean="0"/>
              <a:t>github</a:t>
            </a:r>
            <a:r>
              <a:rPr lang="en-US" dirty="0" smtClean="0"/>
              <a:t>  </a:t>
            </a:r>
            <a:r>
              <a:rPr lang="en-US" dirty="0"/>
              <a:t>(with all </a:t>
            </a:r>
            <a:r>
              <a:rPr lang="en-US" dirty="0" smtClean="0"/>
              <a:t>ST patches</a:t>
            </a:r>
            <a:r>
              <a:rPr lang="en-US" dirty="0"/>
              <a:t>)</a:t>
            </a:r>
          </a:p>
          <a:p>
            <a:r>
              <a:rPr lang="en-US" dirty="0" smtClean="0"/>
              <a:t>(</a:t>
            </a:r>
            <a:r>
              <a:rPr lang="en-US" dirty="0" smtClean="0"/>
              <a:t>build with </a:t>
            </a:r>
            <a:r>
              <a:rPr lang="en-US" dirty="0" err="1" smtClean="0"/>
              <a:t>github</a:t>
            </a:r>
            <a:r>
              <a:rPr lang="en-US" dirty="0" smtClean="0"/>
              <a:t> is also described in </a:t>
            </a:r>
            <a:r>
              <a:rPr lang="en-US" u="sng" dirty="0" smtClean="0">
                <a:hlinkClick r:id="rId3"/>
              </a:rPr>
              <a:t>File:Linux.README.HOW </a:t>
            </a:r>
            <a:r>
              <a:rPr lang="en-US" u="sng" dirty="0">
                <a:hlinkClick r:id="rId3"/>
              </a:rPr>
              <a:t>TO.txt</a:t>
            </a:r>
            <a:r>
              <a:rPr lang="en-US" u="sng" dirty="0"/>
              <a:t>)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WARNING: Way </a:t>
            </a:r>
            <a:r>
              <a:rPr lang="en-US" dirty="0">
                <a:solidFill>
                  <a:srgbClr val="FF0000"/>
                </a:solidFill>
              </a:rPr>
              <a:t>of working is to stay as much as possible close </a:t>
            </a:r>
            <a:r>
              <a:rPr lang="en-US" dirty="0" smtClean="0">
                <a:solidFill>
                  <a:srgbClr val="FF0000"/>
                </a:solidFill>
              </a:rPr>
              <a:t>to LTS </a:t>
            </a:r>
            <a:r>
              <a:rPr lang="en-US" dirty="0">
                <a:solidFill>
                  <a:srgbClr val="FF0000"/>
                </a:solidFill>
              </a:rPr>
              <a:t>release delivered in developer </a:t>
            </a:r>
            <a:r>
              <a:rPr lang="en-US" dirty="0" smtClean="0">
                <a:solidFill>
                  <a:srgbClr val="FF0000"/>
                </a:solidFill>
              </a:rPr>
              <a:t>package</a:t>
            </a:r>
            <a:r>
              <a:rPr lang="en-US" dirty="0" smtClean="0"/>
              <a:t>, so better to take only needed fixes.</a:t>
            </a:r>
          </a:p>
          <a:p>
            <a:r>
              <a:rPr lang="en-US" dirty="0" smtClean="0"/>
              <a:t> ST fixes </a:t>
            </a:r>
            <a:r>
              <a:rPr lang="en-US" smtClean="0"/>
              <a:t>are up streamed </a:t>
            </a:r>
            <a:r>
              <a:rPr lang="en-US" dirty="0" smtClean="0"/>
              <a:t>to community but may make take long time.</a:t>
            </a:r>
          </a:p>
          <a:p>
            <a:r>
              <a:rPr lang="en-US" dirty="0" smtClean="0"/>
              <a:t>ST delivers new software packages (Major Release every 6 months)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2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: kernel patch in developer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Display fix example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488" y="1753395"/>
            <a:ext cx="1111367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hlinkClick r:id="rId3"/>
              </a:rPr>
              <a:t>https://community.st.com/s/question/0D50X0000ASoi2XSQR/stm32mp157cdk2-not-booting-to-weston-gtk-demo-launcher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0066-drm-panel-otm8009a-add-delay-before-switch-to-video-.patch</a:t>
            </a:r>
          </a:p>
          <a:p>
            <a:r>
              <a:rPr lang="en-US" sz="2000" dirty="0"/>
              <a:t>0065-drm-panel-otm8009a-fix-clock-to-29.70-Mhz.patch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Copy  </a:t>
            </a:r>
            <a:r>
              <a:rPr lang="en-US" sz="2000" b="1"/>
              <a:t>patches from </a:t>
            </a:r>
            <a:r>
              <a:rPr lang="en-US" sz="2000" b="1" smtClean="0"/>
              <a:t>stm32mp1-openstlinux-19-02-20-github-display-fix.zip to </a:t>
            </a:r>
            <a:r>
              <a:rPr lang="en-US" sz="2000" b="1" dirty="0"/>
              <a:t>directory</a:t>
            </a:r>
          </a:p>
          <a:p>
            <a:r>
              <a:rPr lang="en-US" sz="2000" dirty="0"/>
              <a:t>$SDK_ROOT/stm32mp1-openstlinux-4.19-thud-mp1-19-02-20/sources/arm-</a:t>
            </a:r>
            <a:r>
              <a:rPr lang="en-US" sz="2000" dirty="0" err="1"/>
              <a:t>openstlinux_weston</a:t>
            </a:r>
            <a:r>
              <a:rPr lang="en-US" sz="2000" dirty="0"/>
              <a:t>-</a:t>
            </a:r>
            <a:r>
              <a:rPr lang="en-US" sz="2000" dirty="0" err="1"/>
              <a:t>linux-gnueabi</a:t>
            </a:r>
            <a:r>
              <a:rPr lang="en-US" sz="2000" dirty="0"/>
              <a:t>/linux-stm32mp-4.19-r0</a:t>
            </a:r>
          </a:p>
          <a:p>
            <a:endParaRPr lang="en-US" sz="2000" dirty="0"/>
          </a:p>
          <a:p>
            <a:r>
              <a:rPr lang="en-US" sz="2000" b="1" dirty="0"/>
              <a:t>Rebuild the </a:t>
            </a:r>
            <a:r>
              <a:rPr lang="en-US" sz="2000" b="1" dirty="0" smtClean="0"/>
              <a:t>kernel</a:t>
            </a:r>
            <a:endParaRPr lang="en-US" sz="2000" dirty="0"/>
          </a:p>
          <a:p>
            <a:r>
              <a:rPr lang="en-US" sz="2000" dirty="0"/>
              <a:t>Copy new </a:t>
            </a:r>
            <a:r>
              <a:rPr lang="en-US" sz="2000" b="1" dirty="0" err="1"/>
              <a:t>uImage</a:t>
            </a:r>
            <a:r>
              <a:rPr lang="en-US" sz="2000" dirty="0"/>
              <a:t> from arch/arm/boot/</a:t>
            </a:r>
            <a:r>
              <a:rPr lang="en-US" sz="2000" dirty="0" err="1"/>
              <a:t>uImage</a:t>
            </a:r>
            <a:r>
              <a:rPr lang="en-US" sz="2000" dirty="0"/>
              <a:t> to </a:t>
            </a:r>
            <a:r>
              <a:rPr lang="en-US" sz="2000" b="1" dirty="0"/>
              <a:t>/boot/</a:t>
            </a:r>
            <a:r>
              <a:rPr lang="en-US" sz="2000" b="1" dirty="0" err="1"/>
              <a:t>uImage</a:t>
            </a:r>
            <a:r>
              <a:rPr lang="en-US" sz="2000" b="1" dirty="0"/>
              <a:t>  </a:t>
            </a:r>
            <a:r>
              <a:rPr lang="en-US" sz="2000" dirty="0"/>
              <a:t>of the </a:t>
            </a:r>
            <a:r>
              <a:rPr lang="en-US" sz="2000" dirty="0" smtClean="0"/>
              <a:t>target</a:t>
            </a:r>
          </a:p>
          <a:p>
            <a:endParaRPr lang="en-US" sz="2000" dirty="0"/>
          </a:p>
          <a:p>
            <a:r>
              <a:rPr lang="en-US" sz="2000" dirty="0" smtClean="0"/>
              <a:t>Flash Image </a:t>
            </a:r>
            <a:r>
              <a:rPr lang="en-US" sz="2000" dirty="0"/>
              <a:t>also available in </a:t>
            </a:r>
            <a:r>
              <a:rPr lang="en-US" sz="2000" dirty="0" smtClean="0"/>
              <a:t>FLASH-stm32mp1-openstlinux-19-02-20-github-display-fix.tar.xz</a:t>
            </a:r>
            <a:endParaRPr lang="en-US" dirty="0"/>
          </a:p>
          <a:p>
            <a:r>
              <a:rPr lang="en-US" dirty="0"/>
              <a:t>https://community.st.com/s/contentdocument/0690X00000889m3QAA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00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Update release in distribution package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1B9E4-8E4D-4C86-BFD7-412B282B373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-15351" y="1393146"/>
            <a:ext cx="12187238" cy="360249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Update release with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050" y="1886616"/>
            <a:ext cx="118201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switch to </a:t>
            </a:r>
            <a:r>
              <a:rPr lang="en-US" dirty="0" err="1"/>
              <a:t>github</a:t>
            </a:r>
            <a:r>
              <a:rPr lang="en-US" baseline="30000" dirty="0"/>
              <a:t>®</a:t>
            </a:r>
            <a:r>
              <a:rPr lang="en-US" dirty="0"/>
              <a:t> mode in distribution package.</a:t>
            </a:r>
            <a:endParaRPr lang="en-US" u="sng" dirty="0" smtClean="0">
              <a:hlinkClick r:id="rId3"/>
            </a:endParaRPr>
          </a:p>
          <a:p>
            <a:endParaRPr lang="en-US" u="sng" dirty="0">
              <a:hlinkClick r:id="rId3"/>
            </a:endParaRPr>
          </a:p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wiki.st.com/stm32mpu/wiki/OpenSTLinux_distribution#Reference_source_code</a:t>
            </a:r>
            <a:endParaRPr lang="en-US" u="sng" dirty="0" smtClean="0"/>
          </a:p>
          <a:p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0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468100" y="669925"/>
            <a:ext cx="727075" cy="215900"/>
          </a:xfrm>
        </p:spPr>
        <p:txBody>
          <a:bodyPr/>
          <a:lstStyle/>
          <a:p>
            <a:fld id="{5B31B9E4-8E4D-4C86-BFD7-412B282B373B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62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  <p:tag name="CLINAME" val="ᑦᑿᑔᑽᑲᒄᒄᑺᑷᑺᑶᑵ"/>
  <p:tag name="DATETIME" val="ᑈᑀᑇᑀᑃᑁᑂᑃᐱᐱᑂᑆᑋᑁᑄᑡᑞᐱᐹᑘᑞᑥᐼᑃᑋᑁᐺ"/>
  <p:tag name="DONEBY" val="ᑤᑥᑭᑴᑽᑲᒃᑲᐱᑴᒀᑽᒀᑾᑳᒀ"/>
  <p:tag name="IPADDRESS" val="ᑒᑘᑣᑔᑨᑝᑃᑂᑄᑄ"/>
  <p:tag name="APPVER" val="ᑄᐿᑁ"/>
  <p:tag name="RANDOM" val="17"/>
  <p:tag name="CHECKSUM" val="ᑅᑉᑄᑇ"/>
  <p:tag name="ISPRING_RESOURCE_PATHS_HASH_2" val="bb676f2088989847832f8dea20845ed3ced6f7aa"/>
  <p:tag name="MMPROD_NEXTUNIQUEID" val="10009"/>
  <p:tag name="MMPROD_UIDATA" val="&lt;database version=&quot;10.0&quot;&gt;&lt;object type=&quot;1&quot; unique_id=&quot;10001&quot;&gt;&lt;object type=&quot;2&quot; unique_id=&quot;46893&quot;&gt;&lt;object type=&quot;3&quot; unique_id=&quot;55459&quot;&gt;&lt;property id=&quot;20148&quot; value=&quot;5&quot;/&gt;&lt;property id=&quot;20300&quot; value=&quot;Slide 1 - &amp;quot;ST PowerPoint™ Template 16:9&amp;quot;&quot;/&gt;&lt;property id=&quot;20307&quot; value=&quot;257&quot;/&gt;&lt;/object&gt;&lt;object type=&quot;3&quot; unique_id=&quot;55473&quot;&gt;&lt;property id=&quot;20148&quot; value=&quot;5&quot;/&gt;&lt;property id=&quot;20300&quot; value=&quot;Slide 2&quot;/&gt;&lt;property id=&quot;20307&quot; value=&quot;258&quot;/&gt;&lt;/object&gt;&lt;object type=&quot;3&quot; unique_id=&quot;55474&quot;&gt;&lt;property id=&quot;20148&quot; value=&quot;5&quot;/&gt;&lt;property id=&quot;20300&quot; value=&quot;Slide 3&quot;/&gt;&lt;property id=&quot;20307&quot; value=&quot;259&quot;/&gt;&lt;/object&gt;&lt;/object&gt;&lt;object type=&quot;8&quot; unique_id=&quot;4689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ST PowerPoint Template 16x9">
  <a:themeElements>
    <a:clrScheme name="ST_2016_Theme">
      <a:dk1>
        <a:sysClr val="windowText" lastClr="000000"/>
      </a:dk1>
      <a:lt1>
        <a:sysClr val="window" lastClr="FFFFFF"/>
      </a:lt1>
      <a:dk2>
        <a:srgbClr val="002052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052"/>
      </a:accent4>
      <a:accent5>
        <a:srgbClr val="BBCC00"/>
      </a:accent5>
      <a:accent6>
        <a:srgbClr val="002052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>
            <a:solidFill>
              <a:schemeClr val="accent6"/>
            </a:solidFill>
          </a:defRPr>
        </a:defPPr>
      </a:lstStyle>
    </a:txDef>
  </a:objectDefaults>
  <a:extraClrSchemeLst/>
  <a:custClrLst>
    <a:custClr name="ST 1 Light Blue">
      <a:srgbClr val="39A9DC"/>
    </a:custClr>
    <a:custClr name="ST 1 Dark Blue">
      <a:srgbClr val="002052"/>
    </a:custClr>
    <a:custClr name="ST 2 Yellow">
      <a:srgbClr val="FFD300"/>
    </a:custClr>
    <a:custClr name="ST 2 Light Green">
      <a:srgbClr val="BBCC00"/>
    </a:custClr>
    <a:custClr name="ST 2 Dark Green">
      <a:srgbClr val="003D14"/>
    </a:custClr>
    <a:custClr name="ST 2 Pink">
      <a:srgbClr val="D4007A"/>
    </a:custClr>
    <a:custClr name="ST 2 Purple">
      <a:srgbClr val="590D58"/>
    </a:custClr>
    <a:custClr name="ST 3 Dark Grey">
      <a:srgbClr val="4F5251"/>
    </a:custClr>
    <a:custClr name="ST 3 Mid Grey">
      <a:srgbClr val="90989E"/>
    </a:custClr>
    <a:custClr name="ST 3 Light Grey">
      <a:srgbClr val="B9C4CA"/>
    </a:custClr>
  </a:custClrLst>
  <a:extLst>
    <a:ext uri="{05A4C25C-085E-4340-85A3-A5531E510DB2}">
      <thm15:themeFamily xmlns:thm15="http://schemas.microsoft.com/office/thememl/2012/main" name="ST_Template_[16-9].potx" id="{97D11962-C632-43B7-9572-4AC26BB21016}" vid="{425482E2-72F4-405A-8E24-E7923F9361D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T DocShare Document" ma:contentTypeID="0x0101002CD26512E226DC44BE8078132D0509C500CA1FFC1A8B77EF4D8E6043CA951DE7AE" ma:contentTypeVersion="6" ma:contentTypeDescription="" ma:contentTypeScope="" ma:versionID="6e46ef8f0f2e1b5bed9a7c8dfbe99af4">
  <xsd:schema xmlns:xsd="http://www.w3.org/2001/XMLSchema" xmlns:xs="http://www.w3.org/2001/XMLSchema" xmlns:p="http://schemas.microsoft.com/office/2006/metadata/properties" xmlns:ns1="http://schemas.microsoft.com/sharepoint/v3" xmlns:ns2="964ac87d-ee9f-445a-856c-d1bb75df95c2" xmlns:ns3="a72e9287-aef4-478b-a7a9-34626fd7a59f" targetNamespace="http://schemas.microsoft.com/office/2006/metadata/properties" ma:root="true" ma:fieldsID="b87d3432ced602bc642badb331cc45fe" ns1:_="" ns2:_="" ns3:_="">
    <xsd:import namespace="http://schemas.microsoft.com/sharepoint/v3"/>
    <xsd:import namespace="964ac87d-ee9f-445a-856c-d1bb75df95c2"/>
    <xsd:import namespace="a72e9287-aef4-478b-a7a9-34626fd7a59f"/>
    <xsd:element name="properties">
      <xsd:complexType>
        <xsd:sequence>
          <xsd:element name="documentManagement">
            <xsd:complexType>
              <xsd:all>
                <xsd:element ref="ns2:DSDocumentDate" minOccurs="0"/>
                <xsd:element ref="ns1:PublishingContact" minOccurs="0"/>
                <xsd:element ref="ns1:RatingCount" minOccurs="0"/>
                <xsd:element ref="ns1:AverageRating" minOccurs="0"/>
                <xsd:element ref="ns2:hfd4f7438eb64b4fb2740c42c2d09f06" minOccurs="0"/>
                <xsd:element ref="ns2:TaxCatchAll" minOccurs="0"/>
                <xsd:element ref="ns2:TaxCatchAllLabel" minOccurs="0"/>
                <xsd:element ref="ns2:af5a1a12219a498697818fb2e9058738" minOccurs="0"/>
                <xsd:element ref="ns2:ke53ebef3a3444908a5707348e6a7069" minOccurs="0"/>
                <xsd:element ref="ns2:n9a789a8a6d1412c8a7364c6c150e409" minOccurs="0"/>
                <xsd:element ref="ns2:_dlc_DocIdUrl" minOccurs="0"/>
                <xsd:element ref="ns2:_dlc_DocIdPersistId" minOccurs="0"/>
                <xsd:element ref="ns2:_dlc_DocId" minOccurs="0"/>
                <xsd:element ref="ns2:TaxKeywordTaxHTField" minOccurs="0"/>
                <xsd:element ref="ns2:p014d9fa8d32456cb43b4fdc444d4cb2" minOccurs="0"/>
                <xsd:element ref="ns3:Seminar" minOccurs="0"/>
                <xsd:element ref="ns3:Trainin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9" nillable="true" ma:displayName="Contact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Count" ma:index="10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AverageRating" ma:index="1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ac87d-ee9f-445a-856c-d1bb75df95c2" elementFormDefault="qualified">
    <xsd:import namespace="http://schemas.microsoft.com/office/2006/documentManagement/types"/>
    <xsd:import namespace="http://schemas.microsoft.com/office/infopath/2007/PartnerControls"/>
    <xsd:element name="DSDocumentDate" ma:index="2" nillable="true" ma:displayName="Document Date" ma:default="[today]" ma:format="DateOnly" ma:internalName="DSDocumentDate">
      <xsd:simpleType>
        <xsd:restriction base="dms:DateTime"/>
      </xsd:simpleType>
    </xsd:element>
    <xsd:element name="hfd4f7438eb64b4fb2740c42c2d09f06" ma:index="12" nillable="true" ma:taxonomy="true" ma:internalName="hfd4f7438eb64b4fb2740c42c2d09f06" ma:taxonomyFieldName="DSDocumentType" ma:displayName="Document Type" ma:readOnly="false" ma:default="" ma:fieldId="{1fd4f743-8eb6-4b4f-b274-0c42c2d09f06}" ma:sspId="a12e1b27-6b38-47db-a67e-1057ebfcf6e5" ma:termSetId="98d0e228-a6d9-4875-9099-4af89339c45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7b295ace-eb8b-46fb-aef5-93521352b6e8}" ma:internalName="TaxCatchAll" ma:showField="CatchAllData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7b295ace-eb8b-46fb-aef5-93521352b6e8}" ma:internalName="TaxCatchAllLabel" ma:readOnly="true" ma:showField="CatchAllDataLabel" ma:web="d8767917-c2fa-4b63-bd7c-b76508ccd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5a1a12219a498697818fb2e9058738" ma:index="16" nillable="true" ma:taxonomy="true" ma:internalName="af5a1a12219a498697818fb2e9058738" ma:taxonomyFieldName="DSOrganization" ma:displayName="Organization" ma:default="" ma:fieldId="{af5a1a12-219a-4986-9781-8fb2e9058738}" ma:sspId="a12e1b27-6b38-47db-a67e-1057ebfcf6e5" ma:termSetId="5fb73391-bc73-403d-835d-9528267d58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e53ebef3a3444908a5707348e6a7069" ma:index="18" nillable="true" ma:taxonomy="true" ma:internalName="ke53ebef3a3444908a5707348e6a7069" ma:taxonomyFieldName="DSTopic" ma:displayName="Topics" ma:default="1;#Market and Sales|693342bb-00da-419d-b0b9-da33f8e52875" ma:fieldId="{4e53ebef-3a34-4490-8a57-07348e6a7069}" ma:taxonomyMulti="true" ma:sspId="a12e1b27-6b38-47db-a67e-1057ebfcf6e5" ma:termSetId="dda47d19-ea03-4cd0-8c67-bf9c4d977c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9a789a8a6d1412c8a7364c6c150e409" ma:index="20" nillable="true" ma:taxonomy="true" ma:internalName="n9a789a8a6d1412c8a7364c6c150e409" ma:taxonomyFieldName="DSTopicTree" ma:displayName="Sub Topic" ma:default="2;#EMEA|21f3b7e6-ebba-436e-bb72-8c95f7eea1ec" ma:fieldId="{79a789a8-a6d1-412c-8a73-64c6c150e409}" ma:taxonomyMulti="true" ma:sspId="a12e1b27-6b38-47db-a67e-1057ebfcf6e5" ma:termSetId="7d96229c-c735-45eb-8c34-e405a1ed61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TaxKeywordTaxHTField" ma:index="25" nillable="true" ma:taxonomy="true" ma:internalName="TaxKeywordTaxHTField" ma:taxonomyFieldName="TaxKeyword" ma:displayName="Free Keywords" ma:readOnly="false" ma:fieldId="{23f27201-bee3-471e-b2e7-b64fd8b7ca38}" ma:taxonomyMulti="true" ma:sspId="a12e1b27-6b38-47db-a67e-1057ebfcf6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p014d9fa8d32456cb43b4fdc444d4cb2" ma:index="27" nillable="true" ma:taxonomy="true" ma:internalName="p014d9fa8d32456cb43b4fdc444d4cb2" ma:taxonomyFieldName="ST_x0020_Location" ma:displayName="ST Location" ma:default="" ma:fieldId="{9014d9fa-8d32-456c-b43b-4fdc444d4cb2}" ma:taxonomyMulti="true" ma:sspId="a12e1b27-6b38-47db-a67e-1057ebfcf6e5" ma:termSetId="c2c89d8b-afae-42c7-94ac-5ea12218274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e9287-aef4-478b-a7a9-34626fd7a59f" elementFormDefault="qualified">
    <xsd:import namespace="http://schemas.microsoft.com/office/2006/documentManagement/types"/>
    <xsd:import namespace="http://schemas.microsoft.com/office/infopath/2007/PartnerControls"/>
    <xsd:element name="Seminar" ma:index="29" nillable="true" ma:displayName="Workshop" ma:format="Dropdown" ma:internalName="Seminar">
      <xsd:simpleType>
        <xsd:restriction base="dms:Choice">
          <xsd:enumeration value="STM32L1"/>
          <xsd:enumeration value="STM32L0"/>
          <xsd:enumeration value="STM32L"/>
          <xsd:enumeration value="STM32F7"/>
          <xsd:enumeration value="STM32Cube"/>
        </xsd:restriction>
      </xsd:simpleType>
    </xsd:element>
    <xsd:element name="Training" ma:index="30" nillable="true" ma:displayName="Training" ma:format="Dropdown" ma:internalName="Training">
      <xsd:simpleType>
        <xsd:restriction base="dms:Choice">
          <xsd:enumeration value="STM32F0"/>
          <xsd:enumeration value="TM32F4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SharedContentType xmlns="Microsoft.SharePoint.Taxonomy.ContentTypeSync" SourceId="a12e1b27-6b38-47db-a67e-1057ebfcf6e5" ContentTypeId="0x0101002CD26512E226DC44BE8078132D0509C5" PreviousValue="false"/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Contact xmlns="http://schemas.microsoft.com/sharepoint/v3">
      <UserInfo>
        <DisplayName/>
        <AccountId xsi:nil="true"/>
        <AccountType/>
      </UserInfo>
    </PublishingContact>
    <n9a789a8a6d1412c8a7364c6c150e40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MCD Application</TermName>
          <TermId xmlns="http://schemas.microsoft.com/office/infopath/2007/PartnerControls">cab18b00-83b0-4b1a-b99f-aa6eb4a5f059</TermId>
        </TermInfo>
      </Terms>
    </n9a789a8a6d1412c8a7364c6c150e409>
    <DSDocumentDate xmlns="964ac87d-ee9f-445a-856c-d1bb75df95c2">2018-01-31T23:00:00+00:00</DSDocumentDate>
    <_dlc_DocId xmlns="964ac87d-ee9f-445a-856c-d1bb75df95c2">FUDPCNSJKDNQ-7-5601</_dlc_DocId>
    <ke53ebef3a3444908a5707348e6a7069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Products</TermName>
          <TermId xmlns="http://schemas.microsoft.com/office/infopath/2007/PartnerControls">ce54fcc7-b73f-44e1-abe1-45e59e551138</TermId>
        </TermInfo>
      </Terms>
    </ke53ebef3a3444908a5707348e6a7069>
    <_dlc_DocIdUrl xmlns="964ac87d-ee9f-445a-856c-d1bb75df95c2">
      <Url>http://best.st.com/docshare/EMEA-Reporting/_layouts/DocIdRedir.aspx?ID=FUDPCNSJKDNQ-7-5601</Url>
      <Description>FUDPCNSJKDNQ-7-5601</Description>
    </_dlc_DocIdUrl>
    <TaxCatchAll xmlns="964ac87d-ee9f-445a-856c-d1bb75df95c2">
      <Value>42</Value>
      <Value>62</Value>
      <Value>44</Value>
    </TaxCatchAll>
    <af5a1a12219a498697818fb2e9058738 xmlns="964ac87d-ee9f-445a-856c-d1bb75df95c2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Microcontrollers ＆ Digital ICs Group (MDG)</TermName>
          <TermId xmlns="http://schemas.microsoft.com/office/infopath/2007/PartnerControls">876394c8-0720-4638-a8d5-c6588c9b9f67</TermId>
        </TermInfo>
      </Terms>
    </af5a1a12219a498697818fb2e9058738>
    <p014d9fa8d32456cb43b4fdc444d4cb2 xmlns="964ac87d-ee9f-445a-856c-d1bb75df95c2">
      <Terms xmlns="http://schemas.microsoft.com/office/infopath/2007/PartnerControls"/>
    </p014d9fa8d32456cb43b4fdc444d4cb2>
    <TaxKeywordTaxHTField xmlns="964ac87d-ee9f-445a-856c-d1bb75df95c2">
      <Terms xmlns="http://schemas.microsoft.com/office/infopath/2007/PartnerControls"/>
    </TaxKeywordTaxHTField>
    <hfd4f7438eb64b4fb2740c42c2d09f06 xmlns="964ac87d-ee9f-445a-856c-d1bb75df95c2">
      <Terms xmlns="http://schemas.microsoft.com/office/infopath/2007/PartnerControls"/>
    </hfd4f7438eb64b4fb2740c42c2d09f06>
    <AverageRating xmlns="http://schemas.microsoft.com/sharepoint/v3" xsi:nil="true"/>
    <Training xmlns="a72e9287-aef4-478b-a7a9-34626fd7a59f" xsi:nil="true"/>
    <Seminar xmlns="a72e9287-aef4-478b-a7a9-34626fd7a59f" xsi:nil="true"/>
  </documentManagement>
</p:properties>
</file>

<file path=customXml/itemProps1.xml><?xml version="1.0" encoding="utf-8"?>
<ds:datastoreItem xmlns:ds="http://schemas.openxmlformats.org/officeDocument/2006/customXml" ds:itemID="{4C95C7FD-4D08-4542-8EE4-DF27B3099B0D}"/>
</file>

<file path=customXml/itemProps2.xml><?xml version="1.0" encoding="utf-8"?>
<ds:datastoreItem xmlns:ds="http://schemas.openxmlformats.org/officeDocument/2006/customXml" ds:itemID="{19DB7FDF-0CFA-4E18-A5B6-044F17AB4D87}"/>
</file>

<file path=customXml/itemProps3.xml><?xml version="1.0" encoding="utf-8"?>
<ds:datastoreItem xmlns:ds="http://schemas.openxmlformats.org/officeDocument/2006/customXml" ds:itemID="{C3C2F42C-EDDF-4587-97A2-82D7FC51151C}"/>
</file>

<file path=customXml/itemProps4.xml><?xml version="1.0" encoding="utf-8"?>
<ds:datastoreItem xmlns:ds="http://schemas.openxmlformats.org/officeDocument/2006/customXml" ds:itemID="{D83194F5-3018-4D95-99EA-DBE8340E2252}"/>
</file>

<file path=customXml/itemProps5.xml><?xml version="1.0" encoding="utf-8"?>
<ds:datastoreItem xmlns:ds="http://schemas.openxmlformats.org/officeDocument/2006/customXml" ds:itemID="{B9C585C1-84F0-4792-9340-87EE89656C4B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264</Words>
  <Application>Microsoft Office PowerPoint</Application>
  <PresentationFormat>Custom</PresentationFormat>
  <Paragraphs>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ST PowerPoint Template 16x9</vt:lpstr>
      <vt:lpstr> STM32MP1 How to update the Software Release</vt:lpstr>
      <vt:lpstr>Example : How to update kernel component</vt:lpstr>
      <vt:lpstr>Update kernel release</vt:lpstr>
      <vt:lpstr>Update kernel release in developer package</vt:lpstr>
      <vt:lpstr>Example : kernel patch in developer package</vt:lpstr>
      <vt:lpstr>Update release in distribution package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STM32MP15 - CubeMx DDR suite</dc:title>
  <dc:creator/>
  <cp:keywords/>
  <cp:lastModifiedBy/>
  <cp:revision>1</cp:revision>
  <dcterms:created xsi:type="dcterms:W3CDTF">2018-07-09T08:35:21Z</dcterms:created>
  <dcterms:modified xsi:type="dcterms:W3CDTF">2019-05-14T13:40:00Z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T Location">
    <vt:lpwstr/>
  </property>
  <property fmtid="{D5CDD505-2E9C-101B-9397-08002B2CF9AE}" pid="3" name="TaxKeyword">
    <vt:lpwstr/>
  </property>
  <property fmtid="{D5CDD505-2E9C-101B-9397-08002B2CF9AE}" pid="4" name="DSTopicTree">
    <vt:lpwstr>44;#MCD Application|cab18b00-83b0-4b1a-b99f-aa6eb4a5f059</vt:lpwstr>
  </property>
  <property fmtid="{D5CDD505-2E9C-101B-9397-08002B2CF9AE}" pid="5" name="ContentTypeId">
    <vt:lpwstr>0x0101002CD26512E226DC44BE8078132D0509C500CA1FFC1A8B77EF4D8E6043CA951DE7AE</vt:lpwstr>
  </property>
  <property fmtid="{D5CDD505-2E9C-101B-9397-08002B2CF9AE}" pid="6" name="DSDocumentType">
    <vt:lpwstr/>
  </property>
  <property fmtid="{D5CDD505-2E9C-101B-9397-08002B2CF9AE}" pid="7" name="DSTopic">
    <vt:lpwstr>42;#Products|ce54fcc7-b73f-44e1-abe1-45e59e551138</vt:lpwstr>
  </property>
  <property fmtid="{D5CDD505-2E9C-101B-9397-08002B2CF9AE}" pid="8" name="DSOrganization">
    <vt:lpwstr>62;#Microcontrollers ＆ Digital ICs Group (MDG)|876394c8-0720-4638-a8d5-c6588c9b9f67</vt:lpwstr>
  </property>
  <property fmtid="{D5CDD505-2E9C-101B-9397-08002B2CF9AE}" pid="9" name="_dlc_DocIdItemGuid">
    <vt:lpwstr>1bca02a5-d544-43da-9fdb-04682ce1519d</vt:lpwstr>
  </property>
</Properties>
</file>