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0" d="100"/>
          <a:sy n="70" d="100"/>
        </p:scale>
        <p:origin x="4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D8EBD-BCEA-44DB-B3FA-BEF2334C0C16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7F81B-48C6-4241-8C54-F91A4F434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99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7F81B-48C6-4241-8C54-F91A4F434E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9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E039-CF00-49FC-9B5C-F196DA1F4854}" type="datetime1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28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44AA0-1D0A-4DF3-BE57-50BADAE9AE3E}" type="datetime1">
              <a:rPr lang="en-US" smtClean="0"/>
              <a:t>9/23/2017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04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00D0-674E-487B-ADBA-032653EAC1BA}" type="datetime1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34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28AB-1535-4FE7-B363-84BD7F07FD50}" type="datetime1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31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EB881-0EC0-4B31-9006-332838161BDC}" type="datetime1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96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8AE9-3DE0-41CF-93D3-B3A54D2E6690}" type="datetime1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74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7100C-D1A0-4C09-98AD-9E64C278BF4E}" type="datetime1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07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6D09A-49C3-4CD2-8665-464C696CED18}" type="datetime1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87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B1A3E-8D01-4F03-AFE1-E6EF7E75F422}" type="datetime1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2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7561A-E281-4694-8FB3-0066AF0F4582}" type="datetime1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28B6C21-E150-4397-8C19-7B7D96984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90B5-1914-45D9-A681-EF029FA4EC8A}" type="datetime1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02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2AD4-08C5-4D6D-9EEE-DBE1C20E9C5B}" type="datetime1">
              <a:rPr lang="en-US" smtClean="0"/>
              <a:t>9/23/2017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6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75DAF-06E1-42DE-838B-20CC55CB4C9A}" type="datetime1">
              <a:rPr lang="en-US" smtClean="0"/>
              <a:t>9/23/2017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4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FF7C-7A58-43B7-84D7-12775CA60232}" type="datetime1">
              <a:rPr lang="en-US" smtClean="0"/>
              <a:t>9/23/2017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4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2232-0922-47FC-9BE0-09905ACAC964}" type="datetime1">
              <a:rPr lang="en-US" smtClean="0"/>
              <a:t>9/23/2017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6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9566-96E9-4C50-9CEF-22B1801ABD21}" type="datetime1">
              <a:rPr lang="en-US" smtClean="0"/>
              <a:t>9/23/2017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89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8204-6D1F-4BE7-BF19-5254809FD16A}" type="datetime1">
              <a:rPr lang="en-US" smtClean="0"/>
              <a:t>9/23/2017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74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D4CFEB-8541-4CCF-BE13-F74FBC0B7B73}" type="datetime1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8B6C21-E150-4397-8C19-7B7D96984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8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Chapter </a:t>
            </a:r>
            <a:r>
              <a:rPr lang="da-DK" dirty="0" smtClean="0"/>
              <a:t>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 for Embedded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1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Bit-wise operators in C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7252667"/>
              </p:ext>
            </p:extLst>
          </p:nvPr>
        </p:nvGraphicFramePr>
        <p:xfrm>
          <a:off x="3200379" y="3162227"/>
          <a:ext cx="6583680" cy="2011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7044"/>
                <a:gridCol w="1097044"/>
                <a:gridCol w="1097752"/>
                <a:gridCol w="1097044"/>
                <a:gridCol w="1097044"/>
                <a:gridCol w="1097752"/>
              </a:tblGrid>
              <a:tr h="6705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(A &amp; B)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(A | B)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EX-OR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(A^B)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Invert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~B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352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352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352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352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0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and Clearing (masking) bits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Anything </a:t>
            </a:r>
            <a:r>
              <a:rPr lang="en-US" dirty="0" err="1"/>
              <a:t>ORed</a:t>
            </a:r>
            <a:r>
              <a:rPr lang="en-US" dirty="0"/>
              <a:t> with a 1 results in a 1; anything </a:t>
            </a:r>
            <a:r>
              <a:rPr lang="en-US" dirty="0" err="1"/>
              <a:t>ORed</a:t>
            </a:r>
            <a:r>
              <a:rPr lang="en-US" dirty="0"/>
              <a:t> with a 0 results in no change.</a:t>
            </a:r>
          </a:p>
          <a:p>
            <a:pPr lvl="0"/>
            <a:r>
              <a:rPr lang="en-US" dirty="0"/>
              <a:t>Anything </a:t>
            </a:r>
            <a:r>
              <a:rPr lang="en-US" dirty="0" err="1"/>
              <a:t>ANDed</a:t>
            </a:r>
            <a:r>
              <a:rPr lang="en-US" dirty="0"/>
              <a:t> with a 1 results in no change; anything </a:t>
            </a:r>
            <a:r>
              <a:rPr lang="en-US" dirty="0" err="1"/>
              <a:t>ANDed</a:t>
            </a:r>
            <a:r>
              <a:rPr lang="en-US" dirty="0"/>
              <a:t> with a 0 results in a zero.</a:t>
            </a:r>
          </a:p>
          <a:p>
            <a:pPr lvl="0"/>
            <a:r>
              <a:rPr lang="en-US" dirty="0"/>
              <a:t>Anything EX-</a:t>
            </a:r>
            <a:r>
              <a:rPr lang="en-US" dirty="0" err="1"/>
              <a:t>ORed</a:t>
            </a:r>
            <a:r>
              <a:rPr lang="en-US" dirty="0"/>
              <a:t> with a 1 results in the complement; anything EX-</a:t>
            </a:r>
            <a:r>
              <a:rPr lang="en-US" dirty="0" err="1"/>
              <a:t>ORed</a:t>
            </a:r>
            <a:r>
              <a:rPr lang="en-US" dirty="0"/>
              <a:t> with a 0 results in no change.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8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bit with bit-wise operators 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/>
              <a:t>it is necessary to test a given bit to see if it is high or </a:t>
            </a:r>
            <a:r>
              <a:rPr lang="en-US" dirty="0" smtClean="0"/>
              <a:t>low, </a:t>
            </a:r>
            <a:r>
              <a:rPr lang="en-US" dirty="0"/>
              <a:t>the unused bits are masked and then the remaining data is tested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(var1 &amp; 0x20)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Bit-wise shift operation in C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735632"/>
              </p:ext>
            </p:extLst>
          </p:nvPr>
        </p:nvGraphicFramePr>
        <p:xfrm>
          <a:off x="2202926" y="3351197"/>
          <a:ext cx="9300097" cy="128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0383"/>
                <a:gridCol w="1711679"/>
                <a:gridCol w="5768035"/>
              </a:tblGrid>
              <a:tr h="4267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Operation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655" marR="636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Symbol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655" marR="6365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Format of Shift Operation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655" marR="63655" marT="0" marB="0" anchor="ctr"/>
                </a:tc>
              </a:tr>
              <a:tr h="4267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Shift Right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655" marR="636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&gt;&gt; 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655" marR="6365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data &gt;&gt; number of bit-positions to be shifted right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655" marR="63655" marT="0" marB="0" anchor="ctr"/>
                </a:tc>
              </a:tr>
              <a:tr h="4267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Shift Left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655" marR="636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&lt;&lt; 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655" marR="6365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data &lt;&lt; number of bit-positions to be shifted left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655" marR="63655" marT="0" marB="0"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2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Operators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4525336"/>
              </p:ext>
            </p:extLst>
          </p:nvPr>
        </p:nvGraphicFramePr>
        <p:xfrm>
          <a:off x="3249429" y="2438399"/>
          <a:ext cx="6309360" cy="35056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56098"/>
                <a:gridCol w="3253262"/>
              </a:tblGrid>
              <a:tr h="8669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Instruction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18304" marR="11830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</a:rPr>
                        <a:t>Its equivalent using compound operators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18304" marR="118304" marT="0" marB="0"/>
                </a:tc>
              </a:tr>
              <a:tr h="3769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a + 6;</a:t>
                      </a:r>
                      <a:endParaRPr lang="en-US" sz="2300">
                        <a:solidFill>
                          <a:srgbClr val="008000"/>
                        </a:solidFill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118304" marR="11830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+= 6;</a:t>
                      </a:r>
                      <a:endParaRPr lang="en-US" sz="2300" dirty="0">
                        <a:solidFill>
                          <a:srgbClr val="008000"/>
                        </a:solidFill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118304" marR="118304" marT="0" marB="0"/>
                </a:tc>
              </a:tr>
              <a:tr h="3769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a – 23;</a:t>
                      </a:r>
                      <a:endParaRPr lang="en-US" sz="2300">
                        <a:solidFill>
                          <a:srgbClr val="008000"/>
                        </a:solidFill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118304" marR="11830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–= 23;</a:t>
                      </a:r>
                      <a:endParaRPr lang="en-US" sz="2300" dirty="0">
                        <a:solidFill>
                          <a:srgbClr val="008000"/>
                        </a:solidFill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118304" marR="118304" marT="0" marB="0"/>
                </a:tc>
              </a:tr>
              <a:tr h="3769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y * z;</a:t>
                      </a:r>
                      <a:endParaRPr lang="en-US" sz="2300">
                        <a:solidFill>
                          <a:srgbClr val="008000"/>
                        </a:solidFill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118304" marR="11830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*= z;</a:t>
                      </a:r>
                      <a:endParaRPr lang="en-US" sz="2300" dirty="0">
                        <a:solidFill>
                          <a:srgbClr val="008000"/>
                        </a:solidFill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118304" marR="118304" marT="0" marB="0"/>
                </a:tc>
              </a:tr>
              <a:tr h="3769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 = z / 25;</a:t>
                      </a:r>
                      <a:endParaRPr lang="en-US" sz="2300">
                        <a:solidFill>
                          <a:srgbClr val="008000"/>
                        </a:solidFill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118304" marR="11830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 /= 25;</a:t>
                      </a:r>
                      <a:endParaRPr lang="en-US" sz="2300" dirty="0">
                        <a:solidFill>
                          <a:srgbClr val="008000"/>
                        </a:solidFill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118304" marR="118304" marT="0" marB="0"/>
                </a:tc>
              </a:tr>
              <a:tr h="3769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 = w | 0x20;</a:t>
                      </a:r>
                      <a:endParaRPr lang="en-US" sz="2300">
                        <a:solidFill>
                          <a:srgbClr val="008000"/>
                        </a:solidFill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118304" marR="11830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 |= 0x20;</a:t>
                      </a:r>
                      <a:endParaRPr lang="en-US" sz="2300" dirty="0">
                        <a:solidFill>
                          <a:srgbClr val="008000"/>
                        </a:solidFill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118304" marR="118304" marT="0" marB="0"/>
                </a:tc>
              </a:tr>
              <a:tr h="3769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 = v &amp; mask;</a:t>
                      </a:r>
                      <a:endParaRPr lang="en-US" sz="2300">
                        <a:solidFill>
                          <a:srgbClr val="008000"/>
                        </a:solidFill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118304" marR="11830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 &amp;= mask;</a:t>
                      </a:r>
                      <a:endParaRPr lang="en-US" sz="2300" dirty="0">
                        <a:solidFill>
                          <a:srgbClr val="008000"/>
                        </a:solidFill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118304" marR="118304" marT="0" marB="0"/>
                </a:tc>
              </a:tr>
              <a:tr h="3769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 = m ^ togBits;</a:t>
                      </a:r>
                      <a:endParaRPr lang="en-US" sz="2300">
                        <a:solidFill>
                          <a:srgbClr val="008000"/>
                        </a:solidFill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118304" marR="11830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 ^= </a:t>
                      </a:r>
                      <a:r>
                        <a:rPr lang="en-US" sz="23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togBits</a:t>
                      </a:r>
                      <a:r>
                        <a:rPr lang="en-US" sz="23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2300" dirty="0">
                        <a:solidFill>
                          <a:srgbClr val="008000"/>
                        </a:solidFill>
                        <a:effectLst/>
                        <a:latin typeface="Courier New" panose="02070309020205020404" pitchFamily="49" charset="0"/>
                        <a:ea typeface="SimSun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118304" marR="118304" marT="0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8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Bit-wise operations using compound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majority of hardware access level code involves setting a bit or bits in a register, clearing a bit or bits in a register, toggling a bit or bits in a register, and monitoring the status bits. For the first three cases, the </a:t>
            </a:r>
            <a:r>
              <a:rPr lang="en-US" dirty="0" smtClean="0"/>
              <a:t>compound </a:t>
            </a:r>
            <a:r>
              <a:rPr lang="en-US" dirty="0"/>
              <a:t>operators are very </a:t>
            </a:r>
            <a:r>
              <a:rPr lang="en-US" dirty="0" smtClean="0"/>
              <a:t>suitable.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shift operator to generate mask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way to ease the generation of the mask is to use the left shift operator. To generate a mask with bit n set to 1, use the </a:t>
            </a:r>
            <a:r>
              <a:rPr lang="en-US" dirty="0" smtClean="0"/>
              <a:t>expression: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&lt;&lt; n</a:t>
            </a:r>
          </a:p>
          <a:p>
            <a:r>
              <a:rPr lang="en-US" dirty="0"/>
              <a:t>If more bits are to be set in the mask, they can be “or” together. To generate a mask with bit n and bit m set to 1, use the expression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 &lt;&lt; n) | (1 &lt;&lt; 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register |= (1 &lt;&lt; 6) | (1 &lt;&lt; 1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5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value in a multi-bit field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register |= 1 &lt;&lt;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30;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register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&amp;= ~(1 &lt;&lt; 29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register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|= 1 &lt;&lt; 28;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register &amp;= ~(7 &lt;&lt; 28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register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|= 5 &lt;&lt; 28;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register = register &amp; ~(7 &lt;&lt; 28) | (5 &lt;&lt; 28);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8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Section 1.1: C Data types for Embedded </a:t>
            </a:r>
            <a:r>
              <a:rPr lang="en-US" dirty="0" smtClean="0"/>
              <a:t>Systems</a:t>
            </a:r>
          </a:p>
          <a:p>
            <a:r>
              <a:rPr lang="en-US" dirty="0"/>
              <a:t>Section 1.2: Bit-wise Operations in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7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Sizes of Data Types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methods </a:t>
            </a:r>
            <a:r>
              <a:rPr lang="en-US" dirty="0" smtClean="0"/>
              <a:t>to </a:t>
            </a:r>
            <a:r>
              <a:rPr lang="en-US" dirty="0"/>
              <a:t>find out the exact sizes of the data </a:t>
            </a:r>
            <a:r>
              <a:rPr lang="en-US" dirty="0" smtClean="0"/>
              <a:t>types: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Read </a:t>
            </a:r>
            <a:r>
              <a:rPr lang="en-US" dirty="0" smtClean="0"/>
              <a:t>the compiler manual.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pseudo function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C99 data </a:t>
            </a:r>
            <a:r>
              <a:rPr lang="en-US" dirty="0" smtClean="0"/>
              <a:t>types.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5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I care about which data type to 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Overflow</a:t>
            </a:r>
          </a:p>
          <a:p>
            <a:r>
              <a:rPr lang="en-US" dirty="0"/>
              <a:t>coercion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1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64-bit data type for saving 32-bit variable will cause: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Waste RAM resource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Twice RAM access 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Additional arithmetic instructions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8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 C (ISO C89) integer data types and their ranges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7075724"/>
              </p:ext>
            </p:extLst>
          </p:nvPr>
        </p:nvGraphicFramePr>
        <p:xfrm>
          <a:off x="2442575" y="2292266"/>
          <a:ext cx="9060449" cy="35748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37314"/>
                <a:gridCol w="1608593"/>
                <a:gridCol w="2507271"/>
                <a:gridCol w="2507271"/>
              </a:tblGrid>
              <a:tr h="3249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Data type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Size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Range Min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Range Max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249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char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 byte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128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127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249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unsigned char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 byte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249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short int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 bytes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32,768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32,767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249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unsigned short int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 bytes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65,535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249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 bytes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2,147,483,648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2,147,483,647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249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unsigned int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 bytes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4,294,967,295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249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long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 bytes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2,147,483,648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2,147,483,647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249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unsigned long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 bytes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to 4,294,967,295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249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long long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 bytes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-9,223,372,036,854,775,808 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9,223,372,036,854,775,807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249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unsigned long long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 bytes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18,446,744,073,709,551,615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7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Unlike assembly language programming, high level language programs do not provide indications when overflow occurs and the program just fails </a:t>
            </a:r>
            <a:r>
              <a:rPr lang="en-US" dirty="0" smtClean="0"/>
              <a:t>silently.</a:t>
            </a:r>
          </a:p>
          <a:p>
            <a:pPr algn="just"/>
            <a:r>
              <a:rPr lang="en-US" dirty="0" smtClean="0"/>
              <a:t>If you </a:t>
            </a:r>
            <a:r>
              <a:rPr lang="en-US" dirty="0"/>
              <a:t>use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to hold the number of seconds of a day, </a:t>
            </a:r>
            <a:r>
              <a:rPr lang="en-US" dirty="0" smtClean="0"/>
              <a:t>the </a:t>
            </a:r>
            <a:r>
              <a:rPr lang="en-US" dirty="0"/>
              <a:t>second count will overflow from 32,767 to -32,768. Even if your program handles negative second count, the time will jump back to the day before.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7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Coercion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8"/>
            <a:ext cx="10018713" cy="356525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If you write a statement with different operand data types for a binary operation, the compiler will convert the smaller data type to the bigger data type. These implicit data type is called </a:t>
            </a:r>
            <a:r>
              <a:rPr lang="en-US" b="1" dirty="0"/>
              <a:t>coercion</a:t>
            </a:r>
            <a:r>
              <a:rPr lang="en-US" dirty="0"/>
              <a:t>.</a:t>
            </a:r>
            <a:endParaRPr lang="en-US" dirty="0" smtClean="0"/>
          </a:p>
          <a:p>
            <a:pPr algn="just"/>
            <a:r>
              <a:rPr lang="en-US" dirty="0"/>
              <a:t>The compiler may or may not give you warning when coercion occurs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If the variable is signed and the data sized is increased, the new bits are filled with the sign bit (most significant bit) of the original value. </a:t>
            </a:r>
            <a:endParaRPr lang="en-US" dirty="0" smtClean="0"/>
          </a:p>
          <a:p>
            <a:pPr algn="just"/>
            <a:r>
              <a:rPr lang="en-US" dirty="0" smtClean="0"/>
              <a:t>When you </a:t>
            </a:r>
            <a:r>
              <a:rPr lang="en-US" dirty="0"/>
              <a:t>assign a larger data type to a smaller data type variable, the higher order bits will be truncated.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8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 C99 integer data types and their ranges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4533126"/>
              </p:ext>
            </p:extLst>
          </p:nvPr>
        </p:nvGraphicFramePr>
        <p:xfrm>
          <a:off x="2605415" y="2880990"/>
          <a:ext cx="7941500" cy="28559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0075"/>
                <a:gridCol w="1189973"/>
                <a:gridCol w="2755726"/>
                <a:gridCol w="2755726"/>
              </a:tblGrid>
              <a:tr h="3173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type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Range Min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Range Max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173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int8_t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byte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128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127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173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uint8_t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byte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173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int16_t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bytes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32,768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32,767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173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uint16_t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bytes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65,535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173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int32_t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bytes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2,147,483,648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2,147,483,647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173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uint32_t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bytes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4,294,967,295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173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int64_t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 bytes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9,223,372,036,854,775,808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9,223,372,036,854,775,807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173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uint64_t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 bytes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18,446,744,073,709,551,615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5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156</TotalTime>
  <Words>847</Words>
  <Application>Microsoft Office PowerPoint</Application>
  <PresentationFormat>Widescreen</PresentationFormat>
  <Paragraphs>205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SimSun</vt:lpstr>
      <vt:lpstr>Arial</vt:lpstr>
      <vt:lpstr>Calibri</vt:lpstr>
      <vt:lpstr>Consolas</vt:lpstr>
      <vt:lpstr>Corbel</vt:lpstr>
      <vt:lpstr>Courier New</vt:lpstr>
      <vt:lpstr>Parallax</vt:lpstr>
      <vt:lpstr>Chapter 1</vt:lpstr>
      <vt:lpstr>Chapter Review</vt:lpstr>
      <vt:lpstr>Sizes of Data Types </vt:lpstr>
      <vt:lpstr>Why should I care about which data type to use?</vt:lpstr>
      <vt:lpstr>Performance</vt:lpstr>
      <vt:lpstr>ANSI C (ISO C89) integer data types and their ranges</vt:lpstr>
      <vt:lpstr>Overflow</vt:lpstr>
      <vt:lpstr>Coercion</vt:lpstr>
      <vt:lpstr>ISO C99 integer data types and their ranges</vt:lpstr>
      <vt:lpstr>Bit-wise operators in C</vt:lpstr>
      <vt:lpstr>Setting and Clearing (masking) bits</vt:lpstr>
      <vt:lpstr>Testing bit with bit-wise operators in C</vt:lpstr>
      <vt:lpstr>Bit-wise shift operation in C</vt:lpstr>
      <vt:lpstr>Compound Operators</vt:lpstr>
      <vt:lpstr>Bit-wise operations using compound operators</vt:lpstr>
      <vt:lpstr>Using shift operator to generate mask</vt:lpstr>
      <vt:lpstr>Setting the value in a multi-bit field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Misagh.s</dc:creator>
  <cp:lastModifiedBy>PC</cp:lastModifiedBy>
  <cp:revision>67</cp:revision>
  <dcterms:created xsi:type="dcterms:W3CDTF">2016-04-05T15:14:57Z</dcterms:created>
  <dcterms:modified xsi:type="dcterms:W3CDTF">2017-09-23T16:16:52Z</dcterms:modified>
</cp:coreProperties>
</file>