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4" r:id="rId1"/>
  </p:sldMasterIdLst>
  <p:notesMasterIdLst>
    <p:notesMasterId r:id="rId17"/>
  </p:notesMasterIdLst>
  <p:sldIdLst>
    <p:sldId id="256" r:id="rId2"/>
    <p:sldId id="258" r:id="rId3"/>
    <p:sldId id="259" r:id="rId4"/>
    <p:sldId id="261" r:id="rId5"/>
    <p:sldId id="263" r:id="rId6"/>
    <p:sldId id="265" r:id="rId7"/>
    <p:sldId id="266" r:id="rId8"/>
    <p:sldId id="267" r:id="rId9"/>
    <p:sldId id="268" r:id="rId10"/>
    <p:sldId id="269" r:id="rId11"/>
    <p:sldId id="270" r:id="rId12"/>
    <p:sldId id="271" r:id="rId13"/>
    <p:sldId id="272" r:id="rId14"/>
    <p:sldId id="277" r:id="rId15"/>
    <p:sldId id="278" r:id="rId16"/>
  </p:sldIdLst>
  <p:sldSz cx="9144000" cy="5143500" type="screen16x9"/>
  <p:notesSz cx="6858000" cy="9144000"/>
  <p:embeddedFontLst>
    <p:embeddedFont>
      <p:font typeface="Aldhabi" panose="01000000000000000000" pitchFamily="2" charset="-78"/>
      <p:regular r:id="rId18"/>
    </p:embeddedFon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Roboto" panose="020B060402020202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63A9E5-EC0A-47C9-AEC3-6C006C4D67F2}">
  <a:tblStyle styleId="{AA63A9E5-EC0A-47C9-AEC3-6C006C4D67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4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dfed9d88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dfed9d88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dfed9d88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dfed9d88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dfed9d88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dfed9d88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dfed9d88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dfed9d88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dfed9d8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dfed9d8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dfed9d88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dfed9d88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dfed9d88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dfed9d88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dfed9d88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dfed9d88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dfed9d88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dfed9d88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8388-FC02-4D6B-9FFE-FA0192B3633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882015B-4DEF-4CA1-A331-8BE534FF761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464595-15B2-49D6-BDE5-047ADF0942D1}"/>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5" name="Footer Placeholder 4">
            <a:extLst>
              <a:ext uri="{FF2B5EF4-FFF2-40B4-BE49-F238E27FC236}">
                <a16:creationId xmlns:a16="http://schemas.microsoft.com/office/drawing/2014/main" id="{8B1D394D-845F-438E-A4F0-F02D1DDFAA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C6702-A34F-4C97-870D-65E5B574E8D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41038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0AA3-CED3-48C8-B80A-C223A49C48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222CB5-FF35-4FA8-8A4C-85E8940E4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8F340E-753B-4C02-B762-8692B5C5428C}"/>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5" name="Footer Placeholder 4">
            <a:extLst>
              <a:ext uri="{FF2B5EF4-FFF2-40B4-BE49-F238E27FC236}">
                <a16:creationId xmlns:a16="http://schemas.microsoft.com/office/drawing/2014/main" id="{54EDC5F3-917D-4300-AC73-2BA05D042B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B7A14-2C23-40F1-9B1A-B4F8EA3CD0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67982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CB6AF-34AE-410E-BEAF-32A4ACD32EFF}"/>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6D26DD-12D5-48EA-8FCD-D5FA12DD5CA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E6C8C6-9C2B-4217-826E-780FF450473D}"/>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5" name="Footer Placeholder 4">
            <a:extLst>
              <a:ext uri="{FF2B5EF4-FFF2-40B4-BE49-F238E27FC236}">
                <a16:creationId xmlns:a16="http://schemas.microsoft.com/office/drawing/2014/main" id="{54052BC2-0975-4A18-AA3C-A3DAB3C60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5FA4A2-8ED2-4C76-8F0F-837E69FC6F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7974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5409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43844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94128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3635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A476-83EB-460F-AE4A-4A1892C110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222284-6162-4A06-9E0C-E2F498691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CFFDF-8E06-4258-812A-62AB95A2BC75}"/>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5" name="Footer Placeholder 4">
            <a:extLst>
              <a:ext uri="{FF2B5EF4-FFF2-40B4-BE49-F238E27FC236}">
                <a16:creationId xmlns:a16="http://schemas.microsoft.com/office/drawing/2014/main" id="{FEB10B83-EFC7-493F-A2F8-2C0369834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75184A-00AE-41BF-9DEA-B08D0904F1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14759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8B7A-484E-4314-81B0-A77215C055E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3FBAB4-D6C2-4295-8183-83437802CAB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8C089-5788-44DE-8BE3-87DBA4A17B75}"/>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5" name="Footer Placeholder 4">
            <a:extLst>
              <a:ext uri="{FF2B5EF4-FFF2-40B4-BE49-F238E27FC236}">
                <a16:creationId xmlns:a16="http://schemas.microsoft.com/office/drawing/2014/main" id="{5291B1DF-6941-46A3-AAAC-89981EC38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B6952-E22F-4313-ABC9-90C2D9F75F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25239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E35-9CC6-4EED-9611-B449E99389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BB035-6F1E-4C0D-8942-A5627BD1955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FACBC5-C6B0-42CC-B38F-C8F760DCAF0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1FDD3D-720D-47CB-8CAC-8EDF679FDE2C}"/>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6" name="Footer Placeholder 5">
            <a:extLst>
              <a:ext uri="{FF2B5EF4-FFF2-40B4-BE49-F238E27FC236}">
                <a16:creationId xmlns:a16="http://schemas.microsoft.com/office/drawing/2014/main" id="{B5AF2116-7208-403A-BE50-410C70C565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B662DB-D6EF-424C-9C80-D7C4345466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20798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028B-3B93-4805-942A-92BCDEEAF59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823C8B-6BD2-457F-84A8-CBFE846941A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B602378-4EA3-4EAA-B6F9-A51EF753558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3C6241-8C87-42EB-BB14-0F4EFC5F13E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8232-3F9F-4EE1-97BD-AE94304DF1D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1F55DE-2069-4C72-A757-35CC42F24442}"/>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8" name="Footer Placeholder 7">
            <a:extLst>
              <a:ext uri="{FF2B5EF4-FFF2-40B4-BE49-F238E27FC236}">
                <a16:creationId xmlns:a16="http://schemas.microsoft.com/office/drawing/2014/main" id="{0D7C6486-E87B-4EF5-B013-0057C76FD0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F29CFD-39B8-4AAB-AD89-58C18B57E4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23692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248F-853E-4F52-B5A1-7AD56C72DD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3235BC-70A1-452D-9850-7E3C3ED1C756}"/>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4" name="Footer Placeholder 3">
            <a:extLst>
              <a:ext uri="{FF2B5EF4-FFF2-40B4-BE49-F238E27FC236}">
                <a16:creationId xmlns:a16="http://schemas.microsoft.com/office/drawing/2014/main" id="{46BD5656-D3FE-4367-B196-354D2D3C40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D7AABF-EC9F-4B5E-8222-7AED85E8FC2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25079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104F3-767E-48BF-9ED4-2DC8ABDB9200}"/>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3" name="Footer Placeholder 2">
            <a:extLst>
              <a:ext uri="{FF2B5EF4-FFF2-40B4-BE49-F238E27FC236}">
                <a16:creationId xmlns:a16="http://schemas.microsoft.com/office/drawing/2014/main" id="{49B99B83-7F79-4F99-A287-72E1A823FE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492219-175F-4EFD-A434-EC445C4541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322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3860-9F42-4EF8-8037-135DA0981EF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DB3261-BCA4-41D5-B10C-89DA5BEE7E4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D34CD5-2320-4F1D-B01B-25C58AAECC4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3A09EBF-7C09-402E-A272-35F4BC4A37FD}"/>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6" name="Footer Placeholder 5">
            <a:extLst>
              <a:ext uri="{FF2B5EF4-FFF2-40B4-BE49-F238E27FC236}">
                <a16:creationId xmlns:a16="http://schemas.microsoft.com/office/drawing/2014/main" id="{8D9745FD-E624-4F71-AE07-A93BFA787E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7D306-95FC-4BA0-B86B-1B6015E129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71044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C2B2-A301-4B82-BF6C-498B5721D84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A32732-35DC-489C-81A7-2B8932B4320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766FA0D-40B7-4B73-8DBE-FD860854DA7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3978C60-9E1D-4D0F-B723-12D4F554E7B7}"/>
              </a:ext>
            </a:extLst>
          </p:cNvPr>
          <p:cNvSpPr>
            <a:spLocks noGrp="1"/>
          </p:cNvSpPr>
          <p:nvPr>
            <p:ph type="dt" sz="half" idx="10"/>
          </p:nvPr>
        </p:nvSpPr>
        <p:spPr/>
        <p:txBody>
          <a:bodyPr/>
          <a:lstStyle/>
          <a:p>
            <a:fld id="{E11E4AE9-80FC-4776-888A-041B449B662A}" type="datetimeFigureOut">
              <a:rPr lang="en-IN" smtClean="0"/>
              <a:t>27-07-2019</a:t>
            </a:fld>
            <a:endParaRPr lang="en-IN"/>
          </a:p>
        </p:txBody>
      </p:sp>
      <p:sp>
        <p:nvSpPr>
          <p:cNvPr id="6" name="Footer Placeholder 5">
            <a:extLst>
              <a:ext uri="{FF2B5EF4-FFF2-40B4-BE49-F238E27FC236}">
                <a16:creationId xmlns:a16="http://schemas.microsoft.com/office/drawing/2014/main" id="{5EED99D3-3FD8-46F9-A7F8-E9E7510AB5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AC001-615D-4BD7-9303-5FC16CB2D5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87556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C62B1-C94B-4685-AE69-55BF815CC76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04232C-A4D3-4BAB-8952-6F83567FE9F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AF2A8D-B058-4D83-B636-917784BFA5B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11E4AE9-80FC-4776-888A-041B449B662A}" type="datetimeFigureOut">
              <a:rPr lang="en-IN" smtClean="0"/>
              <a:t>27-07-2019</a:t>
            </a:fld>
            <a:endParaRPr lang="en-IN"/>
          </a:p>
        </p:txBody>
      </p:sp>
      <p:sp>
        <p:nvSpPr>
          <p:cNvPr id="5" name="Footer Placeholder 4">
            <a:extLst>
              <a:ext uri="{FF2B5EF4-FFF2-40B4-BE49-F238E27FC236}">
                <a16:creationId xmlns:a16="http://schemas.microsoft.com/office/drawing/2014/main" id="{BC807053-0931-4091-BCDE-990BAEBA754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5A28FC-C755-48F4-ADB6-DA814EABABD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1785441"/>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Predictive Analysis Case Study</a:t>
            </a:r>
            <a:endParaRPr dirty="0"/>
          </a:p>
        </p:txBody>
      </p:sp>
      <p:sp>
        <p:nvSpPr>
          <p:cNvPr id="68" name="Google Shape;68;p13"/>
          <p:cNvSpPr txBox="1">
            <a:spLocks noGrp="1"/>
          </p:cNvSpPr>
          <p:nvPr>
            <p:ph type="subTitle" idx="1"/>
          </p:nvPr>
        </p:nvSpPr>
        <p:spPr>
          <a:xfrm>
            <a:off x="7004198" y="4175937"/>
            <a:ext cx="2139802" cy="967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latin typeface="Aldhabi" panose="020B0604020202020204" pitchFamily="2" charset="-78"/>
                <a:cs typeface="Aldhabi" panose="020B0604020202020204" pitchFamily="2" charset="-78"/>
              </a:rPr>
              <a:t>By : Deepesh Singh Suryavanshi</a:t>
            </a:r>
            <a:endParaRPr sz="1600" dirty="0">
              <a:latin typeface="Aldhabi" panose="020B0604020202020204" pitchFamily="2" charset="-78"/>
              <a:cs typeface="Aldhabi" panose="020B0604020202020204" pitchFamily="2" charset="-78"/>
            </a:endParaRPr>
          </a:p>
        </p:txBody>
      </p:sp>
      <p:sp>
        <p:nvSpPr>
          <p:cNvPr id="69" name="Google Shape;69;p13"/>
          <p:cNvSpPr txBox="1"/>
          <p:nvPr/>
        </p:nvSpPr>
        <p:spPr>
          <a:xfrm>
            <a:off x="493575" y="3422500"/>
            <a:ext cx="7117800" cy="12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67" name="Google Shape;167;p26"/>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tx1"/>
                </a:solidFill>
              </a:rPr>
              <a:t>Based on our data exploration, we chose the best features that would help us predict the prices of the cars. These are : </a:t>
            </a:r>
            <a:endParaRPr sz="1600" dirty="0">
              <a:solidFill>
                <a:schemeClr val="tx1"/>
              </a:solidFill>
            </a:endParaRPr>
          </a:p>
          <a:p>
            <a:pPr marL="0" lvl="0" indent="0" algn="just" rtl="0">
              <a:lnSpc>
                <a:spcPct val="115000"/>
              </a:lnSpc>
              <a:spcBef>
                <a:spcPts val="1600"/>
              </a:spcBef>
              <a:spcAft>
                <a:spcPts val="0"/>
              </a:spcAft>
              <a:buNone/>
            </a:pPr>
            <a:r>
              <a:rPr lang="en" sz="1600" dirty="0">
                <a:solidFill>
                  <a:schemeClr val="tx1"/>
                </a:solidFill>
                <a:latin typeface="Liberation Serif"/>
                <a:ea typeface="Liberation Serif"/>
                <a:cs typeface="Liberation Serif"/>
                <a:sym typeface="Liberation Serif"/>
              </a:rPr>
              <a:t>Wheel Base, Car Length, Car Width, Curb Weight, Engine Size, Bore Ratio, Horsepower, Car Volume, Fuel Economy</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Cars Range</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 Body, Fuel Type, Engine Type, Aspiration, Cylinder Number, Drive wheel</a:t>
            </a:r>
            <a:endParaRPr sz="1600" i="1" dirty="0">
              <a:solidFill>
                <a:schemeClr val="tx1"/>
              </a:solidFill>
              <a:latin typeface="Liberation Serif"/>
              <a:ea typeface="Liberation Serif"/>
              <a:cs typeface="Liberation Serif"/>
              <a:sym typeface="Liberation Serif"/>
            </a:endParaRPr>
          </a:p>
          <a:p>
            <a:pPr marL="0" lvl="0" indent="0" algn="just" rtl="0">
              <a:spcBef>
                <a:spcPts val="700"/>
              </a:spcBef>
              <a:spcAft>
                <a:spcPts val="1600"/>
              </a:spcAft>
              <a:buNone/>
            </a:pPr>
            <a:endParaRPr dirty="0">
              <a:solidFill>
                <a:schemeClr val="tx1"/>
              </a:solidFill>
            </a:endParaRPr>
          </a:p>
        </p:txBody>
      </p:sp>
      <p:sp>
        <p:nvSpPr>
          <p:cNvPr id="168" name="Google Shape;168;p26"/>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9. Fuel Economy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69" name="Google Shape;169;p26"/>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negative correlation with price.</a:t>
            </a:r>
            <a:endParaRPr>
              <a:latin typeface="Roboto"/>
              <a:ea typeface="Roboto"/>
              <a:cs typeface="Roboto"/>
              <a:sym typeface="Roboto"/>
            </a:endParaRPr>
          </a:p>
        </p:txBody>
      </p:sp>
      <p:sp>
        <p:nvSpPr>
          <p:cNvPr id="170" name="Google Shape;170;p26"/>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10. Cars Range</a:t>
            </a:r>
            <a:endParaRPr>
              <a:latin typeface="Roboto"/>
              <a:ea typeface="Roboto"/>
              <a:cs typeface="Roboto"/>
              <a:sym typeface="Roboto"/>
            </a:endParaRPr>
          </a:p>
        </p:txBody>
      </p:sp>
      <p:sp>
        <p:nvSpPr>
          <p:cNvPr id="171" name="Google Shape;171;p26"/>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most people prefer medium-low range and low range cars.</a:t>
            </a:r>
            <a:endParaRPr>
              <a:latin typeface="Roboto"/>
              <a:ea typeface="Roboto"/>
              <a:cs typeface="Roboto"/>
              <a:sym typeface="Roboto"/>
            </a:endParaRPr>
          </a:p>
        </p:txBody>
      </p:sp>
      <p:pic>
        <p:nvPicPr>
          <p:cNvPr id="172" name="Google Shape;172;p26"/>
          <p:cNvPicPr preferRelativeResize="0"/>
          <p:nvPr/>
        </p:nvPicPr>
        <p:blipFill rotWithShape="1">
          <a:blip r:embed="rId3">
            <a:alphaModFix/>
          </a:blip>
          <a:srcRect l="16466" t="47775" r="44699" b="8037"/>
          <a:stretch/>
        </p:blipFill>
        <p:spPr>
          <a:xfrm>
            <a:off x="3688775" y="697088"/>
            <a:ext cx="2543175" cy="1628775"/>
          </a:xfrm>
          <a:prstGeom prst="rect">
            <a:avLst/>
          </a:prstGeom>
          <a:noFill/>
          <a:ln>
            <a:noFill/>
          </a:ln>
        </p:spPr>
      </p:pic>
      <p:pic>
        <p:nvPicPr>
          <p:cNvPr id="173" name="Google Shape;173;p26"/>
          <p:cNvPicPr preferRelativeResize="0"/>
          <p:nvPr/>
        </p:nvPicPr>
        <p:blipFill rotWithShape="1">
          <a:blip r:embed="rId4">
            <a:alphaModFix/>
          </a:blip>
          <a:srcRect l="17674" t="23066" r="48742" b="7624"/>
          <a:stretch/>
        </p:blipFill>
        <p:spPr>
          <a:xfrm>
            <a:off x="3651425" y="2882675"/>
            <a:ext cx="2882689" cy="2046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79" name="Google Shape;179;p27"/>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tx1"/>
                </a:solidFill>
              </a:rPr>
              <a:t>Based on our data exploration, we chose the best features that would help us predict the prices of the cars. These are : </a:t>
            </a:r>
            <a:endParaRPr sz="1600" dirty="0">
              <a:solidFill>
                <a:schemeClr val="tx1"/>
              </a:solidFill>
            </a:endParaRPr>
          </a:p>
          <a:p>
            <a:pPr marL="0" lvl="0" indent="0" algn="just" rtl="0">
              <a:lnSpc>
                <a:spcPct val="115000"/>
              </a:lnSpc>
              <a:spcBef>
                <a:spcPts val="1600"/>
              </a:spcBef>
              <a:spcAft>
                <a:spcPts val="0"/>
              </a:spcAft>
              <a:buNone/>
            </a:pPr>
            <a:r>
              <a:rPr lang="en" sz="1600" dirty="0">
                <a:solidFill>
                  <a:schemeClr val="tx1"/>
                </a:solidFill>
                <a:latin typeface="Liberation Serif"/>
                <a:ea typeface="Liberation Serif"/>
                <a:cs typeface="Liberation Serif"/>
                <a:sym typeface="Liberation Serif"/>
              </a:rPr>
              <a:t>Wheel Base, Car Length, Car Width, Curb Weight, Engine Size, Bore Ratio, Horsepower, Car Volume, Fuel Economy</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Cars Range</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 Body, Fuel Type, Engine Type, Aspiration, Cylinder Number, Drive wheel</a:t>
            </a:r>
            <a:endParaRPr sz="1600" i="1" dirty="0">
              <a:solidFill>
                <a:schemeClr val="tx1"/>
              </a:solidFill>
              <a:latin typeface="Liberation Serif"/>
              <a:ea typeface="Liberation Serif"/>
              <a:cs typeface="Liberation Serif"/>
              <a:sym typeface="Liberation Serif"/>
            </a:endParaRPr>
          </a:p>
          <a:p>
            <a:pPr marL="0" lvl="0" indent="0" algn="just" rtl="0">
              <a:spcBef>
                <a:spcPts val="700"/>
              </a:spcBef>
              <a:spcAft>
                <a:spcPts val="1600"/>
              </a:spcAft>
              <a:buNone/>
            </a:pPr>
            <a:endParaRPr dirty="0">
              <a:solidFill>
                <a:schemeClr val="tx1"/>
              </a:solidFill>
            </a:endParaRPr>
          </a:p>
        </p:txBody>
      </p:sp>
      <p:sp>
        <p:nvSpPr>
          <p:cNvPr id="180" name="Google Shape;180;p27"/>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11. Car Body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81" name="Google Shape;181;p27"/>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people prefer convertible due to its low price range</a:t>
            </a:r>
            <a:endParaRPr>
              <a:latin typeface="Roboto"/>
              <a:ea typeface="Roboto"/>
              <a:cs typeface="Roboto"/>
              <a:sym typeface="Roboto"/>
            </a:endParaRPr>
          </a:p>
        </p:txBody>
      </p:sp>
      <p:sp>
        <p:nvSpPr>
          <p:cNvPr id="182" name="Google Shape;182;p27"/>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12. Fuel Type</a:t>
            </a:r>
            <a:endParaRPr>
              <a:latin typeface="Roboto"/>
              <a:ea typeface="Roboto"/>
              <a:cs typeface="Roboto"/>
              <a:sym typeface="Roboto"/>
            </a:endParaRPr>
          </a:p>
        </p:txBody>
      </p:sp>
      <p:sp>
        <p:nvSpPr>
          <p:cNvPr id="183" name="Google Shape;183;p27"/>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most people prefer gas cars despite their high price range.</a:t>
            </a:r>
            <a:endParaRPr>
              <a:latin typeface="Roboto"/>
              <a:ea typeface="Roboto"/>
              <a:cs typeface="Roboto"/>
              <a:sym typeface="Roboto"/>
            </a:endParaRPr>
          </a:p>
        </p:txBody>
      </p:sp>
      <p:pic>
        <p:nvPicPr>
          <p:cNvPr id="184" name="Google Shape;184;p27"/>
          <p:cNvPicPr preferRelativeResize="0"/>
          <p:nvPr/>
        </p:nvPicPr>
        <p:blipFill rotWithShape="1">
          <a:blip r:embed="rId3">
            <a:alphaModFix/>
          </a:blip>
          <a:srcRect l="33537" t="27644" r="24874" b="18034"/>
          <a:stretch/>
        </p:blipFill>
        <p:spPr>
          <a:xfrm>
            <a:off x="3692125" y="616563"/>
            <a:ext cx="2447975" cy="1789823"/>
          </a:xfrm>
          <a:prstGeom prst="rect">
            <a:avLst/>
          </a:prstGeom>
          <a:noFill/>
          <a:ln>
            <a:noFill/>
          </a:ln>
        </p:spPr>
      </p:pic>
      <p:pic>
        <p:nvPicPr>
          <p:cNvPr id="185" name="Google Shape;185;p27"/>
          <p:cNvPicPr preferRelativeResize="0"/>
          <p:nvPr/>
        </p:nvPicPr>
        <p:blipFill rotWithShape="1">
          <a:blip r:embed="rId4">
            <a:alphaModFix/>
          </a:blip>
          <a:srcRect l="32072" t="70126" r="55837" b="9715"/>
          <a:stretch/>
        </p:blipFill>
        <p:spPr>
          <a:xfrm>
            <a:off x="3935550" y="2792675"/>
            <a:ext cx="2204550" cy="196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91" name="Google Shape;191;p28"/>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tx1"/>
                </a:solidFill>
              </a:rPr>
              <a:t>Based on our data exploration, we chose the best features that would help us predict the prices of the cars. These are : </a:t>
            </a:r>
            <a:endParaRPr sz="1600" dirty="0">
              <a:solidFill>
                <a:schemeClr val="tx1"/>
              </a:solidFill>
            </a:endParaRPr>
          </a:p>
          <a:p>
            <a:pPr marL="0" lvl="0" indent="0" algn="just" rtl="0">
              <a:lnSpc>
                <a:spcPct val="115000"/>
              </a:lnSpc>
              <a:spcBef>
                <a:spcPts val="1600"/>
              </a:spcBef>
              <a:spcAft>
                <a:spcPts val="0"/>
              </a:spcAft>
              <a:buNone/>
            </a:pPr>
            <a:r>
              <a:rPr lang="en" sz="1600" dirty="0">
                <a:solidFill>
                  <a:schemeClr val="tx1"/>
                </a:solidFill>
                <a:latin typeface="Liberation Serif"/>
                <a:ea typeface="Liberation Serif"/>
                <a:cs typeface="Liberation Serif"/>
                <a:sym typeface="Liberation Serif"/>
              </a:rPr>
              <a:t>Wheel Base, Car Length, Car Width, Curb Weight, Engine Size, Bore Ratio, Horsepower, Car Volume, Fuel Economy</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Cars Range</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 Body, Fuel Type, Engine Type, Aspiration, Cylinder Number, Drive wheel</a:t>
            </a:r>
            <a:endParaRPr sz="1600" i="1" dirty="0">
              <a:solidFill>
                <a:schemeClr val="tx1"/>
              </a:solidFill>
              <a:latin typeface="Liberation Serif"/>
              <a:ea typeface="Liberation Serif"/>
              <a:cs typeface="Liberation Serif"/>
              <a:sym typeface="Liberation Serif"/>
            </a:endParaRPr>
          </a:p>
          <a:p>
            <a:pPr marL="0" lvl="0" indent="0" algn="just" rtl="0">
              <a:spcBef>
                <a:spcPts val="700"/>
              </a:spcBef>
              <a:spcAft>
                <a:spcPts val="1600"/>
              </a:spcAft>
              <a:buNone/>
            </a:pPr>
            <a:endParaRPr dirty="0">
              <a:solidFill>
                <a:schemeClr val="tx1"/>
              </a:solidFill>
            </a:endParaRPr>
          </a:p>
        </p:txBody>
      </p:sp>
      <p:sp>
        <p:nvSpPr>
          <p:cNvPr id="192" name="Google Shape;192;p28"/>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13. Engine Type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93" name="Google Shape;193;p28"/>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people prefer ohc engine type for their cars.</a:t>
            </a:r>
            <a:endParaRPr>
              <a:latin typeface="Roboto"/>
              <a:ea typeface="Roboto"/>
              <a:cs typeface="Roboto"/>
              <a:sym typeface="Roboto"/>
            </a:endParaRPr>
          </a:p>
        </p:txBody>
      </p:sp>
      <p:sp>
        <p:nvSpPr>
          <p:cNvPr id="194" name="Google Shape;194;p28"/>
          <p:cNvSpPr txBox="1"/>
          <p:nvPr/>
        </p:nvSpPr>
        <p:spPr>
          <a:xfrm>
            <a:off x="3559275" y="245632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14. Aspiration</a:t>
            </a:r>
            <a:endParaRPr>
              <a:latin typeface="Roboto"/>
              <a:ea typeface="Roboto"/>
              <a:cs typeface="Roboto"/>
              <a:sym typeface="Roboto"/>
            </a:endParaRPr>
          </a:p>
        </p:txBody>
      </p:sp>
      <p:sp>
        <p:nvSpPr>
          <p:cNvPr id="195" name="Google Shape;195;p28"/>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most people prefer std aspiration for their cars.</a:t>
            </a:r>
            <a:endParaRPr>
              <a:latin typeface="Roboto"/>
              <a:ea typeface="Roboto"/>
              <a:cs typeface="Roboto"/>
              <a:sym typeface="Roboto"/>
            </a:endParaRPr>
          </a:p>
        </p:txBody>
      </p:sp>
      <p:pic>
        <p:nvPicPr>
          <p:cNvPr id="196" name="Google Shape;196;p28"/>
          <p:cNvPicPr preferRelativeResize="0"/>
          <p:nvPr/>
        </p:nvPicPr>
        <p:blipFill rotWithShape="1">
          <a:blip r:embed="rId3">
            <a:alphaModFix/>
          </a:blip>
          <a:srcRect l="22957" t="31433" r="46650" b="22272"/>
          <a:stretch/>
        </p:blipFill>
        <p:spPr>
          <a:xfrm>
            <a:off x="3816138" y="574574"/>
            <a:ext cx="2365363" cy="1642488"/>
          </a:xfrm>
          <a:prstGeom prst="rect">
            <a:avLst/>
          </a:prstGeom>
          <a:noFill/>
          <a:ln>
            <a:noFill/>
          </a:ln>
        </p:spPr>
      </p:pic>
      <p:pic>
        <p:nvPicPr>
          <p:cNvPr id="197" name="Google Shape;197;p28"/>
          <p:cNvPicPr preferRelativeResize="0"/>
          <p:nvPr/>
        </p:nvPicPr>
        <p:blipFill rotWithShape="1">
          <a:blip r:embed="rId4">
            <a:alphaModFix/>
          </a:blip>
          <a:srcRect l="21279" t="51042" r="56864" b="5135"/>
          <a:stretch/>
        </p:blipFill>
        <p:spPr>
          <a:xfrm>
            <a:off x="4128525" y="2867025"/>
            <a:ext cx="1740600" cy="1951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203" name="Google Shape;203;p29"/>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tx1"/>
                </a:solidFill>
              </a:rPr>
              <a:t>Based on our data exploration, we chose the best features that would help us predict the prices of the cars. These are : </a:t>
            </a:r>
            <a:endParaRPr sz="1600" dirty="0">
              <a:solidFill>
                <a:schemeClr val="tx1"/>
              </a:solidFill>
            </a:endParaRPr>
          </a:p>
          <a:p>
            <a:pPr marL="0" lvl="0" indent="0" algn="just" rtl="0">
              <a:lnSpc>
                <a:spcPct val="115000"/>
              </a:lnSpc>
              <a:spcBef>
                <a:spcPts val="1600"/>
              </a:spcBef>
              <a:spcAft>
                <a:spcPts val="0"/>
              </a:spcAft>
              <a:buNone/>
            </a:pPr>
            <a:r>
              <a:rPr lang="en" sz="1600" dirty="0">
                <a:solidFill>
                  <a:schemeClr val="tx1"/>
                </a:solidFill>
                <a:latin typeface="Liberation Serif"/>
                <a:ea typeface="Liberation Serif"/>
                <a:cs typeface="Liberation Serif"/>
                <a:sym typeface="Liberation Serif"/>
              </a:rPr>
              <a:t>Wheel Base, Car Length, Car Width, Curb Weight, Engine Size, Bore Ratio, Horsepower, Car Volume, Fuel Economy</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Cars Range</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 Body, Fuel Type, Engine Type, Aspiration, Cylinder Number, Drive wheel</a:t>
            </a:r>
            <a:endParaRPr sz="1600" i="1" dirty="0">
              <a:solidFill>
                <a:schemeClr val="tx1"/>
              </a:solidFill>
              <a:latin typeface="Liberation Serif"/>
              <a:ea typeface="Liberation Serif"/>
              <a:cs typeface="Liberation Serif"/>
              <a:sym typeface="Liberation Serif"/>
            </a:endParaRPr>
          </a:p>
          <a:p>
            <a:pPr marL="0" lvl="0" indent="0" algn="just" rtl="0">
              <a:spcBef>
                <a:spcPts val="700"/>
              </a:spcBef>
              <a:spcAft>
                <a:spcPts val="1600"/>
              </a:spcAft>
              <a:buNone/>
            </a:pPr>
            <a:endParaRPr dirty="0">
              <a:solidFill>
                <a:schemeClr val="tx1"/>
              </a:solidFill>
            </a:endParaRPr>
          </a:p>
        </p:txBody>
      </p:sp>
      <p:sp>
        <p:nvSpPr>
          <p:cNvPr id="204" name="Google Shape;204;p29"/>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15. Cylinder Number</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05" name="Google Shape;205;p29"/>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people prefer four cylinders for their cars.</a:t>
            </a:r>
            <a:endParaRPr>
              <a:latin typeface="Roboto"/>
              <a:ea typeface="Roboto"/>
              <a:cs typeface="Roboto"/>
              <a:sym typeface="Roboto"/>
            </a:endParaRPr>
          </a:p>
        </p:txBody>
      </p:sp>
      <p:sp>
        <p:nvSpPr>
          <p:cNvPr id="206" name="Google Shape;206;p29"/>
          <p:cNvSpPr txBox="1"/>
          <p:nvPr/>
        </p:nvSpPr>
        <p:spPr>
          <a:xfrm>
            <a:off x="3559275" y="245632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16. Drive wheel</a:t>
            </a:r>
            <a:endParaRPr>
              <a:latin typeface="Roboto"/>
              <a:ea typeface="Roboto"/>
              <a:cs typeface="Roboto"/>
              <a:sym typeface="Roboto"/>
            </a:endParaRPr>
          </a:p>
        </p:txBody>
      </p:sp>
      <p:sp>
        <p:nvSpPr>
          <p:cNvPr id="207" name="Google Shape;207;p29"/>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that most people prefer rwd drive wheel despite of its high price range.</a:t>
            </a:r>
            <a:endParaRPr>
              <a:latin typeface="Roboto"/>
              <a:ea typeface="Roboto"/>
              <a:cs typeface="Roboto"/>
              <a:sym typeface="Roboto"/>
            </a:endParaRPr>
          </a:p>
        </p:txBody>
      </p:sp>
      <p:pic>
        <p:nvPicPr>
          <p:cNvPr id="208" name="Google Shape;208;p29"/>
          <p:cNvPicPr preferRelativeResize="0"/>
          <p:nvPr/>
        </p:nvPicPr>
        <p:blipFill rotWithShape="1">
          <a:blip r:embed="rId3">
            <a:alphaModFix/>
          </a:blip>
          <a:srcRect l="18370" t="25339" r="44754" b="16327"/>
          <a:stretch/>
        </p:blipFill>
        <p:spPr>
          <a:xfrm>
            <a:off x="3912949" y="649875"/>
            <a:ext cx="2006349" cy="1723207"/>
          </a:xfrm>
          <a:prstGeom prst="rect">
            <a:avLst/>
          </a:prstGeom>
          <a:noFill/>
          <a:ln>
            <a:noFill/>
          </a:ln>
        </p:spPr>
      </p:pic>
      <p:pic>
        <p:nvPicPr>
          <p:cNvPr id="209" name="Google Shape;209;p29"/>
          <p:cNvPicPr preferRelativeResize="0"/>
          <p:nvPr/>
        </p:nvPicPr>
        <p:blipFill rotWithShape="1">
          <a:blip r:embed="rId4">
            <a:alphaModFix/>
          </a:blip>
          <a:srcRect l="26821" t="56995" r="19759" b="3030"/>
          <a:stretch/>
        </p:blipFill>
        <p:spPr>
          <a:xfrm>
            <a:off x="3559275" y="3028950"/>
            <a:ext cx="3094500" cy="133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p:nvPr/>
        </p:nvSpPr>
        <p:spPr>
          <a:xfrm>
            <a:off x="168849" y="1837853"/>
            <a:ext cx="8698703" cy="3123846"/>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Roboto"/>
              <a:buAutoNum type="arabicPeriod"/>
            </a:pPr>
            <a:r>
              <a:rPr lang="en" sz="1200" dirty="0">
                <a:latin typeface="Roboto"/>
                <a:ea typeface="Roboto"/>
                <a:cs typeface="Roboto"/>
                <a:sym typeface="Roboto"/>
              </a:rPr>
              <a:t>Cars Range is one of the most significant variables for deciding price. Hence, the company should select their price range within 18500$ to 30000$ initially.</a:t>
            </a:r>
            <a:endParaRPr sz="1200" dirty="0">
              <a:latin typeface="Roboto"/>
              <a:ea typeface="Roboto"/>
              <a:cs typeface="Roboto"/>
              <a:sym typeface="Roboto"/>
            </a:endParaRPr>
          </a:p>
          <a:p>
            <a:pPr marL="457200" lvl="0" indent="-317500" algn="just" rtl="0">
              <a:spcBef>
                <a:spcPts val="1000"/>
              </a:spcBef>
              <a:spcAft>
                <a:spcPts val="0"/>
              </a:spcAft>
              <a:buSzPts val="1400"/>
              <a:buFont typeface="Roboto"/>
              <a:buAutoNum type="arabicPeriod"/>
            </a:pPr>
            <a:r>
              <a:rPr lang="en" sz="1200" dirty="0">
                <a:latin typeface="Roboto"/>
                <a:ea typeface="Roboto"/>
                <a:cs typeface="Roboto"/>
                <a:sym typeface="Roboto"/>
              </a:rPr>
              <a:t>Fuel Economy of the car is very important for the customers these days. The company should make sure the fuel economy of cars is not less than 5 litres/100km.</a:t>
            </a:r>
            <a:endParaRPr sz="1200" dirty="0">
              <a:latin typeface="Roboto"/>
              <a:ea typeface="Roboto"/>
              <a:cs typeface="Roboto"/>
              <a:sym typeface="Roboto"/>
            </a:endParaRPr>
          </a:p>
          <a:p>
            <a:pPr marL="457200" lvl="0" indent="-317500" algn="just" rtl="0">
              <a:spcBef>
                <a:spcPts val="1000"/>
              </a:spcBef>
              <a:spcAft>
                <a:spcPts val="0"/>
              </a:spcAft>
              <a:buSzPts val="1400"/>
              <a:buFont typeface="Roboto"/>
              <a:buAutoNum type="arabicPeriod"/>
            </a:pPr>
            <a:r>
              <a:rPr lang="en" sz="1200" dirty="0">
                <a:latin typeface="Roboto"/>
                <a:ea typeface="Roboto"/>
                <a:cs typeface="Roboto"/>
                <a:sym typeface="Roboto"/>
              </a:rPr>
              <a:t>The company should make sure to have cars with drive wheel  ‘rwd’ because people prefer it despite its high price.</a:t>
            </a:r>
            <a:endParaRPr sz="1200" dirty="0">
              <a:latin typeface="Roboto"/>
              <a:ea typeface="Roboto"/>
              <a:cs typeface="Roboto"/>
              <a:sym typeface="Roboto"/>
            </a:endParaRPr>
          </a:p>
          <a:p>
            <a:pPr marL="457200" lvl="0" indent="-317500" algn="just" rtl="0">
              <a:spcBef>
                <a:spcPts val="1000"/>
              </a:spcBef>
              <a:spcAft>
                <a:spcPts val="0"/>
              </a:spcAft>
              <a:buSzPts val="1400"/>
              <a:buFont typeface="Roboto"/>
              <a:buAutoNum type="arabicPeriod"/>
            </a:pPr>
            <a:r>
              <a:rPr lang="en" sz="1200" dirty="0">
                <a:latin typeface="Roboto"/>
                <a:ea typeface="Roboto"/>
                <a:cs typeface="Roboto"/>
                <a:sym typeface="Roboto"/>
              </a:rPr>
              <a:t>Most of the cars should have petrol fuel type, because people prefer petrol way more than diesel.</a:t>
            </a:r>
            <a:endParaRPr sz="1200" dirty="0">
              <a:latin typeface="Roboto"/>
              <a:ea typeface="Roboto"/>
              <a:cs typeface="Roboto"/>
              <a:sym typeface="Roboto"/>
            </a:endParaRPr>
          </a:p>
          <a:p>
            <a:pPr marL="457200" lvl="0" indent="-317500" algn="just" rtl="0">
              <a:spcBef>
                <a:spcPts val="1000"/>
              </a:spcBef>
              <a:spcAft>
                <a:spcPts val="1000"/>
              </a:spcAft>
              <a:buSzPts val="1400"/>
              <a:buFont typeface="Roboto"/>
              <a:buAutoNum type="arabicPeriod"/>
            </a:pPr>
            <a:r>
              <a:rPr lang="en" sz="1200" dirty="0">
                <a:latin typeface="Roboto"/>
                <a:ea typeface="Roboto"/>
                <a:cs typeface="Roboto"/>
                <a:sym typeface="Roboto"/>
              </a:rPr>
              <a:t>Most people prefer convertible despite its price range being medium-high. Hence, company should focus on this as well. </a:t>
            </a:r>
            <a:endParaRPr sz="1200" dirty="0">
              <a:latin typeface="Roboto"/>
              <a:ea typeface="Roboto"/>
              <a:cs typeface="Roboto"/>
              <a:sym typeface="Roboto"/>
            </a:endParaRPr>
          </a:p>
        </p:txBody>
      </p:sp>
      <p:sp>
        <p:nvSpPr>
          <p:cNvPr id="242" name="Google Shape;242;p34"/>
          <p:cNvSpPr txBox="1"/>
          <p:nvPr/>
        </p:nvSpPr>
        <p:spPr>
          <a:xfrm>
            <a:off x="404036" y="1116419"/>
            <a:ext cx="8272414" cy="7214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Roboto"/>
                <a:ea typeface="Roboto"/>
                <a:cs typeface="Roboto"/>
                <a:sym typeface="Roboto"/>
              </a:rPr>
              <a:t>S</a:t>
            </a:r>
            <a:r>
              <a:rPr lang="en-IN" sz="2400" dirty="0">
                <a:latin typeface="Roboto"/>
                <a:ea typeface="Roboto"/>
                <a:cs typeface="Roboto"/>
                <a:sym typeface="Roboto"/>
              </a:rPr>
              <a:t>UGESSTIONS AND INSIGHTS</a:t>
            </a:r>
            <a:endParaRPr sz="2400" dirty="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647B-A5A2-4A64-8334-302B63081354}"/>
              </a:ext>
            </a:extLst>
          </p:cNvPr>
          <p:cNvSpPr>
            <a:spLocks noGrp="1"/>
          </p:cNvSpPr>
          <p:nvPr>
            <p:ph type="ctrTitle"/>
          </p:nvPr>
        </p:nvSpPr>
        <p:spPr/>
        <p:txBody>
          <a:bodyPr/>
          <a:lstStyle/>
          <a:p>
            <a:r>
              <a:rPr lang="en-IN" dirty="0"/>
              <a:t>THANKS</a:t>
            </a:r>
          </a:p>
        </p:txBody>
      </p:sp>
      <p:sp>
        <p:nvSpPr>
          <p:cNvPr id="3" name="Subtitle 2">
            <a:extLst>
              <a:ext uri="{FF2B5EF4-FFF2-40B4-BE49-F238E27FC236}">
                <a16:creationId xmlns:a16="http://schemas.microsoft.com/office/drawing/2014/main" id="{F00A5E2D-FB47-418F-B92B-1351D93651CC}"/>
              </a:ext>
            </a:extLst>
          </p:cNvPr>
          <p:cNvSpPr>
            <a:spLocks noGrp="1"/>
          </p:cNvSpPr>
          <p:nvPr>
            <p:ph type="subTitle" idx="1"/>
          </p:nvPr>
        </p:nvSpPr>
        <p:spPr>
          <a:xfrm flipV="1">
            <a:off x="1143000" y="5911912"/>
            <a:ext cx="6858000" cy="298763"/>
          </a:xfrm>
        </p:spPr>
        <p:txBody>
          <a:bodyPr>
            <a:normAutofit fontScale="92500" lnSpcReduction="20000"/>
          </a:bodyPr>
          <a:lstStyle/>
          <a:p>
            <a:endParaRPr lang="en-IN" dirty="0"/>
          </a:p>
        </p:txBody>
      </p:sp>
    </p:spTree>
    <p:extLst>
      <p:ext uri="{BB962C8B-B14F-4D97-AF65-F5344CB8AC3E}">
        <p14:creationId xmlns:p14="http://schemas.microsoft.com/office/powerpoint/2010/main" val="1871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60950" y="670099"/>
            <a:ext cx="8222100" cy="10931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ABSTRACT</a:t>
            </a:r>
            <a:endParaRPr dirty="0"/>
          </a:p>
        </p:txBody>
      </p:sp>
      <p:sp>
        <p:nvSpPr>
          <p:cNvPr id="80" name="Google Shape;80;p15"/>
          <p:cNvSpPr txBox="1">
            <a:spLocks noGrp="1"/>
          </p:cNvSpPr>
          <p:nvPr>
            <p:ph type="body" idx="1"/>
          </p:nvPr>
        </p:nvSpPr>
        <p:spPr>
          <a:xfrm>
            <a:off x="471900" y="1763200"/>
            <a:ext cx="8222100" cy="2710200"/>
          </a:xfrm>
          <a:prstGeom prst="rect">
            <a:avLst/>
          </a:prstGeom>
        </p:spPr>
        <p:txBody>
          <a:bodyPr spcFirstLastPara="1" wrap="square" lIns="91425" tIns="91425" rIns="91425" bIns="91425" anchor="t" anchorCtr="0">
            <a:noAutofit/>
          </a:bodyPr>
          <a:lstStyle/>
          <a:p>
            <a:pPr marL="0" lvl="0" indent="0">
              <a:spcBef>
                <a:spcPts val="1600"/>
              </a:spcBef>
              <a:buNone/>
            </a:pPr>
            <a:r>
              <a:rPr lang="en-IN" dirty="0"/>
              <a:t>Cars are being sold more than ever. Developing countries adopt the lease culture instead of buying a new car due to affordability. Therefore, the rise of used cars sales is exponentially increasing. Car sellers sometimes take advantage of this scenario by listing unrealistic prices owing to the demand. Therefore, arises a need for a model that can assign a price for a vehicle by evaluating its features taking the prices of other cars into consideration, supervised learning method namely Random Forest is used to predict the prices of used cars. </a:t>
            </a:r>
            <a:endParaRPr dirty="0"/>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9199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GOAL</a:t>
            </a:r>
            <a:endParaRPr dirty="0"/>
          </a:p>
        </p:txBody>
      </p:sp>
      <p:sp>
        <p:nvSpPr>
          <p:cNvPr id="86" name="Google Shape;86;p16"/>
          <p:cNvSpPr txBox="1">
            <a:spLocks noGrp="1"/>
          </p:cNvSpPr>
          <p:nvPr>
            <p:ph type="body" idx="1"/>
          </p:nvPr>
        </p:nvSpPr>
        <p:spPr>
          <a:xfrm>
            <a:off x="471900" y="1763200"/>
            <a:ext cx="8222100" cy="271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t>I am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market.</a:t>
            </a:r>
            <a:endParaRPr sz="16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738724"/>
            <a:ext cx="8222100" cy="9412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
            </a:r>
            <a:r>
              <a:rPr lang="en-IN" dirty="0"/>
              <a:t>ATA READING AND UNDERSTANDING</a:t>
            </a:r>
            <a:endParaRPr dirty="0"/>
          </a:p>
        </p:txBody>
      </p:sp>
      <p:sp>
        <p:nvSpPr>
          <p:cNvPr id="97" name="Google Shape;97;p18"/>
          <p:cNvSpPr txBox="1">
            <a:spLocks noGrp="1"/>
          </p:cNvSpPr>
          <p:nvPr>
            <p:ph type="body" idx="1"/>
          </p:nvPr>
        </p:nvSpPr>
        <p:spPr>
          <a:xfrm>
            <a:off x="471900" y="1919075"/>
            <a:ext cx="7671900" cy="27102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dirty="0"/>
              <a:t>The data set contains 205 entries and 29 columns. The names of those columns are:</a:t>
            </a:r>
            <a:endParaRPr dirty="0"/>
          </a:p>
          <a:p>
            <a:pPr marL="0" marR="0" lvl="0" indent="0" algn="just" rtl="0">
              <a:lnSpc>
                <a:spcPct val="115000"/>
              </a:lnSpc>
              <a:spcBef>
                <a:spcPts val="1600"/>
              </a:spcBef>
              <a:spcAft>
                <a:spcPts val="0"/>
              </a:spcAft>
              <a:buNone/>
            </a:pPr>
            <a:r>
              <a:rPr lang="en" dirty="0"/>
              <a:t>Company, cars range, Symboling, fuel type, engine type, carbody, door number, engine location, fuel system, cylinder number, aspiration, drive wheel, Car_ID, car length, car width, car height, car volume,  curb weight, Horsepower, Bore Ratio, Compression Ratio, Highway miles per gallon (mpg), Engine Size, Stroke, City Miles per gallon (mpg), Fuel economy, Peak Revolutions per Minute (rpm), Wheel Base, Price.</a:t>
            </a:r>
            <a:endParaRPr dirty="0"/>
          </a:p>
          <a:p>
            <a:pPr marL="0" lvl="0" indent="0" algn="l" rtl="0">
              <a:lnSpc>
                <a:spcPct val="115000"/>
              </a:lnSpc>
              <a:spcBef>
                <a:spcPts val="700"/>
              </a:spcBef>
              <a:spcAft>
                <a:spcPts val="700"/>
              </a:spcAft>
              <a:buNone/>
            </a:pPr>
            <a:endParaRPr dirty="0">
              <a:solidFill>
                <a:srgbClr val="000000"/>
              </a:solidFill>
              <a:latin typeface="Liberation Serif"/>
              <a:ea typeface="Liberation Serif"/>
              <a:cs typeface="Liberation Serif"/>
              <a:sym typeface="Liberation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71900" y="738725"/>
            <a:ext cx="8222100" cy="9093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a:t>
            </a:r>
            <a:r>
              <a:rPr lang="en-IN" dirty="0"/>
              <a:t>SSUMPTIONS</a:t>
            </a:r>
            <a:endParaRPr dirty="0"/>
          </a:p>
        </p:txBody>
      </p:sp>
      <p:sp>
        <p:nvSpPr>
          <p:cNvPr id="108" name="Google Shape;108;p20"/>
          <p:cNvSpPr txBox="1">
            <a:spLocks noGrp="1"/>
          </p:cNvSpPr>
          <p:nvPr>
            <p:ph type="body" idx="1"/>
          </p:nvPr>
        </p:nvSpPr>
        <p:spPr>
          <a:xfrm>
            <a:off x="471900" y="1776200"/>
            <a:ext cx="7671900" cy="3050982"/>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b="1" dirty="0"/>
              <a:t>Car Company: </a:t>
            </a:r>
            <a:r>
              <a:rPr lang="en" sz="1200" dirty="0"/>
              <a:t>We have assumed that volkswagen, vokswagen, and vw are the same companies, and same for others.</a:t>
            </a:r>
            <a:endParaRPr sz="1200" dirty="0"/>
          </a:p>
          <a:p>
            <a:pPr marL="0" lvl="0" indent="0" algn="just" rtl="0">
              <a:lnSpc>
                <a:spcPct val="115000"/>
              </a:lnSpc>
              <a:spcBef>
                <a:spcPts val="700"/>
              </a:spcBef>
              <a:spcAft>
                <a:spcPts val="0"/>
              </a:spcAft>
              <a:buNone/>
            </a:pPr>
            <a:r>
              <a:rPr lang="en" sz="1200" b="1" dirty="0"/>
              <a:t>Data Cleansing: </a:t>
            </a:r>
            <a:r>
              <a:rPr lang="en" sz="1200" dirty="0"/>
              <a:t>We have renamed the car company names to their correct names, as per our understanding. We have converted all the data to lower case to avoid any case errors. The </a:t>
            </a:r>
            <a:r>
              <a:rPr lang="en" sz="1200" b="1" dirty="0"/>
              <a:t>duplicated </a:t>
            </a:r>
            <a:r>
              <a:rPr lang="en" sz="1200" dirty="0"/>
              <a:t>function searched for any duplicate values in our data and found none.</a:t>
            </a:r>
            <a:endParaRPr sz="1200" dirty="0"/>
          </a:p>
          <a:p>
            <a:pPr marL="0" lvl="0" indent="0" algn="just" rtl="0">
              <a:lnSpc>
                <a:spcPct val="115000"/>
              </a:lnSpc>
              <a:spcBef>
                <a:spcPts val="700"/>
              </a:spcBef>
              <a:spcAft>
                <a:spcPts val="0"/>
              </a:spcAft>
              <a:buNone/>
            </a:pPr>
            <a:r>
              <a:rPr lang="en" sz="1200" dirty="0"/>
              <a:t>There were no missing values in the data and by performing the above steps, we prepared our data for analysis.</a:t>
            </a:r>
            <a:endParaRPr sz="1200" dirty="0"/>
          </a:p>
          <a:p>
            <a:pPr marL="0" lvl="0" indent="0" algn="just" rtl="0">
              <a:lnSpc>
                <a:spcPct val="115000"/>
              </a:lnSpc>
              <a:spcBef>
                <a:spcPts val="700"/>
              </a:spcBef>
              <a:spcAft>
                <a:spcPts val="0"/>
              </a:spcAft>
              <a:buNone/>
            </a:pPr>
            <a:r>
              <a:rPr lang="en" sz="1200" dirty="0"/>
              <a:t>A separate data set </a:t>
            </a:r>
            <a:r>
              <a:rPr lang="en" sz="1200" b="1" dirty="0"/>
              <a:t>corr </a:t>
            </a:r>
            <a:r>
              <a:rPr lang="en" sz="1200" dirty="0"/>
              <a:t>was created that dealt only with the correlation of our target variable, price. This was done in order to select the best response variables for our study.</a:t>
            </a:r>
            <a:endParaRPr sz="1200" dirty="0"/>
          </a:p>
          <a:p>
            <a:pPr marL="0" lvl="0" indent="0" algn="just" rtl="0">
              <a:lnSpc>
                <a:spcPct val="115000"/>
              </a:lnSpc>
              <a:spcBef>
                <a:spcPts val="700"/>
              </a:spcBef>
              <a:spcAft>
                <a:spcPts val="700"/>
              </a:spcAft>
              <a:buNone/>
            </a:pPr>
            <a:r>
              <a:rPr lang="en" sz="1200" dirty="0"/>
              <a:t>Another dataset </a:t>
            </a:r>
            <a:r>
              <a:rPr lang="en" sz="1200" b="1" dirty="0"/>
              <a:t>cars </a:t>
            </a:r>
            <a:r>
              <a:rPr lang="en" sz="1200" dirty="0"/>
              <a:t>was created that included only the columns that we selected based on our data exploration.</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135153" y="149975"/>
            <a:ext cx="2808000" cy="8242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Exploratory Data Analysis</a:t>
            </a:r>
            <a:endParaRPr dirty="0"/>
          </a:p>
        </p:txBody>
      </p:sp>
      <p:sp>
        <p:nvSpPr>
          <p:cNvPr id="119" name="Google Shape;119;p22"/>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tx1"/>
                </a:solidFill>
              </a:rPr>
              <a:t>Based on our data exploration, we chose the best features that would help us predict the prices of the cars. These are : </a:t>
            </a:r>
            <a:endParaRPr sz="1600" dirty="0">
              <a:solidFill>
                <a:schemeClr val="tx1"/>
              </a:solidFill>
            </a:endParaRPr>
          </a:p>
          <a:p>
            <a:pPr marL="0" lvl="0" indent="0" algn="just" rtl="0">
              <a:lnSpc>
                <a:spcPct val="115000"/>
              </a:lnSpc>
              <a:spcBef>
                <a:spcPts val="1600"/>
              </a:spcBef>
              <a:spcAft>
                <a:spcPts val="0"/>
              </a:spcAft>
              <a:buNone/>
            </a:pPr>
            <a:r>
              <a:rPr lang="en" sz="1600" dirty="0">
                <a:solidFill>
                  <a:schemeClr val="tx1"/>
                </a:solidFill>
                <a:latin typeface="Liberation Serif"/>
                <a:ea typeface="Liberation Serif"/>
                <a:cs typeface="Liberation Serif"/>
                <a:sym typeface="Liberation Serif"/>
              </a:rPr>
              <a:t>Wheel Base, Car Length, Car Width, Curb Weight, Engine Size, Bore Ratio, Horsepower, Car Volume, Fuel Economy</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Cars Range</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 Body, Fuel Type, Engine Type, Aspiration, Cylinder Number, Drive wheel</a:t>
            </a:r>
            <a:endParaRPr sz="1600" i="1" dirty="0">
              <a:solidFill>
                <a:schemeClr val="tx1"/>
              </a:solidFill>
              <a:latin typeface="Liberation Serif"/>
              <a:ea typeface="Liberation Serif"/>
              <a:cs typeface="Liberation Serif"/>
              <a:sym typeface="Liberation Serif"/>
            </a:endParaRPr>
          </a:p>
          <a:p>
            <a:pPr marL="0" lvl="0" indent="0" algn="just" rtl="0">
              <a:spcBef>
                <a:spcPts val="700"/>
              </a:spcBef>
              <a:spcAft>
                <a:spcPts val="1600"/>
              </a:spcAft>
              <a:buNone/>
            </a:pPr>
            <a:endParaRPr dirty="0">
              <a:solidFill>
                <a:schemeClr val="tx1"/>
              </a:solidFill>
            </a:endParaRPr>
          </a:p>
        </p:txBody>
      </p:sp>
      <p:sp>
        <p:nvSpPr>
          <p:cNvPr id="120" name="Google Shape;120;p22"/>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Wheel Base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21" name="Google Shape;121;p22"/>
          <p:cNvPicPr preferRelativeResize="0"/>
          <p:nvPr/>
        </p:nvPicPr>
        <p:blipFill rotWithShape="1">
          <a:blip r:embed="rId3">
            <a:alphaModFix/>
          </a:blip>
          <a:srcRect l="52667" t="69391" r="23101" b="2759"/>
          <a:stretch/>
        </p:blipFill>
        <p:spPr>
          <a:xfrm>
            <a:off x="3454975" y="649450"/>
            <a:ext cx="2942999" cy="1442798"/>
          </a:xfrm>
          <a:prstGeom prst="rect">
            <a:avLst/>
          </a:prstGeom>
          <a:noFill/>
          <a:ln>
            <a:noFill/>
          </a:ln>
        </p:spPr>
      </p:pic>
      <p:sp>
        <p:nvSpPr>
          <p:cNvPr id="122" name="Google Shape;122;p22"/>
          <p:cNvSpPr txBox="1"/>
          <p:nvPr/>
        </p:nvSpPr>
        <p:spPr>
          <a:xfrm>
            <a:off x="6689150" y="740350"/>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23" name="Google Shape;123;p22"/>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2. Car Length</a:t>
            </a:r>
            <a:endParaRPr>
              <a:latin typeface="Roboto"/>
              <a:ea typeface="Roboto"/>
              <a:cs typeface="Roboto"/>
              <a:sym typeface="Roboto"/>
            </a:endParaRPr>
          </a:p>
        </p:txBody>
      </p:sp>
      <p:pic>
        <p:nvPicPr>
          <p:cNvPr id="124" name="Google Shape;124;p22"/>
          <p:cNvPicPr preferRelativeResize="0"/>
          <p:nvPr/>
        </p:nvPicPr>
        <p:blipFill rotWithShape="1">
          <a:blip r:embed="rId4">
            <a:alphaModFix/>
          </a:blip>
          <a:srcRect l="28363" t="45198" r="47464" b="26967"/>
          <a:stretch/>
        </p:blipFill>
        <p:spPr>
          <a:xfrm>
            <a:off x="3657350" y="2792675"/>
            <a:ext cx="2740625" cy="1337022"/>
          </a:xfrm>
          <a:prstGeom prst="rect">
            <a:avLst/>
          </a:prstGeom>
          <a:noFill/>
          <a:ln>
            <a:noFill/>
          </a:ln>
        </p:spPr>
      </p:pic>
      <p:sp>
        <p:nvSpPr>
          <p:cNvPr id="125" name="Google Shape;125;p22"/>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31" name="Google Shape;131;p23"/>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tx1"/>
                </a:solidFill>
              </a:rPr>
              <a:t>Based on our data exploration, we chose the best features that would help us predict the prices of the cars. These are : </a:t>
            </a:r>
            <a:endParaRPr sz="1600" dirty="0">
              <a:solidFill>
                <a:schemeClr val="tx1"/>
              </a:solidFill>
            </a:endParaRPr>
          </a:p>
          <a:p>
            <a:pPr marL="0" lvl="0" indent="0" algn="just" rtl="0">
              <a:lnSpc>
                <a:spcPct val="115000"/>
              </a:lnSpc>
              <a:spcBef>
                <a:spcPts val="1600"/>
              </a:spcBef>
              <a:spcAft>
                <a:spcPts val="0"/>
              </a:spcAft>
              <a:buNone/>
            </a:pPr>
            <a:r>
              <a:rPr lang="en" sz="1600" dirty="0">
                <a:solidFill>
                  <a:schemeClr val="tx1"/>
                </a:solidFill>
                <a:latin typeface="Liberation Serif"/>
                <a:ea typeface="Liberation Serif"/>
                <a:cs typeface="Liberation Serif"/>
                <a:sym typeface="Liberation Serif"/>
              </a:rPr>
              <a:t>Wheel Base, Car Length, Car Width, Curb Weight, Engine Size, Bore Ratio, Horsepower, Car Volume, Fuel Economy</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Cars Range</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 Body, Fuel Type, Engine Type, Aspiration, Cylinder Number, Drive wheel</a:t>
            </a:r>
            <a:endParaRPr sz="1600" i="1" dirty="0">
              <a:solidFill>
                <a:schemeClr val="tx1"/>
              </a:solidFill>
              <a:latin typeface="Liberation Serif"/>
              <a:ea typeface="Liberation Serif"/>
              <a:cs typeface="Liberation Serif"/>
              <a:sym typeface="Liberation Serif"/>
            </a:endParaRPr>
          </a:p>
          <a:p>
            <a:pPr marL="0" lvl="0" indent="0" algn="just" rtl="0">
              <a:spcBef>
                <a:spcPts val="700"/>
              </a:spcBef>
              <a:spcAft>
                <a:spcPts val="1600"/>
              </a:spcAft>
              <a:buNone/>
            </a:pPr>
            <a:endParaRPr dirty="0">
              <a:solidFill>
                <a:schemeClr val="tx1"/>
              </a:solidFill>
            </a:endParaRPr>
          </a:p>
        </p:txBody>
      </p:sp>
      <p:sp>
        <p:nvSpPr>
          <p:cNvPr id="132" name="Google Shape;132;p23"/>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3. Car Width</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33" name="Google Shape;133;p23"/>
          <p:cNvSpPr txBox="1"/>
          <p:nvPr/>
        </p:nvSpPr>
        <p:spPr>
          <a:xfrm>
            <a:off x="6689150" y="740350"/>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34" name="Google Shape;134;p23"/>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4. Curb Weight</a:t>
            </a:r>
            <a:endParaRPr>
              <a:latin typeface="Roboto"/>
              <a:ea typeface="Roboto"/>
              <a:cs typeface="Roboto"/>
              <a:sym typeface="Roboto"/>
            </a:endParaRPr>
          </a:p>
        </p:txBody>
      </p:sp>
      <p:sp>
        <p:nvSpPr>
          <p:cNvPr id="135" name="Google Shape;135;p23"/>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pic>
        <p:nvPicPr>
          <p:cNvPr id="136" name="Google Shape;136;p23"/>
          <p:cNvPicPr preferRelativeResize="0"/>
          <p:nvPr/>
        </p:nvPicPr>
        <p:blipFill rotWithShape="1">
          <a:blip r:embed="rId3">
            <a:alphaModFix/>
          </a:blip>
          <a:srcRect l="52540" t="45200" r="20816" b="26216"/>
          <a:stretch/>
        </p:blipFill>
        <p:spPr>
          <a:xfrm>
            <a:off x="3454975" y="673725"/>
            <a:ext cx="3041800" cy="1382551"/>
          </a:xfrm>
          <a:prstGeom prst="rect">
            <a:avLst/>
          </a:prstGeom>
          <a:noFill/>
          <a:ln>
            <a:noFill/>
          </a:ln>
        </p:spPr>
      </p:pic>
      <p:pic>
        <p:nvPicPr>
          <p:cNvPr id="137" name="Google Shape;137;p23"/>
          <p:cNvPicPr preferRelativeResize="0"/>
          <p:nvPr/>
        </p:nvPicPr>
        <p:blipFill rotWithShape="1">
          <a:blip r:embed="rId4">
            <a:alphaModFix/>
          </a:blip>
          <a:srcRect l="16599" t="17168" r="45903" b="41222"/>
          <a:stretch/>
        </p:blipFill>
        <p:spPr>
          <a:xfrm>
            <a:off x="3402452" y="2867025"/>
            <a:ext cx="2943000" cy="15799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43" name="Google Shape;143;p24"/>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tx1"/>
                </a:solidFill>
              </a:rPr>
              <a:t>Based on our data exploration, we chose the best features that would help us predict the prices of the cars. These are : </a:t>
            </a:r>
            <a:endParaRPr sz="1600" dirty="0">
              <a:solidFill>
                <a:schemeClr val="tx1"/>
              </a:solidFill>
            </a:endParaRPr>
          </a:p>
          <a:p>
            <a:pPr marL="0" lvl="0" indent="0" algn="just" rtl="0">
              <a:lnSpc>
                <a:spcPct val="115000"/>
              </a:lnSpc>
              <a:spcBef>
                <a:spcPts val="1600"/>
              </a:spcBef>
              <a:spcAft>
                <a:spcPts val="0"/>
              </a:spcAft>
              <a:buNone/>
            </a:pPr>
            <a:r>
              <a:rPr lang="en" sz="1600" dirty="0">
                <a:solidFill>
                  <a:schemeClr val="tx1"/>
                </a:solidFill>
                <a:latin typeface="Liberation Serif"/>
                <a:ea typeface="Liberation Serif"/>
                <a:cs typeface="Liberation Serif"/>
                <a:sym typeface="Liberation Serif"/>
              </a:rPr>
              <a:t>Wheel Base, Car Length, Car Width, Curb Weight, Engine Size, Bore Ratio, Horsepower, Car Volume, Fuel Economy</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Cars Range</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 Body, Fuel Type, Engine Type, Aspiration, Cylinder Number, Drive wheel</a:t>
            </a:r>
            <a:endParaRPr sz="1600" i="1" dirty="0">
              <a:solidFill>
                <a:schemeClr val="tx1"/>
              </a:solidFill>
              <a:latin typeface="Liberation Serif"/>
              <a:ea typeface="Liberation Serif"/>
              <a:cs typeface="Liberation Serif"/>
              <a:sym typeface="Liberation Serif"/>
            </a:endParaRPr>
          </a:p>
          <a:p>
            <a:pPr marL="0" lvl="0" indent="0" algn="just" rtl="0">
              <a:spcBef>
                <a:spcPts val="700"/>
              </a:spcBef>
              <a:spcAft>
                <a:spcPts val="1600"/>
              </a:spcAft>
              <a:buNone/>
            </a:pPr>
            <a:endParaRPr dirty="0">
              <a:solidFill>
                <a:schemeClr val="tx1"/>
              </a:solidFill>
            </a:endParaRPr>
          </a:p>
        </p:txBody>
      </p:sp>
      <p:sp>
        <p:nvSpPr>
          <p:cNvPr id="144" name="Google Shape;144;p24"/>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5. Engine Size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45" name="Google Shape;145;p24"/>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46" name="Google Shape;146;p24"/>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6. Bore Ratio</a:t>
            </a:r>
            <a:endParaRPr>
              <a:latin typeface="Roboto"/>
              <a:ea typeface="Roboto"/>
              <a:cs typeface="Roboto"/>
              <a:sym typeface="Roboto"/>
            </a:endParaRPr>
          </a:p>
        </p:txBody>
      </p:sp>
      <p:sp>
        <p:nvSpPr>
          <p:cNvPr id="147" name="Google Shape;147;p24"/>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pic>
        <p:nvPicPr>
          <p:cNvPr id="148" name="Google Shape;148;p24"/>
          <p:cNvPicPr preferRelativeResize="0"/>
          <p:nvPr/>
        </p:nvPicPr>
        <p:blipFill rotWithShape="1">
          <a:blip r:embed="rId3">
            <a:alphaModFix/>
          </a:blip>
          <a:srcRect l="28473" t="43109" r="47006" b="29675"/>
          <a:stretch/>
        </p:blipFill>
        <p:spPr>
          <a:xfrm>
            <a:off x="3444625" y="814825"/>
            <a:ext cx="2942999" cy="1393285"/>
          </a:xfrm>
          <a:prstGeom prst="rect">
            <a:avLst/>
          </a:prstGeom>
          <a:noFill/>
          <a:ln>
            <a:noFill/>
          </a:ln>
        </p:spPr>
      </p:pic>
      <p:pic>
        <p:nvPicPr>
          <p:cNvPr id="149" name="Google Shape;149;p24"/>
          <p:cNvPicPr preferRelativeResize="0"/>
          <p:nvPr/>
        </p:nvPicPr>
        <p:blipFill rotWithShape="1">
          <a:blip r:embed="rId4">
            <a:alphaModFix/>
          </a:blip>
          <a:srcRect l="17961" t="41042" r="51414" b="9981"/>
          <a:stretch/>
        </p:blipFill>
        <p:spPr>
          <a:xfrm>
            <a:off x="3986300" y="3000450"/>
            <a:ext cx="2025050" cy="182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135153" y="149975"/>
            <a:ext cx="2808000" cy="95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Exploratory Data Analysis</a:t>
            </a:r>
            <a:endParaRPr/>
          </a:p>
        </p:txBody>
      </p:sp>
      <p:sp>
        <p:nvSpPr>
          <p:cNvPr id="155" name="Google Shape;155;p25"/>
          <p:cNvSpPr txBox="1">
            <a:spLocks noGrp="1"/>
          </p:cNvSpPr>
          <p:nvPr>
            <p:ph type="body" idx="1"/>
          </p:nvPr>
        </p:nvSpPr>
        <p:spPr>
          <a:xfrm>
            <a:off x="200100" y="1270975"/>
            <a:ext cx="2943000" cy="372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tx1"/>
                </a:solidFill>
              </a:rPr>
              <a:t>Based on our data exploration, we chose the best features that would help us predict the prices of the cars. These are : </a:t>
            </a:r>
            <a:endParaRPr sz="1600" dirty="0">
              <a:solidFill>
                <a:schemeClr val="tx1"/>
              </a:solidFill>
            </a:endParaRPr>
          </a:p>
          <a:p>
            <a:pPr marL="0" lvl="0" indent="0" algn="just" rtl="0">
              <a:lnSpc>
                <a:spcPct val="115000"/>
              </a:lnSpc>
              <a:spcBef>
                <a:spcPts val="1600"/>
              </a:spcBef>
              <a:spcAft>
                <a:spcPts val="0"/>
              </a:spcAft>
              <a:buNone/>
            </a:pPr>
            <a:r>
              <a:rPr lang="en" sz="1600" dirty="0">
                <a:solidFill>
                  <a:schemeClr val="tx1"/>
                </a:solidFill>
                <a:latin typeface="Liberation Serif"/>
                <a:ea typeface="Liberation Serif"/>
                <a:cs typeface="Liberation Serif"/>
                <a:sym typeface="Liberation Serif"/>
              </a:rPr>
              <a:t>Wheel Base, Car Length, Car Width, Curb Weight, Engine Size, Bore Ratio, Horsepower, Car Volume, Fuel Economy</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Cars Range</a:t>
            </a:r>
            <a:r>
              <a:rPr lang="en" sz="1600" i="1" dirty="0">
                <a:solidFill>
                  <a:schemeClr val="tx1"/>
                </a:solidFill>
                <a:latin typeface="Liberation Serif"/>
                <a:ea typeface="Liberation Serif"/>
                <a:cs typeface="Liberation Serif"/>
                <a:sym typeface="Liberation Serif"/>
              </a:rPr>
              <a:t>, </a:t>
            </a:r>
            <a:r>
              <a:rPr lang="en" sz="1600" dirty="0">
                <a:solidFill>
                  <a:schemeClr val="tx1"/>
                </a:solidFill>
                <a:latin typeface="Liberation Serif"/>
                <a:ea typeface="Liberation Serif"/>
                <a:cs typeface="Liberation Serif"/>
                <a:sym typeface="Liberation Serif"/>
              </a:rPr>
              <a:t>Car Body, Fuel Type, Engine Type, Aspiration, Cylinder Number, Drive wheel</a:t>
            </a:r>
            <a:endParaRPr sz="1600" i="1" dirty="0">
              <a:solidFill>
                <a:schemeClr val="tx1"/>
              </a:solidFill>
              <a:latin typeface="Liberation Serif"/>
              <a:ea typeface="Liberation Serif"/>
              <a:cs typeface="Liberation Serif"/>
              <a:sym typeface="Liberation Serif"/>
            </a:endParaRPr>
          </a:p>
          <a:p>
            <a:pPr marL="0" lvl="0" indent="0" algn="just" rtl="0">
              <a:spcBef>
                <a:spcPts val="700"/>
              </a:spcBef>
              <a:spcAft>
                <a:spcPts val="1600"/>
              </a:spcAft>
              <a:buNone/>
            </a:pPr>
            <a:endParaRPr dirty="0">
              <a:solidFill>
                <a:schemeClr val="tx1"/>
              </a:solidFill>
            </a:endParaRPr>
          </a:p>
        </p:txBody>
      </p:sp>
      <p:sp>
        <p:nvSpPr>
          <p:cNvPr id="156" name="Google Shape;156;p25"/>
          <p:cNvSpPr txBox="1"/>
          <p:nvPr/>
        </p:nvSpPr>
        <p:spPr>
          <a:xfrm>
            <a:off x="3454975" y="194825"/>
            <a:ext cx="5455200" cy="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7. Horse Power</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57" name="Google Shape;157;p25"/>
          <p:cNvSpPr txBox="1"/>
          <p:nvPr/>
        </p:nvSpPr>
        <p:spPr>
          <a:xfrm>
            <a:off x="6689150" y="991863"/>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sp>
        <p:nvSpPr>
          <p:cNvPr id="158" name="Google Shape;158;p25"/>
          <p:cNvSpPr txBox="1"/>
          <p:nvPr/>
        </p:nvSpPr>
        <p:spPr>
          <a:xfrm>
            <a:off x="3688775" y="2415875"/>
            <a:ext cx="28080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8. Car Volume</a:t>
            </a:r>
            <a:endParaRPr>
              <a:latin typeface="Roboto"/>
              <a:ea typeface="Roboto"/>
              <a:cs typeface="Roboto"/>
              <a:sym typeface="Roboto"/>
            </a:endParaRPr>
          </a:p>
        </p:txBody>
      </p:sp>
      <p:sp>
        <p:nvSpPr>
          <p:cNvPr id="159" name="Google Shape;159;p25"/>
          <p:cNvSpPr txBox="1"/>
          <p:nvPr/>
        </p:nvSpPr>
        <p:spPr>
          <a:xfrm>
            <a:off x="6854550" y="2867025"/>
            <a:ext cx="1740600" cy="10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It seems to have a significant positive correlation with price.</a:t>
            </a:r>
            <a:endParaRPr>
              <a:latin typeface="Roboto"/>
              <a:ea typeface="Roboto"/>
              <a:cs typeface="Roboto"/>
              <a:sym typeface="Roboto"/>
            </a:endParaRPr>
          </a:p>
        </p:txBody>
      </p:sp>
      <p:pic>
        <p:nvPicPr>
          <p:cNvPr id="160" name="Google Shape;160;p25"/>
          <p:cNvPicPr preferRelativeResize="0"/>
          <p:nvPr/>
        </p:nvPicPr>
        <p:blipFill rotWithShape="1">
          <a:blip r:embed="rId3">
            <a:alphaModFix/>
          </a:blip>
          <a:srcRect l="53367" t="18078" r="9383" b="40814"/>
          <a:stretch/>
        </p:blipFill>
        <p:spPr>
          <a:xfrm>
            <a:off x="3552313" y="665488"/>
            <a:ext cx="2727625" cy="1691975"/>
          </a:xfrm>
          <a:prstGeom prst="rect">
            <a:avLst/>
          </a:prstGeom>
          <a:noFill/>
          <a:ln>
            <a:noFill/>
          </a:ln>
        </p:spPr>
      </p:pic>
      <p:pic>
        <p:nvPicPr>
          <p:cNvPr id="161" name="Google Shape;161;p25"/>
          <p:cNvPicPr preferRelativeResize="0"/>
          <p:nvPr/>
        </p:nvPicPr>
        <p:blipFill rotWithShape="1">
          <a:blip r:embed="rId4">
            <a:alphaModFix/>
          </a:blip>
          <a:srcRect l="17661" t="43365" r="25015" b="3084"/>
          <a:stretch/>
        </p:blipFill>
        <p:spPr>
          <a:xfrm>
            <a:off x="3606750" y="2945075"/>
            <a:ext cx="2943000" cy="17553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1417</Words>
  <Application>Microsoft Office PowerPoint</Application>
  <PresentationFormat>On-screen Show (16:9)</PresentationFormat>
  <Paragraphs>87</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 Light</vt:lpstr>
      <vt:lpstr>Calibri</vt:lpstr>
      <vt:lpstr>Roboto</vt:lpstr>
      <vt:lpstr>Aldhabi</vt:lpstr>
      <vt:lpstr>Liberation Serif</vt:lpstr>
      <vt:lpstr>Office Theme</vt:lpstr>
      <vt:lpstr>Predictive Analysis Case Study</vt:lpstr>
      <vt:lpstr>ABSTRACT</vt:lpstr>
      <vt:lpstr>BUSINESS GOAL</vt:lpstr>
      <vt:lpstr>DATA READING AND UNDERSTANDING</vt:lpstr>
      <vt:lpstr>ASSUMPTIONS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Case Study</dc:title>
  <dc:creator>Deepesh Singh</dc:creator>
  <cp:lastModifiedBy>Mitesh Singh Suryavanshi</cp:lastModifiedBy>
  <cp:revision>5</cp:revision>
  <dcterms:modified xsi:type="dcterms:W3CDTF">2019-07-27T06:04:46Z</dcterms:modified>
</cp:coreProperties>
</file>