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58" y="9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13FA3-AD29-4811-9ED2-39516C526E52}"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26EDD-52AA-487D-AF9B-EA5BC14664F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88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13FA3-AD29-4811-9ED2-39516C526E52}"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26EDD-52AA-487D-AF9B-EA5BC14664F8}" type="slidenum">
              <a:rPr lang="en-IN" smtClean="0"/>
              <a:t>‹#›</a:t>
            </a:fld>
            <a:endParaRPr lang="en-IN"/>
          </a:p>
        </p:txBody>
      </p:sp>
    </p:spTree>
    <p:extLst>
      <p:ext uri="{BB962C8B-B14F-4D97-AF65-F5344CB8AC3E}">
        <p14:creationId xmlns:p14="http://schemas.microsoft.com/office/powerpoint/2010/main" val="2671487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13FA3-AD29-4811-9ED2-39516C526E52}"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26EDD-52AA-487D-AF9B-EA5BC14664F8}" type="slidenum">
              <a:rPr lang="en-IN" smtClean="0"/>
              <a:t>‹#›</a:t>
            </a:fld>
            <a:endParaRPr lang="en-IN"/>
          </a:p>
        </p:txBody>
      </p:sp>
    </p:spTree>
    <p:extLst>
      <p:ext uri="{BB962C8B-B14F-4D97-AF65-F5344CB8AC3E}">
        <p14:creationId xmlns:p14="http://schemas.microsoft.com/office/powerpoint/2010/main" val="97726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13FA3-AD29-4811-9ED2-39516C526E52}"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26EDD-52AA-487D-AF9B-EA5BC14664F8}" type="slidenum">
              <a:rPr lang="en-IN" smtClean="0"/>
              <a:t>‹#›</a:t>
            </a:fld>
            <a:endParaRPr lang="en-IN"/>
          </a:p>
        </p:txBody>
      </p:sp>
    </p:spTree>
    <p:extLst>
      <p:ext uri="{BB962C8B-B14F-4D97-AF65-F5344CB8AC3E}">
        <p14:creationId xmlns:p14="http://schemas.microsoft.com/office/powerpoint/2010/main" val="223274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13FA3-AD29-4811-9ED2-39516C526E52}"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26EDD-52AA-487D-AF9B-EA5BC14664F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10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F13FA3-AD29-4811-9ED2-39516C526E52}"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26EDD-52AA-487D-AF9B-EA5BC14664F8}" type="slidenum">
              <a:rPr lang="en-IN" smtClean="0"/>
              <a:t>‹#›</a:t>
            </a:fld>
            <a:endParaRPr lang="en-IN"/>
          </a:p>
        </p:txBody>
      </p:sp>
    </p:spTree>
    <p:extLst>
      <p:ext uri="{BB962C8B-B14F-4D97-AF65-F5344CB8AC3E}">
        <p14:creationId xmlns:p14="http://schemas.microsoft.com/office/powerpoint/2010/main" val="68025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F13FA3-AD29-4811-9ED2-39516C526E52}" type="datetimeFigureOut">
              <a:rPr lang="en-IN" smtClean="0"/>
              <a:t>08-07-2021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426EDD-52AA-487D-AF9B-EA5BC14664F8}" type="slidenum">
              <a:rPr lang="en-IN" smtClean="0"/>
              <a:t>‹#›</a:t>
            </a:fld>
            <a:endParaRPr lang="en-IN"/>
          </a:p>
        </p:txBody>
      </p:sp>
    </p:spTree>
    <p:extLst>
      <p:ext uri="{BB962C8B-B14F-4D97-AF65-F5344CB8AC3E}">
        <p14:creationId xmlns:p14="http://schemas.microsoft.com/office/powerpoint/2010/main" val="309505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F13FA3-AD29-4811-9ED2-39516C526E52}" type="datetimeFigureOut">
              <a:rPr lang="en-IN" smtClean="0"/>
              <a:t>08-07-2021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426EDD-52AA-487D-AF9B-EA5BC14664F8}" type="slidenum">
              <a:rPr lang="en-IN" smtClean="0"/>
              <a:t>‹#›</a:t>
            </a:fld>
            <a:endParaRPr lang="en-IN"/>
          </a:p>
        </p:txBody>
      </p:sp>
    </p:spTree>
    <p:extLst>
      <p:ext uri="{BB962C8B-B14F-4D97-AF65-F5344CB8AC3E}">
        <p14:creationId xmlns:p14="http://schemas.microsoft.com/office/powerpoint/2010/main" val="59140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F13FA3-AD29-4811-9ED2-39516C526E52}" type="datetimeFigureOut">
              <a:rPr lang="en-IN" smtClean="0"/>
              <a:t>08-07-2021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9426EDD-52AA-487D-AF9B-EA5BC14664F8}" type="slidenum">
              <a:rPr lang="en-IN" smtClean="0"/>
              <a:t>‹#›</a:t>
            </a:fld>
            <a:endParaRPr lang="en-IN"/>
          </a:p>
        </p:txBody>
      </p:sp>
    </p:spTree>
    <p:extLst>
      <p:ext uri="{BB962C8B-B14F-4D97-AF65-F5344CB8AC3E}">
        <p14:creationId xmlns:p14="http://schemas.microsoft.com/office/powerpoint/2010/main" val="382521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F13FA3-AD29-4811-9ED2-39516C526E52}" type="datetimeFigureOut">
              <a:rPr lang="en-IN" smtClean="0"/>
              <a:t>08-07-2021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9426EDD-52AA-487D-AF9B-EA5BC14664F8}" type="slidenum">
              <a:rPr lang="en-IN" smtClean="0"/>
              <a:t>‹#›</a:t>
            </a:fld>
            <a:endParaRPr lang="en-IN"/>
          </a:p>
        </p:txBody>
      </p:sp>
    </p:spTree>
    <p:extLst>
      <p:ext uri="{BB962C8B-B14F-4D97-AF65-F5344CB8AC3E}">
        <p14:creationId xmlns:p14="http://schemas.microsoft.com/office/powerpoint/2010/main" val="177887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13FA3-AD29-4811-9ED2-39516C526E52}"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26EDD-52AA-487D-AF9B-EA5BC14664F8}" type="slidenum">
              <a:rPr lang="en-IN" smtClean="0"/>
              <a:t>‹#›</a:t>
            </a:fld>
            <a:endParaRPr lang="en-IN"/>
          </a:p>
        </p:txBody>
      </p:sp>
    </p:spTree>
    <p:extLst>
      <p:ext uri="{BB962C8B-B14F-4D97-AF65-F5344CB8AC3E}">
        <p14:creationId xmlns:p14="http://schemas.microsoft.com/office/powerpoint/2010/main" val="380280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F13FA3-AD29-4811-9ED2-39516C526E52}" type="datetimeFigureOut">
              <a:rPr lang="en-IN" smtClean="0"/>
              <a:t>08-07-2021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9426EDD-52AA-487D-AF9B-EA5BC14664F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7589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E6D8-695E-4293-AF23-D6DED8EF5184}"/>
              </a:ext>
            </a:extLst>
          </p:cNvPr>
          <p:cNvSpPr>
            <a:spLocks noGrp="1"/>
          </p:cNvSpPr>
          <p:nvPr>
            <p:ph type="ctrTitle"/>
          </p:nvPr>
        </p:nvSpPr>
        <p:spPr>
          <a:xfrm>
            <a:off x="1597980" y="2547890"/>
            <a:ext cx="10031768" cy="963230"/>
          </a:xfrm>
        </p:spPr>
        <p:txBody>
          <a:bodyPr anchor="ctr">
            <a:normAutofit/>
          </a:bodyPr>
          <a:lstStyle/>
          <a:p>
            <a:r>
              <a:rPr lang="en-IN" sz="4000" dirty="0">
                <a:solidFill>
                  <a:schemeClr val="accent1">
                    <a:lumMod val="75000"/>
                  </a:schemeClr>
                </a:solidFill>
                <a:latin typeface="Comic Sans MS" panose="030F0702030302020204" pitchFamily="66" charset="0"/>
              </a:rPr>
              <a:t>The </a:t>
            </a:r>
            <a:r>
              <a:rPr lang="en-IN" sz="4000" dirty="0" err="1">
                <a:solidFill>
                  <a:schemeClr val="accent1">
                    <a:lumMod val="75000"/>
                  </a:schemeClr>
                </a:solidFill>
                <a:latin typeface="Comic Sans MS" panose="030F0702030302020204" pitchFamily="66" charset="0"/>
              </a:rPr>
              <a:t>Jupyter</a:t>
            </a:r>
            <a:r>
              <a:rPr lang="en-IN" sz="4000" dirty="0">
                <a:solidFill>
                  <a:schemeClr val="accent1">
                    <a:lumMod val="75000"/>
                  </a:schemeClr>
                </a:solidFill>
                <a:latin typeface="Comic Sans MS" panose="030F0702030302020204" pitchFamily="66" charset="0"/>
              </a:rPr>
              <a:t> Notebook Solution File</a:t>
            </a:r>
          </a:p>
        </p:txBody>
      </p:sp>
      <p:sp>
        <p:nvSpPr>
          <p:cNvPr id="3" name="Subtitle 2">
            <a:extLst>
              <a:ext uri="{FF2B5EF4-FFF2-40B4-BE49-F238E27FC236}">
                <a16:creationId xmlns:a16="http://schemas.microsoft.com/office/drawing/2014/main" id="{CA466C77-9E50-41B2-907E-1CC9278E3F9E}"/>
              </a:ext>
            </a:extLst>
          </p:cNvPr>
          <p:cNvSpPr>
            <a:spLocks noGrp="1"/>
          </p:cNvSpPr>
          <p:nvPr>
            <p:ph type="subTitle" idx="1"/>
          </p:nvPr>
        </p:nvSpPr>
        <p:spPr>
          <a:xfrm>
            <a:off x="8433785" y="4310110"/>
            <a:ext cx="3098307" cy="1256193"/>
          </a:xfrm>
        </p:spPr>
        <p:txBody>
          <a:bodyPr anchor="ctr">
            <a:normAutofit/>
          </a:bodyPr>
          <a:lstStyle/>
          <a:p>
            <a:pPr algn="l"/>
            <a:r>
              <a:rPr lang="en-IN" sz="1600" dirty="0">
                <a:solidFill>
                  <a:schemeClr val="tx2">
                    <a:lumMod val="75000"/>
                  </a:schemeClr>
                </a:solidFill>
                <a:latin typeface="Lucida Handwriting" panose="03010101010101010101" pitchFamily="66" charset="0"/>
              </a:rPr>
              <a:t>Submitted By :</a:t>
            </a:r>
          </a:p>
          <a:p>
            <a:pPr algn="l"/>
            <a:r>
              <a:rPr lang="en-IN" sz="1600" dirty="0">
                <a:solidFill>
                  <a:schemeClr val="tx2">
                    <a:lumMod val="75000"/>
                  </a:schemeClr>
                </a:solidFill>
                <a:latin typeface="Comic Sans MS" panose="030F0702030302020204" pitchFamily="66" charset="0"/>
              </a:rPr>
              <a:t>Er. Deepesh Singh</a:t>
            </a:r>
          </a:p>
        </p:txBody>
      </p:sp>
      <p:pic>
        <p:nvPicPr>
          <p:cNvPr id="4" name="Picture 3">
            <a:extLst>
              <a:ext uri="{FF2B5EF4-FFF2-40B4-BE49-F238E27FC236}">
                <a16:creationId xmlns:a16="http://schemas.microsoft.com/office/drawing/2014/main" id="{9FB9CC40-BBCF-47CD-B7CA-707FDEAC019E}"/>
              </a:ext>
            </a:extLst>
          </p:cNvPr>
          <p:cNvPicPr/>
          <p:nvPr/>
        </p:nvPicPr>
        <p:blipFill rotWithShape="1">
          <a:blip r:embed="rId2">
            <a:extLst>
              <a:ext uri="{28A0092B-C50C-407E-A947-70E740481C1C}">
                <a14:useLocalDpi xmlns:a14="http://schemas.microsoft.com/office/drawing/2010/main" val="0"/>
              </a:ext>
            </a:extLst>
          </a:blip>
          <a:srcRect t="32074" r="13539" b="31310"/>
          <a:stretch/>
        </p:blipFill>
        <p:spPr bwMode="auto">
          <a:xfrm>
            <a:off x="4682906" y="1056443"/>
            <a:ext cx="2826188" cy="1074198"/>
          </a:xfrm>
          <a:prstGeom prst="rect">
            <a:avLst/>
          </a:prstGeom>
          <a:noFill/>
          <a:ln>
            <a:noFill/>
          </a:ln>
        </p:spPr>
      </p:pic>
    </p:spTree>
    <p:extLst>
      <p:ext uri="{BB962C8B-B14F-4D97-AF65-F5344CB8AC3E}">
        <p14:creationId xmlns:p14="http://schemas.microsoft.com/office/powerpoint/2010/main" val="213189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84B6-2BE6-401F-81DE-192C08DACB11}"/>
              </a:ext>
            </a:extLst>
          </p:cNvPr>
          <p:cNvSpPr>
            <a:spLocks noGrp="1"/>
          </p:cNvSpPr>
          <p:nvPr>
            <p:ph type="title"/>
          </p:nvPr>
        </p:nvSpPr>
        <p:spPr>
          <a:xfrm>
            <a:off x="3193372" y="2421797"/>
            <a:ext cx="5805256" cy="1357459"/>
          </a:xfrm>
        </p:spPr>
        <p:txBody>
          <a:bodyPr>
            <a:normAutofit/>
          </a:bodyPr>
          <a:lstStyle/>
          <a:p>
            <a:pPr algn="ctr"/>
            <a:r>
              <a:rPr lang="en-IN" sz="5000" dirty="0">
                <a:solidFill>
                  <a:schemeClr val="accent1">
                    <a:lumMod val="75000"/>
                  </a:schemeClr>
                </a:solidFill>
                <a:latin typeface="Lucida Handwriting" panose="03010101010101010101" pitchFamily="66" charset="0"/>
              </a:rPr>
              <a:t>THANK YOU</a:t>
            </a:r>
          </a:p>
        </p:txBody>
      </p:sp>
    </p:spTree>
    <p:extLst>
      <p:ext uri="{BB962C8B-B14F-4D97-AF65-F5344CB8AC3E}">
        <p14:creationId xmlns:p14="http://schemas.microsoft.com/office/powerpoint/2010/main" val="4235090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0DC2-0830-453A-B517-AD380EC4656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E33425E-4C18-47FD-8581-6ED358644870}"/>
              </a:ext>
            </a:extLst>
          </p:cNvPr>
          <p:cNvSpPr>
            <a:spLocks noGrp="1"/>
          </p:cNvSpPr>
          <p:nvPr>
            <p:ph idx="1"/>
          </p:nvPr>
        </p:nvSpPr>
        <p:spPr/>
        <p:txBody>
          <a:bodyPr>
            <a:normAutofit/>
          </a:bodyPr>
          <a:lstStyle/>
          <a:p>
            <a:r>
              <a:rPr lang="en-US" sz="36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endParaRPr lang="en-IN" sz="3600" dirty="0"/>
          </a:p>
        </p:txBody>
      </p:sp>
    </p:spTree>
    <p:extLst>
      <p:ext uri="{BB962C8B-B14F-4D97-AF65-F5344CB8AC3E}">
        <p14:creationId xmlns:p14="http://schemas.microsoft.com/office/powerpoint/2010/main" val="38730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106DC-CCE6-4037-8B55-4C0B57DFE89F}"/>
              </a:ext>
            </a:extLst>
          </p:cNvPr>
          <p:cNvSpPr>
            <a:spLocks noGrp="1"/>
          </p:cNvSpPr>
          <p:nvPr>
            <p:ph type="title"/>
          </p:nvPr>
        </p:nvSpPr>
        <p:spPr/>
        <p:txBody>
          <a:bodyPr/>
          <a:lstStyle/>
          <a:p>
            <a:r>
              <a:rPr lang="en-IN" dirty="0"/>
              <a:t>Understanding</a:t>
            </a:r>
          </a:p>
        </p:txBody>
      </p:sp>
      <p:sp>
        <p:nvSpPr>
          <p:cNvPr id="3" name="Content Placeholder 2">
            <a:extLst>
              <a:ext uri="{FF2B5EF4-FFF2-40B4-BE49-F238E27FC236}">
                <a16:creationId xmlns:a16="http://schemas.microsoft.com/office/drawing/2014/main" id="{E4F413D8-1424-488F-B289-EEC981A36D94}"/>
              </a:ext>
            </a:extLst>
          </p:cNvPr>
          <p:cNvSpPr>
            <a:spLocks noGrp="1"/>
          </p:cNvSpPr>
          <p:nvPr>
            <p:ph idx="1"/>
          </p:nvPr>
        </p:nvSpPr>
        <p:spPr/>
        <p:txBody>
          <a:bodyPr>
            <a:noAutofit/>
          </a:bodyPr>
          <a:lstStyle/>
          <a:p>
            <a:r>
              <a:rPr lang="en-US" sz="3200" dirty="0"/>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endParaRPr lang="en-IN" sz="3200" dirty="0"/>
          </a:p>
        </p:txBody>
      </p:sp>
    </p:spTree>
    <p:extLst>
      <p:ext uri="{BB962C8B-B14F-4D97-AF65-F5344CB8AC3E}">
        <p14:creationId xmlns:p14="http://schemas.microsoft.com/office/powerpoint/2010/main" val="369037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10A8-F80D-4F66-9F79-313B1C68C9F9}"/>
              </a:ext>
            </a:extLst>
          </p:cNvPr>
          <p:cNvSpPr>
            <a:spLocks noGrp="1"/>
          </p:cNvSpPr>
          <p:nvPr>
            <p:ph type="title"/>
          </p:nvPr>
        </p:nvSpPr>
        <p:spPr/>
        <p:txBody>
          <a:bodyPr/>
          <a:lstStyle/>
          <a:p>
            <a:r>
              <a:rPr lang="en-IN" dirty="0"/>
              <a:t>EDA Steps</a:t>
            </a:r>
          </a:p>
        </p:txBody>
      </p:sp>
      <p:sp>
        <p:nvSpPr>
          <p:cNvPr id="3" name="Content Placeholder 2">
            <a:extLst>
              <a:ext uri="{FF2B5EF4-FFF2-40B4-BE49-F238E27FC236}">
                <a16:creationId xmlns:a16="http://schemas.microsoft.com/office/drawing/2014/main" id="{9FC041A5-D447-40B7-BF72-D0155DF0F729}"/>
              </a:ext>
            </a:extLst>
          </p:cNvPr>
          <p:cNvSpPr>
            <a:spLocks noGrp="1"/>
          </p:cNvSpPr>
          <p:nvPr>
            <p:ph idx="1"/>
          </p:nvPr>
        </p:nvSpPr>
        <p:spPr>
          <a:xfrm>
            <a:off x="1097280" y="1737360"/>
            <a:ext cx="10058400" cy="4023360"/>
          </a:xfrm>
        </p:spPr>
        <p:txBody>
          <a:bodyPr/>
          <a:lstStyle/>
          <a:p>
            <a:r>
              <a:rPr lang="en-US" sz="3200" dirty="0"/>
              <a:t>1</a:t>
            </a:r>
            <a:r>
              <a:rPr lang="en-US" dirty="0"/>
              <a:t>. </a:t>
            </a:r>
            <a:r>
              <a:rPr lang="en-US" sz="3600" dirty="0"/>
              <a:t>In EDA first I plot the </a:t>
            </a:r>
            <a:r>
              <a:rPr lang="en-US" sz="3600" dirty="0" err="1"/>
              <a:t>the</a:t>
            </a:r>
            <a:r>
              <a:rPr lang="en-US" sz="3600" dirty="0"/>
              <a:t> scatter plot.</a:t>
            </a:r>
          </a:p>
          <a:p>
            <a:r>
              <a:rPr lang="en-US" sz="3200" dirty="0"/>
              <a:t>2</a:t>
            </a:r>
            <a:r>
              <a:rPr lang="en-US" sz="2800" dirty="0"/>
              <a:t>.</a:t>
            </a:r>
            <a:r>
              <a:rPr lang="en-US" sz="3600" dirty="0"/>
              <a:t>Secondly  I plot the box plot then </a:t>
            </a:r>
            <a:r>
              <a:rPr lang="en-US" sz="3600" dirty="0" err="1"/>
              <a:t>countplot</a:t>
            </a:r>
            <a:r>
              <a:rPr lang="en-US" sz="3600" dirty="0"/>
              <a:t> .</a:t>
            </a:r>
          </a:p>
          <a:p>
            <a:r>
              <a:rPr lang="en-US" sz="3200" dirty="0"/>
              <a:t>3.</a:t>
            </a:r>
            <a:r>
              <a:rPr lang="en-US" sz="3600" dirty="0"/>
              <a:t>then plot the bar plot of the </a:t>
            </a:r>
            <a:r>
              <a:rPr lang="en-US" sz="3600" dirty="0" err="1"/>
              <a:t>garagecars</a:t>
            </a:r>
            <a:r>
              <a:rPr lang="en-US" sz="3600" dirty="0"/>
              <a:t>, foundation,        fireplaces w.r.t to </a:t>
            </a:r>
            <a:r>
              <a:rPr lang="en-US" sz="3600" dirty="0" err="1"/>
              <a:t>saleprice</a:t>
            </a:r>
            <a:r>
              <a:rPr lang="en-US" sz="3600" dirty="0"/>
              <a:t> to see the highest </a:t>
            </a:r>
            <a:r>
              <a:rPr lang="en-US" sz="3600" dirty="0" err="1"/>
              <a:t>saleprice</a:t>
            </a:r>
            <a:r>
              <a:rPr lang="en-US" sz="3600" dirty="0"/>
              <a:t>.</a:t>
            </a:r>
            <a:endParaRPr lang="en-US" sz="3200" dirty="0"/>
          </a:p>
          <a:p>
            <a:endParaRPr lang="en-IN" dirty="0"/>
          </a:p>
        </p:txBody>
      </p:sp>
    </p:spTree>
    <p:extLst>
      <p:ext uri="{BB962C8B-B14F-4D97-AF65-F5344CB8AC3E}">
        <p14:creationId xmlns:p14="http://schemas.microsoft.com/office/powerpoint/2010/main" val="104426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7CBE-99DC-45FC-9E88-629AC55495E4}"/>
              </a:ext>
            </a:extLst>
          </p:cNvPr>
          <p:cNvSpPr>
            <a:spLocks noGrp="1"/>
          </p:cNvSpPr>
          <p:nvPr>
            <p:ph type="title"/>
          </p:nvPr>
        </p:nvSpPr>
        <p:spPr/>
        <p:txBody>
          <a:bodyPr/>
          <a:lstStyle/>
          <a:p>
            <a:r>
              <a:rPr lang="en-IN" dirty="0"/>
              <a:t>Visualizations</a:t>
            </a:r>
          </a:p>
        </p:txBody>
      </p:sp>
      <p:sp>
        <p:nvSpPr>
          <p:cNvPr id="3" name="Content Placeholder 2">
            <a:extLst>
              <a:ext uri="{FF2B5EF4-FFF2-40B4-BE49-F238E27FC236}">
                <a16:creationId xmlns:a16="http://schemas.microsoft.com/office/drawing/2014/main" id="{5133BB92-B617-426F-A6F7-3CB049527E70}"/>
              </a:ext>
            </a:extLst>
          </p:cNvPr>
          <p:cNvSpPr>
            <a:spLocks noGrp="1"/>
          </p:cNvSpPr>
          <p:nvPr>
            <p:ph idx="1"/>
          </p:nvPr>
        </p:nvSpPr>
        <p:spPr/>
        <p:txBody>
          <a:bodyPr>
            <a:normAutofit/>
          </a:bodyPr>
          <a:lstStyle/>
          <a:p>
            <a:r>
              <a:rPr lang="en-US" sz="3200" dirty="0"/>
              <a:t>1. Visualize the data by </a:t>
            </a:r>
            <a:r>
              <a:rPr lang="en-US" sz="3200" dirty="0" err="1"/>
              <a:t>ploting</a:t>
            </a:r>
            <a:r>
              <a:rPr lang="en-US" sz="3200" dirty="0"/>
              <a:t> the correlation matrix of the </a:t>
            </a:r>
            <a:r>
              <a:rPr lang="en-US" sz="3200" dirty="0" err="1"/>
              <a:t>the</a:t>
            </a:r>
            <a:r>
              <a:rPr lang="en-US" sz="3200" dirty="0"/>
              <a:t> dataset  by using heatmap.</a:t>
            </a:r>
          </a:p>
          <a:p>
            <a:r>
              <a:rPr lang="en-US" sz="3200" dirty="0"/>
              <a:t>2.ploting the </a:t>
            </a:r>
            <a:r>
              <a:rPr lang="en-US" sz="3200" dirty="0" err="1"/>
              <a:t>pairplot</a:t>
            </a:r>
            <a:r>
              <a:rPr lang="en-US" sz="3200" dirty="0"/>
              <a:t> </a:t>
            </a:r>
            <a:endParaRPr lang="en-IN" sz="3200" dirty="0"/>
          </a:p>
        </p:txBody>
      </p:sp>
    </p:spTree>
    <p:extLst>
      <p:ext uri="{BB962C8B-B14F-4D97-AF65-F5344CB8AC3E}">
        <p14:creationId xmlns:p14="http://schemas.microsoft.com/office/powerpoint/2010/main" val="207848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C154-5889-4AE1-89A5-F965198D7814}"/>
              </a:ext>
            </a:extLst>
          </p:cNvPr>
          <p:cNvSpPr>
            <a:spLocks noGrp="1"/>
          </p:cNvSpPr>
          <p:nvPr>
            <p:ph type="title"/>
          </p:nvPr>
        </p:nvSpPr>
        <p:spPr/>
        <p:txBody>
          <a:bodyPr/>
          <a:lstStyle/>
          <a:p>
            <a:r>
              <a:rPr lang="en-IN" dirty="0"/>
              <a:t>Steps and Assumptions</a:t>
            </a:r>
          </a:p>
        </p:txBody>
      </p:sp>
      <p:sp>
        <p:nvSpPr>
          <p:cNvPr id="3" name="Content Placeholder 2">
            <a:extLst>
              <a:ext uri="{FF2B5EF4-FFF2-40B4-BE49-F238E27FC236}">
                <a16:creationId xmlns:a16="http://schemas.microsoft.com/office/drawing/2014/main" id="{589CDC4A-ECCA-48B5-949C-87D27CA40A74}"/>
              </a:ext>
            </a:extLst>
          </p:cNvPr>
          <p:cNvSpPr>
            <a:spLocks noGrp="1"/>
          </p:cNvSpPr>
          <p:nvPr>
            <p:ph idx="1"/>
          </p:nvPr>
        </p:nvSpPr>
        <p:spPr/>
        <p:txBody>
          <a:bodyPr>
            <a:normAutofit/>
          </a:bodyPr>
          <a:lstStyle/>
          <a:p>
            <a:r>
              <a:rPr lang="en-US" sz="3200" dirty="0"/>
              <a:t>1. In this I clean the data by removing all the null values.</a:t>
            </a:r>
          </a:p>
          <a:p>
            <a:pPr marL="0" indent="0">
              <a:buNone/>
            </a:pPr>
            <a:r>
              <a:rPr lang="en-US" sz="3200" dirty="0"/>
              <a:t>2. And also remove the outliers and the skewness of the data.</a:t>
            </a:r>
          </a:p>
          <a:p>
            <a:pPr marL="0" indent="0">
              <a:buNone/>
            </a:pPr>
            <a:r>
              <a:rPr lang="en-US" sz="3200" dirty="0"/>
              <a:t>3. Then after cleaning I use label encoder for converting the categorical value to numerical and prepare the data for the model building.</a:t>
            </a:r>
            <a:endParaRPr lang="en-IN" sz="3200" dirty="0"/>
          </a:p>
        </p:txBody>
      </p:sp>
    </p:spTree>
    <p:extLst>
      <p:ext uri="{BB962C8B-B14F-4D97-AF65-F5344CB8AC3E}">
        <p14:creationId xmlns:p14="http://schemas.microsoft.com/office/powerpoint/2010/main" val="377818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6608-1AA0-4B52-8BFE-EC84F2AEFAF3}"/>
              </a:ext>
            </a:extLst>
          </p:cNvPr>
          <p:cNvSpPr>
            <a:spLocks noGrp="1"/>
          </p:cNvSpPr>
          <p:nvPr>
            <p:ph type="title"/>
          </p:nvPr>
        </p:nvSpPr>
        <p:spPr/>
        <p:txBody>
          <a:bodyPr/>
          <a:lstStyle/>
          <a:p>
            <a:r>
              <a:rPr lang="en-IN" dirty="0"/>
              <a:t>Model Dashboard</a:t>
            </a:r>
          </a:p>
        </p:txBody>
      </p:sp>
      <p:sp>
        <p:nvSpPr>
          <p:cNvPr id="3" name="Content Placeholder 2">
            <a:extLst>
              <a:ext uri="{FF2B5EF4-FFF2-40B4-BE49-F238E27FC236}">
                <a16:creationId xmlns:a16="http://schemas.microsoft.com/office/drawing/2014/main" id="{3B9060DE-18EE-4EEB-BA18-1A46548357E8}"/>
              </a:ext>
            </a:extLst>
          </p:cNvPr>
          <p:cNvSpPr>
            <a:spLocks noGrp="1"/>
          </p:cNvSpPr>
          <p:nvPr>
            <p:ph idx="1"/>
          </p:nvPr>
        </p:nvSpPr>
        <p:spPr/>
        <p:txBody>
          <a:bodyPr>
            <a:normAutofit/>
          </a:bodyPr>
          <a:lstStyle/>
          <a:p>
            <a:r>
              <a:rPr lang="en-US" sz="3200" dirty="0"/>
              <a:t>For model building I uses the six algorithm like linear regression, Random forest Regressor, Adaboost Regressor, Gradientboost Regressor, lasso and ridge for preparing the model.</a:t>
            </a:r>
            <a:endParaRPr lang="en-IN" sz="3200" dirty="0"/>
          </a:p>
        </p:txBody>
      </p:sp>
    </p:spTree>
    <p:extLst>
      <p:ext uri="{BB962C8B-B14F-4D97-AF65-F5344CB8AC3E}">
        <p14:creationId xmlns:p14="http://schemas.microsoft.com/office/powerpoint/2010/main" val="407834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07B5-181B-4A74-87D7-E1C4FF087130}"/>
              </a:ext>
            </a:extLst>
          </p:cNvPr>
          <p:cNvSpPr>
            <a:spLocks noGrp="1"/>
          </p:cNvSpPr>
          <p:nvPr>
            <p:ph type="title"/>
          </p:nvPr>
        </p:nvSpPr>
        <p:spPr/>
        <p:txBody>
          <a:bodyPr/>
          <a:lstStyle/>
          <a:p>
            <a:r>
              <a:rPr lang="en-IN" dirty="0"/>
              <a:t>Finalized Model</a:t>
            </a:r>
          </a:p>
        </p:txBody>
      </p:sp>
      <p:sp>
        <p:nvSpPr>
          <p:cNvPr id="3" name="Content Placeholder 2">
            <a:extLst>
              <a:ext uri="{FF2B5EF4-FFF2-40B4-BE49-F238E27FC236}">
                <a16:creationId xmlns:a16="http://schemas.microsoft.com/office/drawing/2014/main" id="{E45C7DD5-87C1-4A2F-A76E-4DB5D8508ACB}"/>
              </a:ext>
            </a:extLst>
          </p:cNvPr>
          <p:cNvSpPr>
            <a:spLocks noGrp="1"/>
          </p:cNvSpPr>
          <p:nvPr>
            <p:ph idx="1"/>
          </p:nvPr>
        </p:nvSpPr>
        <p:spPr/>
        <p:txBody>
          <a:bodyPr>
            <a:normAutofit/>
          </a:bodyPr>
          <a:lstStyle/>
          <a:p>
            <a:r>
              <a:rPr lang="en-US" sz="3200" dirty="0"/>
              <a:t>After finding the r2 score  of all the model I finalized Adaboost regressor  for the  further process. I go for the cross validation check and then perform grid search cv on the finalized model.</a:t>
            </a:r>
            <a:endParaRPr lang="en-IN" sz="3200" dirty="0"/>
          </a:p>
        </p:txBody>
      </p:sp>
    </p:spTree>
    <p:extLst>
      <p:ext uri="{BB962C8B-B14F-4D97-AF65-F5344CB8AC3E}">
        <p14:creationId xmlns:p14="http://schemas.microsoft.com/office/powerpoint/2010/main" val="368719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0B53-4BE4-4CDC-AFA7-27A9399DACB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CDF24E0-E812-4895-BDF8-46ED647DA67D}"/>
              </a:ext>
            </a:extLst>
          </p:cNvPr>
          <p:cNvSpPr>
            <a:spLocks noGrp="1"/>
          </p:cNvSpPr>
          <p:nvPr>
            <p:ph idx="1"/>
          </p:nvPr>
        </p:nvSpPr>
        <p:spPr/>
        <p:txBody>
          <a:bodyPr>
            <a:normAutofit/>
          </a:bodyPr>
          <a:lstStyle/>
          <a:p>
            <a:r>
              <a:rPr lang="en-US" sz="3200" dirty="0"/>
              <a:t>At last prepare the test dataset for the prediction of the house price.</a:t>
            </a:r>
          </a:p>
          <a:p>
            <a:r>
              <a:rPr lang="en-US" sz="3200" dirty="0"/>
              <a:t>By Adaboost regressor I predicted the </a:t>
            </a:r>
            <a:r>
              <a:rPr lang="en-US" sz="3200"/>
              <a:t>house price.</a:t>
            </a:r>
            <a:endParaRPr lang="en-IN" sz="3200"/>
          </a:p>
        </p:txBody>
      </p:sp>
    </p:spTree>
    <p:extLst>
      <p:ext uri="{BB962C8B-B14F-4D97-AF65-F5344CB8AC3E}">
        <p14:creationId xmlns:p14="http://schemas.microsoft.com/office/powerpoint/2010/main" val="27707290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365</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Comic Sans MS</vt:lpstr>
      <vt:lpstr>Lucida Handwriting</vt:lpstr>
      <vt:lpstr>Retrospect</vt:lpstr>
      <vt:lpstr>The Jupyter Notebook Solution File</vt:lpstr>
      <vt:lpstr>Problem Statement</vt:lpstr>
      <vt:lpstr>Understanding</vt:lpstr>
      <vt:lpstr>EDA Steps</vt:lpstr>
      <vt:lpstr>Visualizations</vt:lpstr>
      <vt:lpstr>Steps and Assumptions</vt:lpstr>
      <vt:lpstr>Model Dashboard</vt:lpstr>
      <vt:lpstr>Finalized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Jupyter Notebook Solution File</dc:title>
  <dc:creator>Amar Pratap Singh</dc:creator>
  <cp:lastModifiedBy>SHRIKANT PATEL</cp:lastModifiedBy>
  <cp:revision>8</cp:revision>
  <dcterms:created xsi:type="dcterms:W3CDTF">2021-07-06T15:02:36Z</dcterms:created>
  <dcterms:modified xsi:type="dcterms:W3CDTF">2021-07-08T14:49:44Z</dcterms:modified>
</cp:coreProperties>
</file>