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3" r:id="rId5"/>
    <p:sldId id="264"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94660"/>
  </p:normalViewPr>
  <p:slideViewPr>
    <p:cSldViewPr snapToGrid="0">
      <p:cViewPr varScale="1">
        <p:scale>
          <a:sx n="44" d="100"/>
          <a:sy n="44" d="100"/>
        </p:scale>
        <p:origin x="72" y="9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8BF52-53DB-4F6A-82F3-37A1075429FF}" type="datetimeFigureOut">
              <a:rPr lang="en-IN" smtClean="0"/>
              <a:t>30-04-2021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727A6E-BEAE-46F1-8900-5B97158924F5}" type="slidenum">
              <a:rPr lang="en-IN" smtClean="0"/>
              <a:t>‹#›</a:t>
            </a:fld>
            <a:endParaRPr lang="en-IN"/>
          </a:p>
        </p:txBody>
      </p:sp>
    </p:spTree>
    <p:extLst>
      <p:ext uri="{BB962C8B-B14F-4D97-AF65-F5344CB8AC3E}">
        <p14:creationId xmlns:p14="http://schemas.microsoft.com/office/powerpoint/2010/main" val="2006789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727A6E-BEAE-46F1-8900-5B97158924F5}" type="slidenum">
              <a:rPr lang="en-IN" smtClean="0"/>
              <a:t>9</a:t>
            </a:fld>
            <a:endParaRPr lang="en-IN"/>
          </a:p>
        </p:txBody>
      </p:sp>
    </p:spTree>
    <p:extLst>
      <p:ext uri="{BB962C8B-B14F-4D97-AF65-F5344CB8AC3E}">
        <p14:creationId xmlns:p14="http://schemas.microsoft.com/office/powerpoint/2010/main" val="2997519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F28CC-4344-4C2D-9E6D-7C9183B055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19992D-837E-4501-B38B-32076D3426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FD51C5-5C6A-4A4E-BD8F-8DFFE134579E}"/>
              </a:ext>
            </a:extLst>
          </p:cNvPr>
          <p:cNvSpPr>
            <a:spLocks noGrp="1"/>
          </p:cNvSpPr>
          <p:nvPr>
            <p:ph type="dt" sz="half" idx="10"/>
          </p:nvPr>
        </p:nvSpPr>
        <p:spPr/>
        <p:txBody>
          <a:bodyPr/>
          <a:lstStyle/>
          <a:p>
            <a:fld id="{D0E4CAAB-24AE-4634-A093-B43317872BC6}" type="datetimeFigureOut">
              <a:rPr lang="en-IN" smtClean="0"/>
              <a:t>30-04-2021</a:t>
            </a:fld>
            <a:endParaRPr lang="en-IN"/>
          </a:p>
        </p:txBody>
      </p:sp>
      <p:sp>
        <p:nvSpPr>
          <p:cNvPr id="5" name="Footer Placeholder 4">
            <a:extLst>
              <a:ext uri="{FF2B5EF4-FFF2-40B4-BE49-F238E27FC236}">
                <a16:creationId xmlns:a16="http://schemas.microsoft.com/office/drawing/2014/main" id="{281DEEB5-DC6E-4AD2-971E-3BB0255880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7130C7-537F-4FC0-AB16-F349AB5C26CD}"/>
              </a:ext>
            </a:extLst>
          </p:cNvPr>
          <p:cNvSpPr>
            <a:spLocks noGrp="1"/>
          </p:cNvSpPr>
          <p:nvPr>
            <p:ph type="sldNum" sz="quarter" idx="12"/>
          </p:nvPr>
        </p:nvSpPr>
        <p:spPr/>
        <p:txBody>
          <a:bodyPr/>
          <a:lstStyle/>
          <a:p>
            <a:fld id="{6AD0A6D0-3F64-4D8E-BCE2-78C4A54B8B2D}" type="slidenum">
              <a:rPr lang="en-IN" smtClean="0"/>
              <a:t>‹#›</a:t>
            </a:fld>
            <a:endParaRPr lang="en-IN"/>
          </a:p>
        </p:txBody>
      </p:sp>
    </p:spTree>
    <p:extLst>
      <p:ext uri="{BB962C8B-B14F-4D97-AF65-F5344CB8AC3E}">
        <p14:creationId xmlns:p14="http://schemas.microsoft.com/office/powerpoint/2010/main" val="306025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88A4-88CA-4421-A65B-7D6F1D4690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6A4FFE-C5E5-4BDA-B0AE-BBD2D5A24C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CDB9CF-9578-4215-B148-E6463F856415}"/>
              </a:ext>
            </a:extLst>
          </p:cNvPr>
          <p:cNvSpPr>
            <a:spLocks noGrp="1"/>
          </p:cNvSpPr>
          <p:nvPr>
            <p:ph type="dt" sz="half" idx="10"/>
          </p:nvPr>
        </p:nvSpPr>
        <p:spPr/>
        <p:txBody>
          <a:bodyPr/>
          <a:lstStyle/>
          <a:p>
            <a:fld id="{D0E4CAAB-24AE-4634-A093-B43317872BC6}" type="datetimeFigureOut">
              <a:rPr lang="en-IN" smtClean="0"/>
              <a:t>30-04-2021</a:t>
            </a:fld>
            <a:endParaRPr lang="en-IN"/>
          </a:p>
        </p:txBody>
      </p:sp>
      <p:sp>
        <p:nvSpPr>
          <p:cNvPr id="5" name="Footer Placeholder 4">
            <a:extLst>
              <a:ext uri="{FF2B5EF4-FFF2-40B4-BE49-F238E27FC236}">
                <a16:creationId xmlns:a16="http://schemas.microsoft.com/office/drawing/2014/main" id="{603E8570-DB47-415E-96AC-7A4F0DD1FC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933EB5-C74E-43A3-A495-6FBB916A0A5F}"/>
              </a:ext>
            </a:extLst>
          </p:cNvPr>
          <p:cNvSpPr>
            <a:spLocks noGrp="1"/>
          </p:cNvSpPr>
          <p:nvPr>
            <p:ph type="sldNum" sz="quarter" idx="12"/>
          </p:nvPr>
        </p:nvSpPr>
        <p:spPr/>
        <p:txBody>
          <a:bodyPr/>
          <a:lstStyle/>
          <a:p>
            <a:fld id="{6AD0A6D0-3F64-4D8E-BCE2-78C4A54B8B2D}" type="slidenum">
              <a:rPr lang="en-IN" smtClean="0"/>
              <a:t>‹#›</a:t>
            </a:fld>
            <a:endParaRPr lang="en-IN"/>
          </a:p>
        </p:txBody>
      </p:sp>
    </p:spTree>
    <p:extLst>
      <p:ext uri="{BB962C8B-B14F-4D97-AF65-F5344CB8AC3E}">
        <p14:creationId xmlns:p14="http://schemas.microsoft.com/office/powerpoint/2010/main" val="337130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91E461-41B2-40FF-B50F-3C50CA5ABE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DF6017-0DC4-4945-AEC4-D29C4BA456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753256-CC55-4324-A6B5-AAFF6D951D8F}"/>
              </a:ext>
            </a:extLst>
          </p:cNvPr>
          <p:cNvSpPr>
            <a:spLocks noGrp="1"/>
          </p:cNvSpPr>
          <p:nvPr>
            <p:ph type="dt" sz="half" idx="10"/>
          </p:nvPr>
        </p:nvSpPr>
        <p:spPr/>
        <p:txBody>
          <a:bodyPr/>
          <a:lstStyle/>
          <a:p>
            <a:fld id="{D0E4CAAB-24AE-4634-A093-B43317872BC6}" type="datetimeFigureOut">
              <a:rPr lang="en-IN" smtClean="0"/>
              <a:t>30-04-2021</a:t>
            </a:fld>
            <a:endParaRPr lang="en-IN"/>
          </a:p>
        </p:txBody>
      </p:sp>
      <p:sp>
        <p:nvSpPr>
          <p:cNvPr id="5" name="Footer Placeholder 4">
            <a:extLst>
              <a:ext uri="{FF2B5EF4-FFF2-40B4-BE49-F238E27FC236}">
                <a16:creationId xmlns:a16="http://schemas.microsoft.com/office/drawing/2014/main" id="{63908A74-4EE3-4D32-BC3A-64713034B1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E0B11E-24B5-4EDB-8E8F-8CF20EE8C5F9}"/>
              </a:ext>
            </a:extLst>
          </p:cNvPr>
          <p:cNvSpPr>
            <a:spLocks noGrp="1"/>
          </p:cNvSpPr>
          <p:nvPr>
            <p:ph type="sldNum" sz="quarter" idx="12"/>
          </p:nvPr>
        </p:nvSpPr>
        <p:spPr/>
        <p:txBody>
          <a:bodyPr/>
          <a:lstStyle/>
          <a:p>
            <a:fld id="{6AD0A6D0-3F64-4D8E-BCE2-78C4A54B8B2D}" type="slidenum">
              <a:rPr lang="en-IN" smtClean="0"/>
              <a:t>‹#›</a:t>
            </a:fld>
            <a:endParaRPr lang="en-IN"/>
          </a:p>
        </p:txBody>
      </p:sp>
    </p:spTree>
    <p:extLst>
      <p:ext uri="{BB962C8B-B14F-4D97-AF65-F5344CB8AC3E}">
        <p14:creationId xmlns:p14="http://schemas.microsoft.com/office/powerpoint/2010/main" val="3192539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A139-2263-44B8-982E-96CC391D46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CA5EA4-6DCD-4C68-8992-6F5D12F67C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BE1038-B6E1-4640-8680-7631574D225E}"/>
              </a:ext>
            </a:extLst>
          </p:cNvPr>
          <p:cNvSpPr>
            <a:spLocks noGrp="1"/>
          </p:cNvSpPr>
          <p:nvPr>
            <p:ph type="dt" sz="half" idx="10"/>
          </p:nvPr>
        </p:nvSpPr>
        <p:spPr/>
        <p:txBody>
          <a:bodyPr/>
          <a:lstStyle/>
          <a:p>
            <a:fld id="{D0E4CAAB-24AE-4634-A093-B43317872BC6}" type="datetimeFigureOut">
              <a:rPr lang="en-IN" smtClean="0"/>
              <a:t>30-04-2021</a:t>
            </a:fld>
            <a:endParaRPr lang="en-IN"/>
          </a:p>
        </p:txBody>
      </p:sp>
      <p:sp>
        <p:nvSpPr>
          <p:cNvPr id="5" name="Footer Placeholder 4">
            <a:extLst>
              <a:ext uri="{FF2B5EF4-FFF2-40B4-BE49-F238E27FC236}">
                <a16:creationId xmlns:a16="http://schemas.microsoft.com/office/drawing/2014/main" id="{A5EF22B1-43D9-4512-A868-069E631E5E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212089-2121-4244-8467-58D57C397AE6}"/>
              </a:ext>
            </a:extLst>
          </p:cNvPr>
          <p:cNvSpPr>
            <a:spLocks noGrp="1"/>
          </p:cNvSpPr>
          <p:nvPr>
            <p:ph type="sldNum" sz="quarter" idx="12"/>
          </p:nvPr>
        </p:nvSpPr>
        <p:spPr/>
        <p:txBody>
          <a:bodyPr/>
          <a:lstStyle/>
          <a:p>
            <a:fld id="{6AD0A6D0-3F64-4D8E-BCE2-78C4A54B8B2D}" type="slidenum">
              <a:rPr lang="en-IN" smtClean="0"/>
              <a:t>‹#›</a:t>
            </a:fld>
            <a:endParaRPr lang="en-IN"/>
          </a:p>
        </p:txBody>
      </p:sp>
    </p:spTree>
    <p:extLst>
      <p:ext uri="{BB962C8B-B14F-4D97-AF65-F5344CB8AC3E}">
        <p14:creationId xmlns:p14="http://schemas.microsoft.com/office/powerpoint/2010/main" val="69737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CB0F3-CC16-4202-9E38-C230E85B02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75212A-C2D7-4325-AF8D-0E6DE382F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297696-19A8-40BD-8682-06353E89CD73}"/>
              </a:ext>
            </a:extLst>
          </p:cNvPr>
          <p:cNvSpPr>
            <a:spLocks noGrp="1"/>
          </p:cNvSpPr>
          <p:nvPr>
            <p:ph type="dt" sz="half" idx="10"/>
          </p:nvPr>
        </p:nvSpPr>
        <p:spPr/>
        <p:txBody>
          <a:bodyPr/>
          <a:lstStyle/>
          <a:p>
            <a:fld id="{D0E4CAAB-24AE-4634-A093-B43317872BC6}" type="datetimeFigureOut">
              <a:rPr lang="en-IN" smtClean="0"/>
              <a:t>30-04-2021</a:t>
            </a:fld>
            <a:endParaRPr lang="en-IN"/>
          </a:p>
        </p:txBody>
      </p:sp>
      <p:sp>
        <p:nvSpPr>
          <p:cNvPr id="5" name="Footer Placeholder 4">
            <a:extLst>
              <a:ext uri="{FF2B5EF4-FFF2-40B4-BE49-F238E27FC236}">
                <a16:creationId xmlns:a16="http://schemas.microsoft.com/office/drawing/2014/main" id="{0DAC8AE9-F02B-4F3F-9A1A-AD4C88ECBC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C21B78-5239-4DBC-A39F-8A2B3221296D}"/>
              </a:ext>
            </a:extLst>
          </p:cNvPr>
          <p:cNvSpPr>
            <a:spLocks noGrp="1"/>
          </p:cNvSpPr>
          <p:nvPr>
            <p:ph type="sldNum" sz="quarter" idx="12"/>
          </p:nvPr>
        </p:nvSpPr>
        <p:spPr/>
        <p:txBody>
          <a:bodyPr/>
          <a:lstStyle/>
          <a:p>
            <a:fld id="{6AD0A6D0-3F64-4D8E-BCE2-78C4A54B8B2D}" type="slidenum">
              <a:rPr lang="en-IN" smtClean="0"/>
              <a:t>‹#›</a:t>
            </a:fld>
            <a:endParaRPr lang="en-IN"/>
          </a:p>
        </p:txBody>
      </p:sp>
    </p:spTree>
    <p:extLst>
      <p:ext uri="{BB962C8B-B14F-4D97-AF65-F5344CB8AC3E}">
        <p14:creationId xmlns:p14="http://schemas.microsoft.com/office/powerpoint/2010/main" val="551775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5535-2DDB-453B-B317-59DEE39113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B4D599-F45C-4367-87C6-07A3C64654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D37296-3769-42E0-9676-7BFB2AB37B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8B1143-BB1F-43A3-9003-28CCB6E29BA0}"/>
              </a:ext>
            </a:extLst>
          </p:cNvPr>
          <p:cNvSpPr>
            <a:spLocks noGrp="1"/>
          </p:cNvSpPr>
          <p:nvPr>
            <p:ph type="dt" sz="half" idx="10"/>
          </p:nvPr>
        </p:nvSpPr>
        <p:spPr/>
        <p:txBody>
          <a:bodyPr/>
          <a:lstStyle/>
          <a:p>
            <a:fld id="{D0E4CAAB-24AE-4634-A093-B43317872BC6}" type="datetimeFigureOut">
              <a:rPr lang="en-IN" smtClean="0"/>
              <a:t>30-04-2021</a:t>
            </a:fld>
            <a:endParaRPr lang="en-IN"/>
          </a:p>
        </p:txBody>
      </p:sp>
      <p:sp>
        <p:nvSpPr>
          <p:cNvPr id="6" name="Footer Placeholder 5">
            <a:extLst>
              <a:ext uri="{FF2B5EF4-FFF2-40B4-BE49-F238E27FC236}">
                <a16:creationId xmlns:a16="http://schemas.microsoft.com/office/drawing/2014/main" id="{B54C7D63-A841-4FAC-B476-4C3E511426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FAC93A-16FB-4495-B6D4-09ED34FF2273}"/>
              </a:ext>
            </a:extLst>
          </p:cNvPr>
          <p:cNvSpPr>
            <a:spLocks noGrp="1"/>
          </p:cNvSpPr>
          <p:nvPr>
            <p:ph type="sldNum" sz="quarter" idx="12"/>
          </p:nvPr>
        </p:nvSpPr>
        <p:spPr/>
        <p:txBody>
          <a:bodyPr/>
          <a:lstStyle/>
          <a:p>
            <a:fld id="{6AD0A6D0-3F64-4D8E-BCE2-78C4A54B8B2D}" type="slidenum">
              <a:rPr lang="en-IN" smtClean="0"/>
              <a:t>‹#›</a:t>
            </a:fld>
            <a:endParaRPr lang="en-IN"/>
          </a:p>
        </p:txBody>
      </p:sp>
    </p:spTree>
    <p:extLst>
      <p:ext uri="{BB962C8B-B14F-4D97-AF65-F5344CB8AC3E}">
        <p14:creationId xmlns:p14="http://schemas.microsoft.com/office/powerpoint/2010/main" val="3801035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7B99-A939-4FB6-974D-6868706E48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CC2406-A606-4B79-8D1D-DAA709658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95D61D-FB63-4F90-B5F5-A260BF094B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95C683-8857-4AB8-B56F-E8EE2110CD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682EA-B697-4E26-BF41-C72FC02621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5E1DED-576F-4B7A-BFE1-03F1A8FFEC7C}"/>
              </a:ext>
            </a:extLst>
          </p:cNvPr>
          <p:cNvSpPr>
            <a:spLocks noGrp="1"/>
          </p:cNvSpPr>
          <p:nvPr>
            <p:ph type="dt" sz="half" idx="10"/>
          </p:nvPr>
        </p:nvSpPr>
        <p:spPr/>
        <p:txBody>
          <a:bodyPr/>
          <a:lstStyle/>
          <a:p>
            <a:fld id="{D0E4CAAB-24AE-4634-A093-B43317872BC6}" type="datetimeFigureOut">
              <a:rPr lang="en-IN" smtClean="0"/>
              <a:t>30-04-2021</a:t>
            </a:fld>
            <a:endParaRPr lang="en-IN"/>
          </a:p>
        </p:txBody>
      </p:sp>
      <p:sp>
        <p:nvSpPr>
          <p:cNvPr id="8" name="Footer Placeholder 7">
            <a:extLst>
              <a:ext uri="{FF2B5EF4-FFF2-40B4-BE49-F238E27FC236}">
                <a16:creationId xmlns:a16="http://schemas.microsoft.com/office/drawing/2014/main" id="{81FEC5DB-A139-4667-A6B7-60A0C866FF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F47D18-0B86-422F-8315-F7D71931D2B5}"/>
              </a:ext>
            </a:extLst>
          </p:cNvPr>
          <p:cNvSpPr>
            <a:spLocks noGrp="1"/>
          </p:cNvSpPr>
          <p:nvPr>
            <p:ph type="sldNum" sz="quarter" idx="12"/>
          </p:nvPr>
        </p:nvSpPr>
        <p:spPr/>
        <p:txBody>
          <a:bodyPr/>
          <a:lstStyle/>
          <a:p>
            <a:fld id="{6AD0A6D0-3F64-4D8E-BCE2-78C4A54B8B2D}" type="slidenum">
              <a:rPr lang="en-IN" smtClean="0"/>
              <a:t>‹#›</a:t>
            </a:fld>
            <a:endParaRPr lang="en-IN"/>
          </a:p>
        </p:txBody>
      </p:sp>
    </p:spTree>
    <p:extLst>
      <p:ext uri="{BB962C8B-B14F-4D97-AF65-F5344CB8AC3E}">
        <p14:creationId xmlns:p14="http://schemas.microsoft.com/office/powerpoint/2010/main" val="60312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E2C9-DFA4-4BD9-9AF9-2BDD7A67C4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CF2187-E95B-49B2-A344-AA16F19E9BD7}"/>
              </a:ext>
            </a:extLst>
          </p:cNvPr>
          <p:cNvSpPr>
            <a:spLocks noGrp="1"/>
          </p:cNvSpPr>
          <p:nvPr>
            <p:ph type="dt" sz="half" idx="10"/>
          </p:nvPr>
        </p:nvSpPr>
        <p:spPr/>
        <p:txBody>
          <a:bodyPr/>
          <a:lstStyle/>
          <a:p>
            <a:fld id="{D0E4CAAB-24AE-4634-A093-B43317872BC6}" type="datetimeFigureOut">
              <a:rPr lang="en-IN" smtClean="0"/>
              <a:t>30-04-2021</a:t>
            </a:fld>
            <a:endParaRPr lang="en-IN"/>
          </a:p>
        </p:txBody>
      </p:sp>
      <p:sp>
        <p:nvSpPr>
          <p:cNvPr id="4" name="Footer Placeholder 3">
            <a:extLst>
              <a:ext uri="{FF2B5EF4-FFF2-40B4-BE49-F238E27FC236}">
                <a16:creationId xmlns:a16="http://schemas.microsoft.com/office/drawing/2014/main" id="{3894E18E-916D-45CE-AEDE-B656D70BD5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921D28-E2E3-4EEB-846E-0A02BE7DE281}"/>
              </a:ext>
            </a:extLst>
          </p:cNvPr>
          <p:cNvSpPr>
            <a:spLocks noGrp="1"/>
          </p:cNvSpPr>
          <p:nvPr>
            <p:ph type="sldNum" sz="quarter" idx="12"/>
          </p:nvPr>
        </p:nvSpPr>
        <p:spPr/>
        <p:txBody>
          <a:bodyPr/>
          <a:lstStyle/>
          <a:p>
            <a:fld id="{6AD0A6D0-3F64-4D8E-BCE2-78C4A54B8B2D}" type="slidenum">
              <a:rPr lang="en-IN" smtClean="0"/>
              <a:t>‹#›</a:t>
            </a:fld>
            <a:endParaRPr lang="en-IN"/>
          </a:p>
        </p:txBody>
      </p:sp>
    </p:spTree>
    <p:extLst>
      <p:ext uri="{BB962C8B-B14F-4D97-AF65-F5344CB8AC3E}">
        <p14:creationId xmlns:p14="http://schemas.microsoft.com/office/powerpoint/2010/main" val="2218700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84949-FB94-46FE-A2F0-9B8986EFA678}"/>
              </a:ext>
            </a:extLst>
          </p:cNvPr>
          <p:cNvSpPr>
            <a:spLocks noGrp="1"/>
          </p:cNvSpPr>
          <p:nvPr>
            <p:ph type="dt" sz="half" idx="10"/>
          </p:nvPr>
        </p:nvSpPr>
        <p:spPr/>
        <p:txBody>
          <a:bodyPr/>
          <a:lstStyle/>
          <a:p>
            <a:fld id="{D0E4CAAB-24AE-4634-A093-B43317872BC6}" type="datetimeFigureOut">
              <a:rPr lang="en-IN" smtClean="0"/>
              <a:t>30-04-2021</a:t>
            </a:fld>
            <a:endParaRPr lang="en-IN"/>
          </a:p>
        </p:txBody>
      </p:sp>
      <p:sp>
        <p:nvSpPr>
          <p:cNvPr id="3" name="Footer Placeholder 2">
            <a:extLst>
              <a:ext uri="{FF2B5EF4-FFF2-40B4-BE49-F238E27FC236}">
                <a16:creationId xmlns:a16="http://schemas.microsoft.com/office/drawing/2014/main" id="{272AD580-4EB4-4BDA-B400-BD7A24E293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0F3E9D-84BB-4448-8E29-DF17F50537AB}"/>
              </a:ext>
            </a:extLst>
          </p:cNvPr>
          <p:cNvSpPr>
            <a:spLocks noGrp="1"/>
          </p:cNvSpPr>
          <p:nvPr>
            <p:ph type="sldNum" sz="quarter" idx="12"/>
          </p:nvPr>
        </p:nvSpPr>
        <p:spPr/>
        <p:txBody>
          <a:bodyPr/>
          <a:lstStyle/>
          <a:p>
            <a:fld id="{6AD0A6D0-3F64-4D8E-BCE2-78C4A54B8B2D}" type="slidenum">
              <a:rPr lang="en-IN" smtClean="0"/>
              <a:t>‹#›</a:t>
            </a:fld>
            <a:endParaRPr lang="en-IN"/>
          </a:p>
        </p:txBody>
      </p:sp>
    </p:spTree>
    <p:extLst>
      <p:ext uri="{BB962C8B-B14F-4D97-AF65-F5344CB8AC3E}">
        <p14:creationId xmlns:p14="http://schemas.microsoft.com/office/powerpoint/2010/main" val="82328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4968-1AC2-451C-9ACC-41CF774DC5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6CAE9F-EB30-4458-85A9-C42D17CFD1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EECD8D-EF3E-4B88-AE52-FD2867447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5915F0-38DD-4BFD-ACC0-4EDCEAF9C97C}"/>
              </a:ext>
            </a:extLst>
          </p:cNvPr>
          <p:cNvSpPr>
            <a:spLocks noGrp="1"/>
          </p:cNvSpPr>
          <p:nvPr>
            <p:ph type="dt" sz="half" idx="10"/>
          </p:nvPr>
        </p:nvSpPr>
        <p:spPr/>
        <p:txBody>
          <a:bodyPr/>
          <a:lstStyle/>
          <a:p>
            <a:fld id="{D0E4CAAB-24AE-4634-A093-B43317872BC6}" type="datetimeFigureOut">
              <a:rPr lang="en-IN" smtClean="0"/>
              <a:t>30-04-2021</a:t>
            </a:fld>
            <a:endParaRPr lang="en-IN"/>
          </a:p>
        </p:txBody>
      </p:sp>
      <p:sp>
        <p:nvSpPr>
          <p:cNvPr id="6" name="Footer Placeholder 5">
            <a:extLst>
              <a:ext uri="{FF2B5EF4-FFF2-40B4-BE49-F238E27FC236}">
                <a16:creationId xmlns:a16="http://schemas.microsoft.com/office/drawing/2014/main" id="{24C0B602-0C65-4B1D-93B2-1A83F436ED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9BA05D-C8D5-4EB4-8F70-0C04BBC26EF4}"/>
              </a:ext>
            </a:extLst>
          </p:cNvPr>
          <p:cNvSpPr>
            <a:spLocks noGrp="1"/>
          </p:cNvSpPr>
          <p:nvPr>
            <p:ph type="sldNum" sz="quarter" idx="12"/>
          </p:nvPr>
        </p:nvSpPr>
        <p:spPr/>
        <p:txBody>
          <a:bodyPr/>
          <a:lstStyle/>
          <a:p>
            <a:fld id="{6AD0A6D0-3F64-4D8E-BCE2-78C4A54B8B2D}" type="slidenum">
              <a:rPr lang="en-IN" smtClean="0"/>
              <a:t>‹#›</a:t>
            </a:fld>
            <a:endParaRPr lang="en-IN"/>
          </a:p>
        </p:txBody>
      </p:sp>
    </p:spTree>
    <p:extLst>
      <p:ext uri="{BB962C8B-B14F-4D97-AF65-F5344CB8AC3E}">
        <p14:creationId xmlns:p14="http://schemas.microsoft.com/office/powerpoint/2010/main" val="52750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7C11-E27C-416A-A798-5E926D8284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EB36ED-7FAA-4A21-BE66-531E04F61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C7B2F3-1D23-4FCD-99D2-76179D2D0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D5C41D-F744-465D-9BBE-E8746A5FEA19}"/>
              </a:ext>
            </a:extLst>
          </p:cNvPr>
          <p:cNvSpPr>
            <a:spLocks noGrp="1"/>
          </p:cNvSpPr>
          <p:nvPr>
            <p:ph type="dt" sz="half" idx="10"/>
          </p:nvPr>
        </p:nvSpPr>
        <p:spPr/>
        <p:txBody>
          <a:bodyPr/>
          <a:lstStyle/>
          <a:p>
            <a:fld id="{D0E4CAAB-24AE-4634-A093-B43317872BC6}" type="datetimeFigureOut">
              <a:rPr lang="en-IN" smtClean="0"/>
              <a:t>30-04-2021</a:t>
            </a:fld>
            <a:endParaRPr lang="en-IN"/>
          </a:p>
        </p:txBody>
      </p:sp>
      <p:sp>
        <p:nvSpPr>
          <p:cNvPr id="6" name="Footer Placeholder 5">
            <a:extLst>
              <a:ext uri="{FF2B5EF4-FFF2-40B4-BE49-F238E27FC236}">
                <a16:creationId xmlns:a16="http://schemas.microsoft.com/office/drawing/2014/main" id="{6F0C710F-8071-44B6-85A6-ECE1D0FB91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97CC52-D42E-4A44-B7D1-69ECB1038A78}"/>
              </a:ext>
            </a:extLst>
          </p:cNvPr>
          <p:cNvSpPr>
            <a:spLocks noGrp="1"/>
          </p:cNvSpPr>
          <p:nvPr>
            <p:ph type="sldNum" sz="quarter" idx="12"/>
          </p:nvPr>
        </p:nvSpPr>
        <p:spPr/>
        <p:txBody>
          <a:bodyPr/>
          <a:lstStyle/>
          <a:p>
            <a:fld id="{6AD0A6D0-3F64-4D8E-BCE2-78C4A54B8B2D}" type="slidenum">
              <a:rPr lang="en-IN" smtClean="0"/>
              <a:t>‹#›</a:t>
            </a:fld>
            <a:endParaRPr lang="en-IN"/>
          </a:p>
        </p:txBody>
      </p:sp>
    </p:spTree>
    <p:extLst>
      <p:ext uri="{BB962C8B-B14F-4D97-AF65-F5344CB8AC3E}">
        <p14:creationId xmlns:p14="http://schemas.microsoft.com/office/powerpoint/2010/main" val="204558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BC2E2-AD06-4EDF-BC17-1A599AE598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440467-43E4-4913-A184-1E7B800E99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F56F37-56B3-4763-A275-24B2B5F307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4CAAB-24AE-4634-A093-B43317872BC6}" type="datetimeFigureOut">
              <a:rPr lang="en-IN" smtClean="0"/>
              <a:t>30-04-2021</a:t>
            </a:fld>
            <a:endParaRPr lang="en-IN"/>
          </a:p>
        </p:txBody>
      </p:sp>
      <p:sp>
        <p:nvSpPr>
          <p:cNvPr id="5" name="Footer Placeholder 4">
            <a:extLst>
              <a:ext uri="{FF2B5EF4-FFF2-40B4-BE49-F238E27FC236}">
                <a16:creationId xmlns:a16="http://schemas.microsoft.com/office/drawing/2014/main" id="{37E4C0AA-78F6-426A-98DF-D468CE731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3F41E7-1D45-4AED-9432-ABB0B9183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0A6D0-3F64-4D8E-BCE2-78C4A54B8B2D}" type="slidenum">
              <a:rPr lang="en-IN" smtClean="0"/>
              <a:t>‹#›</a:t>
            </a:fld>
            <a:endParaRPr lang="en-IN"/>
          </a:p>
        </p:txBody>
      </p:sp>
    </p:spTree>
    <p:extLst>
      <p:ext uri="{BB962C8B-B14F-4D97-AF65-F5344CB8AC3E}">
        <p14:creationId xmlns:p14="http://schemas.microsoft.com/office/powerpoint/2010/main" val="2388381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CE04-DF41-49CD-A136-B2A98F7ACA20}"/>
              </a:ext>
            </a:extLst>
          </p:cNvPr>
          <p:cNvSpPr>
            <a:spLocks noGrp="1"/>
          </p:cNvSpPr>
          <p:nvPr>
            <p:ph type="ctrTitle"/>
          </p:nvPr>
        </p:nvSpPr>
        <p:spPr>
          <a:xfrm>
            <a:off x="1524000" y="2922817"/>
            <a:ext cx="9144000" cy="1012371"/>
          </a:xfrm>
        </p:spPr>
        <p:txBody>
          <a:bodyPr>
            <a:normAutofit/>
          </a:bodyPr>
          <a:lstStyle/>
          <a:p>
            <a:r>
              <a:rPr lang="en-IN" sz="3600" b="1" dirty="0">
                <a:effectLst/>
                <a:latin typeface="Calibri" panose="020F0502020204030204" pitchFamily="34" charset="0"/>
                <a:ea typeface="Calibri" panose="020F0502020204030204" pitchFamily="34" charset="0"/>
                <a:cs typeface="Mangal" panose="02040503050203030202" pitchFamily="18" charset="0"/>
              </a:rPr>
              <a:t>Micro Credit Defaulter</a:t>
            </a:r>
            <a:endParaRPr lang="en-IN" sz="3600" dirty="0"/>
          </a:p>
        </p:txBody>
      </p:sp>
      <p:sp>
        <p:nvSpPr>
          <p:cNvPr id="3" name="Subtitle 2">
            <a:extLst>
              <a:ext uri="{FF2B5EF4-FFF2-40B4-BE49-F238E27FC236}">
                <a16:creationId xmlns:a16="http://schemas.microsoft.com/office/drawing/2014/main" id="{03121378-AF1D-4174-9254-CC3ADE3C5EDA}"/>
              </a:ext>
            </a:extLst>
          </p:cNvPr>
          <p:cNvSpPr>
            <a:spLocks noGrp="1"/>
          </p:cNvSpPr>
          <p:nvPr>
            <p:ph type="subTitle" idx="1"/>
          </p:nvPr>
        </p:nvSpPr>
        <p:spPr>
          <a:xfrm>
            <a:off x="1524000" y="4777695"/>
            <a:ext cx="9144000" cy="1012371"/>
          </a:xfrm>
        </p:spPr>
        <p:txBody>
          <a:bodyPr/>
          <a:lstStyle/>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Submitted by:</a:t>
            </a: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Deepesh Singh</a:t>
            </a:r>
          </a:p>
        </p:txBody>
      </p:sp>
      <p:pic>
        <p:nvPicPr>
          <p:cNvPr id="5" name="Picture 4">
            <a:extLst>
              <a:ext uri="{FF2B5EF4-FFF2-40B4-BE49-F238E27FC236}">
                <a16:creationId xmlns:a16="http://schemas.microsoft.com/office/drawing/2014/main" id="{6DEFBC91-B2F5-4E83-8ADB-C8A27AE13D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31055" y="789217"/>
            <a:ext cx="2929890" cy="2133600"/>
          </a:xfrm>
          <a:prstGeom prst="rect">
            <a:avLst/>
          </a:prstGeom>
          <a:noFill/>
          <a:ln>
            <a:noFill/>
          </a:ln>
        </p:spPr>
      </p:pic>
    </p:spTree>
    <p:extLst>
      <p:ext uri="{BB962C8B-B14F-4D97-AF65-F5344CB8AC3E}">
        <p14:creationId xmlns:p14="http://schemas.microsoft.com/office/powerpoint/2010/main" val="225720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998A-D619-41AD-AF56-672063708CE2}"/>
              </a:ext>
            </a:extLst>
          </p:cNvPr>
          <p:cNvSpPr>
            <a:spLocks noGrp="1"/>
          </p:cNvSpPr>
          <p:nvPr>
            <p:ph type="title"/>
          </p:nvPr>
        </p:nvSpPr>
        <p:spPr/>
        <p:txBody>
          <a:bodyPr/>
          <a:lstStyle/>
          <a:p>
            <a:r>
              <a:rPr lang="en-IN" dirty="0"/>
              <a:t> </a:t>
            </a:r>
            <a:r>
              <a:rPr lang="en-IN" b="1" dirty="0"/>
              <a:t>PROBLEM STATEMENT</a:t>
            </a:r>
          </a:p>
        </p:txBody>
      </p:sp>
      <p:sp>
        <p:nvSpPr>
          <p:cNvPr id="3" name="Content Placeholder 2">
            <a:extLst>
              <a:ext uri="{FF2B5EF4-FFF2-40B4-BE49-F238E27FC236}">
                <a16:creationId xmlns:a16="http://schemas.microsoft.com/office/drawing/2014/main" id="{1669ECE3-9807-4CA4-AFFD-DFCF40699049}"/>
              </a:ext>
            </a:extLst>
          </p:cNvPr>
          <p:cNvSpPr>
            <a:spLocks noGrp="1"/>
          </p:cNvSpPr>
          <p:nvPr>
            <p:ph idx="1"/>
          </p:nvPr>
        </p:nvSpPr>
        <p:spPr/>
        <p:txBody>
          <a:bodyPr>
            <a:normAutofit/>
          </a:bodyPr>
          <a:lstStyle/>
          <a:p>
            <a:pPr algn="l"/>
            <a:r>
              <a:rPr lang="en-US" sz="1400" b="0" i="0" dirty="0">
                <a:solidFill>
                  <a:srgbClr val="000000"/>
                </a:solidFill>
                <a:effectLs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algn="l"/>
            <a:r>
              <a:rPr lang="en-US" sz="1400" b="0" i="0" dirty="0">
                <a:solidFill>
                  <a:srgbClr val="000000"/>
                </a:solidFill>
                <a:effectLst/>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algn="l"/>
            <a:r>
              <a:rPr lang="en-US" sz="1400" b="0" i="0" dirty="0">
                <a:solidFill>
                  <a:srgbClr val="000000"/>
                </a:solidFill>
                <a:effectLst/>
              </a:rPr>
              <a:t>Today, microfinance is widely accepted as a poverty-reduction tool, representing $70 billion in outstanding loans and a global outreach of 200 million clients.</a:t>
            </a:r>
          </a:p>
          <a:p>
            <a:pPr algn="l"/>
            <a:r>
              <a:rPr lang="en-US" sz="1400" b="0" i="0" dirty="0">
                <a:solidFill>
                  <a:srgbClr val="000000"/>
                </a:solidFill>
                <a:effectLst/>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algn="l"/>
            <a:r>
              <a:rPr lang="en-US" sz="1400" b="0" i="0" dirty="0">
                <a:solidFill>
                  <a:srgbClr val="000000"/>
                </a:solidFill>
                <a:effectLst/>
              </a:rPr>
              <a:t>They understand the importance of communication and how it affects a person’s life, thus, focusing on providing their services and products to low income families and poor customers that can help them in the need of hour.</a:t>
            </a:r>
          </a:p>
          <a:p>
            <a:pPr algn="l"/>
            <a:r>
              <a:rPr lang="en-US" sz="1400" b="0" i="0" dirty="0">
                <a:solidFill>
                  <a:srgbClr val="000000"/>
                </a:solidFill>
                <a:effectLst/>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endParaRPr lang="en-IN" sz="1000" dirty="0"/>
          </a:p>
        </p:txBody>
      </p:sp>
    </p:spTree>
    <p:extLst>
      <p:ext uri="{BB962C8B-B14F-4D97-AF65-F5344CB8AC3E}">
        <p14:creationId xmlns:p14="http://schemas.microsoft.com/office/powerpoint/2010/main" val="194194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EF20-B63C-4F93-A7C3-5C0C83135CF2}"/>
              </a:ext>
            </a:extLst>
          </p:cNvPr>
          <p:cNvSpPr>
            <a:spLocks noGrp="1"/>
          </p:cNvSpPr>
          <p:nvPr>
            <p:ph type="title"/>
          </p:nvPr>
        </p:nvSpPr>
        <p:spPr/>
        <p:txBody>
          <a:bodyPr/>
          <a:lstStyle/>
          <a:p>
            <a:r>
              <a:rPr lang="en-IN" b="1" dirty="0"/>
              <a:t>EDA Steps</a:t>
            </a:r>
          </a:p>
        </p:txBody>
      </p:sp>
      <p:sp>
        <p:nvSpPr>
          <p:cNvPr id="3" name="Content Placeholder 2">
            <a:extLst>
              <a:ext uri="{FF2B5EF4-FFF2-40B4-BE49-F238E27FC236}">
                <a16:creationId xmlns:a16="http://schemas.microsoft.com/office/drawing/2014/main" id="{D80E43E2-73FF-4D4D-BBD1-5A98F0B7CFE7}"/>
              </a:ext>
            </a:extLst>
          </p:cNvPr>
          <p:cNvSpPr>
            <a:spLocks noGrp="1"/>
          </p:cNvSpPr>
          <p:nvPr>
            <p:ph idx="1"/>
          </p:nvPr>
        </p:nvSpPr>
        <p:spPr>
          <a:xfrm>
            <a:off x="838200" y="1825624"/>
            <a:ext cx="10515600" cy="6685329"/>
          </a:xfrm>
        </p:spPr>
        <p:txBody>
          <a:bodyPr>
            <a:normAutofit/>
          </a:bodyPr>
          <a:lstStyle/>
          <a:p>
            <a:r>
              <a:rPr lang="en-US" dirty="0"/>
              <a:t>In this we check the shape of the data, info, columns, d-types, null values and etc.</a:t>
            </a:r>
          </a:p>
          <a:p>
            <a:r>
              <a:rPr lang="en-US" dirty="0"/>
              <a:t>Drop the unusual columns of the data.</a:t>
            </a:r>
          </a:p>
          <a:p>
            <a:r>
              <a:rPr lang="en-US" dirty="0"/>
              <a:t>Check the unique value present in the label column.</a:t>
            </a:r>
          </a:p>
          <a:p>
            <a:pPr marL="0" indent="0">
              <a:buNone/>
            </a:pPr>
            <a:endParaRPr lang="en-US" dirty="0"/>
          </a:p>
          <a:p>
            <a:pPr marL="0" indent="0">
              <a:buNone/>
            </a:pPr>
            <a:endParaRPr lang="en-US" dirty="0"/>
          </a:p>
          <a:p>
            <a:pPr marL="0" indent="0">
              <a:buNone/>
            </a:pPr>
            <a:endParaRPr lang="en-US" dirty="0"/>
          </a:p>
          <a:p>
            <a:r>
              <a:rPr lang="en-US" dirty="0"/>
              <a:t>Describe the data  and find the mean of the data, standard deviation of the data.</a:t>
            </a:r>
          </a:p>
          <a:p>
            <a:pPr marL="0" indent="0">
              <a:buNone/>
            </a:pPr>
            <a:endParaRPr lang="en-IN" dirty="0"/>
          </a:p>
        </p:txBody>
      </p:sp>
      <p:pic>
        <p:nvPicPr>
          <p:cNvPr id="5" name="Picture 4">
            <a:extLst>
              <a:ext uri="{FF2B5EF4-FFF2-40B4-BE49-F238E27FC236}">
                <a16:creationId xmlns:a16="http://schemas.microsoft.com/office/drawing/2014/main" id="{B9BECA48-0C83-491D-BB0E-AE7F47EF7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467" y="3572313"/>
            <a:ext cx="5646420" cy="1456885"/>
          </a:xfrm>
          <a:prstGeom prst="rect">
            <a:avLst/>
          </a:prstGeom>
        </p:spPr>
      </p:pic>
    </p:spTree>
    <p:extLst>
      <p:ext uri="{BB962C8B-B14F-4D97-AF65-F5344CB8AC3E}">
        <p14:creationId xmlns:p14="http://schemas.microsoft.com/office/powerpoint/2010/main" val="44613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8288-16BD-4BB5-BFB2-6B746ABA37EC}"/>
              </a:ext>
            </a:extLst>
          </p:cNvPr>
          <p:cNvSpPr>
            <a:spLocks noGrp="1"/>
          </p:cNvSpPr>
          <p:nvPr>
            <p:ph type="title"/>
          </p:nvPr>
        </p:nvSpPr>
        <p:spPr/>
        <p:txBody>
          <a:bodyPr/>
          <a:lstStyle/>
          <a:p>
            <a:r>
              <a:rPr lang="en-IN" dirty="0"/>
              <a:t>Visualization</a:t>
            </a:r>
          </a:p>
        </p:txBody>
      </p:sp>
      <p:sp>
        <p:nvSpPr>
          <p:cNvPr id="3" name="Content Placeholder 2">
            <a:extLst>
              <a:ext uri="{FF2B5EF4-FFF2-40B4-BE49-F238E27FC236}">
                <a16:creationId xmlns:a16="http://schemas.microsoft.com/office/drawing/2014/main" id="{E4BE9566-68B4-4D51-9852-495D1703A029}"/>
              </a:ext>
            </a:extLst>
          </p:cNvPr>
          <p:cNvSpPr>
            <a:spLocks noGrp="1"/>
          </p:cNvSpPr>
          <p:nvPr>
            <p:ph idx="1"/>
          </p:nvPr>
        </p:nvSpPr>
        <p:spPr>
          <a:xfrm>
            <a:off x="838199" y="1825625"/>
            <a:ext cx="4321629" cy="2550432"/>
          </a:xfrm>
        </p:spPr>
        <p:txBody>
          <a:bodyPr/>
          <a:lstStyle/>
          <a:p>
            <a:r>
              <a:rPr lang="en-IN" dirty="0"/>
              <a:t>Here we plot the count-plot.</a:t>
            </a:r>
          </a:p>
          <a:p>
            <a:r>
              <a:rPr lang="en-IN" sz="1800" dirty="0">
                <a:effectLst/>
                <a:latin typeface="Calibri" panose="020F0502020204030204" pitchFamily="34" charset="0"/>
                <a:ea typeface="Calibri" panose="020F0502020204030204" pitchFamily="34" charset="0"/>
                <a:cs typeface="Mangal" panose="02040503050203030202" pitchFamily="18" charset="0"/>
              </a:rPr>
              <a:t>In this count plot we can easily see the large no.  of success rate of payback within 5 days.</a:t>
            </a:r>
          </a:p>
          <a:p>
            <a:endParaRPr lang="en-IN" dirty="0"/>
          </a:p>
        </p:txBody>
      </p:sp>
      <p:pic>
        <p:nvPicPr>
          <p:cNvPr id="4" name="Picture 3">
            <a:extLst>
              <a:ext uri="{FF2B5EF4-FFF2-40B4-BE49-F238E27FC236}">
                <a16:creationId xmlns:a16="http://schemas.microsoft.com/office/drawing/2014/main" id="{0DA936EB-7348-498B-87EF-331AB8A3EDDD}"/>
              </a:ext>
            </a:extLst>
          </p:cNvPr>
          <p:cNvPicPr/>
          <p:nvPr/>
        </p:nvPicPr>
        <p:blipFill>
          <a:blip r:embed="rId2">
            <a:extLst>
              <a:ext uri="{28A0092B-C50C-407E-A947-70E740481C1C}">
                <a14:useLocalDpi xmlns:a14="http://schemas.microsoft.com/office/drawing/2010/main" val="0"/>
              </a:ext>
            </a:extLst>
          </a:blip>
          <a:stretch>
            <a:fillRect/>
          </a:stretch>
        </p:blipFill>
        <p:spPr>
          <a:xfrm>
            <a:off x="5304064" y="1801760"/>
            <a:ext cx="5600700" cy="2909661"/>
          </a:xfrm>
          <a:prstGeom prst="rect">
            <a:avLst/>
          </a:prstGeom>
        </p:spPr>
      </p:pic>
    </p:spTree>
    <p:extLst>
      <p:ext uri="{BB962C8B-B14F-4D97-AF65-F5344CB8AC3E}">
        <p14:creationId xmlns:p14="http://schemas.microsoft.com/office/powerpoint/2010/main" val="2887721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EF3F4A-E85F-4811-BFBE-D6F4D9797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720" y="1027906"/>
            <a:ext cx="5684520" cy="5181600"/>
          </a:xfrm>
          <a:prstGeom prst="rect">
            <a:avLst/>
          </a:prstGeom>
        </p:spPr>
      </p:pic>
      <p:sp>
        <p:nvSpPr>
          <p:cNvPr id="4" name="Title 3">
            <a:extLst>
              <a:ext uri="{FF2B5EF4-FFF2-40B4-BE49-F238E27FC236}">
                <a16:creationId xmlns:a16="http://schemas.microsoft.com/office/drawing/2014/main" id="{ED197275-A171-4B96-B950-6F951AF6F50F}"/>
              </a:ext>
            </a:extLst>
          </p:cNvPr>
          <p:cNvSpPr>
            <a:spLocks noGrp="1"/>
          </p:cNvSpPr>
          <p:nvPr>
            <p:ph type="title"/>
          </p:nvPr>
        </p:nvSpPr>
        <p:spPr>
          <a:xfrm>
            <a:off x="838200" y="365125"/>
            <a:ext cx="5070231" cy="1325563"/>
          </a:xfrm>
        </p:spPr>
        <p:txBody>
          <a:bodyPr/>
          <a:lstStyle/>
          <a:p>
            <a:r>
              <a:rPr lang="en-US" b="1" dirty="0"/>
              <a:t>Visualization</a:t>
            </a:r>
            <a:endParaRPr lang="en-IN" b="1" dirty="0"/>
          </a:p>
        </p:txBody>
      </p:sp>
      <p:sp>
        <p:nvSpPr>
          <p:cNvPr id="5" name="Content Placeholder 4">
            <a:extLst>
              <a:ext uri="{FF2B5EF4-FFF2-40B4-BE49-F238E27FC236}">
                <a16:creationId xmlns:a16="http://schemas.microsoft.com/office/drawing/2014/main" id="{43DDC646-15B3-4031-A535-56C3C3514096}"/>
              </a:ext>
            </a:extLst>
          </p:cNvPr>
          <p:cNvSpPr>
            <a:spLocks noGrp="1"/>
          </p:cNvSpPr>
          <p:nvPr>
            <p:ph idx="1"/>
          </p:nvPr>
        </p:nvSpPr>
        <p:spPr>
          <a:xfrm>
            <a:off x="223911" y="1690688"/>
            <a:ext cx="5684520" cy="4351338"/>
          </a:xfrm>
        </p:spPr>
        <p:txBody>
          <a:bodyPr/>
          <a:lstStyle/>
          <a:p>
            <a:r>
              <a:rPr lang="en-US" dirty="0"/>
              <a:t>Showing the correlation matrix by using the heatmap.</a:t>
            </a:r>
            <a:endParaRPr lang="en-IN" dirty="0"/>
          </a:p>
        </p:txBody>
      </p:sp>
    </p:spTree>
    <p:extLst>
      <p:ext uri="{BB962C8B-B14F-4D97-AF65-F5344CB8AC3E}">
        <p14:creationId xmlns:p14="http://schemas.microsoft.com/office/powerpoint/2010/main" val="412380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667E-C0C0-4920-B8C8-27527CAFD9A4}"/>
              </a:ext>
            </a:extLst>
          </p:cNvPr>
          <p:cNvSpPr>
            <a:spLocks noGrp="1"/>
          </p:cNvSpPr>
          <p:nvPr>
            <p:ph type="title"/>
          </p:nvPr>
        </p:nvSpPr>
        <p:spPr/>
        <p:txBody>
          <a:bodyPr/>
          <a:lstStyle/>
          <a:p>
            <a:r>
              <a:rPr lang="en-IN" b="1" dirty="0"/>
              <a:t>Steps and assumptions </a:t>
            </a:r>
          </a:p>
        </p:txBody>
      </p:sp>
      <p:sp>
        <p:nvSpPr>
          <p:cNvPr id="3" name="Content Placeholder 2">
            <a:extLst>
              <a:ext uri="{FF2B5EF4-FFF2-40B4-BE49-F238E27FC236}">
                <a16:creationId xmlns:a16="http://schemas.microsoft.com/office/drawing/2014/main" id="{D671B9F1-F193-432E-9FBC-BE3FA55E0F65}"/>
              </a:ext>
            </a:extLst>
          </p:cNvPr>
          <p:cNvSpPr>
            <a:spLocks noGrp="1"/>
          </p:cNvSpPr>
          <p:nvPr>
            <p:ph idx="1"/>
          </p:nvPr>
        </p:nvSpPr>
        <p:spPr>
          <a:xfrm>
            <a:off x="838200" y="1565032"/>
            <a:ext cx="10515600" cy="5134706"/>
          </a:xfrm>
        </p:spPr>
        <p:txBody>
          <a:bodyPr>
            <a:normAutofit lnSpcReduction="10000"/>
          </a:bodyPr>
          <a:lstStyle/>
          <a:p>
            <a:r>
              <a:rPr lang="en-US" dirty="0"/>
              <a:t>In  first step, load the dataset in csv format.</a:t>
            </a:r>
          </a:p>
          <a:p>
            <a:r>
              <a:rPr lang="en-US" dirty="0"/>
              <a:t>Then done a EDA on the dataset.</a:t>
            </a:r>
          </a:p>
          <a:p>
            <a:r>
              <a:rPr lang="en-US" dirty="0"/>
              <a:t>After that done a preprocessing in this we have remove the skewness present in the data by power transform method.</a:t>
            </a:r>
          </a:p>
          <a:p>
            <a:r>
              <a:rPr lang="en-US" dirty="0"/>
              <a:t>Then check for outliers by plotting boxplot of the each column, then see the outliers  and remove it by using z-score.</a:t>
            </a:r>
          </a:p>
          <a:p>
            <a:r>
              <a:rPr lang="en-US" dirty="0"/>
              <a:t>Then done a standard scaling on the data and load it to the  dataframe. </a:t>
            </a:r>
          </a:p>
          <a:p>
            <a:r>
              <a:rPr lang="en-US" dirty="0"/>
              <a:t>After that finding the best random state with Logistic Regression algorithm of 66.</a:t>
            </a:r>
          </a:p>
          <a:p>
            <a:r>
              <a:rPr lang="en-US" dirty="0"/>
              <a:t>Then create a train test split by using the  test size of .30 and random state of 66.</a:t>
            </a:r>
          </a:p>
          <a:p>
            <a:endParaRPr lang="en-IN" dirty="0"/>
          </a:p>
        </p:txBody>
      </p:sp>
    </p:spTree>
    <p:extLst>
      <p:ext uri="{BB962C8B-B14F-4D97-AF65-F5344CB8AC3E}">
        <p14:creationId xmlns:p14="http://schemas.microsoft.com/office/powerpoint/2010/main" val="3856243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E008-AE8D-41DC-83AA-500F61D72FA0}"/>
              </a:ext>
            </a:extLst>
          </p:cNvPr>
          <p:cNvSpPr>
            <a:spLocks noGrp="1"/>
          </p:cNvSpPr>
          <p:nvPr>
            <p:ph type="title"/>
          </p:nvPr>
        </p:nvSpPr>
        <p:spPr/>
        <p:txBody>
          <a:bodyPr/>
          <a:lstStyle/>
          <a:p>
            <a:r>
              <a:rPr lang="en-IN" b="1" dirty="0"/>
              <a:t>Model Dashboard</a:t>
            </a:r>
          </a:p>
        </p:txBody>
      </p:sp>
      <p:sp>
        <p:nvSpPr>
          <p:cNvPr id="3" name="Content Placeholder 2">
            <a:extLst>
              <a:ext uri="{FF2B5EF4-FFF2-40B4-BE49-F238E27FC236}">
                <a16:creationId xmlns:a16="http://schemas.microsoft.com/office/drawing/2014/main" id="{3D6B066C-B391-4D6F-B7A5-28827E90A606}"/>
              </a:ext>
            </a:extLst>
          </p:cNvPr>
          <p:cNvSpPr>
            <a:spLocks noGrp="1"/>
          </p:cNvSpPr>
          <p:nvPr>
            <p:ph idx="1"/>
          </p:nvPr>
        </p:nvSpPr>
        <p:spPr/>
        <p:txBody>
          <a:bodyPr/>
          <a:lstStyle/>
          <a:p>
            <a:r>
              <a:rPr lang="en-US" dirty="0"/>
              <a:t>In this step we build the model by using  five algorithm .</a:t>
            </a:r>
          </a:p>
          <a:p>
            <a:r>
              <a:rPr lang="en-US" dirty="0"/>
              <a:t>Logistic Regression</a:t>
            </a:r>
          </a:p>
          <a:p>
            <a:r>
              <a:rPr lang="en-US" dirty="0"/>
              <a:t>Decision Tree Classifier</a:t>
            </a:r>
          </a:p>
          <a:p>
            <a:r>
              <a:rPr lang="en-US" dirty="0"/>
              <a:t>GaussianNB </a:t>
            </a:r>
          </a:p>
          <a:p>
            <a:r>
              <a:rPr lang="en-US" dirty="0"/>
              <a:t>Random Forest Classifier</a:t>
            </a:r>
          </a:p>
          <a:p>
            <a:r>
              <a:rPr lang="en-US" dirty="0"/>
              <a:t>Adaboost Classifier</a:t>
            </a:r>
          </a:p>
          <a:p>
            <a:r>
              <a:rPr lang="en-US" dirty="0"/>
              <a:t>And in all algorithm finding the accuracy score, confusion matrix, classification report of the data.</a:t>
            </a:r>
            <a:endParaRPr lang="en-IN" dirty="0"/>
          </a:p>
        </p:txBody>
      </p:sp>
    </p:spTree>
    <p:extLst>
      <p:ext uri="{BB962C8B-B14F-4D97-AF65-F5344CB8AC3E}">
        <p14:creationId xmlns:p14="http://schemas.microsoft.com/office/powerpoint/2010/main" val="160399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8BF3-C70B-42CA-99DC-0732C641B103}"/>
              </a:ext>
            </a:extLst>
          </p:cNvPr>
          <p:cNvSpPr>
            <a:spLocks noGrp="1"/>
          </p:cNvSpPr>
          <p:nvPr>
            <p:ph type="title"/>
          </p:nvPr>
        </p:nvSpPr>
        <p:spPr/>
        <p:txBody>
          <a:bodyPr/>
          <a:lstStyle/>
          <a:p>
            <a:r>
              <a:rPr lang="en-IN" b="1" dirty="0"/>
              <a:t>Finalized Model </a:t>
            </a:r>
          </a:p>
        </p:txBody>
      </p:sp>
      <p:sp>
        <p:nvSpPr>
          <p:cNvPr id="3" name="Content Placeholder 2">
            <a:extLst>
              <a:ext uri="{FF2B5EF4-FFF2-40B4-BE49-F238E27FC236}">
                <a16:creationId xmlns:a16="http://schemas.microsoft.com/office/drawing/2014/main" id="{3207094A-B820-45FB-A0B3-FA11D4E108AC}"/>
              </a:ext>
            </a:extLst>
          </p:cNvPr>
          <p:cNvSpPr>
            <a:spLocks noGrp="1"/>
          </p:cNvSpPr>
          <p:nvPr>
            <p:ph idx="1"/>
          </p:nvPr>
        </p:nvSpPr>
        <p:spPr>
          <a:xfrm>
            <a:off x="838200" y="1825625"/>
            <a:ext cx="10515600" cy="2640867"/>
          </a:xfrm>
        </p:spPr>
        <p:txBody>
          <a:bodyPr/>
          <a:lstStyle/>
          <a:p>
            <a:r>
              <a:rPr lang="en-US" dirty="0"/>
              <a:t>With the best accuracy score of 91% Random forest is the best model ,also check the cross validation score and finalize the best model.</a:t>
            </a:r>
          </a:p>
          <a:p>
            <a:r>
              <a:rPr lang="en-US" dirty="0"/>
              <a:t>Then applied the  hyper parameter tuning to  enhance the accuracy score of the finalized model.</a:t>
            </a:r>
          </a:p>
          <a:p>
            <a:r>
              <a:rPr lang="en-US" dirty="0"/>
              <a:t>Applied the Grid Search CV with the parameters</a:t>
            </a:r>
          </a:p>
          <a:p>
            <a:pPr marL="0" indent="0">
              <a:buNone/>
            </a:pPr>
            <a:endParaRPr lang="en-IN" dirty="0"/>
          </a:p>
        </p:txBody>
      </p:sp>
    </p:spTree>
    <p:extLst>
      <p:ext uri="{BB962C8B-B14F-4D97-AF65-F5344CB8AC3E}">
        <p14:creationId xmlns:p14="http://schemas.microsoft.com/office/powerpoint/2010/main" val="117866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D157-75C2-41FA-9BE3-CF5313473CB9}"/>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EBE46EDE-3978-4821-A5D6-63385B8C9C45}"/>
              </a:ext>
            </a:extLst>
          </p:cNvPr>
          <p:cNvSpPr>
            <a:spLocks noGrp="1"/>
          </p:cNvSpPr>
          <p:nvPr>
            <p:ph idx="1"/>
          </p:nvPr>
        </p:nvSpPr>
        <p:spPr/>
        <p:txBody>
          <a:bodyPr>
            <a:normAutofit/>
          </a:bodyPr>
          <a:lstStyle/>
          <a:p>
            <a:r>
              <a:rPr lang="en-IN" dirty="0">
                <a:effectLst/>
                <a:latin typeface="Calibri" panose="020F0502020204030204" pitchFamily="34" charset="0"/>
                <a:ea typeface="Calibri" panose="020F0502020204030204" pitchFamily="34" charset="0"/>
                <a:cs typeface="Mangal" panose="02040503050203030202" pitchFamily="18" charset="0"/>
              </a:rPr>
              <a:t>In this report, I find the highest accuracy score of 91% with the random Forest classification after the EDA and data cleaning and the model building of the data.</a:t>
            </a:r>
          </a:p>
          <a:p>
            <a:r>
              <a:rPr lang="en-IN" dirty="0">
                <a:effectLst/>
                <a:latin typeface="Calibri" panose="020F0502020204030204" pitchFamily="34" charset="0"/>
                <a:ea typeface="Calibri" panose="020F0502020204030204" pitchFamily="34" charset="0"/>
                <a:cs typeface="Mangal" panose="02040503050203030202" pitchFamily="18" charset="0"/>
              </a:rPr>
              <a:t>The study showed that number of dependents, type of loan, adequacy of loan, duration for repayment of loan, period within the year the loan was acquired and how the customers rank the interest charged on the loan we</a:t>
            </a:r>
          </a:p>
          <a:p>
            <a:r>
              <a:rPr lang="en-IN" dirty="0">
                <a:effectLst/>
                <a:latin typeface="Calibri" panose="020F0502020204030204" pitchFamily="34" charset="0"/>
                <a:ea typeface="Calibri" panose="020F0502020204030204" pitchFamily="34" charset="0"/>
                <a:cs typeface="Mangal" panose="02040503050203030202" pitchFamily="18" charset="0"/>
              </a:rPr>
              <a:t>In this project we only find the defaulter and non-defaulter of the micro credit finance with the help of model building by different algorithms re significant determinants of micro credit default.</a:t>
            </a:r>
            <a:endParaRPr lang="en-IN" dirty="0"/>
          </a:p>
        </p:txBody>
      </p:sp>
    </p:spTree>
    <p:extLst>
      <p:ext uri="{BB962C8B-B14F-4D97-AF65-F5344CB8AC3E}">
        <p14:creationId xmlns:p14="http://schemas.microsoft.com/office/powerpoint/2010/main" val="3686311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796</Words>
  <Application>Microsoft Office PowerPoint</Application>
  <PresentationFormat>Widescreen</PresentationFormat>
  <Paragraphs>48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Micro Credit Defaulter</vt:lpstr>
      <vt:lpstr> PROBLEM STATEMENT</vt:lpstr>
      <vt:lpstr>EDA Steps</vt:lpstr>
      <vt:lpstr>Visualization</vt:lpstr>
      <vt:lpstr>Visualization</vt:lpstr>
      <vt:lpstr>Steps and assumptions </vt:lpstr>
      <vt:lpstr>Model Dashboard</vt:lpstr>
      <vt:lpstr>Finalized Model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vijay pratap</dc:creator>
  <cp:lastModifiedBy>SHRIKANT PATEL</cp:lastModifiedBy>
  <cp:revision>11</cp:revision>
  <dcterms:created xsi:type="dcterms:W3CDTF">2021-04-30T13:24:54Z</dcterms:created>
  <dcterms:modified xsi:type="dcterms:W3CDTF">2021-04-30T14:56:43Z</dcterms:modified>
</cp:coreProperties>
</file>