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0" r:id="rId2"/>
    <p:sldId id="262" r:id="rId3"/>
    <p:sldId id="273" r:id="rId4"/>
    <p:sldId id="274" r:id="rId5"/>
    <p:sldId id="277" r:id="rId6"/>
    <p:sldId id="275" r:id="rId7"/>
    <p:sldId id="276" r:id="rId8"/>
    <p:sldId id="282" r:id="rId9"/>
    <p:sldId id="283" r:id="rId10"/>
    <p:sldId id="278" r:id="rId11"/>
    <p:sldId id="279" r:id="rId12"/>
    <p:sldId id="284" r:id="rId13"/>
    <p:sldId id="285" r:id="rId14"/>
    <p:sldId id="286" r:id="rId15"/>
    <p:sldId id="287" r:id="rId16"/>
    <p:sldId id="288" r:id="rId17"/>
    <p:sldId id="289" r:id="rId18"/>
    <p:sldId id="290" r:id="rId19"/>
    <p:sldId id="280" r:id="rId20"/>
    <p:sldId id="281" r:id="rId21"/>
    <p:sldId id="291" r:id="rId22"/>
    <p:sldId id="292" r:id="rId23"/>
    <p:sldId id="294"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15">
          <p15:clr>
            <a:srgbClr val="A4A3A4"/>
          </p15:clr>
        </p15:guide>
        <p15:guide id="2" pos="291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00"/>
    <a:srgbClr val="CCFF3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82" autoAdjust="0"/>
    <p:restoredTop sz="94660"/>
  </p:normalViewPr>
  <p:slideViewPr>
    <p:cSldViewPr snapToGrid="0" snapToObjects="1" showGuides="1">
      <p:cViewPr varScale="1">
        <p:scale>
          <a:sx n="68" d="100"/>
          <a:sy n="68" d="100"/>
        </p:scale>
        <p:origin x="1332" y="60"/>
      </p:cViewPr>
      <p:guideLst>
        <p:guide orient="horz" pos="1815"/>
        <p:guide pos="291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rotWithShape="1">
          <a:blip r:embed="rId2" cstate="screen">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71249" y="5235390"/>
            <a:ext cx="7078299" cy="1041957"/>
          </a:xfrm>
        </p:spPr>
        <p:txBody>
          <a:bodyPr>
            <a:normAutofit/>
          </a:bodyPr>
          <a:lstStyle>
            <a:lvl1pPr algn="l">
              <a:defRPr sz="3000" cap="all">
                <a:solidFill>
                  <a:schemeClr val="bg1"/>
                </a:solidFill>
                <a:latin typeface=""/>
              </a:defRPr>
            </a:lvl1pPr>
          </a:lstStyle>
          <a:p>
            <a:r>
              <a:rPr lang="en-US" dirty="0"/>
              <a:t>Click to edit Master title style</a:t>
            </a:r>
          </a:p>
        </p:txBody>
      </p:sp>
      <p:sp>
        <p:nvSpPr>
          <p:cNvPr id="3" name="Subtitle 2"/>
          <p:cNvSpPr>
            <a:spLocks noGrp="1"/>
          </p:cNvSpPr>
          <p:nvPr>
            <p:ph type="subTitle" idx="1"/>
          </p:nvPr>
        </p:nvSpPr>
        <p:spPr>
          <a:xfrm>
            <a:off x="171248" y="6088173"/>
            <a:ext cx="6921327" cy="615892"/>
          </a:xfrm>
        </p:spPr>
        <p:txBody>
          <a:bodyPr>
            <a:noAutofit/>
          </a:bodyPr>
          <a:lstStyle>
            <a:lvl1pPr marL="0" indent="0" algn="l">
              <a:buNone/>
              <a:defRPr sz="2600" cap="all">
                <a:solidFill>
                  <a:schemeClr val="bg1">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722135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20C2A5-FC1D-2741-BE48-3ED28BF16908}" type="datetimeFigureOut">
              <a:rPr lang="en-US" smtClean="0"/>
              <a:t>11/12/2017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88C364-E37E-1C4A-A686-252A531EB98C}" type="slidenum">
              <a:rPr lang="en-US" smtClean="0"/>
              <a:t>‹#›</a:t>
            </a:fld>
            <a:endParaRPr lang="en-US"/>
          </a:p>
        </p:txBody>
      </p:sp>
    </p:spTree>
    <p:extLst>
      <p:ext uri="{BB962C8B-B14F-4D97-AF65-F5344CB8AC3E}">
        <p14:creationId xmlns:p14="http://schemas.microsoft.com/office/powerpoint/2010/main" val="266255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20C2A5-FC1D-2741-BE48-3ED28BF16908}" type="datetimeFigureOut">
              <a:rPr lang="en-US" smtClean="0"/>
              <a:t>11/12/2017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88C364-E37E-1C4A-A686-252A531EB98C}" type="slidenum">
              <a:rPr lang="en-US" smtClean="0"/>
              <a:t>‹#›</a:t>
            </a:fld>
            <a:endParaRPr lang="en-US"/>
          </a:p>
        </p:txBody>
      </p:sp>
    </p:spTree>
    <p:extLst>
      <p:ext uri="{BB962C8B-B14F-4D97-AF65-F5344CB8AC3E}">
        <p14:creationId xmlns:p14="http://schemas.microsoft.com/office/powerpoint/2010/main" val="10209179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378024"/>
            <a:ext cx="3008313" cy="684908"/>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1378024"/>
            <a:ext cx="5111750" cy="46910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309366"/>
            <a:ext cx="3008313" cy="375972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20C2A5-FC1D-2741-BE48-3ED28BF16908}" type="datetimeFigureOut">
              <a:rPr lang="en-US" smtClean="0"/>
              <a:t>11/12/2017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88C364-E37E-1C4A-A686-252A531EB98C}" type="slidenum">
              <a:rPr lang="en-US" smtClean="0"/>
              <a:t>‹#›</a:t>
            </a:fld>
            <a:endParaRPr lang="en-US"/>
          </a:p>
        </p:txBody>
      </p:sp>
    </p:spTree>
    <p:extLst>
      <p:ext uri="{BB962C8B-B14F-4D97-AF65-F5344CB8AC3E}">
        <p14:creationId xmlns:p14="http://schemas.microsoft.com/office/powerpoint/2010/main" val="941431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83250"/>
            <a:ext cx="5486400" cy="48408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1212857"/>
            <a:ext cx="5486400" cy="351471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484714"/>
            <a:ext cx="5486400" cy="68748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20C2A5-FC1D-2741-BE48-3ED28BF16908}" type="datetimeFigureOut">
              <a:rPr lang="en-US" smtClean="0"/>
              <a:t>11/12/2017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88C364-E37E-1C4A-A686-252A531EB98C}" type="slidenum">
              <a:rPr lang="en-US" smtClean="0"/>
              <a:t>‹#›</a:t>
            </a:fld>
            <a:endParaRPr lang="en-US"/>
          </a:p>
        </p:txBody>
      </p:sp>
    </p:spTree>
    <p:extLst>
      <p:ext uri="{BB962C8B-B14F-4D97-AF65-F5344CB8AC3E}">
        <p14:creationId xmlns:p14="http://schemas.microsoft.com/office/powerpoint/2010/main" val="25098666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ertical Title and Text">
    <p:bg>
      <p:bgPr>
        <a:blipFill rotWithShape="1">
          <a:blip r:embed="rId2" cstate="screen">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36962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Vertical Title and Text">
    <p:bg>
      <p:bgPr>
        <a:blipFill rotWithShape="1">
          <a:blip r:embed="rId2" cstate="screen">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24257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Vertical Title and Text">
    <p:bg>
      <p:bgPr>
        <a:blipFill rotWithShape="1">
          <a:blip r:embed="rId2" cstate="screen">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2425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4_Title Slide">
    <p:bg>
      <p:bgPr>
        <a:blipFill rotWithShape="1">
          <a:blip r:embed="rId2" cstate="screen">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71249" y="5235390"/>
            <a:ext cx="7078299" cy="1041957"/>
          </a:xfrm>
        </p:spPr>
        <p:txBody>
          <a:bodyPr>
            <a:normAutofit/>
          </a:bodyPr>
          <a:lstStyle>
            <a:lvl1pPr algn="l">
              <a:defRPr sz="3000" cap="all">
                <a:solidFill>
                  <a:schemeClr val="bg1"/>
                </a:solidFill>
                <a:latin typeface=""/>
              </a:defRPr>
            </a:lvl1pPr>
          </a:lstStyle>
          <a:p>
            <a:r>
              <a:rPr lang="en-US" dirty="0"/>
              <a:t>Click to edit Master title style</a:t>
            </a:r>
          </a:p>
        </p:txBody>
      </p:sp>
      <p:sp>
        <p:nvSpPr>
          <p:cNvPr id="3" name="Subtitle 2"/>
          <p:cNvSpPr>
            <a:spLocks noGrp="1"/>
          </p:cNvSpPr>
          <p:nvPr>
            <p:ph type="subTitle" idx="1"/>
          </p:nvPr>
        </p:nvSpPr>
        <p:spPr>
          <a:xfrm>
            <a:off x="171248" y="6088173"/>
            <a:ext cx="6921327" cy="615892"/>
          </a:xfrm>
        </p:spPr>
        <p:txBody>
          <a:bodyPr>
            <a:noAutofit/>
          </a:bodyPr>
          <a:lstStyle>
            <a:lvl1pPr marL="0" indent="0" algn="l">
              <a:buNone/>
              <a:defRPr sz="2600" cap="all">
                <a:solidFill>
                  <a:schemeClr val="bg1">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542280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Title Slide">
    <p:bg>
      <p:bgPr>
        <a:blipFill rotWithShape="1">
          <a:blip r:embed="rId2" cstate="screen">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550928" y="3373897"/>
            <a:ext cx="3430645" cy="1041957"/>
          </a:xfrm>
        </p:spPr>
        <p:txBody>
          <a:bodyPr>
            <a:noAutofit/>
          </a:bodyPr>
          <a:lstStyle>
            <a:lvl1pPr algn="l">
              <a:defRPr sz="2400" cap="all">
                <a:solidFill>
                  <a:schemeClr val="bg1"/>
                </a:solidFill>
                <a:latin typeface=""/>
              </a:defRPr>
            </a:lvl1pPr>
          </a:lstStyle>
          <a:p>
            <a:r>
              <a:rPr lang="en-US" dirty="0"/>
              <a:t>Click to edit Master title style</a:t>
            </a:r>
          </a:p>
        </p:txBody>
      </p:sp>
      <p:sp>
        <p:nvSpPr>
          <p:cNvPr id="3" name="Subtitle 2"/>
          <p:cNvSpPr>
            <a:spLocks noGrp="1"/>
          </p:cNvSpPr>
          <p:nvPr>
            <p:ph type="subTitle" idx="1"/>
          </p:nvPr>
        </p:nvSpPr>
        <p:spPr>
          <a:xfrm>
            <a:off x="5550928" y="4519230"/>
            <a:ext cx="3430645" cy="615892"/>
          </a:xfrm>
        </p:spPr>
        <p:txBody>
          <a:bodyPr>
            <a:noAutofit/>
          </a:bodyPr>
          <a:lstStyle>
            <a:lvl1pPr marL="0" indent="0" algn="l">
              <a:buNone/>
              <a:defRPr sz="2000" cap="all">
                <a:solidFill>
                  <a:schemeClr val="bg1">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723776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2_Title Slide">
    <p:bg>
      <p:bgPr>
        <a:blipFill rotWithShape="1">
          <a:blip r:embed="rId2" cstate="screen">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550928" y="3373897"/>
            <a:ext cx="3430645" cy="1041957"/>
          </a:xfrm>
        </p:spPr>
        <p:txBody>
          <a:bodyPr>
            <a:noAutofit/>
          </a:bodyPr>
          <a:lstStyle>
            <a:lvl1pPr algn="l">
              <a:defRPr sz="2400" cap="all">
                <a:solidFill>
                  <a:schemeClr val="bg1"/>
                </a:solidFill>
                <a:latin typeface=""/>
              </a:defRPr>
            </a:lvl1pPr>
          </a:lstStyle>
          <a:p>
            <a:r>
              <a:rPr lang="en-US" dirty="0"/>
              <a:t>Click to edit Master title style</a:t>
            </a:r>
          </a:p>
        </p:txBody>
      </p:sp>
      <p:sp>
        <p:nvSpPr>
          <p:cNvPr id="3" name="Subtitle 2"/>
          <p:cNvSpPr>
            <a:spLocks noGrp="1"/>
          </p:cNvSpPr>
          <p:nvPr>
            <p:ph type="subTitle" idx="1"/>
          </p:nvPr>
        </p:nvSpPr>
        <p:spPr>
          <a:xfrm>
            <a:off x="5550928" y="4519230"/>
            <a:ext cx="3430645" cy="615892"/>
          </a:xfrm>
        </p:spPr>
        <p:txBody>
          <a:bodyPr>
            <a:noAutofit/>
          </a:bodyPr>
          <a:lstStyle>
            <a:lvl1pPr marL="0" indent="0" algn="l">
              <a:buNone/>
              <a:defRPr sz="2000" cap="all">
                <a:solidFill>
                  <a:schemeClr val="bg1">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978639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3_Title Slide">
    <p:bg>
      <p:bgPr>
        <a:blipFill rotWithShape="1">
          <a:blip r:embed="rId2" cstate="screen">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550928" y="3373897"/>
            <a:ext cx="3430645" cy="1041957"/>
          </a:xfrm>
        </p:spPr>
        <p:txBody>
          <a:bodyPr>
            <a:noAutofit/>
          </a:bodyPr>
          <a:lstStyle>
            <a:lvl1pPr algn="l">
              <a:defRPr sz="2400" cap="all">
                <a:solidFill>
                  <a:schemeClr val="bg1"/>
                </a:solidFill>
                <a:latin typeface=""/>
              </a:defRPr>
            </a:lvl1pPr>
          </a:lstStyle>
          <a:p>
            <a:r>
              <a:rPr lang="en-US" dirty="0"/>
              <a:t>Click to edit Master title style</a:t>
            </a:r>
          </a:p>
        </p:txBody>
      </p:sp>
      <p:sp>
        <p:nvSpPr>
          <p:cNvPr id="3" name="Subtitle 2"/>
          <p:cNvSpPr>
            <a:spLocks noGrp="1"/>
          </p:cNvSpPr>
          <p:nvPr>
            <p:ph type="subTitle" idx="1"/>
          </p:nvPr>
        </p:nvSpPr>
        <p:spPr>
          <a:xfrm>
            <a:off x="5550928" y="4519230"/>
            <a:ext cx="3430645" cy="615892"/>
          </a:xfrm>
        </p:spPr>
        <p:txBody>
          <a:bodyPr>
            <a:noAutofit/>
          </a:bodyPr>
          <a:lstStyle>
            <a:lvl1pPr marL="0" indent="0" algn="l">
              <a:buNone/>
              <a:defRPr sz="2000" cap="all">
                <a:solidFill>
                  <a:schemeClr val="bg1">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978639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20C2A5-FC1D-2741-BE48-3ED28BF16908}" type="datetimeFigureOut">
              <a:rPr lang="en-US" smtClean="0"/>
              <a:t>11/12/2017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88C364-E37E-1C4A-A686-252A531EB98C}" type="slidenum">
              <a:rPr lang="en-US" smtClean="0"/>
              <a:t>‹#›</a:t>
            </a:fld>
            <a:endParaRPr lang="en-US"/>
          </a:p>
        </p:txBody>
      </p:sp>
    </p:spTree>
    <p:extLst>
      <p:ext uri="{BB962C8B-B14F-4D97-AF65-F5344CB8AC3E}">
        <p14:creationId xmlns:p14="http://schemas.microsoft.com/office/powerpoint/2010/main" val="572448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436608"/>
            <a:ext cx="7772400" cy="1362075"/>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1936421"/>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a:xfrm>
            <a:off x="457200" y="6499040"/>
            <a:ext cx="2133600" cy="365125"/>
          </a:xfrm>
        </p:spPr>
        <p:txBody>
          <a:bodyPr/>
          <a:lstStyle/>
          <a:p>
            <a:fld id="{C720C2A5-FC1D-2741-BE48-3ED28BF16908}" type="datetimeFigureOut">
              <a:rPr lang="en-US" smtClean="0"/>
              <a:t>11/12/2017</a:t>
            </a:fld>
            <a:endParaRPr lang="en-US" dirty="0"/>
          </a:p>
        </p:txBody>
      </p:sp>
      <p:sp>
        <p:nvSpPr>
          <p:cNvPr id="5" name="Footer Placeholder 4"/>
          <p:cNvSpPr>
            <a:spLocks noGrp="1"/>
          </p:cNvSpPr>
          <p:nvPr>
            <p:ph type="ftr" sz="quarter" idx="11"/>
          </p:nvPr>
        </p:nvSpPr>
        <p:spPr>
          <a:xfrm>
            <a:off x="3124200" y="6499040"/>
            <a:ext cx="2895600" cy="365125"/>
          </a:xfrm>
        </p:spPr>
        <p:txBody>
          <a:bodyPr/>
          <a:lstStyle/>
          <a:p>
            <a:endParaRPr lang="en-US"/>
          </a:p>
        </p:txBody>
      </p:sp>
      <p:sp>
        <p:nvSpPr>
          <p:cNvPr id="6" name="Slide Number Placeholder 5"/>
          <p:cNvSpPr>
            <a:spLocks noGrp="1"/>
          </p:cNvSpPr>
          <p:nvPr>
            <p:ph type="sldNum" sz="quarter" idx="12"/>
          </p:nvPr>
        </p:nvSpPr>
        <p:spPr>
          <a:xfrm>
            <a:off x="6553200" y="6499040"/>
            <a:ext cx="2133600" cy="365125"/>
          </a:xfrm>
        </p:spPr>
        <p:txBody>
          <a:bodyPr/>
          <a:lstStyle/>
          <a:p>
            <a:fld id="{8C88C364-E37E-1C4A-A686-252A531EB98C}" type="slidenum">
              <a:rPr lang="en-US" smtClean="0"/>
              <a:t>‹#›</a:t>
            </a:fld>
            <a:endParaRPr lang="en-US"/>
          </a:p>
        </p:txBody>
      </p:sp>
    </p:spTree>
    <p:extLst>
      <p:ext uri="{BB962C8B-B14F-4D97-AF65-F5344CB8AC3E}">
        <p14:creationId xmlns:p14="http://schemas.microsoft.com/office/powerpoint/2010/main" val="1108740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20C2A5-FC1D-2741-BE48-3ED28BF16908}" type="datetimeFigureOut">
              <a:rPr lang="en-US" smtClean="0"/>
              <a:t>11/12/2017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88C364-E37E-1C4A-A686-252A531EB98C}" type="slidenum">
              <a:rPr lang="en-US" smtClean="0"/>
              <a:t>‹#›</a:t>
            </a:fld>
            <a:endParaRPr lang="en-US"/>
          </a:p>
        </p:txBody>
      </p:sp>
    </p:spTree>
    <p:extLst>
      <p:ext uri="{BB962C8B-B14F-4D97-AF65-F5344CB8AC3E}">
        <p14:creationId xmlns:p14="http://schemas.microsoft.com/office/powerpoint/2010/main" val="1447848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1" y="1198592"/>
            <a:ext cx="8229600" cy="775541"/>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2183146"/>
            <a:ext cx="4040188" cy="75625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3110625"/>
            <a:ext cx="4040188" cy="308688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2183146"/>
            <a:ext cx="4041775" cy="75625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3110625"/>
            <a:ext cx="4041775" cy="308688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20C2A5-FC1D-2741-BE48-3ED28BF16908}" type="datetimeFigureOut">
              <a:rPr lang="en-US" smtClean="0"/>
              <a:t>11/12/2017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88C364-E37E-1C4A-A686-252A531EB98C}" type="slidenum">
              <a:rPr lang="en-US" smtClean="0"/>
              <a:t>‹#›</a:t>
            </a:fld>
            <a:endParaRPr lang="en-US"/>
          </a:p>
        </p:txBody>
      </p:sp>
    </p:spTree>
    <p:extLst>
      <p:ext uri="{BB962C8B-B14F-4D97-AF65-F5344CB8AC3E}">
        <p14:creationId xmlns:p14="http://schemas.microsoft.com/office/powerpoint/2010/main" val="3771711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8" cstate="screen">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398353"/>
            <a:ext cx="8229600" cy="775541"/>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457200" y="2268758"/>
            <a:ext cx="8229600" cy="385740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499040"/>
            <a:ext cx="2133600" cy="365125"/>
          </a:xfrm>
          <a:prstGeom prst="rect">
            <a:avLst/>
          </a:prstGeom>
        </p:spPr>
        <p:txBody>
          <a:bodyPr vert="horz" lIns="91440" tIns="45720" rIns="91440" bIns="45720" rtlCol="0" anchor="ctr"/>
          <a:lstStyle>
            <a:lvl1pPr algn="l">
              <a:defRPr sz="1000">
                <a:solidFill>
                  <a:schemeClr val="tx1">
                    <a:tint val="75000"/>
                  </a:schemeClr>
                </a:solidFill>
                <a:latin typeface="Arial"/>
                <a:cs typeface="Arial"/>
              </a:defRPr>
            </a:lvl1pPr>
          </a:lstStyle>
          <a:p>
            <a:fld id="{C720C2A5-FC1D-2741-BE48-3ED28BF16908}" type="datetimeFigureOut">
              <a:rPr lang="en-US" smtClean="0"/>
              <a:pPr/>
              <a:t>11/12/2017</a:t>
            </a:fld>
            <a:endParaRPr lang="en-US" dirty="0"/>
          </a:p>
        </p:txBody>
      </p:sp>
      <p:sp>
        <p:nvSpPr>
          <p:cNvPr id="5" name="Footer Placeholder 4"/>
          <p:cNvSpPr>
            <a:spLocks noGrp="1"/>
          </p:cNvSpPr>
          <p:nvPr>
            <p:ph type="ftr" sz="quarter" idx="3"/>
          </p:nvPr>
        </p:nvSpPr>
        <p:spPr>
          <a:xfrm>
            <a:off x="3124200" y="6499040"/>
            <a:ext cx="2895600" cy="365125"/>
          </a:xfrm>
          <a:prstGeom prst="rect">
            <a:avLst/>
          </a:prstGeom>
        </p:spPr>
        <p:txBody>
          <a:bodyPr vert="horz" lIns="91440" tIns="45720" rIns="91440" bIns="45720" rtlCol="0" anchor="ctr"/>
          <a:lstStyle>
            <a:lvl1pPr algn="ctr">
              <a:defRPr sz="1000">
                <a:solidFill>
                  <a:schemeClr val="tx1">
                    <a:tint val="75000"/>
                  </a:schemeClr>
                </a:solidFill>
                <a:latin typeface="Arial"/>
                <a:cs typeface="Arial"/>
              </a:defRPr>
            </a:lvl1pPr>
          </a:lstStyle>
          <a:p>
            <a:endParaRPr lang="en-US" dirty="0"/>
          </a:p>
        </p:txBody>
      </p:sp>
      <p:sp>
        <p:nvSpPr>
          <p:cNvPr id="6" name="Slide Number Placeholder 5"/>
          <p:cNvSpPr>
            <a:spLocks noGrp="1"/>
          </p:cNvSpPr>
          <p:nvPr>
            <p:ph type="sldNum" sz="quarter" idx="4"/>
          </p:nvPr>
        </p:nvSpPr>
        <p:spPr>
          <a:xfrm>
            <a:off x="6553200" y="6499040"/>
            <a:ext cx="2133600" cy="365125"/>
          </a:xfrm>
          <a:prstGeom prst="rect">
            <a:avLst/>
          </a:prstGeom>
        </p:spPr>
        <p:txBody>
          <a:bodyPr vert="horz" lIns="91440" tIns="45720" rIns="91440" bIns="45720" rtlCol="0" anchor="ctr"/>
          <a:lstStyle>
            <a:lvl1pPr algn="r">
              <a:defRPr sz="900">
                <a:solidFill>
                  <a:schemeClr val="tx1">
                    <a:tint val="75000"/>
                  </a:schemeClr>
                </a:solidFill>
                <a:latin typeface="Arial"/>
                <a:cs typeface="Arial"/>
              </a:defRPr>
            </a:lvl1pPr>
          </a:lstStyle>
          <a:p>
            <a:fld id="{8C88C364-E37E-1C4A-A686-252A531EB98C}" type="slidenum">
              <a:rPr lang="en-US" smtClean="0"/>
              <a:pPr/>
              <a:t>‹#›</a:t>
            </a:fld>
            <a:endParaRPr lang="en-US" dirty="0"/>
          </a:p>
        </p:txBody>
      </p:sp>
    </p:spTree>
    <p:extLst>
      <p:ext uri="{BB962C8B-B14F-4D97-AF65-F5344CB8AC3E}">
        <p14:creationId xmlns:p14="http://schemas.microsoft.com/office/powerpoint/2010/main" val="4047847340"/>
      </p:ext>
    </p:extLst>
  </p:cSld>
  <p:clrMap bg1="lt1" tx1="dk1" bg2="lt2" tx2="dk2" accent1="accent1" accent2="accent2" accent3="accent3" accent4="accent4" accent5="accent5" accent6="accent6" hlink="hlink" folHlink="folHlink"/>
  <p:sldLayoutIdLst>
    <p:sldLayoutId id="2147483649" r:id="rId1"/>
    <p:sldLayoutId id="2147483663" r:id="rId2"/>
    <p:sldLayoutId id="2147483660" r:id="rId3"/>
    <p:sldLayoutId id="2147483661" r:id="rId4"/>
    <p:sldLayoutId id="2147483662"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9" r:id="rId14"/>
    <p:sldLayoutId id="2147483664" r:id="rId15"/>
    <p:sldLayoutId id="2147483665" r:id="rId16"/>
  </p:sldLayoutIdLst>
  <p:txStyles>
    <p:titleStyle>
      <a:lvl1pPr algn="l" defTabSz="457200" rtl="0" eaLnBrk="1" latinLnBrk="0" hangingPunct="1">
        <a:spcBef>
          <a:spcPct val="0"/>
        </a:spcBef>
        <a:buNone/>
        <a:defRPr sz="3200" kern="1200" cap="all" baseline="0">
          <a:solidFill>
            <a:schemeClr val="bg1">
              <a:lumMod val="50000"/>
            </a:schemeClr>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2800" kern="1200">
          <a:solidFill>
            <a:srgbClr val="7F7F7F"/>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rgbClr val="7F7F7F"/>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rgbClr val="7F7F7F"/>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rgbClr val="7F7F7F"/>
          </a:solidFill>
          <a:latin typeface="Arial"/>
          <a:ea typeface="+mn-ea"/>
          <a:cs typeface="Arial"/>
        </a:defRPr>
      </a:lvl4pPr>
      <a:lvl5pPr marL="2057400" indent="-228600" algn="l" defTabSz="457200" rtl="0" eaLnBrk="1" latinLnBrk="0" hangingPunct="1">
        <a:spcBef>
          <a:spcPct val="20000"/>
        </a:spcBef>
        <a:buFont typeface="Arial"/>
        <a:buChar char="»"/>
        <a:defRPr sz="1600" kern="1200">
          <a:solidFill>
            <a:srgbClr val="7F7F7F"/>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deepesh240789/prophet_time_series_analysis/blob/master/Bitcoin%2BPrice%2BPrediction%2Band%2BAnalysis.ipynb" TargetMode="Externa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hyperlink" Target="https://fxdailyreport.com/major-factors-affect-price-bitcoin-ethereum/" TargetMode="External"/><Relationship Id="rId2" Type="http://schemas.openxmlformats.org/officeDocument/2006/relationships/hyperlink" Target="https://www.coindesk.com/information/understanding-bitcoin-price-charts/" TargetMode="External"/><Relationship Id="rId1" Type="http://schemas.openxmlformats.org/officeDocument/2006/relationships/slideLayout" Target="../slideLayouts/slideLayout6.xml"/><Relationship Id="rId6" Type="http://schemas.openxmlformats.org/officeDocument/2006/relationships/hyperlink" Target="https://www.slideshare.net/RobertMcNally1/introduction-to-bitcoin-15161936" TargetMode="External"/><Relationship Id="rId5" Type="http://schemas.openxmlformats.org/officeDocument/2006/relationships/hyperlink" Target="https://blog.exploratory.io/an-introduction-to-time-series-forecasting-with-prophet-package-in-exploratory-129ed0c12112" TargetMode="External"/><Relationship Id="rId4" Type="http://schemas.openxmlformats.org/officeDocument/2006/relationships/hyperlink" Target="https://www.quandl.com/data/BCHARTS/BITSTAMPUSD-Bitcoin-Markets-bitstampUSD"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67803" y="504088"/>
            <a:ext cx="3430645" cy="1041957"/>
          </a:xfrm>
        </p:spPr>
        <p:txBody>
          <a:bodyPr/>
          <a:lstStyle/>
          <a:p>
            <a:pPr algn="ctr"/>
            <a:r>
              <a:rPr lang="en-US" sz="2800" dirty="0"/>
              <a:t>Data mining</a:t>
            </a:r>
          </a:p>
        </p:txBody>
      </p:sp>
      <p:sp>
        <p:nvSpPr>
          <p:cNvPr id="3" name="Subtitle 2"/>
          <p:cNvSpPr>
            <a:spLocks noGrp="1"/>
          </p:cNvSpPr>
          <p:nvPr>
            <p:ph type="subTitle" idx="1"/>
          </p:nvPr>
        </p:nvSpPr>
        <p:spPr>
          <a:xfrm>
            <a:off x="5026449" y="4766146"/>
            <a:ext cx="4571999" cy="502936"/>
          </a:xfrm>
        </p:spPr>
        <p:txBody>
          <a:bodyPr/>
          <a:lstStyle/>
          <a:p>
            <a:r>
              <a:rPr lang="en-US" sz="2800" dirty="0">
                <a:solidFill>
                  <a:schemeClr val="bg1"/>
                </a:solidFill>
                <a:latin typeface="+mn-lt"/>
              </a:rPr>
              <a:t>BITCOIN Market analysis</a:t>
            </a:r>
          </a:p>
        </p:txBody>
      </p:sp>
      <p:pic>
        <p:nvPicPr>
          <p:cNvPr id="5" name="Picture 4">
            <a:extLst>
              <a:ext uri="{FF2B5EF4-FFF2-40B4-BE49-F238E27FC236}">
                <a16:creationId xmlns:a16="http://schemas.microsoft.com/office/drawing/2014/main" id="{54D7508F-5F4D-4D0C-AADD-EAE59CF361B1}"/>
              </a:ext>
            </a:extLst>
          </p:cNvPr>
          <p:cNvPicPr>
            <a:picLocks noChangeAspect="1"/>
          </p:cNvPicPr>
          <p:nvPr/>
        </p:nvPicPr>
        <p:blipFill>
          <a:blip r:embed="rId2"/>
          <a:stretch>
            <a:fillRect/>
          </a:stretch>
        </p:blipFill>
        <p:spPr>
          <a:xfrm>
            <a:off x="6286500" y="1829968"/>
            <a:ext cx="2857500" cy="1600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extBox 3">
            <a:extLst>
              <a:ext uri="{FF2B5EF4-FFF2-40B4-BE49-F238E27FC236}">
                <a16:creationId xmlns:a16="http://schemas.microsoft.com/office/drawing/2014/main" id="{D1FFAB95-2E89-48ED-BE05-029E03E4FE1C}"/>
              </a:ext>
            </a:extLst>
          </p:cNvPr>
          <p:cNvSpPr txBox="1"/>
          <p:nvPr/>
        </p:nvSpPr>
        <p:spPr>
          <a:xfrm>
            <a:off x="5068652" y="5255014"/>
            <a:ext cx="3671668" cy="1748171"/>
          </a:xfrm>
          <a:prstGeom prst="rect">
            <a:avLst/>
          </a:prstGeom>
          <a:noFill/>
        </p:spPr>
        <p:txBody>
          <a:bodyPr wrap="square" rtlCol="0">
            <a:spAutoFit/>
          </a:bodyPr>
          <a:lstStyle/>
          <a:p>
            <a:pPr>
              <a:lnSpc>
                <a:spcPct val="80000"/>
              </a:lnSpc>
            </a:pPr>
            <a:r>
              <a:rPr lang="en-US" altLang="en-US" sz="2800" cap="all" dirty="0">
                <a:solidFill>
                  <a:srgbClr val="CCCC00"/>
                </a:solidFill>
                <a:cs typeface="Arial"/>
              </a:rPr>
              <a:t>Deepesh Puthran</a:t>
            </a:r>
          </a:p>
          <a:p>
            <a:pPr>
              <a:lnSpc>
                <a:spcPct val="80000"/>
              </a:lnSpc>
            </a:pPr>
            <a:r>
              <a:rPr lang="en-US" altLang="en-US" sz="2800" cap="all" dirty="0">
                <a:solidFill>
                  <a:srgbClr val="CCCC00"/>
                </a:solidFill>
                <a:cs typeface="Arial"/>
              </a:rPr>
              <a:t>Siva Prasad Sahoo</a:t>
            </a:r>
          </a:p>
          <a:p>
            <a:pPr>
              <a:lnSpc>
                <a:spcPct val="80000"/>
              </a:lnSpc>
            </a:pPr>
            <a:r>
              <a:rPr lang="en-US" altLang="en-US" sz="2800" cap="all" dirty="0">
                <a:solidFill>
                  <a:srgbClr val="CCCC00"/>
                </a:solidFill>
                <a:cs typeface="Arial"/>
              </a:rPr>
              <a:t>Shruti </a:t>
            </a:r>
            <a:r>
              <a:rPr lang="en-US" altLang="en-US" sz="2800" cap="all" dirty="0" err="1">
                <a:solidFill>
                  <a:srgbClr val="CCCC00"/>
                </a:solidFill>
                <a:cs typeface="Arial"/>
              </a:rPr>
              <a:t>Pareek</a:t>
            </a:r>
            <a:endParaRPr lang="en-US" altLang="en-US" sz="2800" cap="all" dirty="0">
              <a:solidFill>
                <a:srgbClr val="CCCC00"/>
              </a:solidFill>
              <a:cs typeface="Arial"/>
            </a:endParaRPr>
          </a:p>
          <a:p>
            <a:pPr>
              <a:lnSpc>
                <a:spcPct val="80000"/>
              </a:lnSpc>
            </a:pPr>
            <a:r>
              <a:rPr lang="en-US" altLang="en-US" sz="2800" cap="all" dirty="0">
                <a:solidFill>
                  <a:srgbClr val="CCCC00"/>
                </a:solidFill>
                <a:cs typeface="Arial"/>
              </a:rPr>
              <a:t>Nikhil P Naik</a:t>
            </a:r>
            <a:endParaRPr lang="en-IN" altLang="en-US" sz="2800" cap="all" dirty="0">
              <a:solidFill>
                <a:srgbClr val="CCCC00"/>
              </a:solidFill>
              <a:cs typeface="Arial"/>
            </a:endParaRPr>
          </a:p>
          <a:p>
            <a:endParaRPr lang="en-IN" dirty="0">
              <a:solidFill>
                <a:srgbClr val="CCFF33"/>
              </a:solidFill>
            </a:endParaRPr>
          </a:p>
        </p:txBody>
      </p:sp>
    </p:spTree>
    <p:extLst>
      <p:ext uri="{BB962C8B-B14F-4D97-AF65-F5344CB8AC3E}">
        <p14:creationId xmlns:p14="http://schemas.microsoft.com/office/powerpoint/2010/main" val="4476924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15473"/>
            <a:ext cx="8229600" cy="775541"/>
          </a:xfrm>
        </p:spPr>
        <p:txBody>
          <a:bodyPr/>
          <a:lstStyle/>
          <a:p>
            <a:r>
              <a:rPr lang="en-US" dirty="0">
                <a:solidFill>
                  <a:schemeClr val="tx1"/>
                </a:solidFill>
                <a:latin typeface="+mn-lt"/>
              </a:rPr>
              <a:t>Bitcoin price forecast using time series analysis with prophet using python</a:t>
            </a:r>
          </a:p>
        </p:txBody>
      </p:sp>
      <p:sp>
        <p:nvSpPr>
          <p:cNvPr id="3" name="Content Placeholder 2"/>
          <p:cNvSpPr>
            <a:spLocks noGrp="1"/>
          </p:cNvSpPr>
          <p:nvPr>
            <p:ph idx="1"/>
          </p:nvPr>
        </p:nvSpPr>
        <p:spPr/>
        <p:txBody>
          <a:bodyPr>
            <a:normAutofit fontScale="77500" lnSpcReduction="20000"/>
          </a:bodyPr>
          <a:lstStyle/>
          <a:p>
            <a:pPr>
              <a:spcBef>
                <a:spcPct val="0"/>
              </a:spcBef>
              <a:buFont typeface="Wingdings" panose="05000000000000000000" pitchFamily="2" charset="2"/>
              <a:buChar char="§"/>
            </a:pPr>
            <a:r>
              <a:rPr lang="en-IN" sz="2600" dirty="0">
                <a:solidFill>
                  <a:schemeClr val="tx1"/>
                </a:solidFill>
                <a:latin typeface="+mn-lt"/>
              </a:rPr>
              <a:t>Prophet is library to built forecasting model for time series data. Here it uses additive regression model or curve fitting for forecasting. Internally the core part has been developed using Stan's probabilistic programming language.</a:t>
            </a:r>
          </a:p>
          <a:p>
            <a:pPr>
              <a:spcBef>
                <a:spcPct val="0"/>
              </a:spcBef>
              <a:buFont typeface="Wingdings" panose="05000000000000000000" pitchFamily="2" charset="2"/>
              <a:buChar char="§"/>
            </a:pPr>
            <a:endParaRPr lang="en-US" sz="2600" cap="all" dirty="0">
              <a:solidFill>
                <a:schemeClr val="tx1"/>
              </a:solidFill>
              <a:latin typeface="+mn-lt"/>
              <a:ea typeface="+mj-ea"/>
            </a:endParaRPr>
          </a:p>
          <a:p>
            <a:pPr>
              <a:spcBef>
                <a:spcPct val="0"/>
              </a:spcBef>
              <a:buFont typeface="Wingdings" panose="05000000000000000000" pitchFamily="2" charset="2"/>
              <a:buChar char="§"/>
            </a:pPr>
            <a:r>
              <a:rPr lang="en-IN" sz="2600" dirty="0">
                <a:solidFill>
                  <a:schemeClr val="tx1"/>
                </a:solidFill>
                <a:latin typeface="+mn-lt"/>
              </a:rPr>
              <a:t>According to the authors it gives us the option to estimate parameter uncertainty using the Hamiltonian Monte Carlo algorithm, and allows us to re-use the fitting procedure across multiple interface languages.”</a:t>
            </a:r>
          </a:p>
          <a:p>
            <a:pPr marL="0" indent="0">
              <a:spcBef>
                <a:spcPct val="0"/>
              </a:spcBef>
              <a:buNone/>
            </a:pPr>
            <a:endParaRPr lang="en-IN" sz="2600" dirty="0">
              <a:solidFill>
                <a:schemeClr val="tx1"/>
              </a:solidFill>
              <a:latin typeface="+mn-lt"/>
            </a:endParaRPr>
          </a:p>
          <a:p>
            <a:pPr>
              <a:spcBef>
                <a:spcPct val="0"/>
              </a:spcBef>
              <a:buFont typeface="Wingdings" panose="05000000000000000000" pitchFamily="2" charset="2"/>
              <a:buChar char="§"/>
            </a:pPr>
            <a:r>
              <a:rPr lang="en-IN" sz="2600" dirty="0">
                <a:solidFill>
                  <a:schemeClr val="tx1"/>
                </a:solidFill>
                <a:latin typeface="+mn-lt"/>
              </a:rPr>
              <a:t>The library is used to handle typical data challenges such as:</a:t>
            </a:r>
          </a:p>
          <a:p>
            <a:pPr lvl="1">
              <a:spcBef>
                <a:spcPct val="0"/>
              </a:spcBef>
            </a:pPr>
            <a:r>
              <a:rPr lang="en-IN" sz="2600" dirty="0">
                <a:solidFill>
                  <a:schemeClr val="tx1"/>
                </a:solidFill>
                <a:latin typeface="+mn-lt"/>
              </a:rPr>
              <a:t>A reasonable number of missing observations or large outliers.</a:t>
            </a:r>
          </a:p>
          <a:p>
            <a:pPr lvl="1">
              <a:spcBef>
                <a:spcPct val="0"/>
              </a:spcBef>
            </a:pPr>
            <a:r>
              <a:rPr lang="en-IN" sz="2600" dirty="0">
                <a:solidFill>
                  <a:schemeClr val="tx1"/>
                </a:solidFill>
                <a:latin typeface="+mn-lt"/>
              </a:rPr>
              <a:t>Historical trend changes, for instance due to product launches or logging changes.</a:t>
            </a:r>
          </a:p>
          <a:p>
            <a:pPr lvl="1">
              <a:spcBef>
                <a:spcPct val="0"/>
              </a:spcBef>
            </a:pPr>
            <a:r>
              <a:rPr lang="en-IN" sz="2600" dirty="0">
                <a:solidFill>
                  <a:schemeClr val="tx1"/>
                </a:solidFill>
                <a:latin typeface="+mn-lt"/>
              </a:rPr>
              <a:t>Trends that are non-linear growth curves, where a trend hits a natural limit or saturates.</a:t>
            </a:r>
            <a:endParaRPr lang="en-US" sz="2600" dirty="0">
              <a:solidFill>
                <a:schemeClr val="tx1"/>
              </a:solidFill>
              <a:latin typeface="+mn-lt"/>
            </a:endParaRPr>
          </a:p>
        </p:txBody>
      </p:sp>
    </p:spTree>
    <p:extLst>
      <p:ext uri="{BB962C8B-B14F-4D97-AF65-F5344CB8AC3E}">
        <p14:creationId xmlns:p14="http://schemas.microsoft.com/office/powerpoint/2010/main" val="1348732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15473"/>
            <a:ext cx="8229600" cy="775541"/>
          </a:xfrm>
        </p:spPr>
        <p:txBody>
          <a:bodyPr>
            <a:noAutofit/>
          </a:bodyPr>
          <a:lstStyle/>
          <a:p>
            <a:r>
              <a:rPr lang="en-US" sz="2800" dirty="0">
                <a:solidFill>
                  <a:schemeClr val="tx1"/>
                </a:solidFill>
                <a:latin typeface="+mn-lt"/>
              </a:rPr>
              <a:t>Bitcoin price forecast using time series analysis with prophet using python</a:t>
            </a:r>
          </a:p>
        </p:txBody>
      </p:sp>
      <p:sp>
        <p:nvSpPr>
          <p:cNvPr id="3" name="Content Placeholder 2"/>
          <p:cNvSpPr>
            <a:spLocks noGrp="1"/>
          </p:cNvSpPr>
          <p:nvPr>
            <p:ph idx="1"/>
          </p:nvPr>
        </p:nvSpPr>
        <p:spPr/>
        <p:txBody>
          <a:bodyPr>
            <a:normAutofit/>
          </a:bodyPr>
          <a:lstStyle/>
          <a:p>
            <a:pPr>
              <a:spcBef>
                <a:spcPct val="0"/>
              </a:spcBef>
              <a:buFont typeface="Wingdings" panose="05000000000000000000" pitchFamily="2" charset="2"/>
              <a:buChar char="§"/>
            </a:pPr>
            <a:r>
              <a:rPr lang="en-IN" sz="2600" dirty="0">
                <a:solidFill>
                  <a:schemeClr val="tx1"/>
                </a:solidFill>
                <a:latin typeface="+mn-lt"/>
              </a:rPr>
              <a:t>The analysis for the same has been done in </a:t>
            </a:r>
            <a:r>
              <a:rPr lang="en-IN" sz="2600" dirty="0" err="1">
                <a:solidFill>
                  <a:schemeClr val="tx1"/>
                </a:solidFill>
                <a:latin typeface="+mn-lt"/>
              </a:rPr>
              <a:t>Juypter</a:t>
            </a:r>
            <a:r>
              <a:rPr lang="en-IN" sz="2600" dirty="0">
                <a:solidFill>
                  <a:schemeClr val="tx1"/>
                </a:solidFill>
                <a:latin typeface="+mn-lt"/>
              </a:rPr>
              <a:t> Notebook App which is a client-server application that allows editing and running notebook document via a web browser.</a:t>
            </a:r>
          </a:p>
          <a:p>
            <a:pPr>
              <a:spcBef>
                <a:spcPct val="0"/>
              </a:spcBef>
              <a:buFont typeface="Wingdings" panose="05000000000000000000" pitchFamily="2" charset="2"/>
              <a:buChar char="§"/>
            </a:pPr>
            <a:r>
              <a:rPr lang="en-IN" sz="2600" dirty="0">
                <a:solidFill>
                  <a:schemeClr val="tx1"/>
                </a:solidFill>
                <a:latin typeface="+mn-lt"/>
              </a:rPr>
              <a:t>We have uploaded </a:t>
            </a:r>
            <a:r>
              <a:rPr lang="en-IN" sz="2600" dirty="0" err="1">
                <a:solidFill>
                  <a:schemeClr val="tx1"/>
                </a:solidFill>
                <a:latin typeface="+mn-lt"/>
              </a:rPr>
              <a:t>Jupyter</a:t>
            </a:r>
            <a:r>
              <a:rPr lang="en-IN" sz="2600" dirty="0">
                <a:solidFill>
                  <a:schemeClr val="tx1"/>
                </a:solidFill>
                <a:latin typeface="+mn-lt"/>
              </a:rPr>
              <a:t> Notebook along with the code to the GitHub link as follows:</a:t>
            </a:r>
          </a:p>
          <a:p>
            <a:pPr marL="0" indent="0">
              <a:spcBef>
                <a:spcPct val="0"/>
              </a:spcBef>
              <a:buNone/>
            </a:pPr>
            <a:r>
              <a:rPr lang="en-US" sz="2600" dirty="0">
                <a:solidFill>
                  <a:schemeClr val="tx1"/>
                </a:solidFill>
                <a:latin typeface="+mn-lt"/>
                <a:hlinkClick r:id="rId2"/>
              </a:rPr>
              <a:t>https://github.com/deepesh240789/prophet_time_series_analysis/blob/master/Bitcoin%2BPrice%2BPrediction%2Band%2BAnalysis.ipynb</a:t>
            </a:r>
            <a:endParaRPr lang="en-US" sz="2600" dirty="0">
              <a:solidFill>
                <a:schemeClr val="tx1"/>
              </a:solidFill>
              <a:latin typeface="+mn-lt"/>
            </a:endParaRPr>
          </a:p>
        </p:txBody>
      </p:sp>
    </p:spTree>
    <p:extLst>
      <p:ext uri="{BB962C8B-B14F-4D97-AF65-F5344CB8AC3E}">
        <p14:creationId xmlns:p14="http://schemas.microsoft.com/office/powerpoint/2010/main" val="3648145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15473"/>
            <a:ext cx="8229600" cy="775541"/>
          </a:xfrm>
        </p:spPr>
        <p:txBody>
          <a:bodyPr/>
          <a:lstStyle/>
          <a:p>
            <a:r>
              <a:rPr lang="en-US" sz="2800" dirty="0">
                <a:solidFill>
                  <a:schemeClr val="tx1"/>
                </a:solidFill>
                <a:latin typeface="+mn-lt"/>
              </a:rPr>
              <a:t>Bitcoin trend analysis using j48 and Multilayer perceptron Algorithms</a:t>
            </a:r>
          </a:p>
        </p:txBody>
      </p:sp>
      <p:sp>
        <p:nvSpPr>
          <p:cNvPr id="3" name="Content Placeholder 2"/>
          <p:cNvSpPr>
            <a:spLocks noGrp="1"/>
          </p:cNvSpPr>
          <p:nvPr>
            <p:ph idx="1"/>
          </p:nvPr>
        </p:nvSpPr>
        <p:spPr/>
        <p:txBody>
          <a:bodyPr>
            <a:normAutofit/>
          </a:bodyPr>
          <a:lstStyle/>
          <a:p>
            <a:pPr>
              <a:spcBef>
                <a:spcPct val="0"/>
              </a:spcBef>
              <a:buFont typeface="Wingdings" panose="05000000000000000000" pitchFamily="2" charset="2"/>
              <a:buChar char="§"/>
            </a:pPr>
            <a:r>
              <a:rPr lang="en-IN" sz="2600" dirty="0">
                <a:solidFill>
                  <a:schemeClr val="tx1"/>
                </a:solidFill>
                <a:latin typeface="+mn-lt"/>
              </a:rPr>
              <a:t>Here we have created two classifiers such as Decision Tree and Neural Network in SAS Enterprise miner. Below are the model and their results:</a:t>
            </a:r>
          </a:p>
          <a:p>
            <a:pPr>
              <a:spcBef>
                <a:spcPct val="0"/>
              </a:spcBef>
              <a:buFont typeface="Wingdings" panose="05000000000000000000" pitchFamily="2" charset="2"/>
              <a:buChar char="§"/>
            </a:pPr>
            <a:endParaRPr lang="en-IN" sz="2600" dirty="0">
              <a:solidFill>
                <a:schemeClr val="tx1"/>
              </a:solidFill>
              <a:latin typeface="+mn-lt"/>
            </a:endParaRPr>
          </a:p>
        </p:txBody>
      </p:sp>
      <p:pic>
        <p:nvPicPr>
          <p:cNvPr id="4" name="Picture 3">
            <a:extLst>
              <a:ext uri="{FF2B5EF4-FFF2-40B4-BE49-F238E27FC236}">
                <a16:creationId xmlns:a16="http://schemas.microsoft.com/office/drawing/2014/main" id="{FEB55629-EC13-4CF8-94F0-CBB726743649}"/>
              </a:ext>
            </a:extLst>
          </p:cNvPr>
          <p:cNvPicPr>
            <a:picLocks noChangeAspect="1"/>
          </p:cNvPicPr>
          <p:nvPr/>
        </p:nvPicPr>
        <p:blipFill>
          <a:blip r:embed="rId2"/>
          <a:stretch>
            <a:fillRect/>
          </a:stretch>
        </p:blipFill>
        <p:spPr>
          <a:xfrm>
            <a:off x="267285" y="4006040"/>
            <a:ext cx="8419515" cy="1631324"/>
          </a:xfrm>
          <a:prstGeom prst="rect">
            <a:avLst/>
          </a:prstGeom>
        </p:spPr>
      </p:pic>
    </p:spTree>
    <p:extLst>
      <p:ext uri="{BB962C8B-B14F-4D97-AF65-F5344CB8AC3E}">
        <p14:creationId xmlns:p14="http://schemas.microsoft.com/office/powerpoint/2010/main" val="3317559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4619"/>
            <a:ext cx="8229600" cy="472650"/>
          </a:xfrm>
        </p:spPr>
        <p:txBody>
          <a:bodyPr/>
          <a:lstStyle/>
          <a:p>
            <a:r>
              <a:rPr lang="en-US" sz="2000" cap="none" dirty="0">
                <a:solidFill>
                  <a:schemeClr val="tx1"/>
                </a:solidFill>
                <a:latin typeface="+mn-lt"/>
              </a:rPr>
              <a:t>J48 classification table</a:t>
            </a:r>
          </a:p>
        </p:txBody>
      </p:sp>
      <p:pic>
        <p:nvPicPr>
          <p:cNvPr id="8" name="Content Placeholder 7">
            <a:extLst>
              <a:ext uri="{FF2B5EF4-FFF2-40B4-BE49-F238E27FC236}">
                <a16:creationId xmlns:a16="http://schemas.microsoft.com/office/drawing/2014/main" id="{592D3F3D-D9CE-4FF2-BAE0-FD6B63251FB3}"/>
              </a:ext>
            </a:extLst>
          </p:cNvPr>
          <p:cNvPicPr>
            <a:picLocks noGrp="1" noChangeAspect="1"/>
          </p:cNvPicPr>
          <p:nvPr>
            <p:ph idx="1"/>
          </p:nvPr>
        </p:nvPicPr>
        <p:blipFill>
          <a:blip r:embed="rId2"/>
          <a:stretch>
            <a:fillRect/>
          </a:stretch>
        </p:blipFill>
        <p:spPr>
          <a:xfrm>
            <a:off x="2152358" y="2757270"/>
            <a:ext cx="4384340" cy="3368894"/>
          </a:xfrm>
          <a:prstGeom prst="rect">
            <a:avLst/>
          </a:prstGeom>
        </p:spPr>
      </p:pic>
      <p:sp>
        <p:nvSpPr>
          <p:cNvPr id="10" name="Title 1">
            <a:extLst>
              <a:ext uri="{FF2B5EF4-FFF2-40B4-BE49-F238E27FC236}">
                <a16:creationId xmlns:a16="http://schemas.microsoft.com/office/drawing/2014/main" id="{73175A5B-2DAE-4B10-9ED1-019BC23258E8}"/>
              </a:ext>
            </a:extLst>
          </p:cNvPr>
          <p:cNvSpPr txBox="1">
            <a:spLocks/>
          </p:cNvSpPr>
          <p:nvPr/>
        </p:nvSpPr>
        <p:spPr>
          <a:xfrm>
            <a:off x="609600" y="1367873"/>
            <a:ext cx="8229600" cy="775541"/>
          </a:xfrm>
          <a:prstGeom prst="rect">
            <a:avLst/>
          </a:prstGeom>
        </p:spPr>
        <p:txBody>
          <a:bodyPr vert="horz" lIns="91440" tIns="45720" rIns="91440" bIns="45720" rtlCol="0" anchor="ctr">
            <a:noAutofit/>
          </a:bodyPr>
          <a:lstStyle>
            <a:lvl1pPr algn="l" defTabSz="457200" rtl="0" eaLnBrk="1" latinLnBrk="0" hangingPunct="1">
              <a:spcBef>
                <a:spcPct val="0"/>
              </a:spcBef>
              <a:buNone/>
              <a:defRPr sz="3200" kern="1200" cap="all" baseline="0">
                <a:solidFill>
                  <a:schemeClr val="bg1">
                    <a:lumMod val="50000"/>
                  </a:schemeClr>
                </a:solidFill>
                <a:latin typeface="Arial"/>
                <a:ea typeface="+mj-ea"/>
                <a:cs typeface="Arial"/>
              </a:defRPr>
            </a:lvl1pPr>
          </a:lstStyle>
          <a:p>
            <a:r>
              <a:rPr lang="en-US" sz="2800" dirty="0">
                <a:solidFill>
                  <a:schemeClr val="tx1"/>
                </a:solidFill>
                <a:latin typeface="+mn-lt"/>
              </a:rPr>
              <a:t>Bitcoin trend analysis using j48 and Multilayer perceptron Algorithms</a:t>
            </a:r>
          </a:p>
        </p:txBody>
      </p:sp>
    </p:spTree>
    <p:extLst>
      <p:ext uri="{BB962C8B-B14F-4D97-AF65-F5344CB8AC3E}">
        <p14:creationId xmlns:p14="http://schemas.microsoft.com/office/powerpoint/2010/main" val="10394884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15473"/>
            <a:ext cx="8229600" cy="775541"/>
          </a:xfrm>
        </p:spPr>
        <p:txBody>
          <a:bodyPr/>
          <a:lstStyle/>
          <a:p>
            <a:r>
              <a:rPr lang="en-US" sz="2800" dirty="0">
                <a:solidFill>
                  <a:schemeClr val="tx1"/>
                </a:solidFill>
                <a:latin typeface="+mn-lt"/>
              </a:rPr>
              <a:t>Bitcoin trend analysis using j48 and Multilayer perceptron Algorithms</a:t>
            </a:r>
          </a:p>
        </p:txBody>
      </p:sp>
      <p:pic>
        <p:nvPicPr>
          <p:cNvPr id="3" name="Picture 2">
            <a:extLst>
              <a:ext uri="{FF2B5EF4-FFF2-40B4-BE49-F238E27FC236}">
                <a16:creationId xmlns:a16="http://schemas.microsoft.com/office/drawing/2014/main" id="{18DB9C3E-21D6-4C8D-85EB-604A78F0BE53}"/>
              </a:ext>
            </a:extLst>
          </p:cNvPr>
          <p:cNvPicPr>
            <a:picLocks noChangeAspect="1"/>
          </p:cNvPicPr>
          <p:nvPr/>
        </p:nvPicPr>
        <p:blipFill>
          <a:blip r:embed="rId2"/>
          <a:stretch>
            <a:fillRect/>
          </a:stretch>
        </p:blipFill>
        <p:spPr>
          <a:xfrm>
            <a:off x="1312693" y="2553286"/>
            <a:ext cx="6743700" cy="3917852"/>
          </a:xfrm>
          <a:prstGeom prst="rect">
            <a:avLst/>
          </a:prstGeom>
        </p:spPr>
      </p:pic>
      <p:sp>
        <p:nvSpPr>
          <p:cNvPr id="5" name="Title 1">
            <a:extLst>
              <a:ext uri="{FF2B5EF4-FFF2-40B4-BE49-F238E27FC236}">
                <a16:creationId xmlns:a16="http://schemas.microsoft.com/office/drawing/2014/main" id="{343AF465-4540-42E8-9322-94B3A25503CC}"/>
              </a:ext>
            </a:extLst>
          </p:cNvPr>
          <p:cNvSpPr txBox="1">
            <a:spLocks/>
          </p:cNvSpPr>
          <p:nvPr/>
        </p:nvSpPr>
        <p:spPr>
          <a:xfrm>
            <a:off x="609600" y="2284619"/>
            <a:ext cx="8229600" cy="472650"/>
          </a:xfrm>
          <a:prstGeom prst="rect">
            <a:avLst/>
          </a:prstGeom>
        </p:spPr>
        <p:txBody>
          <a:bodyPr vert="horz" lIns="91440" tIns="45720" rIns="91440" bIns="45720" rtlCol="0" anchor="ctr">
            <a:noAutofit/>
          </a:bodyPr>
          <a:lstStyle>
            <a:lvl1pPr algn="l" defTabSz="457200" rtl="0" eaLnBrk="1" latinLnBrk="0" hangingPunct="1">
              <a:spcBef>
                <a:spcPct val="0"/>
              </a:spcBef>
              <a:buNone/>
              <a:defRPr sz="3200" kern="1200" cap="all" baseline="0">
                <a:solidFill>
                  <a:schemeClr val="bg1">
                    <a:lumMod val="50000"/>
                  </a:schemeClr>
                </a:solidFill>
                <a:latin typeface="Arial"/>
                <a:ea typeface="+mj-ea"/>
                <a:cs typeface="Arial"/>
              </a:defRPr>
            </a:lvl1pPr>
          </a:lstStyle>
          <a:p>
            <a:endParaRPr lang="en-US" sz="2800" cap="none" dirty="0">
              <a:solidFill>
                <a:schemeClr val="tx1"/>
              </a:solidFill>
              <a:latin typeface="+mn-lt"/>
            </a:endParaRPr>
          </a:p>
        </p:txBody>
      </p:sp>
      <p:sp>
        <p:nvSpPr>
          <p:cNvPr id="6" name="Content Placeholder 5">
            <a:extLst>
              <a:ext uri="{FF2B5EF4-FFF2-40B4-BE49-F238E27FC236}">
                <a16:creationId xmlns:a16="http://schemas.microsoft.com/office/drawing/2014/main" id="{81DBB479-1BD1-4444-88F9-279F0B846B04}"/>
              </a:ext>
            </a:extLst>
          </p:cNvPr>
          <p:cNvSpPr>
            <a:spLocks noGrp="1"/>
          </p:cNvSpPr>
          <p:nvPr>
            <p:ph idx="1"/>
          </p:nvPr>
        </p:nvSpPr>
        <p:spPr>
          <a:xfrm>
            <a:off x="457200" y="2152357"/>
            <a:ext cx="8229600" cy="3973806"/>
          </a:xfrm>
        </p:spPr>
        <p:txBody>
          <a:bodyPr/>
          <a:lstStyle/>
          <a:p>
            <a:pPr marL="0" indent="0">
              <a:buNone/>
            </a:pPr>
            <a:r>
              <a:rPr lang="en-US" sz="2000" dirty="0">
                <a:solidFill>
                  <a:schemeClr val="tx1"/>
                </a:solidFill>
              </a:rPr>
              <a:t>J48 Decision tree</a:t>
            </a:r>
          </a:p>
          <a:p>
            <a:pPr marL="0" indent="0">
              <a:buNone/>
            </a:pPr>
            <a:endParaRPr lang="en-IN" dirty="0"/>
          </a:p>
        </p:txBody>
      </p:sp>
    </p:spTree>
    <p:extLst>
      <p:ext uri="{BB962C8B-B14F-4D97-AF65-F5344CB8AC3E}">
        <p14:creationId xmlns:p14="http://schemas.microsoft.com/office/powerpoint/2010/main" val="20392838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15473"/>
            <a:ext cx="8229600" cy="775541"/>
          </a:xfrm>
        </p:spPr>
        <p:txBody>
          <a:bodyPr/>
          <a:lstStyle/>
          <a:p>
            <a:r>
              <a:rPr lang="en-US" sz="2800" dirty="0">
                <a:solidFill>
                  <a:schemeClr val="tx1"/>
                </a:solidFill>
                <a:latin typeface="+mn-lt"/>
              </a:rPr>
              <a:t>Bitcoin trend analysis using j48 and Multilayer perceptron Algorithms</a:t>
            </a:r>
          </a:p>
        </p:txBody>
      </p:sp>
      <p:sp>
        <p:nvSpPr>
          <p:cNvPr id="5" name="Content Placeholder 4">
            <a:extLst>
              <a:ext uri="{FF2B5EF4-FFF2-40B4-BE49-F238E27FC236}">
                <a16:creationId xmlns:a16="http://schemas.microsoft.com/office/drawing/2014/main" id="{13D6AE58-CC6F-48B6-A0FF-D759AED85001}"/>
              </a:ext>
            </a:extLst>
          </p:cNvPr>
          <p:cNvSpPr>
            <a:spLocks noGrp="1"/>
          </p:cNvSpPr>
          <p:nvPr>
            <p:ph idx="1"/>
          </p:nvPr>
        </p:nvSpPr>
        <p:spPr/>
        <p:txBody>
          <a:bodyPr>
            <a:normAutofit/>
          </a:bodyPr>
          <a:lstStyle/>
          <a:p>
            <a:pPr marL="0" indent="0">
              <a:buNone/>
            </a:pPr>
            <a:r>
              <a:rPr lang="en-IN" sz="2000" dirty="0">
                <a:solidFill>
                  <a:schemeClr val="tx1"/>
                </a:solidFill>
                <a:latin typeface="+mn-lt"/>
                <a:ea typeface="+mj-ea"/>
              </a:rPr>
              <a:t>J48 Fit </a:t>
            </a:r>
            <a:r>
              <a:rPr lang="en-IN" sz="1800" dirty="0">
                <a:solidFill>
                  <a:schemeClr val="tx1"/>
                </a:solidFill>
                <a:latin typeface="+mn-lt"/>
                <a:ea typeface="+mj-ea"/>
              </a:rPr>
              <a:t>Statistics</a:t>
            </a:r>
            <a:endParaRPr lang="en-IN" sz="2000" dirty="0">
              <a:solidFill>
                <a:schemeClr val="tx1"/>
              </a:solidFill>
              <a:latin typeface="+mn-lt"/>
              <a:ea typeface="+mj-ea"/>
            </a:endParaRPr>
          </a:p>
        </p:txBody>
      </p:sp>
      <p:pic>
        <p:nvPicPr>
          <p:cNvPr id="6" name="Picture 5">
            <a:extLst>
              <a:ext uri="{FF2B5EF4-FFF2-40B4-BE49-F238E27FC236}">
                <a16:creationId xmlns:a16="http://schemas.microsoft.com/office/drawing/2014/main" id="{626AA9E7-9F03-46B0-95A0-62AC8267A17A}"/>
              </a:ext>
            </a:extLst>
          </p:cNvPr>
          <p:cNvPicPr>
            <a:picLocks noChangeAspect="1"/>
          </p:cNvPicPr>
          <p:nvPr/>
        </p:nvPicPr>
        <p:blipFill>
          <a:blip r:embed="rId2"/>
          <a:stretch>
            <a:fillRect/>
          </a:stretch>
        </p:blipFill>
        <p:spPr>
          <a:xfrm>
            <a:off x="822961" y="3413320"/>
            <a:ext cx="7505114" cy="1299358"/>
          </a:xfrm>
          <a:prstGeom prst="rect">
            <a:avLst/>
          </a:prstGeom>
        </p:spPr>
      </p:pic>
    </p:spTree>
    <p:extLst>
      <p:ext uri="{BB962C8B-B14F-4D97-AF65-F5344CB8AC3E}">
        <p14:creationId xmlns:p14="http://schemas.microsoft.com/office/powerpoint/2010/main" val="5278315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15473"/>
            <a:ext cx="8229600" cy="775541"/>
          </a:xfrm>
        </p:spPr>
        <p:txBody>
          <a:bodyPr/>
          <a:lstStyle/>
          <a:p>
            <a:r>
              <a:rPr lang="en-US" sz="2800" dirty="0">
                <a:solidFill>
                  <a:schemeClr val="tx1"/>
                </a:solidFill>
                <a:latin typeface="+mn-lt"/>
              </a:rPr>
              <a:t>Bitcoin trend analysis using j48 and Multilayer perceptron Algorithms</a:t>
            </a:r>
          </a:p>
        </p:txBody>
      </p:sp>
      <p:sp>
        <p:nvSpPr>
          <p:cNvPr id="5" name="Content Placeholder 4">
            <a:extLst>
              <a:ext uri="{FF2B5EF4-FFF2-40B4-BE49-F238E27FC236}">
                <a16:creationId xmlns:a16="http://schemas.microsoft.com/office/drawing/2014/main" id="{13D6AE58-CC6F-48B6-A0FF-D759AED85001}"/>
              </a:ext>
            </a:extLst>
          </p:cNvPr>
          <p:cNvSpPr>
            <a:spLocks noGrp="1"/>
          </p:cNvSpPr>
          <p:nvPr>
            <p:ph idx="1"/>
          </p:nvPr>
        </p:nvSpPr>
        <p:spPr/>
        <p:txBody>
          <a:bodyPr>
            <a:normAutofit/>
          </a:bodyPr>
          <a:lstStyle/>
          <a:p>
            <a:pPr marL="0" indent="0">
              <a:buNone/>
            </a:pPr>
            <a:r>
              <a:rPr lang="en-US" sz="1800" dirty="0">
                <a:solidFill>
                  <a:schemeClr val="tx1"/>
                </a:solidFill>
              </a:rPr>
              <a:t>MLP classification table</a:t>
            </a:r>
            <a:endParaRPr lang="en-IN" sz="1800" dirty="0"/>
          </a:p>
        </p:txBody>
      </p:sp>
      <p:pic>
        <p:nvPicPr>
          <p:cNvPr id="3" name="Picture 2">
            <a:extLst>
              <a:ext uri="{FF2B5EF4-FFF2-40B4-BE49-F238E27FC236}">
                <a16:creationId xmlns:a16="http://schemas.microsoft.com/office/drawing/2014/main" id="{B40F6772-BF00-4D26-B17F-1ABEE3B94A6E}"/>
              </a:ext>
            </a:extLst>
          </p:cNvPr>
          <p:cNvPicPr>
            <a:picLocks noChangeAspect="1"/>
          </p:cNvPicPr>
          <p:nvPr/>
        </p:nvPicPr>
        <p:blipFill>
          <a:blip r:embed="rId2"/>
          <a:stretch>
            <a:fillRect/>
          </a:stretch>
        </p:blipFill>
        <p:spPr>
          <a:xfrm>
            <a:off x="1688123" y="2757268"/>
            <a:ext cx="5739619" cy="3573194"/>
          </a:xfrm>
          <a:prstGeom prst="rect">
            <a:avLst/>
          </a:prstGeom>
        </p:spPr>
      </p:pic>
    </p:spTree>
    <p:extLst>
      <p:ext uri="{BB962C8B-B14F-4D97-AF65-F5344CB8AC3E}">
        <p14:creationId xmlns:p14="http://schemas.microsoft.com/office/powerpoint/2010/main" val="20598219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15473"/>
            <a:ext cx="8229600" cy="775541"/>
          </a:xfrm>
        </p:spPr>
        <p:txBody>
          <a:bodyPr/>
          <a:lstStyle/>
          <a:p>
            <a:r>
              <a:rPr lang="en-US" sz="2800" dirty="0">
                <a:solidFill>
                  <a:schemeClr val="tx1"/>
                </a:solidFill>
                <a:latin typeface="+mn-lt"/>
              </a:rPr>
              <a:t>Bitcoin trend analysis using j48 and Multilayer perceptron Algorithms</a:t>
            </a:r>
          </a:p>
        </p:txBody>
      </p:sp>
      <p:sp>
        <p:nvSpPr>
          <p:cNvPr id="5" name="Content Placeholder 4">
            <a:extLst>
              <a:ext uri="{FF2B5EF4-FFF2-40B4-BE49-F238E27FC236}">
                <a16:creationId xmlns:a16="http://schemas.microsoft.com/office/drawing/2014/main" id="{13D6AE58-CC6F-48B6-A0FF-D759AED85001}"/>
              </a:ext>
            </a:extLst>
          </p:cNvPr>
          <p:cNvSpPr>
            <a:spLocks noGrp="1"/>
          </p:cNvSpPr>
          <p:nvPr>
            <p:ph idx="1"/>
          </p:nvPr>
        </p:nvSpPr>
        <p:spPr/>
        <p:txBody>
          <a:bodyPr/>
          <a:lstStyle/>
          <a:p>
            <a:pPr marL="0" indent="0">
              <a:buNone/>
            </a:pPr>
            <a:r>
              <a:rPr lang="en-IN" sz="2000" dirty="0">
                <a:solidFill>
                  <a:schemeClr val="tx1"/>
                </a:solidFill>
              </a:rPr>
              <a:t>MLP Fit Statistics</a:t>
            </a:r>
          </a:p>
          <a:p>
            <a:endParaRPr lang="en-IN" dirty="0"/>
          </a:p>
        </p:txBody>
      </p:sp>
      <p:pic>
        <p:nvPicPr>
          <p:cNvPr id="4" name="Picture 3">
            <a:extLst>
              <a:ext uri="{FF2B5EF4-FFF2-40B4-BE49-F238E27FC236}">
                <a16:creationId xmlns:a16="http://schemas.microsoft.com/office/drawing/2014/main" id="{ADD174D3-2BD2-44D2-8B2F-01AFBF4C972F}"/>
              </a:ext>
            </a:extLst>
          </p:cNvPr>
          <p:cNvPicPr>
            <a:picLocks noChangeAspect="1"/>
          </p:cNvPicPr>
          <p:nvPr/>
        </p:nvPicPr>
        <p:blipFill>
          <a:blip r:embed="rId2"/>
          <a:stretch>
            <a:fillRect/>
          </a:stretch>
        </p:blipFill>
        <p:spPr>
          <a:xfrm>
            <a:off x="457200" y="2865026"/>
            <a:ext cx="8229600" cy="2325953"/>
          </a:xfrm>
          <a:prstGeom prst="rect">
            <a:avLst/>
          </a:prstGeom>
        </p:spPr>
      </p:pic>
    </p:spTree>
    <p:extLst>
      <p:ext uri="{BB962C8B-B14F-4D97-AF65-F5344CB8AC3E}">
        <p14:creationId xmlns:p14="http://schemas.microsoft.com/office/powerpoint/2010/main" val="41065040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15473"/>
            <a:ext cx="8229600" cy="775541"/>
          </a:xfrm>
        </p:spPr>
        <p:txBody>
          <a:bodyPr/>
          <a:lstStyle/>
          <a:p>
            <a:r>
              <a:rPr lang="en-US" sz="2800" dirty="0">
                <a:solidFill>
                  <a:schemeClr val="tx1"/>
                </a:solidFill>
                <a:latin typeface="+mn-lt"/>
              </a:rPr>
              <a:t>Bitcoin trend analysis using j48 and Multilayer perceptron Algorithms</a:t>
            </a:r>
          </a:p>
        </p:txBody>
      </p:sp>
      <p:sp>
        <p:nvSpPr>
          <p:cNvPr id="5" name="Content Placeholder 4">
            <a:extLst>
              <a:ext uri="{FF2B5EF4-FFF2-40B4-BE49-F238E27FC236}">
                <a16:creationId xmlns:a16="http://schemas.microsoft.com/office/drawing/2014/main" id="{13D6AE58-CC6F-48B6-A0FF-D759AED85001}"/>
              </a:ext>
            </a:extLst>
          </p:cNvPr>
          <p:cNvSpPr>
            <a:spLocks noGrp="1"/>
          </p:cNvSpPr>
          <p:nvPr>
            <p:ph idx="1"/>
          </p:nvPr>
        </p:nvSpPr>
        <p:spPr/>
        <p:txBody>
          <a:bodyPr>
            <a:normAutofit/>
          </a:bodyPr>
          <a:lstStyle/>
          <a:p>
            <a:pPr marL="0" indent="0">
              <a:buNone/>
            </a:pPr>
            <a:r>
              <a:rPr lang="en-IN" sz="2400" dirty="0">
                <a:solidFill>
                  <a:schemeClr val="tx1"/>
                </a:solidFill>
                <a:latin typeface="+mn-lt"/>
                <a:ea typeface="+mj-ea"/>
              </a:rPr>
              <a:t>Model Comparison</a:t>
            </a:r>
          </a:p>
        </p:txBody>
      </p:sp>
      <p:pic>
        <p:nvPicPr>
          <p:cNvPr id="3" name="Picture 2">
            <a:extLst>
              <a:ext uri="{FF2B5EF4-FFF2-40B4-BE49-F238E27FC236}">
                <a16:creationId xmlns:a16="http://schemas.microsoft.com/office/drawing/2014/main" id="{5CF7BBA6-19D4-466C-BD1A-26010FC991D0}"/>
              </a:ext>
            </a:extLst>
          </p:cNvPr>
          <p:cNvPicPr>
            <a:picLocks noChangeAspect="1"/>
          </p:cNvPicPr>
          <p:nvPr/>
        </p:nvPicPr>
        <p:blipFill>
          <a:blip r:embed="rId2"/>
          <a:stretch>
            <a:fillRect/>
          </a:stretch>
        </p:blipFill>
        <p:spPr>
          <a:xfrm>
            <a:off x="457200" y="3509135"/>
            <a:ext cx="8229600" cy="1225397"/>
          </a:xfrm>
          <a:prstGeom prst="rect">
            <a:avLst/>
          </a:prstGeom>
        </p:spPr>
      </p:pic>
    </p:spTree>
    <p:extLst>
      <p:ext uri="{BB962C8B-B14F-4D97-AF65-F5344CB8AC3E}">
        <p14:creationId xmlns:p14="http://schemas.microsoft.com/office/powerpoint/2010/main" val="24264527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15473"/>
            <a:ext cx="8229600" cy="775541"/>
          </a:xfrm>
        </p:spPr>
        <p:txBody>
          <a:bodyPr/>
          <a:lstStyle/>
          <a:p>
            <a:r>
              <a:rPr lang="en-US" dirty="0">
                <a:solidFill>
                  <a:schemeClr val="tx1"/>
                </a:solidFill>
                <a:latin typeface="+mn-lt"/>
              </a:rPr>
              <a:t>Summary</a:t>
            </a:r>
          </a:p>
        </p:txBody>
      </p:sp>
      <p:sp>
        <p:nvSpPr>
          <p:cNvPr id="3" name="Content Placeholder 2"/>
          <p:cNvSpPr>
            <a:spLocks noGrp="1"/>
          </p:cNvSpPr>
          <p:nvPr>
            <p:ph idx="1"/>
          </p:nvPr>
        </p:nvSpPr>
        <p:spPr/>
        <p:txBody>
          <a:bodyPr>
            <a:normAutofit fontScale="92500" lnSpcReduction="10000"/>
          </a:bodyPr>
          <a:lstStyle/>
          <a:p>
            <a:pPr>
              <a:spcBef>
                <a:spcPct val="0"/>
              </a:spcBef>
              <a:buFont typeface="Wingdings" panose="05000000000000000000" pitchFamily="2" charset="2"/>
              <a:buChar char="§"/>
            </a:pPr>
            <a:r>
              <a:rPr lang="en-US" sz="2600" dirty="0">
                <a:solidFill>
                  <a:schemeClr val="tx1"/>
                </a:solidFill>
                <a:latin typeface="+mn-lt"/>
              </a:rPr>
              <a:t>The results are speculative and it also depends on many factors. The list of factors are listed below:</a:t>
            </a:r>
          </a:p>
          <a:p>
            <a:pPr lvl="1">
              <a:spcBef>
                <a:spcPct val="0"/>
              </a:spcBef>
              <a:buFont typeface="Wingdings" panose="05000000000000000000" pitchFamily="2" charset="2"/>
              <a:buChar char="§"/>
            </a:pPr>
            <a:r>
              <a:rPr lang="en-US" sz="2200" u="sng" dirty="0">
                <a:solidFill>
                  <a:schemeClr val="tx1"/>
                </a:solidFill>
                <a:latin typeface="+mn-lt"/>
              </a:rPr>
              <a:t>News</a:t>
            </a:r>
            <a:r>
              <a:rPr lang="en-US" sz="2200" dirty="0">
                <a:solidFill>
                  <a:schemeClr val="tx1"/>
                </a:solidFill>
                <a:latin typeface="+mn-lt"/>
              </a:rPr>
              <a:t>: New releases have an impact on the prices of Bitcoin. Whenever government releases statements about regulation of digital currencies, the prices of Bitcoin is affected.</a:t>
            </a:r>
          </a:p>
          <a:p>
            <a:pPr lvl="1">
              <a:spcBef>
                <a:spcPct val="0"/>
              </a:spcBef>
              <a:buFont typeface="Wingdings" panose="05000000000000000000" pitchFamily="2" charset="2"/>
              <a:buChar char="§"/>
            </a:pPr>
            <a:r>
              <a:rPr lang="en-US" sz="2200" u="sng" dirty="0">
                <a:solidFill>
                  <a:schemeClr val="tx1"/>
                </a:solidFill>
                <a:latin typeface="+mn-lt"/>
              </a:rPr>
              <a:t>Ecosystem Expansion</a:t>
            </a:r>
            <a:r>
              <a:rPr lang="en-US" sz="2200" dirty="0">
                <a:solidFill>
                  <a:schemeClr val="tx1"/>
                </a:solidFill>
                <a:latin typeface="+mn-lt"/>
              </a:rPr>
              <a:t>: Bitcoin makes use of the blockchain technology. As ecosystem around digital currencies expands, the demand also increases. For example, the ability to buy goods on Amazon at a discount can drive the price of Bitcoin up. </a:t>
            </a:r>
          </a:p>
          <a:p>
            <a:pPr lvl="1">
              <a:spcBef>
                <a:spcPct val="0"/>
              </a:spcBef>
              <a:buFont typeface="Wingdings" panose="05000000000000000000" pitchFamily="2" charset="2"/>
              <a:buChar char="§"/>
            </a:pPr>
            <a:r>
              <a:rPr lang="en-US" sz="2200" u="sng" dirty="0">
                <a:solidFill>
                  <a:schemeClr val="tx1"/>
                </a:solidFill>
                <a:latin typeface="+mn-lt"/>
              </a:rPr>
              <a:t>Government policies</a:t>
            </a:r>
            <a:r>
              <a:rPr lang="en-US" sz="2200" dirty="0">
                <a:solidFill>
                  <a:schemeClr val="tx1"/>
                </a:solidFill>
                <a:latin typeface="+mn-lt"/>
              </a:rPr>
              <a:t>: The operations of Bitcoin is independent of the governments of countries around the world. Prices of Bitcoin get affected if the IMF(International monetary fund) </a:t>
            </a:r>
            <a:r>
              <a:rPr lang="en-IN" sz="2200" dirty="0">
                <a:solidFill>
                  <a:schemeClr val="tx1"/>
                </a:solidFill>
                <a:latin typeface="+mn-lt"/>
              </a:rPr>
              <a:t>encouraging or discouraging governments to take a lenient view on digital currencies.</a:t>
            </a:r>
            <a:endParaRPr lang="en-US" sz="2200" dirty="0">
              <a:solidFill>
                <a:schemeClr val="tx1"/>
              </a:solidFill>
              <a:latin typeface="+mn-lt"/>
            </a:endParaRPr>
          </a:p>
        </p:txBody>
      </p:sp>
    </p:spTree>
    <p:extLst>
      <p:ext uri="{BB962C8B-B14F-4D97-AF65-F5344CB8AC3E}">
        <p14:creationId xmlns:p14="http://schemas.microsoft.com/office/powerpoint/2010/main" val="3851606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latin typeface="+mn-lt"/>
              </a:rPr>
              <a:t>Contents</a:t>
            </a:r>
            <a:endParaRPr lang="en-US" sz="2800" dirty="0">
              <a:solidFill>
                <a:schemeClr val="tx1"/>
              </a:solidFill>
              <a:latin typeface="+mn-lt"/>
            </a:endParaRPr>
          </a:p>
        </p:txBody>
      </p:sp>
      <p:sp>
        <p:nvSpPr>
          <p:cNvPr id="3" name="Content Placeholder 2"/>
          <p:cNvSpPr>
            <a:spLocks noGrp="1"/>
          </p:cNvSpPr>
          <p:nvPr>
            <p:ph idx="1"/>
          </p:nvPr>
        </p:nvSpPr>
        <p:spPr/>
        <p:txBody>
          <a:bodyPr>
            <a:normAutofit/>
          </a:bodyPr>
          <a:lstStyle/>
          <a:p>
            <a:pPr>
              <a:spcBef>
                <a:spcPct val="0"/>
              </a:spcBef>
              <a:buFont typeface="Wingdings" panose="05000000000000000000" pitchFamily="2" charset="2"/>
              <a:buChar char="§"/>
            </a:pPr>
            <a:r>
              <a:rPr lang="en-US" sz="2400" cap="all" dirty="0">
                <a:solidFill>
                  <a:schemeClr val="tx1"/>
                </a:solidFill>
                <a:latin typeface="+mn-lt"/>
                <a:ea typeface="+mj-ea"/>
              </a:rPr>
              <a:t>Introduction</a:t>
            </a:r>
          </a:p>
          <a:p>
            <a:pPr>
              <a:spcBef>
                <a:spcPct val="0"/>
              </a:spcBef>
              <a:buFont typeface="Wingdings" panose="05000000000000000000" pitchFamily="2" charset="2"/>
              <a:buChar char="§"/>
            </a:pPr>
            <a:r>
              <a:rPr lang="en-US" sz="2400" cap="all" dirty="0">
                <a:solidFill>
                  <a:schemeClr val="tx1"/>
                </a:solidFill>
                <a:latin typeface="+mn-lt"/>
                <a:ea typeface="+mj-ea"/>
              </a:rPr>
              <a:t>Data Set Evaluation</a:t>
            </a:r>
          </a:p>
          <a:p>
            <a:pPr>
              <a:spcBef>
                <a:spcPct val="0"/>
              </a:spcBef>
              <a:buFont typeface="Wingdings" panose="05000000000000000000" pitchFamily="2" charset="2"/>
              <a:buChar char="§"/>
            </a:pPr>
            <a:r>
              <a:rPr lang="en-US" sz="2400" cap="all" dirty="0">
                <a:solidFill>
                  <a:schemeClr val="tx1"/>
                </a:solidFill>
                <a:latin typeface="+mn-lt"/>
                <a:ea typeface="+mj-ea"/>
              </a:rPr>
              <a:t>Data Field Description</a:t>
            </a:r>
          </a:p>
          <a:p>
            <a:pPr>
              <a:spcBef>
                <a:spcPct val="0"/>
              </a:spcBef>
              <a:buFont typeface="Wingdings" panose="05000000000000000000" pitchFamily="2" charset="2"/>
              <a:buChar char="§"/>
            </a:pPr>
            <a:r>
              <a:rPr lang="en-US" sz="2400" cap="all" dirty="0">
                <a:solidFill>
                  <a:schemeClr val="tx1"/>
                </a:solidFill>
                <a:latin typeface="+mn-lt"/>
                <a:ea typeface="+mj-ea"/>
              </a:rPr>
              <a:t>Data Preprocessing</a:t>
            </a:r>
          </a:p>
          <a:p>
            <a:pPr>
              <a:spcBef>
                <a:spcPct val="0"/>
              </a:spcBef>
              <a:buFont typeface="Wingdings" panose="05000000000000000000" pitchFamily="2" charset="2"/>
              <a:buChar char="§"/>
            </a:pPr>
            <a:r>
              <a:rPr lang="en-US" sz="2400" cap="all" dirty="0">
                <a:solidFill>
                  <a:schemeClr val="tx1"/>
                </a:solidFill>
                <a:latin typeface="+mn-lt"/>
                <a:ea typeface="+mj-ea"/>
              </a:rPr>
              <a:t>Bitcoin market analysis using tableau</a:t>
            </a:r>
          </a:p>
          <a:p>
            <a:pPr>
              <a:spcBef>
                <a:spcPct val="0"/>
              </a:spcBef>
              <a:buFont typeface="Wingdings" panose="05000000000000000000" pitchFamily="2" charset="2"/>
              <a:buChar char="§"/>
            </a:pPr>
            <a:r>
              <a:rPr lang="en-US" sz="2400" cap="all" dirty="0">
                <a:solidFill>
                  <a:schemeClr val="tx1"/>
                </a:solidFill>
                <a:latin typeface="+mn-lt"/>
                <a:ea typeface="+mj-ea"/>
              </a:rPr>
              <a:t>Bitcoin price forecast using time series analysis with prophet using python</a:t>
            </a:r>
          </a:p>
          <a:p>
            <a:pPr>
              <a:spcBef>
                <a:spcPct val="0"/>
              </a:spcBef>
              <a:buFont typeface="Wingdings" panose="05000000000000000000" pitchFamily="2" charset="2"/>
              <a:buChar char="§"/>
            </a:pPr>
            <a:r>
              <a:rPr lang="en-US" sz="2400" cap="all" dirty="0">
                <a:solidFill>
                  <a:schemeClr val="tx1"/>
                </a:solidFill>
                <a:latin typeface="+mn-lt"/>
                <a:ea typeface="+mj-ea"/>
              </a:rPr>
              <a:t>Bitcoin trend analysis using j48 and Multilayer perceptron algorithms</a:t>
            </a:r>
          </a:p>
          <a:p>
            <a:pPr>
              <a:spcBef>
                <a:spcPct val="0"/>
              </a:spcBef>
              <a:buFont typeface="Wingdings" panose="05000000000000000000" pitchFamily="2" charset="2"/>
              <a:buChar char="§"/>
            </a:pPr>
            <a:r>
              <a:rPr lang="en-US" sz="2400" cap="all" dirty="0">
                <a:solidFill>
                  <a:schemeClr val="tx1"/>
                </a:solidFill>
                <a:latin typeface="+mn-lt"/>
                <a:ea typeface="+mj-ea"/>
              </a:rPr>
              <a:t>Summary</a:t>
            </a:r>
          </a:p>
        </p:txBody>
      </p:sp>
    </p:spTree>
    <p:extLst>
      <p:ext uri="{BB962C8B-B14F-4D97-AF65-F5344CB8AC3E}">
        <p14:creationId xmlns:p14="http://schemas.microsoft.com/office/powerpoint/2010/main" val="36052043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15473"/>
            <a:ext cx="8229600" cy="775541"/>
          </a:xfrm>
        </p:spPr>
        <p:txBody>
          <a:bodyPr/>
          <a:lstStyle/>
          <a:p>
            <a:r>
              <a:rPr lang="en-US" dirty="0">
                <a:solidFill>
                  <a:schemeClr val="tx1"/>
                </a:solidFill>
                <a:latin typeface="+mn-lt"/>
              </a:rPr>
              <a:t>Summary</a:t>
            </a:r>
          </a:p>
        </p:txBody>
      </p:sp>
      <p:sp>
        <p:nvSpPr>
          <p:cNvPr id="3" name="Content Placeholder 2"/>
          <p:cNvSpPr>
            <a:spLocks noGrp="1"/>
          </p:cNvSpPr>
          <p:nvPr>
            <p:ph idx="1"/>
          </p:nvPr>
        </p:nvSpPr>
        <p:spPr/>
        <p:txBody>
          <a:bodyPr>
            <a:normAutofit fontScale="85000" lnSpcReduction="20000"/>
          </a:bodyPr>
          <a:lstStyle/>
          <a:p>
            <a:pPr lvl="1">
              <a:spcBef>
                <a:spcPct val="0"/>
              </a:spcBef>
              <a:buFont typeface="Wingdings" panose="05000000000000000000" pitchFamily="2" charset="2"/>
              <a:buChar char="§"/>
            </a:pPr>
            <a:r>
              <a:rPr lang="en-US" sz="2200" u="sng" dirty="0">
                <a:solidFill>
                  <a:schemeClr val="tx1"/>
                </a:solidFill>
                <a:latin typeface="+mn-lt"/>
              </a:rPr>
              <a:t>Government policies</a:t>
            </a:r>
            <a:r>
              <a:rPr lang="en-US" sz="2200" dirty="0">
                <a:solidFill>
                  <a:schemeClr val="tx1"/>
                </a:solidFill>
                <a:latin typeface="+mn-lt"/>
              </a:rPr>
              <a:t>: The operations of Bitcoin is independent of the governments of countries around the world. Prices of Bitcoin get affected if the IMF(International monetary fund) </a:t>
            </a:r>
            <a:r>
              <a:rPr lang="en-IN" sz="2200" dirty="0">
                <a:solidFill>
                  <a:schemeClr val="tx1"/>
                </a:solidFill>
                <a:latin typeface="+mn-lt"/>
              </a:rPr>
              <a:t>encouraging or discouraging governments to take a lenient view on digital currencies.</a:t>
            </a:r>
          </a:p>
          <a:p>
            <a:pPr lvl="1">
              <a:spcBef>
                <a:spcPct val="0"/>
              </a:spcBef>
              <a:buFont typeface="Wingdings" panose="05000000000000000000" pitchFamily="2" charset="2"/>
              <a:buChar char="§"/>
            </a:pPr>
            <a:r>
              <a:rPr lang="en-US" sz="2200" u="sng" dirty="0">
                <a:solidFill>
                  <a:schemeClr val="tx1"/>
                </a:solidFill>
                <a:latin typeface="+mn-lt"/>
              </a:rPr>
              <a:t>Provenance</a:t>
            </a:r>
            <a:r>
              <a:rPr lang="en-US" sz="2200" dirty="0">
                <a:solidFill>
                  <a:schemeClr val="tx1"/>
                </a:solidFill>
                <a:latin typeface="+mn-lt"/>
              </a:rPr>
              <a:t>: The value of Bitcoin also depends on their source. For instance, the value of bank notes that are received as proceeds in criminal activity will be less than that received otherwise. There are black Bitcoin and white Bitcoin. Therefore, there could be differences in their prices as well.</a:t>
            </a:r>
          </a:p>
          <a:p>
            <a:pPr lvl="1">
              <a:spcBef>
                <a:spcPct val="0"/>
              </a:spcBef>
              <a:buFont typeface="Wingdings" panose="05000000000000000000" pitchFamily="2" charset="2"/>
              <a:buChar char="§"/>
            </a:pPr>
            <a:r>
              <a:rPr lang="en-US" sz="2200" u="sng" dirty="0">
                <a:solidFill>
                  <a:schemeClr val="tx1"/>
                </a:solidFill>
                <a:latin typeface="+mn-lt"/>
              </a:rPr>
              <a:t>Competition</a:t>
            </a:r>
            <a:r>
              <a:rPr lang="en-US" sz="2200" dirty="0">
                <a:solidFill>
                  <a:schemeClr val="tx1"/>
                </a:solidFill>
                <a:latin typeface="+mn-lt"/>
              </a:rPr>
              <a:t>: Competition does have a role to play in digital currencies. Altcoins that are competing with each other could bring about changes in supply and demand and thereby influence  their prices.</a:t>
            </a:r>
          </a:p>
          <a:p>
            <a:pPr marL="457200" lvl="1" indent="0">
              <a:spcBef>
                <a:spcPct val="0"/>
              </a:spcBef>
              <a:buNone/>
            </a:pPr>
            <a:endParaRPr lang="en-US" sz="2200" dirty="0">
              <a:solidFill>
                <a:schemeClr val="tx1"/>
              </a:solidFill>
              <a:latin typeface="+mn-lt"/>
            </a:endParaRPr>
          </a:p>
          <a:p>
            <a:pPr marL="457200" lvl="1" indent="0">
              <a:spcBef>
                <a:spcPct val="0"/>
              </a:spcBef>
              <a:buNone/>
            </a:pPr>
            <a:r>
              <a:rPr lang="en-US" sz="2200" dirty="0">
                <a:solidFill>
                  <a:schemeClr val="tx1"/>
                </a:solidFill>
                <a:latin typeface="+mn-lt"/>
              </a:rPr>
              <a:t>Thus factors that affects price of Bitcoin are diverse. While some factors have a slow and steady impact while others have a more violent and sentimental influence on prices.</a:t>
            </a:r>
          </a:p>
        </p:txBody>
      </p:sp>
    </p:spTree>
    <p:extLst>
      <p:ext uri="{BB962C8B-B14F-4D97-AF65-F5344CB8AC3E}">
        <p14:creationId xmlns:p14="http://schemas.microsoft.com/office/powerpoint/2010/main" val="35542318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15473"/>
            <a:ext cx="8229600" cy="775541"/>
          </a:xfrm>
        </p:spPr>
        <p:txBody>
          <a:bodyPr/>
          <a:lstStyle/>
          <a:p>
            <a:r>
              <a:rPr lang="en-US" dirty="0">
                <a:solidFill>
                  <a:schemeClr val="tx1"/>
                </a:solidFill>
                <a:latin typeface="+mn-lt"/>
              </a:rPr>
              <a:t>Summary</a:t>
            </a:r>
          </a:p>
        </p:txBody>
      </p:sp>
      <p:sp>
        <p:nvSpPr>
          <p:cNvPr id="3" name="Content Placeholder 2"/>
          <p:cNvSpPr>
            <a:spLocks noGrp="1"/>
          </p:cNvSpPr>
          <p:nvPr>
            <p:ph idx="1"/>
          </p:nvPr>
        </p:nvSpPr>
        <p:spPr/>
        <p:txBody>
          <a:bodyPr>
            <a:normAutofit fontScale="92500" lnSpcReduction="10000"/>
          </a:bodyPr>
          <a:lstStyle/>
          <a:p>
            <a:pPr lvl="1">
              <a:spcBef>
                <a:spcPct val="0"/>
              </a:spcBef>
              <a:buFont typeface="Wingdings" panose="05000000000000000000" pitchFamily="2" charset="2"/>
              <a:buChar char="§"/>
            </a:pPr>
            <a:r>
              <a:rPr lang="en-US" sz="2200" u="sng" dirty="0">
                <a:solidFill>
                  <a:schemeClr val="tx1"/>
                </a:solidFill>
                <a:latin typeface="+mn-lt"/>
              </a:rPr>
              <a:t>Provenance</a:t>
            </a:r>
            <a:r>
              <a:rPr lang="en-US" sz="2200" dirty="0">
                <a:solidFill>
                  <a:schemeClr val="tx1"/>
                </a:solidFill>
                <a:latin typeface="+mn-lt"/>
              </a:rPr>
              <a:t>: The value of Bitcoin also depends on their source. For instance, the value of bank notes that are received as proceeds in criminal activity will be less than that received otherwise. There are black Bitcoin and white Bitcoin. Therefore, there could be differences in their prices as well.</a:t>
            </a:r>
          </a:p>
          <a:p>
            <a:pPr lvl="1">
              <a:spcBef>
                <a:spcPct val="0"/>
              </a:spcBef>
              <a:buFont typeface="Wingdings" panose="05000000000000000000" pitchFamily="2" charset="2"/>
              <a:buChar char="§"/>
            </a:pPr>
            <a:r>
              <a:rPr lang="en-US" sz="2200" u="sng" dirty="0">
                <a:solidFill>
                  <a:schemeClr val="tx1"/>
                </a:solidFill>
                <a:latin typeface="+mn-lt"/>
              </a:rPr>
              <a:t>Competition</a:t>
            </a:r>
            <a:r>
              <a:rPr lang="en-US" sz="2200" dirty="0">
                <a:solidFill>
                  <a:schemeClr val="tx1"/>
                </a:solidFill>
                <a:latin typeface="+mn-lt"/>
              </a:rPr>
              <a:t>: Competition does have a role to play in digital currencies. Altcoins that are competing with each other could bring about changes in supply and demand and thereby influence  their prices.</a:t>
            </a:r>
          </a:p>
          <a:p>
            <a:pPr marL="457200" lvl="1" indent="0">
              <a:spcBef>
                <a:spcPct val="0"/>
              </a:spcBef>
              <a:buNone/>
            </a:pPr>
            <a:endParaRPr lang="en-US" sz="2200" dirty="0">
              <a:solidFill>
                <a:schemeClr val="tx1"/>
              </a:solidFill>
              <a:latin typeface="+mn-lt"/>
            </a:endParaRPr>
          </a:p>
          <a:p>
            <a:pPr marL="457200" lvl="1" indent="0">
              <a:spcBef>
                <a:spcPct val="0"/>
              </a:spcBef>
              <a:buNone/>
            </a:pPr>
            <a:r>
              <a:rPr lang="en-US" sz="2200" dirty="0">
                <a:solidFill>
                  <a:schemeClr val="tx1"/>
                </a:solidFill>
                <a:latin typeface="+mn-lt"/>
              </a:rPr>
              <a:t>Thus factors that affects price of Bitcoin are diverse. While some factors have a slow and steady impact while others have a more violent and sentimental influence on prices.</a:t>
            </a:r>
          </a:p>
        </p:txBody>
      </p:sp>
    </p:spTree>
    <p:extLst>
      <p:ext uri="{BB962C8B-B14F-4D97-AF65-F5344CB8AC3E}">
        <p14:creationId xmlns:p14="http://schemas.microsoft.com/office/powerpoint/2010/main" val="3398225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457200" lvl="1" indent="0">
              <a:spcBef>
                <a:spcPct val="0"/>
              </a:spcBef>
              <a:buNone/>
            </a:pPr>
            <a:r>
              <a:rPr lang="en-US" sz="9600" dirty="0">
                <a:solidFill>
                  <a:schemeClr val="tx1"/>
                </a:solidFill>
                <a:latin typeface="+mn-lt"/>
              </a:rPr>
              <a:t>		Thank You</a:t>
            </a:r>
          </a:p>
        </p:txBody>
      </p:sp>
    </p:spTree>
    <p:extLst>
      <p:ext uri="{BB962C8B-B14F-4D97-AF65-F5344CB8AC3E}">
        <p14:creationId xmlns:p14="http://schemas.microsoft.com/office/powerpoint/2010/main" val="30775794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15473"/>
            <a:ext cx="8229600" cy="775541"/>
          </a:xfrm>
        </p:spPr>
        <p:txBody>
          <a:bodyPr/>
          <a:lstStyle/>
          <a:p>
            <a:r>
              <a:rPr lang="en-US" dirty="0">
                <a:solidFill>
                  <a:schemeClr val="tx1"/>
                </a:solidFill>
                <a:latin typeface="+mn-lt"/>
              </a:rPr>
              <a:t>References</a:t>
            </a:r>
          </a:p>
        </p:txBody>
      </p:sp>
      <p:sp>
        <p:nvSpPr>
          <p:cNvPr id="3" name="Content Placeholder 2"/>
          <p:cNvSpPr>
            <a:spLocks noGrp="1"/>
          </p:cNvSpPr>
          <p:nvPr>
            <p:ph idx="1"/>
          </p:nvPr>
        </p:nvSpPr>
        <p:spPr/>
        <p:txBody>
          <a:bodyPr>
            <a:normAutofit/>
          </a:bodyPr>
          <a:lstStyle/>
          <a:p>
            <a:pPr lvl="1">
              <a:spcBef>
                <a:spcPct val="0"/>
              </a:spcBef>
              <a:buFont typeface="Wingdings" panose="05000000000000000000" pitchFamily="2" charset="2"/>
              <a:buChar char="§"/>
            </a:pPr>
            <a:r>
              <a:rPr lang="en-US" sz="2200" dirty="0">
                <a:solidFill>
                  <a:schemeClr val="tx1"/>
                </a:solidFill>
                <a:latin typeface="+mn-lt"/>
                <a:hlinkClick r:id="rId2"/>
              </a:rPr>
              <a:t>https://www.coindesk.com/information/understanding-bitcoin-price-charts/</a:t>
            </a:r>
            <a:endParaRPr lang="en-US" sz="2200" dirty="0">
              <a:solidFill>
                <a:schemeClr val="tx1"/>
              </a:solidFill>
              <a:latin typeface="+mn-lt"/>
            </a:endParaRPr>
          </a:p>
          <a:p>
            <a:pPr lvl="1">
              <a:spcBef>
                <a:spcPct val="0"/>
              </a:spcBef>
              <a:buFont typeface="Wingdings" panose="05000000000000000000" pitchFamily="2" charset="2"/>
              <a:buChar char="§"/>
            </a:pPr>
            <a:r>
              <a:rPr lang="en-US" sz="2200" dirty="0">
                <a:solidFill>
                  <a:schemeClr val="tx1"/>
                </a:solidFill>
                <a:latin typeface="+mn-lt"/>
                <a:hlinkClick r:id="rId3"/>
              </a:rPr>
              <a:t>https://fxdailyreport.com/major-factors-affect-price-bitcoin-ethereum/</a:t>
            </a:r>
            <a:endParaRPr lang="en-US" sz="2200" dirty="0">
              <a:solidFill>
                <a:schemeClr val="tx1"/>
              </a:solidFill>
              <a:latin typeface="+mn-lt"/>
            </a:endParaRPr>
          </a:p>
          <a:p>
            <a:pPr lvl="1">
              <a:spcBef>
                <a:spcPct val="0"/>
              </a:spcBef>
              <a:buFont typeface="Wingdings" panose="05000000000000000000" pitchFamily="2" charset="2"/>
              <a:buChar char="§"/>
            </a:pPr>
            <a:r>
              <a:rPr lang="en-US" sz="2200" dirty="0">
                <a:solidFill>
                  <a:schemeClr val="tx1"/>
                </a:solidFill>
                <a:latin typeface="+mn-lt"/>
                <a:hlinkClick r:id="rId4"/>
              </a:rPr>
              <a:t>https://www.quandl.com/data/BCHARTS/BITSTAMPUSD-Bitcoin-Markets-bitstampUSD</a:t>
            </a:r>
            <a:endParaRPr lang="en-US" sz="2200" dirty="0">
              <a:solidFill>
                <a:schemeClr val="tx1"/>
              </a:solidFill>
              <a:latin typeface="+mn-lt"/>
            </a:endParaRPr>
          </a:p>
          <a:p>
            <a:pPr lvl="1">
              <a:spcBef>
                <a:spcPct val="0"/>
              </a:spcBef>
              <a:buFont typeface="Wingdings" panose="05000000000000000000" pitchFamily="2" charset="2"/>
              <a:buChar char="§"/>
            </a:pPr>
            <a:r>
              <a:rPr lang="en-US" sz="2200" dirty="0">
                <a:solidFill>
                  <a:schemeClr val="tx1"/>
                </a:solidFill>
                <a:latin typeface="+mn-lt"/>
                <a:hlinkClick r:id="rId5"/>
              </a:rPr>
              <a:t>https://blog.exploratory.io/an-introduction-to-time-series-forecasting-with-prophet-package-in-exploratory-129ed0c12112</a:t>
            </a:r>
            <a:endParaRPr lang="en-US" sz="2200" dirty="0">
              <a:solidFill>
                <a:schemeClr val="tx1"/>
              </a:solidFill>
              <a:latin typeface="+mn-lt"/>
            </a:endParaRPr>
          </a:p>
          <a:p>
            <a:pPr lvl="1">
              <a:spcBef>
                <a:spcPct val="0"/>
              </a:spcBef>
              <a:buFont typeface="Wingdings" panose="05000000000000000000" pitchFamily="2" charset="2"/>
              <a:buChar char="§"/>
            </a:pPr>
            <a:r>
              <a:rPr lang="en-US" sz="2200" dirty="0">
                <a:solidFill>
                  <a:schemeClr val="tx1"/>
                </a:solidFill>
                <a:latin typeface="+mn-lt"/>
                <a:hlinkClick r:id="rId6"/>
              </a:rPr>
              <a:t>https://www.slideshare.net/RobertMcNally1/introduction-to-bitcoin-15161936</a:t>
            </a:r>
            <a:endParaRPr lang="en-US" sz="2200" dirty="0">
              <a:solidFill>
                <a:schemeClr val="tx1"/>
              </a:solidFill>
              <a:latin typeface="+mn-lt"/>
            </a:endParaRPr>
          </a:p>
          <a:p>
            <a:pPr lvl="1">
              <a:spcBef>
                <a:spcPct val="0"/>
              </a:spcBef>
              <a:buFont typeface="Wingdings" panose="05000000000000000000" pitchFamily="2" charset="2"/>
              <a:buChar char="§"/>
            </a:pPr>
            <a:endParaRPr lang="en-US" sz="2200" dirty="0">
              <a:solidFill>
                <a:schemeClr val="tx1"/>
              </a:solidFill>
              <a:latin typeface="+mn-lt"/>
            </a:endParaRPr>
          </a:p>
        </p:txBody>
      </p:sp>
    </p:spTree>
    <p:extLst>
      <p:ext uri="{BB962C8B-B14F-4D97-AF65-F5344CB8AC3E}">
        <p14:creationId xmlns:p14="http://schemas.microsoft.com/office/powerpoint/2010/main" val="3277733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latin typeface="+mn-lt"/>
              </a:rPr>
              <a:t>INTRODUCTION</a:t>
            </a:r>
            <a:endParaRPr lang="en-US" sz="2800" dirty="0">
              <a:solidFill>
                <a:schemeClr val="tx1"/>
              </a:solidFill>
              <a:latin typeface="+mn-lt"/>
            </a:endParaRPr>
          </a:p>
        </p:txBody>
      </p:sp>
      <p:sp>
        <p:nvSpPr>
          <p:cNvPr id="3" name="Content Placeholder 2"/>
          <p:cNvSpPr>
            <a:spLocks noGrp="1"/>
          </p:cNvSpPr>
          <p:nvPr>
            <p:ph idx="1"/>
          </p:nvPr>
        </p:nvSpPr>
        <p:spPr/>
        <p:txBody>
          <a:bodyPr>
            <a:normAutofit fontScale="85000" lnSpcReduction="20000"/>
          </a:bodyPr>
          <a:lstStyle/>
          <a:p>
            <a:pPr>
              <a:spcBef>
                <a:spcPct val="0"/>
              </a:spcBef>
              <a:buFont typeface="Wingdings" panose="05000000000000000000" pitchFamily="2" charset="2"/>
              <a:buChar char="§"/>
            </a:pPr>
            <a:r>
              <a:rPr lang="en-IN" sz="2600" dirty="0">
                <a:solidFill>
                  <a:schemeClr val="tx1"/>
                </a:solidFill>
                <a:latin typeface="+mn-lt"/>
              </a:rPr>
              <a:t>BITCOIN is a web-based “Cryptocurrency" used to move money around quickly and anonymously with no need for a central authority.</a:t>
            </a:r>
          </a:p>
          <a:p>
            <a:pPr marL="0" indent="0">
              <a:spcBef>
                <a:spcPct val="0"/>
              </a:spcBef>
              <a:buNone/>
            </a:pPr>
            <a:endParaRPr lang="en-US" sz="2600" cap="all" dirty="0">
              <a:solidFill>
                <a:schemeClr val="tx1"/>
              </a:solidFill>
              <a:latin typeface="+mn-lt"/>
              <a:ea typeface="+mj-ea"/>
            </a:endParaRPr>
          </a:p>
          <a:p>
            <a:pPr>
              <a:spcBef>
                <a:spcPct val="0"/>
              </a:spcBef>
              <a:buFont typeface="Wingdings" panose="05000000000000000000" pitchFamily="2" charset="2"/>
              <a:buChar char="§"/>
            </a:pPr>
            <a:r>
              <a:rPr lang="en-IN" sz="2600" dirty="0">
                <a:solidFill>
                  <a:schemeClr val="tx1"/>
                </a:solidFill>
                <a:latin typeface="+mn-lt"/>
              </a:rPr>
              <a:t>There are two main approaches for doing market analysis of Bitcoin which are fundamental analysis and technical analysis.</a:t>
            </a:r>
          </a:p>
          <a:p>
            <a:pPr marL="0" indent="0">
              <a:spcBef>
                <a:spcPct val="0"/>
              </a:spcBef>
              <a:buNone/>
            </a:pPr>
            <a:endParaRPr lang="en-US" sz="2600" cap="all" dirty="0">
              <a:solidFill>
                <a:schemeClr val="tx1"/>
              </a:solidFill>
              <a:latin typeface="+mn-lt"/>
              <a:ea typeface="+mj-ea"/>
            </a:endParaRPr>
          </a:p>
          <a:p>
            <a:pPr>
              <a:spcBef>
                <a:spcPct val="0"/>
              </a:spcBef>
              <a:buFont typeface="Wingdings" panose="05000000000000000000" pitchFamily="2" charset="2"/>
              <a:buChar char="§"/>
            </a:pPr>
            <a:r>
              <a:rPr lang="en-IN" sz="2600" dirty="0">
                <a:solidFill>
                  <a:schemeClr val="tx1"/>
                </a:solidFill>
                <a:latin typeface="+mn-lt"/>
              </a:rPr>
              <a:t>While fundamental analysis examines the underlying forces of an economy, a company or a security, technical analysis attempts to forecast the direction of prices based on past market data, primarily historical prices and volumes found on price charts.</a:t>
            </a:r>
          </a:p>
          <a:p>
            <a:pPr marL="0" indent="0">
              <a:spcBef>
                <a:spcPct val="0"/>
              </a:spcBef>
              <a:buNone/>
            </a:pPr>
            <a:endParaRPr lang="en-US" sz="2600" dirty="0">
              <a:solidFill>
                <a:schemeClr val="tx1"/>
              </a:solidFill>
              <a:latin typeface="+mn-lt"/>
            </a:endParaRPr>
          </a:p>
          <a:p>
            <a:pPr>
              <a:spcBef>
                <a:spcPct val="0"/>
              </a:spcBef>
              <a:buFont typeface="Wingdings" panose="05000000000000000000" pitchFamily="2" charset="2"/>
              <a:buChar char="§"/>
            </a:pPr>
            <a:r>
              <a:rPr lang="en-US" sz="2600" dirty="0">
                <a:solidFill>
                  <a:schemeClr val="tx1"/>
                </a:solidFill>
                <a:latin typeface="+mn-lt"/>
              </a:rPr>
              <a:t>Here we are doing Bitcoin Market Analysis using the later approach</a:t>
            </a:r>
            <a:r>
              <a:rPr lang="en-US" sz="2400" dirty="0">
                <a:solidFill>
                  <a:schemeClr val="tx1"/>
                </a:solidFill>
                <a:latin typeface="+mn-lt"/>
                <a:ea typeface="+mj-ea"/>
              </a:rPr>
              <a:t>.</a:t>
            </a:r>
          </a:p>
        </p:txBody>
      </p:sp>
    </p:spTree>
    <p:extLst>
      <p:ext uri="{BB962C8B-B14F-4D97-AF65-F5344CB8AC3E}">
        <p14:creationId xmlns:p14="http://schemas.microsoft.com/office/powerpoint/2010/main" val="3115650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98723"/>
            <a:ext cx="8229600" cy="599259"/>
          </a:xfrm>
        </p:spPr>
        <p:txBody>
          <a:bodyPr/>
          <a:lstStyle/>
          <a:p>
            <a:r>
              <a:rPr lang="en-US" dirty="0">
                <a:solidFill>
                  <a:schemeClr val="tx1"/>
                </a:solidFill>
                <a:latin typeface="+mn-lt"/>
              </a:rPr>
              <a:t>Data Set Evaluation</a:t>
            </a:r>
          </a:p>
        </p:txBody>
      </p:sp>
      <p:sp>
        <p:nvSpPr>
          <p:cNvPr id="3" name="Content Placeholder 2"/>
          <p:cNvSpPr>
            <a:spLocks noGrp="1"/>
          </p:cNvSpPr>
          <p:nvPr>
            <p:ph idx="1"/>
          </p:nvPr>
        </p:nvSpPr>
        <p:spPr>
          <a:xfrm>
            <a:off x="457200" y="1697982"/>
            <a:ext cx="8229600" cy="4428181"/>
          </a:xfrm>
        </p:spPr>
        <p:txBody>
          <a:bodyPr>
            <a:normAutofit/>
          </a:bodyPr>
          <a:lstStyle/>
          <a:p>
            <a:pPr>
              <a:spcBef>
                <a:spcPct val="0"/>
              </a:spcBef>
              <a:buFont typeface="Wingdings" panose="05000000000000000000" pitchFamily="2" charset="2"/>
              <a:buChar char="§"/>
            </a:pPr>
            <a:r>
              <a:rPr lang="en-IN" sz="2400" dirty="0">
                <a:solidFill>
                  <a:schemeClr val="tx1"/>
                </a:solidFill>
              </a:rPr>
              <a:t>The Bitcoin pricing data is extracted using the </a:t>
            </a:r>
            <a:r>
              <a:rPr lang="en-IN" sz="2400" dirty="0" err="1">
                <a:solidFill>
                  <a:schemeClr val="tx1"/>
                </a:solidFill>
              </a:rPr>
              <a:t>Quandl’s</a:t>
            </a:r>
            <a:r>
              <a:rPr lang="en-IN" sz="2400" dirty="0">
                <a:solidFill>
                  <a:schemeClr val="tx1"/>
                </a:solidFill>
              </a:rPr>
              <a:t> free Bitcoin API using python</a:t>
            </a:r>
          </a:p>
          <a:p>
            <a:pPr>
              <a:spcBef>
                <a:spcPct val="0"/>
              </a:spcBef>
              <a:buFont typeface="Wingdings" panose="05000000000000000000" pitchFamily="2" charset="2"/>
              <a:buChar char="§"/>
            </a:pPr>
            <a:endParaRPr lang="en-IN" sz="2400" dirty="0">
              <a:solidFill>
                <a:schemeClr val="tx1"/>
              </a:solidFill>
              <a:latin typeface="+mn-lt"/>
              <a:ea typeface="+mj-ea"/>
            </a:endParaRPr>
          </a:p>
          <a:p>
            <a:pPr marL="0" indent="0">
              <a:spcBef>
                <a:spcPct val="0"/>
              </a:spcBef>
              <a:buNone/>
            </a:pPr>
            <a:endParaRPr lang="en-US" sz="2400" dirty="0">
              <a:solidFill>
                <a:schemeClr val="tx1"/>
              </a:solidFill>
              <a:latin typeface="+mn-lt"/>
              <a:ea typeface="+mj-ea"/>
            </a:endParaRPr>
          </a:p>
        </p:txBody>
      </p:sp>
      <p:pic>
        <p:nvPicPr>
          <p:cNvPr id="4" name="Picture 3">
            <a:extLst>
              <a:ext uri="{FF2B5EF4-FFF2-40B4-BE49-F238E27FC236}">
                <a16:creationId xmlns:a16="http://schemas.microsoft.com/office/drawing/2014/main" id="{DEC7D85D-AFED-42EB-BC4C-237CC318A50B}"/>
              </a:ext>
            </a:extLst>
          </p:cNvPr>
          <p:cNvPicPr>
            <a:picLocks noChangeAspect="1"/>
          </p:cNvPicPr>
          <p:nvPr/>
        </p:nvPicPr>
        <p:blipFill>
          <a:blip r:embed="rId2"/>
          <a:stretch>
            <a:fillRect/>
          </a:stretch>
        </p:blipFill>
        <p:spPr>
          <a:xfrm>
            <a:off x="1403251" y="2697162"/>
            <a:ext cx="6332389" cy="3429001"/>
          </a:xfrm>
          <a:prstGeom prst="rect">
            <a:avLst/>
          </a:prstGeom>
        </p:spPr>
      </p:pic>
    </p:spTree>
    <p:extLst>
      <p:ext uri="{BB962C8B-B14F-4D97-AF65-F5344CB8AC3E}">
        <p14:creationId xmlns:p14="http://schemas.microsoft.com/office/powerpoint/2010/main" val="414769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10582"/>
            <a:ext cx="8229600" cy="775541"/>
          </a:xfrm>
        </p:spPr>
        <p:txBody>
          <a:bodyPr/>
          <a:lstStyle/>
          <a:p>
            <a:r>
              <a:rPr lang="en-US" dirty="0">
                <a:solidFill>
                  <a:schemeClr val="tx1"/>
                </a:solidFill>
                <a:latin typeface="+mn-lt"/>
              </a:rPr>
              <a:t>Data Field Description</a:t>
            </a:r>
          </a:p>
        </p:txBody>
      </p:sp>
      <p:sp>
        <p:nvSpPr>
          <p:cNvPr id="3" name="Content Placeholder 2"/>
          <p:cNvSpPr>
            <a:spLocks noGrp="1"/>
          </p:cNvSpPr>
          <p:nvPr>
            <p:ph idx="1"/>
          </p:nvPr>
        </p:nvSpPr>
        <p:spPr>
          <a:xfrm>
            <a:off x="457200" y="1789983"/>
            <a:ext cx="8229600" cy="3857405"/>
          </a:xfrm>
        </p:spPr>
        <p:txBody>
          <a:bodyPr>
            <a:normAutofit fontScale="77500" lnSpcReduction="20000"/>
          </a:bodyPr>
          <a:lstStyle/>
          <a:p>
            <a:r>
              <a:rPr lang="en-IN" u="sng" dirty="0">
                <a:solidFill>
                  <a:schemeClr val="tx1"/>
                </a:solidFill>
                <a:latin typeface="+mn-lt"/>
              </a:rPr>
              <a:t>Date</a:t>
            </a:r>
            <a:r>
              <a:rPr lang="en-IN" dirty="0">
                <a:solidFill>
                  <a:schemeClr val="tx1"/>
                </a:solidFill>
                <a:latin typeface="+mn-lt"/>
              </a:rPr>
              <a:t>: Date of observation</a:t>
            </a:r>
          </a:p>
          <a:p>
            <a:r>
              <a:rPr lang="en-IN" u="sng" dirty="0">
                <a:solidFill>
                  <a:schemeClr val="tx1"/>
                </a:solidFill>
                <a:latin typeface="+mn-lt"/>
              </a:rPr>
              <a:t>Open</a:t>
            </a:r>
            <a:r>
              <a:rPr lang="en-IN" dirty="0">
                <a:solidFill>
                  <a:schemeClr val="tx1"/>
                </a:solidFill>
                <a:latin typeface="+mn-lt"/>
              </a:rPr>
              <a:t>: Opening price on the given day</a:t>
            </a:r>
          </a:p>
          <a:p>
            <a:r>
              <a:rPr lang="en-IN" u="sng" dirty="0">
                <a:solidFill>
                  <a:schemeClr val="tx1"/>
                </a:solidFill>
                <a:latin typeface="+mn-lt"/>
              </a:rPr>
              <a:t>High</a:t>
            </a:r>
            <a:r>
              <a:rPr lang="en-IN" dirty="0">
                <a:solidFill>
                  <a:schemeClr val="tx1"/>
                </a:solidFill>
                <a:latin typeface="+mn-lt"/>
              </a:rPr>
              <a:t>: Highest price on the given day</a:t>
            </a:r>
          </a:p>
          <a:p>
            <a:r>
              <a:rPr lang="en-IN" u="sng" dirty="0">
                <a:solidFill>
                  <a:schemeClr val="tx1"/>
                </a:solidFill>
                <a:latin typeface="+mn-lt"/>
              </a:rPr>
              <a:t>Low</a:t>
            </a:r>
            <a:r>
              <a:rPr lang="en-IN" dirty="0">
                <a:solidFill>
                  <a:schemeClr val="tx1"/>
                </a:solidFill>
                <a:latin typeface="+mn-lt"/>
              </a:rPr>
              <a:t>: Lowest price on the given day</a:t>
            </a:r>
          </a:p>
          <a:p>
            <a:r>
              <a:rPr lang="en-IN" u="sng" dirty="0">
                <a:solidFill>
                  <a:schemeClr val="tx1"/>
                </a:solidFill>
                <a:latin typeface="+mn-lt"/>
              </a:rPr>
              <a:t>Close</a:t>
            </a:r>
            <a:r>
              <a:rPr lang="en-IN" dirty="0">
                <a:solidFill>
                  <a:schemeClr val="tx1"/>
                </a:solidFill>
                <a:latin typeface="+mn-lt"/>
              </a:rPr>
              <a:t>: Closing price on the given day</a:t>
            </a:r>
          </a:p>
          <a:p>
            <a:r>
              <a:rPr lang="en-IN" u="sng" dirty="0">
                <a:solidFill>
                  <a:schemeClr val="tx1"/>
                </a:solidFill>
                <a:latin typeface="+mn-lt"/>
              </a:rPr>
              <a:t>Volume(BTC)</a:t>
            </a:r>
            <a:r>
              <a:rPr lang="en-IN" dirty="0">
                <a:solidFill>
                  <a:schemeClr val="tx1"/>
                </a:solidFill>
                <a:latin typeface="+mn-lt"/>
              </a:rPr>
              <a:t>: Volume of transactions on the given day in Bitcoins</a:t>
            </a:r>
          </a:p>
          <a:p>
            <a:r>
              <a:rPr lang="en-IN" u="sng" dirty="0">
                <a:solidFill>
                  <a:schemeClr val="tx1"/>
                </a:solidFill>
                <a:latin typeface="+mn-lt"/>
              </a:rPr>
              <a:t>Volume(Currency)</a:t>
            </a:r>
            <a:r>
              <a:rPr lang="en-IN" dirty="0">
                <a:solidFill>
                  <a:schemeClr val="tx1"/>
                </a:solidFill>
                <a:latin typeface="+mn-lt"/>
              </a:rPr>
              <a:t>: Volume of transactions on the given day in US dollars</a:t>
            </a:r>
          </a:p>
          <a:p>
            <a:r>
              <a:rPr lang="en-IN" u="sng" dirty="0">
                <a:solidFill>
                  <a:schemeClr val="tx1"/>
                </a:solidFill>
                <a:latin typeface="+mn-lt"/>
              </a:rPr>
              <a:t>Weighted price</a:t>
            </a:r>
            <a:r>
              <a:rPr lang="en-IN" dirty="0">
                <a:solidFill>
                  <a:schemeClr val="tx1"/>
                </a:solidFill>
                <a:latin typeface="+mn-lt"/>
              </a:rPr>
              <a:t>: Weighted price of transaction on the given day.</a:t>
            </a:r>
          </a:p>
          <a:p>
            <a:r>
              <a:rPr lang="en-IN" u="sng" dirty="0">
                <a:solidFill>
                  <a:schemeClr val="tx1"/>
                </a:solidFill>
                <a:latin typeface="+mn-lt"/>
              </a:rPr>
              <a:t>Trend</a:t>
            </a:r>
            <a:r>
              <a:rPr lang="en-IN" dirty="0">
                <a:solidFill>
                  <a:schemeClr val="tx1"/>
                </a:solidFill>
                <a:latin typeface="+mn-lt"/>
              </a:rPr>
              <a:t>: Tread shows whether the price has increased or decreased on a given day with respect to its opening price.</a:t>
            </a:r>
            <a:endParaRPr lang="en-US" sz="2400" dirty="0">
              <a:solidFill>
                <a:schemeClr val="tx1"/>
              </a:solidFill>
              <a:latin typeface="+mn-lt"/>
              <a:ea typeface="+mj-ea"/>
            </a:endParaRPr>
          </a:p>
        </p:txBody>
      </p:sp>
    </p:spTree>
    <p:extLst>
      <p:ext uri="{BB962C8B-B14F-4D97-AF65-F5344CB8AC3E}">
        <p14:creationId xmlns:p14="http://schemas.microsoft.com/office/powerpoint/2010/main" val="2938263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049" y="1043895"/>
            <a:ext cx="8229600" cy="599259"/>
          </a:xfrm>
        </p:spPr>
        <p:txBody>
          <a:bodyPr/>
          <a:lstStyle/>
          <a:p>
            <a:r>
              <a:rPr lang="en-US" dirty="0">
                <a:solidFill>
                  <a:schemeClr val="tx1"/>
                </a:solidFill>
                <a:latin typeface="+mn-lt"/>
              </a:rPr>
              <a:t>Pre-processed</a:t>
            </a:r>
            <a:r>
              <a:rPr lang="en-US" sz="2800" dirty="0">
                <a:solidFill>
                  <a:schemeClr val="tx1"/>
                </a:solidFill>
              </a:rPr>
              <a:t> </a:t>
            </a:r>
            <a:r>
              <a:rPr lang="en-US" dirty="0">
                <a:solidFill>
                  <a:schemeClr val="tx1"/>
                </a:solidFill>
                <a:latin typeface="+mn-lt"/>
              </a:rPr>
              <a:t>Data</a:t>
            </a:r>
            <a:endParaRPr lang="en-US" sz="2800" dirty="0">
              <a:solidFill>
                <a:schemeClr val="tx1"/>
              </a:solidFill>
              <a:latin typeface="+mn-lt"/>
            </a:endParaRPr>
          </a:p>
        </p:txBody>
      </p:sp>
      <p:sp>
        <p:nvSpPr>
          <p:cNvPr id="3" name="Content Placeholder 2"/>
          <p:cNvSpPr>
            <a:spLocks noGrp="1"/>
          </p:cNvSpPr>
          <p:nvPr>
            <p:ph idx="1"/>
          </p:nvPr>
        </p:nvSpPr>
        <p:spPr>
          <a:xfrm>
            <a:off x="457200" y="1697982"/>
            <a:ext cx="8229600" cy="4672217"/>
          </a:xfrm>
        </p:spPr>
        <p:txBody>
          <a:bodyPr>
            <a:normAutofit/>
          </a:bodyPr>
          <a:lstStyle/>
          <a:p>
            <a:pPr algn="just"/>
            <a:r>
              <a:rPr lang="en-US" sz="1800" dirty="0">
                <a:solidFill>
                  <a:schemeClr val="tx1"/>
                </a:solidFill>
                <a:latin typeface="+mn-lt"/>
              </a:rPr>
              <a:t>Before we analyze, we need to identify areas of pre-processing needed.</a:t>
            </a:r>
          </a:p>
          <a:p>
            <a:pPr algn="just"/>
            <a:r>
              <a:rPr lang="en-US" sz="1800" dirty="0">
                <a:solidFill>
                  <a:schemeClr val="tx1"/>
                </a:solidFill>
                <a:latin typeface="+mn-lt"/>
              </a:rPr>
              <a:t>In the extracted dataset there are various irregularities due to which there were few down spikes. These down spikes are due to zero values of price attribute in the </a:t>
            </a:r>
            <a:r>
              <a:rPr lang="en-US" sz="1800" dirty="0" err="1">
                <a:solidFill>
                  <a:schemeClr val="tx1"/>
                </a:solidFill>
                <a:latin typeface="+mn-lt"/>
              </a:rPr>
              <a:t>dataframe</a:t>
            </a:r>
            <a:r>
              <a:rPr lang="en-US" sz="1800" dirty="0">
                <a:solidFill>
                  <a:schemeClr val="tx1"/>
                </a:solidFill>
                <a:latin typeface="+mn-lt"/>
              </a:rPr>
              <a:t>.</a:t>
            </a:r>
          </a:p>
          <a:p>
            <a:pPr marL="0" indent="0" algn="just">
              <a:buNone/>
            </a:pPr>
            <a:endParaRPr lang="en-US" sz="2000" dirty="0">
              <a:solidFill>
                <a:schemeClr val="tx1"/>
              </a:solidFill>
              <a:latin typeface="+mn-lt"/>
            </a:endParaRPr>
          </a:p>
          <a:p>
            <a:pPr algn="just"/>
            <a:endParaRPr lang="en-US" sz="2400" dirty="0"/>
          </a:p>
          <a:p>
            <a:pPr>
              <a:spcBef>
                <a:spcPct val="0"/>
              </a:spcBef>
              <a:buFont typeface="Wingdings" panose="05000000000000000000" pitchFamily="2" charset="2"/>
              <a:buChar char="§"/>
            </a:pPr>
            <a:endParaRPr lang="en-IN" sz="2400" dirty="0">
              <a:solidFill>
                <a:schemeClr val="tx1"/>
              </a:solidFill>
              <a:latin typeface="+mn-lt"/>
              <a:ea typeface="+mj-ea"/>
            </a:endParaRPr>
          </a:p>
          <a:p>
            <a:pPr marL="0" indent="0">
              <a:spcBef>
                <a:spcPct val="0"/>
              </a:spcBef>
              <a:buNone/>
            </a:pPr>
            <a:endParaRPr lang="en-US" sz="2400" dirty="0">
              <a:solidFill>
                <a:schemeClr val="tx1"/>
              </a:solidFill>
              <a:latin typeface="+mn-lt"/>
              <a:ea typeface="+mj-ea"/>
            </a:endParaRPr>
          </a:p>
          <a:p>
            <a:pPr marL="0" indent="0">
              <a:spcBef>
                <a:spcPct val="0"/>
              </a:spcBef>
              <a:buNone/>
            </a:pPr>
            <a:endParaRPr lang="en-US" sz="2400" dirty="0">
              <a:solidFill>
                <a:schemeClr val="tx1"/>
              </a:solidFill>
              <a:latin typeface="+mn-lt"/>
              <a:ea typeface="+mj-ea"/>
            </a:endParaRPr>
          </a:p>
        </p:txBody>
      </p:sp>
      <p:pic>
        <p:nvPicPr>
          <p:cNvPr id="6" name="Picture 5">
            <a:extLst>
              <a:ext uri="{FF2B5EF4-FFF2-40B4-BE49-F238E27FC236}">
                <a16:creationId xmlns:a16="http://schemas.microsoft.com/office/drawing/2014/main" id="{76CF07B3-F04A-486D-AFAC-FA239D414B7D}"/>
              </a:ext>
            </a:extLst>
          </p:cNvPr>
          <p:cNvPicPr>
            <a:picLocks noChangeAspect="1"/>
          </p:cNvPicPr>
          <p:nvPr/>
        </p:nvPicPr>
        <p:blipFill>
          <a:blip r:embed="rId2"/>
          <a:stretch>
            <a:fillRect/>
          </a:stretch>
        </p:blipFill>
        <p:spPr>
          <a:xfrm>
            <a:off x="2492326" y="2783059"/>
            <a:ext cx="3733800" cy="1682140"/>
          </a:xfrm>
          <a:prstGeom prst="rect">
            <a:avLst/>
          </a:prstGeom>
        </p:spPr>
      </p:pic>
      <p:pic>
        <p:nvPicPr>
          <p:cNvPr id="7" name="Picture 6">
            <a:extLst>
              <a:ext uri="{FF2B5EF4-FFF2-40B4-BE49-F238E27FC236}">
                <a16:creationId xmlns:a16="http://schemas.microsoft.com/office/drawing/2014/main" id="{579824EF-10D7-44DC-8682-5D73DB77FB46}"/>
              </a:ext>
            </a:extLst>
          </p:cNvPr>
          <p:cNvPicPr>
            <a:picLocks noChangeAspect="1"/>
          </p:cNvPicPr>
          <p:nvPr/>
        </p:nvPicPr>
        <p:blipFill>
          <a:blip r:embed="rId3"/>
          <a:stretch>
            <a:fillRect/>
          </a:stretch>
        </p:blipFill>
        <p:spPr>
          <a:xfrm>
            <a:off x="2492326" y="4465199"/>
            <a:ext cx="3792401" cy="1905000"/>
          </a:xfrm>
          <a:prstGeom prst="rect">
            <a:avLst/>
          </a:prstGeom>
        </p:spPr>
      </p:pic>
    </p:spTree>
    <p:extLst>
      <p:ext uri="{BB962C8B-B14F-4D97-AF65-F5344CB8AC3E}">
        <p14:creationId xmlns:p14="http://schemas.microsoft.com/office/powerpoint/2010/main" val="2687746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98723"/>
            <a:ext cx="8229600" cy="599259"/>
          </a:xfrm>
        </p:spPr>
        <p:txBody>
          <a:bodyPr/>
          <a:lstStyle/>
          <a:p>
            <a:r>
              <a:rPr lang="en-US" dirty="0">
                <a:solidFill>
                  <a:schemeClr val="tx1"/>
                </a:solidFill>
                <a:latin typeface="+mn-lt"/>
              </a:rPr>
              <a:t>POST-processed</a:t>
            </a:r>
            <a:r>
              <a:rPr lang="en-US" dirty="0">
                <a:solidFill>
                  <a:schemeClr val="tx1"/>
                </a:solidFill>
              </a:rPr>
              <a:t> </a:t>
            </a:r>
            <a:r>
              <a:rPr lang="en-US" dirty="0">
                <a:solidFill>
                  <a:schemeClr val="tx1"/>
                </a:solidFill>
                <a:latin typeface="+mn-lt"/>
              </a:rPr>
              <a:t>Data</a:t>
            </a:r>
          </a:p>
        </p:txBody>
      </p:sp>
      <p:sp>
        <p:nvSpPr>
          <p:cNvPr id="3" name="Content Placeholder 2"/>
          <p:cNvSpPr>
            <a:spLocks noGrp="1"/>
          </p:cNvSpPr>
          <p:nvPr>
            <p:ph idx="1"/>
          </p:nvPr>
        </p:nvSpPr>
        <p:spPr>
          <a:xfrm>
            <a:off x="457200" y="1697982"/>
            <a:ext cx="8229600" cy="4672217"/>
          </a:xfrm>
        </p:spPr>
        <p:txBody>
          <a:bodyPr>
            <a:normAutofit/>
          </a:bodyPr>
          <a:lstStyle/>
          <a:p>
            <a:pPr algn="just"/>
            <a:r>
              <a:rPr lang="en-IN" sz="1800" dirty="0">
                <a:solidFill>
                  <a:schemeClr val="tx1"/>
                </a:solidFill>
                <a:latin typeface="+mn-lt"/>
              </a:rPr>
              <a:t>Since the price of Bitcoin has never been equal to zero the zero values has been removed to get the much cleaner chart without down-spikes</a:t>
            </a:r>
            <a:r>
              <a:rPr lang="en-US" sz="1800" dirty="0">
                <a:solidFill>
                  <a:schemeClr val="tx1"/>
                </a:solidFill>
                <a:latin typeface="+mn-lt"/>
              </a:rPr>
              <a:t>.</a:t>
            </a:r>
            <a:endParaRPr lang="en-IN" sz="2400" dirty="0">
              <a:solidFill>
                <a:schemeClr val="tx1"/>
              </a:solidFill>
              <a:latin typeface="+mn-lt"/>
              <a:ea typeface="+mj-ea"/>
            </a:endParaRPr>
          </a:p>
          <a:p>
            <a:pPr marL="0" indent="0">
              <a:spcBef>
                <a:spcPct val="0"/>
              </a:spcBef>
              <a:buNone/>
            </a:pPr>
            <a:endParaRPr lang="en-US" sz="2400" dirty="0">
              <a:solidFill>
                <a:schemeClr val="tx1"/>
              </a:solidFill>
              <a:latin typeface="+mn-lt"/>
              <a:ea typeface="+mj-ea"/>
            </a:endParaRPr>
          </a:p>
          <a:p>
            <a:pPr marL="0" indent="0">
              <a:spcBef>
                <a:spcPct val="0"/>
              </a:spcBef>
              <a:buNone/>
            </a:pPr>
            <a:endParaRPr lang="en-US" sz="2400" dirty="0">
              <a:solidFill>
                <a:schemeClr val="tx1"/>
              </a:solidFill>
              <a:latin typeface="+mn-lt"/>
              <a:ea typeface="+mj-ea"/>
            </a:endParaRPr>
          </a:p>
        </p:txBody>
      </p:sp>
      <p:pic>
        <p:nvPicPr>
          <p:cNvPr id="8" name="Picture 7">
            <a:extLst>
              <a:ext uri="{FF2B5EF4-FFF2-40B4-BE49-F238E27FC236}">
                <a16:creationId xmlns:a16="http://schemas.microsoft.com/office/drawing/2014/main" id="{7F5E9079-DD07-48D5-99B2-2FF838E22021}"/>
              </a:ext>
            </a:extLst>
          </p:cNvPr>
          <p:cNvPicPr>
            <a:picLocks noChangeAspect="1"/>
          </p:cNvPicPr>
          <p:nvPr/>
        </p:nvPicPr>
        <p:blipFill>
          <a:blip r:embed="rId2"/>
          <a:stretch>
            <a:fillRect/>
          </a:stretch>
        </p:blipFill>
        <p:spPr>
          <a:xfrm>
            <a:off x="2362200" y="2389163"/>
            <a:ext cx="4114800" cy="1724460"/>
          </a:xfrm>
          <a:prstGeom prst="rect">
            <a:avLst/>
          </a:prstGeom>
        </p:spPr>
      </p:pic>
      <p:pic>
        <p:nvPicPr>
          <p:cNvPr id="9" name="Picture 8">
            <a:extLst>
              <a:ext uri="{FF2B5EF4-FFF2-40B4-BE49-F238E27FC236}">
                <a16:creationId xmlns:a16="http://schemas.microsoft.com/office/drawing/2014/main" id="{F2526626-0443-4382-A5D1-22545EE4AC56}"/>
              </a:ext>
            </a:extLst>
          </p:cNvPr>
          <p:cNvPicPr>
            <a:picLocks noChangeAspect="1"/>
          </p:cNvPicPr>
          <p:nvPr/>
        </p:nvPicPr>
        <p:blipFill>
          <a:blip r:embed="rId3"/>
          <a:stretch>
            <a:fillRect/>
          </a:stretch>
        </p:blipFill>
        <p:spPr>
          <a:xfrm>
            <a:off x="2263726" y="4113623"/>
            <a:ext cx="4419600" cy="2366919"/>
          </a:xfrm>
          <a:prstGeom prst="rect">
            <a:avLst/>
          </a:prstGeom>
        </p:spPr>
      </p:pic>
    </p:spTree>
    <p:extLst>
      <p:ext uri="{BB962C8B-B14F-4D97-AF65-F5344CB8AC3E}">
        <p14:creationId xmlns:p14="http://schemas.microsoft.com/office/powerpoint/2010/main" val="2666131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98723"/>
            <a:ext cx="8229600" cy="599259"/>
          </a:xfrm>
        </p:spPr>
        <p:txBody>
          <a:bodyPr/>
          <a:lstStyle/>
          <a:p>
            <a:r>
              <a:rPr lang="en-US" dirty="0">
                <a:solidFill>
                  <a:schemeClr val="tx1"/>
                </a:solidFill>
                <a:latin typeface="+mn-lt"/>
              </a:rPr>
              <a:t>Bitcoin market analysis using tableau</a:t>
            </a:r>
            <a:endParaRPr lang="en-US" sz="2800" dirty="0">
              <a:solidFill>
                <a:schemeClr val="tx1"/>
              </a:solidFill>
              <a:latin typeface="+mn-lt"/>
            </a:endParaRPr>
          </a:p>
        </p:txBody>
      </p:sp>
      <p:sp>
        <p:nvSpPr>
          <p:cNvPr id="3" name="Content Placeholder 2"/>
          <p:cNvSpPr>
            <a:spLocks noGrp="1"/>
          </p:cNvSpPr>
          <p:nvPr>
            <p:ph idx="1"/>
          </p:nvPr>
        </p:nvSpPr>
        <p:spPr>
          <a:xfrm>
            <a:off x="457200" y="1697982"/>
            <a:ext cx="8229600" cy="4672217"/>
          </a:xfrm>
        </p:spPr>
        <p:txBody>
          <a:bodyPr>
            <a:normAutofit/>
          </a:bodyPr>
          <a:lstStyle/>
          <a:p>
            <a:pPr algn="just"/>
            <a:r>
              <a:rPr lang="en-IN" sz="2400" dirty="0">
                <a:solidFill>
                  <a:schemeClr val="tx1"/>
                </a:solidFill>
                <a:latin typeface="+mn-lt"/>
                <a:ea typeface="+mj-ea"/>
              </a:rPr>
              <a:t>Best day to buy the Bitcoin</a:t>
            </a:r>
          </a:p>
          <a:p>
            <a:pPr marL="0" indent="0">
              <a:spcBef>
                <a:spcPct val="0"/>
              </a:spcBef>
              <a:buNone/>
            </a:pPr>
            <a:endParaRPr lang="en-US" sz="2400" dirty="0">
              <a:solidFill>
                <a:schemeClr val="tx1"/>
              </a:solidFill>
              <a:latin typeface="+mn-lt"/>
              <a:ea typeface="+mj-ea"/>
            </a:endParaRPr>
          </a:p>
          <a:p>
            <a:pPr marL="0" indent="0">
              <a:spcBef>
                <a:spcPct val="0"/>
              </a:spcBef>
              <a:buNone/>
            </a:pPr>
            <a:endParaRPr lang="en-US" sz="2400" dirty="0">
              <a:solidFill>
                <a:schemeClr val="tx1"/>
              </a:solidFill>
              <a:latin typeface="+mn-lt"/>
              <a:ea typeface="+mj-ea"/>
            </a:endParaRPr>
          </a:p>
        </p:txBody>
      </p:sp>
      <p:pic>
        <p:nvPicPr>
          <p:cNvPr id="4" name="Picture 3">
            <a:extLst>
              <a:ext uri="{FF2B5EF4-FFF2-40B4-BE49-F238E27FC236}">
                <a16:creationId xmlns:a16="http://schemas.microsoft.com/office/drawing/2014/main" id="{F49C64B6-5C09-450F-8E18-835A7FD0DEF3}"/>
              </a:ext>
            </a:extLst>
          </p:cNvPr>
          <p:cNvPicPr>
            <a:picLocks noChangeAspect="1"/>
          </p:cNvPicPr>
          <p:nvPr/>
        </p:nvPicPr>
        <p:blipFill>
          <a:blip r:embed="rId2"/>
          <a:stretch>
            <a:fillRect/>
          </a:stretch>
        </p:blipFill>
        <p:spPr>
          <a:xfrm>
            <a:off x="2127299" y="2318311"/>
            <a:ext cx="5086350" cy="3571875"/>
          </a:xfrm>
          <a:prstGeom prst="rect">
            <a:avLst/>
          </a:prstGeom>
        </p:spPr>
      </p:pic>
    </p:spTree>
    <p:extLst>
      <p:ext uri="{BB962C8B-B14F-4D97-AF65-F5344CB8AC3E}">
        <p14:creationId xmlns:p14="http://schemas.microsoft.com/office/powerpoint/2010/main" val="649750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98723"/>
            <a:ext cx="8229600" cy="599259"/>
          </a:xfrm>
        </p:spPr>
        <p:txBody>
          <a:bodyPr/>
          <a:lstStyle/>
          <a:p>
            <a:r>
              <a:rPr lang="en-US" dirty="0">
                <a:solidFill>
                  <a:schemeClr val="tx1"/>
                </a:solidFill>
                <a:latin typeface="+mn-lt"/>
              </a:rPr>
              <a:t>Bitcoin market analysis using tableau</a:t>
            </a:r>
          </a:p>
        </p:txBody>
      </p:sp>
      <p:sp>
        <p:nvSpPr>
          <p:cNvPr id="3" name="Content Placeholder 2"/>
          <p:cNvSpPr>
            <a:spLocks noGrp="1"/>
          </p:cNvSpPr>
          <p:nvPr>
            <p:ph idx="1"/>
          </p:nvPr>
        </p:nvSpPr>
        <p:spPr>
          <a:xfrm>
            <a:off x="457200" y="1697982"/>
            <a:ext cx="8229600" cy="4672217"/>
          </a:xfrm>
        </p:spPr>
        <p:txBody>
          <a:bodyPr>
            <a:normAutofit/>
          </a:bodyPr>
          <a:lstStyle/>
          <a:p>
            <a:pPr>
              <a:spcBef>
                <a:spcPct val="0"/>
              </a:spcBef>
            </a:pPr>
            <a:r>
              <a:rPr lang="en-US" sz="2400" dirty="0">
                <a:solidFill>
                  <a:schemeClr val="tx1"/>
                </a:solidFill>
                <a:latin typeface="+mn-lt"/>
                <a:ea typeface="+mj-ea"/>
              </a:rPr>
              <a:t>Bitcoin Trend for the year 2017</a:t>
            </a:r>
          </a:p>
          <a:p>
            <a:pPr marL="0" indent="0">
              <a:spcBef>
                <a:spcPct val="0"/>
              </a:spcBef>
              <a:buNone/>
            </a:pPr>
            <a:endParaRPr lang="en-US" sz="2400" dirty="0">
              <a:solidFill>
                <a:schemeClr val="tx1"/>
              </a:solidFill>
              <a:latin typeface="+mn-lt"/>
              <a:ea typeface="+mj-ea"/>
            </a:endParaRPr>
          </a:p>
        </p:txBody>
      </p:sp>
      <p:pic>
        <p:nvPicPr>
          <p:cNvPr id="5" name="Picture 4">
            <a:extLst>
              <a:ext uri="{FF2B5EF4-FFF2-40B4-BE49-F238E27FC236}">
                <a16:creationId xmlns:a16="http://schemas.microsoft.com/office/drawing/2014/main" id="{AC954640-EAFB-45FE-AF18-B698F9478CD3}"/>
              </a:ext>
            </a:extLst>
          </p:cNvPr>
          <p:cNvPicPr>
            <a:picLocks noChangeAspect="1"/>
          </p:cNvPicPr>
          <p:nvPr/>
        </p:nvPicPr>
        <p:blipFill>
          <a:blip r:embed="rId2"/>
          <a:stretch>
            <a:fillRect/>
          </a:stretch>
        </p:blipFill>
        <p:spPr>
          <a:xfrm>
            <a:off x="1682701" y="2440598"/>
            <a:ext cx="5581650" cy="3524250"/>
          </a:xfrm>
          <a:prstGeom prst="rect">
            <a:avLst/>
          </a:prstGeom>
        </p:spPr>
      </p:pic>
    </p:spTree>
    <p:extLst>
      <p:ext uri="{BB962C8B-B14F-4D97-AF65-F5344CB8AC3E}">
        <p14:creationId xmlns:p14="http://schemas.microsoft.com/office/powerpoint/2010/main" val="36759253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2532</TotalTime>
  <Words>1171</Words>
  <Application>Microsoft Office PowerPoint</Application>
  <PresentationFormat>On-screen Show (4:3)</PresentationFormat>
  <Paragraphs>97</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Wingdings</vt:lpstr>
      <vt:lpstr>Office Theme</vt:lpstr>
      <vt:lpstr>Data mining</vt:lpstr>
      <vt:lpstr>Contents</vt:lpstr>
      <vt:lpstr>INTRODUCTION</vt:lpstr>
      <vt:lpstr>Data Set Evaluation</vt:lpstr>
      <vt:lpstr>Data Field Description</vt:lpstr>
      <vt:lpstr>Pre-processed Data</vt:lpstr>
      <vt:lpstr>POST-processed Data</vt:lpstr>
      <vt:lpstr>Bitcoin market analysis using tableau</vt:lpstr>
      <vt:lpstr>Bitcoin market analysis using tableau</vt:lpstr>
      <vt:lpstr>Bitcoin price forecast using time series analysis with prophet using python</vt:lpstr>
      <vt:lpstr>Bitcoin price forecast using time series analysis with prophet using python</vt:lpstr>
      <vt:lpstr>Bitcoin trend analysis using j48 and Multilayer perceptron Algorithms</vt:lpstr>
      <vt:lpstr>J48 classification table</vt:lpstr>
      <vt:lpstr>Bitcoin trend analysis using j48 and Multilayer perceptron Algorithms</vt:lpstr>
      <vt:lpstr>Bitcoin trend analysis using j48 and Multilayer perceptron Algorithms</vt:lpstr>
      <vt:lpstr>Bitcoin trend analysis using j48 and Multilayer perceptron Algorithms</vt:lpstr>
      <vt:lpstr>Bitcoin trend analysis using j48 and Multilayer perceptron Algorithms</vt:lpstr>
      <vt:lpstr>Bitcoin trend analysis using j48 and Multilayer perceptron Algorithms</vt:lpstr>
      <vt:lpstr>Summary</vt:lpstr>
      <vt:lpstr>Summary</vt:lpstr>
      <vt:lpstr>Summary</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Meagan Sapashe</dc:creator>
  <cp:lastModifiedBy>Puthran, Deepesh</cp:lastModifiedBy>
  <cp:revision>35</cp:revision>
  <dcterms:created xsi:type="dcterms:W3CDTF">2016-06-10T17:22:31Z</dcterms:created>
  <dcterms:modified xsi:type="dcterms:W3CDTF">2017-11-13T20:04:24Z</dcterms:modified>
</cp:coreProperties>
</file>