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0"/>
  </p:notesMasterIdLst>
  <p:handoutMasterIdLst>
    <p:handoutMasterId r:id="rId21"/>
  </p:handoutMasterIdLst>
  <p:sldIdLst>
    <p:sldId id="289" r:id="rId5"/>
    <p:sldId id="270" r:id="rId6"/>
    <p:sldId id="290" r:id="rId7"/>
    <p:sldId id="291" r:id="rId8"/>
    <p:sldId id="292" r:id="rId9"/>
    <p:sldId id="295" r:id="rId10"/>
    <p:sldId id="294" r:id="rId11"/>
    <p:sldId id="296" r:id="rId12"/>
    <p:sldId id="297" r:id="rId13"/>
    <p:sldId id="298" r:id="rId14"/>
    <p:sldId id="299" r:id="rId15"/>
    <p:sldId id="302" r:id="rId16"/>
    <p:sldId id="303" r:id="rId17"/>
    <p:sldId id="300"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94" autoAdjust="0"/>
  </p:normalViewPr>
  <p:slideViewPr>
    <p:cSldViewPr snapToGrid="0">
      <p:cViewPr>
        <p:scale>
          <a:sx n="75" d="100"/>
          <a:sy n="75" d="100"/>
        </p:scale>
        <p:origin x="744"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32807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9911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654268" y="-157330"/>
            <a:ext cx="6152932" cy="4221330"/>
          </a:xfrm>
        </p:spPr>
        <p:txBody>
          <a:bodyPr/>
          <a:lstStyle/>
          <a:p>
            <a:r>
              <a:rPr lang="en-US" b="1" dirty="0"/>
              <a:t>Predicting and comparing house price in </a:t>
            </a:r>
            <a:r>
              <a:rPr lang="en-US" b="1" dirty="0" err="1"/>
              <a:t>canada</a:t>
            </a:r>
            <a:endParaRPr lang="en-US" b="1"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45BF-7ABF-3006-B855-CD4FED412CF5}"/>
              </a:ext>
            </a:extLst>
          </p:cNvPr>
          <p:cNvSpPr>
            <a:spLocks noGrp="1"/>
          </p:cNvSpPr>
          <p:nvPr>
            <p:ph type="title"/>
          </p:nvPr>
        </p:nvSpPr>
        <p:spPr/>
        <p:txBody>
          <a:bodyPr>
            <a:normAutofit/>
          </a:bodyPr>
          <a:lstStyle/>
          <a:p>
            <a:r>
              <a:rPr lang="en-US" sz="2400" b="1" i="0" dirty="0"/>
              <a:t>Random forest</a:t>
            </a:r>
            <a:endParaRPr lang="en-IN" sz="2400" b="1" i="0" dirty="0"/>
          </a:p>
        </p:txBody>
      </p:sp>
      <p:sp>
        <p:nvSpPr>
          <p:cNvPr id="3" name="Content Placeholder 2">
            <a:extLst>
              <a:ext uri="{FF2B5EF4-FFF2-40B4-BE49-F238E27FC236}">
                <a16:creationId xmlns:a16="http://schemas.microsoft.com/office/drawing/2014/main" id="{BB7481F0-FCE9-CC49-EE80-939ED2585FA8}"/>
              </a:ext>
            </a:extLst>
          </p:cNvPr>
          <p:cNvSpPr>
            <a:spLocks noGrp="1"/>
          </p:cNvSpPr>
          <p:nvPr>
            <p:ph idx="1"/>
          </p:nvPr>
        </p:nvSpPr>
        <p:spPr>
          <a:xfrm>
            <a:off x="1143000" y="1586221"/>
            <a:ext cx="9906000" cy="4024424"/>
          </a:xfrm>
        </p:spPr>
        <p:txBody>
          <a:bodyPr/>
          <a:lstStyle/>
          <a:p>
            <a:r>
              <a:rPr lang="en-US" sz="2800" dirty="0"/>
              <a:t>Implemented random forest with hyperparameter tuning using </a:t>
            </a:r>
            <a:r>
              <a:rPr lang="en-US" sz="2800" dirty="0" err="1"/>
              <a:t>GridSearchCV</a:t>
            </a:r>
            <a:r>
              <a:rPr lang="en-US" sz="2800" dirty="0"/>
              <a:t>.</a:t>
            </a:r>
          </a:p>
          <a:p>
            <a:r>
              <a:rPr lang="en-US" sz="2800" dirty="0"/>
              <a:t>The MSE for the best model was 4.71e11</a:t>
            </a:r>
          </a:p>
          <a:p>
            <a:r>
              <a:rPr lang="en-US" sz="2800" dirty="0"/>
              <a:t>The R-squared value for the best model was approximately 0.43, suggesting that around 43% of the variance in housing prices is explained by the independent variables.</a:t>
            </a:r>
          </a:p>
          <a:p>
            <a:pPr marL="0" indent="0">
              <a:buNone/>
            </a:pPr>
            <a:endParaRPr lang="en-US" sz="2000" dirty="0"/>
          </a:p>
          <a:p>
            <a:endParaRPr lang="en-US" sz="2000" dirty="0"/>
          </a:p>
          <a:p>
            <a:endParaRPr lang="en-US" sz="2000" dirty="0"/>
          </a:p>
          <a:p>
            <a:endParaRPr lang="en-IN" dirty="0"/>
          </a:p>
        </p:txBody>
      </p:sp>
    </p:spTree>
    <p:extLst>
      <p:ext uri="{BB962C8B-B14F-4D97-AF65-F5344CB8AC3E}">
        <p14:creationId xmlns:p14="http://schemas.microsoft.com/office/powerpoint/2010/main" val="363985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002A-BD4E-EA0A-FD1E-3E454C405BCC}"/>
              </a:ext>
            </a:extLst>
          </p:cNvPr>
          <p:cNvSpPr>
            <a:spLocks noGrp="1"/>
          </p:cNvSpPr>
          <p:nvPr>
            <p:ph type="title"/>
          </p:nvPr>
        </p:nvSpPr>
        <p:spPr/>
        <p:txBody>
          <a:bodyPr>
            <a:normAutofit/>
          </a:bodyPr>
          <a:lstStyle/>
          <a:p>
            <a:r>
              <a:rPr lang="en-US" sz="3200" b="1" i="0" dirty="0"/>
              <a:t>Support vector machine</a:t>
            </a:r>
            <a:endParaRPr lang="en-IN" sz="3200" b="1" i="0" dirty="0"/>
          </a:p>
        </p:txBody>
      </p:sp>
      <p:sp>
        <p:nvSpPr>
          <p:cNvPr id="3" name="Content Placeholder 2">
            <a:extLst>
              <a:ext uri="{FF2B5EF4-FFF2-40B4-BE49-F238E27FC236}">
                <a16:creationId xmlns:a16="http://schemas.microsoft.com/office/drawing/2014/main" id="{A8E752F0-7D40-CB41-ECAA-4C546FAFB96D}"/>
              </a:ext>
            </a:extLst>
          </p:cNvPr>
          <p:cNvSpPr>
            <a:spLocks noGrp="1"/>
          </p:cNvSpPr>
          <p:nvPr>
            <p:ph idx="1"/>
          </p:nvPr>
        </p:nvSpPr>
        <p:spPr>
          <a:xfrm>
            <a:off x="1143000" y="2568354"/>
            <a:ext cx="9906000" cy="4024424"/>
          </a:xfrm>
        </p:spPr>
        <p:txBody>
          <a:bodyPr/>
          <a:lstStyle/>
          <a:p>
            <a:r>
              <a:rPr lang="en-US" sz="2800" dirty="0"/>
              <a:t>Implemented SVM with hyperparameter tuning using </a:t>
            </a:r>
            <a:r>
              <a:rPr lang="en-US" sz="2800" dirty="0" err="1"/>
              <a:t>GridSearchCV</a:t>
            </a:r>
            <a:r>
              <a:rPr lang="en-US" sz="2800" dirty="0"/>
              <a:t>.</a:t>
            </a:r>
          </a:p>
          <a:p>
            <a:r>
              <a:rPr lang="en-US" sz="2800" dirty="0"/>
              <a:t>The MSE for the best model was 7.81e11</a:t>
            </a:r>
          </a:p>
          <a:p>
            <a:r>
              <a:rPr lang="en-US" sz="2800" dirty="0"/>
              <a:t>The R-squared value for the best model was approximately 0.06,.</a:t>
            </a:r>
          </a:p>
          <a:p>
            <a:endParaRPr lang="en-US" sz="2400" dirty="0"/>
          </a:p>
        </p:txBody>
      </p:sp>
    </p:spTree>
    <p:extLst>
      <p:ext uri="{BB962C8B-B14F-4D97-AF65-F5344CB8AC3E}">
        <p14:creationId xmlns:p14="http://schemas.microsoft.com/office/powerpoint/2010/main" val="92659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4BE1-9579-4A99-01C0-05BB5C4ACA22}"/>
              </a:ext>
            </a:extLst>
          </p:cNvPr>
          <p:cNvSpPr>
            <a:spLocks noGrp="1"/>
          </p:cNvSpPr>
          <p:nvPr>
            <p:ph type="title"/>
          </p:nvPr>
        </p:nvSpPr>
        <p:spPr/>
        <p:txBody>
          <a:bodyPr>
            <a:normAutofit/>
          </a:bodyPr>
          <a:lstStyle/>
          <a:p>
            <a:r>
              <a:rPr lang="en-US" sz="2800" b="1" i="0" dirty="0"/>
              <a:t>Model results for </a:t>
            </a:r>
            <a:r>
              <a:rPr lang="en-US" sz="2800" b="1" i="0" dirty="0" err="1"/>
              <a:t>british</a:t>
            </a:r>
            <a:r>
              <a:rPr lang="en-US" sz="2800" b="1" i="0" dirty="0"/>
              <a:t> </a:t>
            </a:r>
            <a:r>
              <a:rPr lang="en-US" sz="2800" b="1" i="0" dirty="0" err="1"/>
              <a:t>colombia</a:t>
            </a:r>
            <a:endParaRPr lang="en-IN" sz="2800" b="1" i="0" dirty="0"/>
          </a:p>
        </p:txBody>
      </p:sp>
      <p:sp>
        <p:nvSpPr>
          <p:cNvPr id="3" name="Content Placeholder 2">
            <a:extLst>
              <a:ext uri="{FF2B5EF4-FFF2-40B4-BE49-F238E27FC236}">
                <a16:creationId xmlns:a16="http://schemas.microsoft.com/office/drawing/2014/main" id="{CE889A71-DF48-E9A1-B920-0B0C0C613F16}"/>
              </a:ext>
            </a:extLst>
          </p:cNvPr>
          <p:cNvSpPr>
            <a:spLocks noGrp="1"/>
          </p:cNvSpPr>
          <p:nvPr>
            <p:ph idx="1"/>
          </p:nvPr>
        </p:nvSpPr>
        <p:spPr/>
        <p:txBody>
          <a:bodyPr/>
          <a:lstStyle/>
          <a:p>
            <a:r>
              <a:rPr lang="en-US" dirty="0"/>
              <a:t>Linear regression                                                                       </a:t>
            </a:r>
            <a:r>
              <a:rPr lang="en-US" dirty="0" err="1"/>
              <a:t>svm</a:t>
            </a:r>
            <a:endParaRPr lang="en-US" dirty="0"/>
          </a:p>
          <a:p>
            <a:endParaRPr lang="en-US" dirty="0"/>
          </a:p>
          <a:p>
            <a:endParaRPr lang="en-US" dirty="0"/>
          </a:p>
          <a:p>
            <a:endParaRPr lang="en-US" dirty="0"/>
          </a:p>
          <a:p>
            <a:endParaRPr lang="en-US" dirty="0"/>
          </a:p>
          <a:p>
            <a:endParaRPr lang="en-US" dirty="0"/>
          </a:p>
          <a:p>
            <a:endParaRPr lang="en-US" dirty="0"/>
          </a:p>
          <a:p>
            <a:r>
              <a:rPr lang="en-IN" sz="2000" dirty="0"/>
              <a:t>R squared  </a:t>
            </a:r>
            <a:r>
              <a:rPr lang="en-IN" dirty="0"/>
              <a:t>= </a:t>
            </a:r>
            <a:r>
              <a:rPr lang="en-IN" sz="2000" dirty="0"/>
              <a:t>0.257                                                            r squared= 0.25</a:t>
            </a:r>
            <a:r>
              <a:rPr lang="en-IN" dirty="0"/>
              <a:t> </a:t>
            </a:r>
            <a:endParaRPr lang="en-US" dirty="0"/>
          </a:p>
        </p:txBody>
      </p:sp>
      <p:pic>
        <p:nvPicPr>
          <p:cNvPr id="5" name="Picture 4">
            <a:extLst>
              <a:ext uri="{FF2B5EF4-FFF2-40B4-BE49-F238E27FC236}">
                <a16:creationId xmlns:a16="http://schemas.microsoft.com/office/drawing/2014/main" id="{523C3C5C-A6B0-AA68-B456-9730BAAA5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31" y="2503421"/>
            <a:ext cx="4845049" cy="3070306"/>
          </a:xfrm>
          <a:prstGeom prst="rect">
            <a:avLst/>
          </a:prstGeom>
        </p:spPr>
      </p:pic>
      <p:pic>
        <p:nvPicPr>
          <p:cNvPr id="7" name="Picture 6">
            <a:extLst>
              <a:ext uri="{FF2B5EF4-FFF2-40B4-BE49-F238E27FC236}">
                <a16:creationId xmlns:a16="http://schemas.microsoft.com/office/drawing/2014/main" id="{907D369E-B7A9-5FE3-9589-E6AAE7788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951" y="2503421"/>
            <a:ext cx="4845049" cy="3081204"/>
          </a:xfrm>
          <a:prstGeom prst="rect">
            <a:avLst/>
          </a:prstGeom>
        </p:spPr>
      </p:pic>
    </p:spTree>
    <p:extLst>
      <p:ext uri="{BB962C8B-B14F-4D97-AF65-F5344CB8AC3E}">
        <p14:creationId xmlns:p14="http://schemas.microsoft.com/office/powerpoint/2010/main" val="153463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1ECB-EEB2-D150-C8C9-148FFC2D5A74}"/>
              </a:ext>
            </a:extLst>
          </p:cNvPr>
          <p:cNvSpPr>
            <a:spLocks noGrp="1"/>
          </p:cNvSpPr>
          <p:nvPr>
            <p:ph type="title"/>
          </p:nvPr>
        </p:nvSpPr>
        <p:spPr/>
        <p:txBody>
          <a:bodyPr>
            <a:normAutofit/>
          </a:bodyPr>
          <a:lstStyle/>
          <a:p>
            <a:r>
              <a:rPr lang="en-US" sz="3200" b="1" i="0" dirty="0"/>
              <a:t>Model results for </a:t>
            </a:r>
            <a:r>
              <a:rPr lang="en-US" sz="3200" b="1" i="0" dirty="0" err="1"/>
              <a:t>vancouver</a:t>
            </a:r>
            <a:endParaRPr lang="en-IN" sz="3200" b="1" i="0" dirty="0"/>
          </a:p>
        </p:txBody>
      </p:sp>
      <p:sp>
        <p:nvSpPr>
          <p:cNvPr id="3" name="Content Placeholder 2">
            <a:extLst>
              <a:ext uri="{FF2B5EF4-FFF2-40B4-BE49-F238E27FC236}">
                <a16:creationId xmlns:a16="http://schemas.microsoft.com/office/drawing/2014/main" id="{C947F1AB-8C5F-85AA-99F6-74D981DC2166}"/>
              </a:ext>
            </a:extLst>
          </p:cNvPr>
          <p:cNvSpPr>
            <a:spLocks noGrp="1"/>
          </p:cNvSpPr>
          <p:nvPr>
            <p:ph idx="1"/>
          </p:nvPr>
        </p:nvSpPr>
        <p:spPr/>
        <p:txBody>
          <a:bodyPr>
            <a:normAutofit lnSpcReduction="10000"/>
          </a:bodyPr>
          <a:lstStyle/>
          <a:p>
            <a:r>
              <a:rPr lang="en-US" dirty="0"/>
              <a:t>Linear regression                                                                SVM</a:t>
            </a:r>
          </a:p>
          <a:p>
            <a:endParaRPr lang="en-US" dirty="0"/>
          </a:p>
          <a:p>
            <a:endParaRPr lang="en-US" dirty="0"/>
          </a:p>
          <a:p>
            <a:endParaRPr lang="en-US" dirty="0"/>
          </a:p>
          <a:p>
            <a:endParaRPr lang="en-US" dirty="0"/>
          </a:p>
          <a:p>
            <a:endParaRPr lang="en-US" dirty="0"/>
          </a:p>
          <a:p>
            <a:endParaRPr lang="en-US" dirty="0"/>
          </a:p>
          <a:p>
            <a:endParaRPr lang="en-US" dirty="0"/>
          </a:p>
          <a:p>
            <a:r>
              <a:rPr lang="en-IN" sz="2000" dirty="0"/>
              <a:t>R squared = 0.343                                                                       r squared = -0.084</a:t>
            </a:r>
            <a:endParaRPr lang="en-US" sz="2000" dirty="0"/>
          </a:p>
        </p:txBody>
      </p:sp>
      <p:pic>
        <p:nvPicPr>
          <p:cNvPr id="5" name="Picture 4">
            <a:extLst>
              <a:ext uri="{FF2B5EF4-FFF2-40B4-BE49-F238E27FC236}">
                <a16:creationId xmlns:a16="http://schemas.microsoft.com/office/drawing/2014/main" id="{16DE63FE-A61F-1544-89EA-5DCF56844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35" y="2651760"/>
            <a:ext cx="4650436" cy="2961322"/>
          </a:xfrm>
          <a:prstGeom prst="rect">
            <a:avLst/>
          </a:prstGeom>
        </p:spPr>
      </p:pic>
      <p:pic>
        <p:nvPicPr>
          <p:cNvPr id="7" name="Picture 6">
            <a:extLst>
              <a:ext uri="{FF2B5EF4-FFF2-40B4-BE49-F238E27FC236}">
                <a16:creationId xmlns:a16="http://schemas.microsoft.com/office/drawing/2014/main" id="{1064724A-A33E-5D53-423B-CD7FD1C7C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20" y="2505853"/>
            <a:ext cx="4797425" cy="3107229"/>
          </a:xfrm>
          <a:prstGeom prst="rect">
            <a:avLst/>
          </a:prstGeom>
        </p:spPr>
      </p:pic>
    </p:spTree>
    <p:extLst>
      <p:ext uri="{BB962C8B-B14F-4D97-AF65-F5344CB8AC3E}">
        <p14:creationId xmlns:p14="http://schemas.microsoft.com/office/powerpoint/2010/main" val="410042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1FE2-604C-6574-6692-2C09870F27F8}"/>
              </a:ext>
            </a:extLst>
          </p:cNvPr>
          <p:cNvSpPr>
            <a:spLocks noGrp="1"/>
          </p:cNvSpPr>
          <p:nvPr>
            <p:ph type="title"/>
          </p:nvPr>
        </p:nvSpPr>
        <p:spPr/>
        <p:txBody>
          <a:bodyPr>
            <a:normAutofit/>
          </a:bodyPr>
          <a:lstStyle/>
          <a:p>
            <a:r>
              <a:rPr lang="en-US" sz="4000" b="1" i="0" dirty="0"/>
              <a:t>User interface</a:t>
            </a:r>
            <a:endParaRPr lang="en-IN" sz="4000" b="1" i="0" dirty="0"/>
          </a:p>
        </p:txBody>
      </p:sp>
      <p:sp>
        <p:nvSpPr>
          <p:cNvPr id="3" name="Content Placeholder 2">
            <a:extLst>
              <a:ext uri="{FF2B5EF4-FFF2-40B4-BE49-F238E27FC236}">
                <a16:creationId xmlns:a16="http://schemas.microsoft.com/office/drawing/2014/main" id="{B6BB557A-218E-ED61-F575-B879954D1F09}"/>
              </a:ext>
            </a:extLst>
          </p:cNvPr>
          <p:cNvSpPr>
            <a:spLocks noGrp="1"/>
          </p:cNvSpPr>
          <p:nvPr>
            <p:ph idx="1"/>
          </p:nvPr>
        </p:nvSpPr>
        <p:spPr/>
        <p:txBody>
          <a:bodyPr/>
          <a:lstStyle/>
          <a:p>
            <a:r>
              <a:rPr lang="en-US" dirty="0"/>
              <a:t>User interface is created by </a:t>
            </a:r>
            <a:r>
              <a:rPr lang="en-US" dirty="0" err="1"/>
              <a:t>streamlit</a:t>
            </a:r>
            <a:r>
              <a:rPr lang="en-US" dirty="0"/>
              <a:t> python library</a:t>
            </a:r>
            <a:endParaRPr lang="en-IN" dirty="0"/>
          </a:p>
        </p:txBody>
      </p:sp>
      <p:pic>
        <p:nvPicPr>
          <p:cNvPr id="5" name="Picture 4">
            <a:extLst>
              <a:ext uri="{FF2B5EF4-FFF2-40B4-BE49-F238E27FC236}">
                <a16:creationId xmlns:a16="http://schemas.microsoft.com/office/drawing/2014/main" id="{F14E6DAF-2E69-2529-E9A3-BEE5E3FA2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399" y="552425"/>
            <a:ext cx="3876683" cy="6088421"/>
          </a:xfrm>
          <a:prstGeom prst="rect">
            <a:avLst/>
          </a:prstGeom>
        </p:spPr>
      </p:pic>
    </p:spTree>
    <p:extLst>
      <p:ext uri="{BB962C8B-B14F-4D97-AF65-F5344CB8AC3E}">
        <p14:creationId xmlns:p14="http://schemas.microsoft.com/office/powerpoint/2010/main" val="287559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D400-EA20-742B-337D-C61E017DF180}"/>
              </a:ext>
            </a:extLst>
          </p:cNvPr>
          <p:cNvSpPr>
            <a:spLocks noGrp="1"/>
          </p:cNvSpPr>
          <p:nvPr>
            <p:ph type="title"/>
          </p:nvPr>
        </p:nvSpPr>
        <p:spPr/>
        <p:txBody>
          <a:bodyPr>
            <a:normAutofit/>
          </a:bodyPr>
          <a:lstStyle/>
          <a:p>
            <a:r>
              <a:rPr lang="en-US" sz="4000" b="1" i="0" dirty="0"/>
              <a:t>conclusion</a:t>
            </a:r>
            <a:endParaRPr lang="en-IN" sz="4000" b="1" i="0" dirty="0"/>
          </a:p>
        </p:txBody>
      </p:sp>
      <p:sp>
        <p:nvSpPr>
          <p:cNvPr id="3" name="Content Placeholder 2">
            <a:extLst>
              <a:ext uri="{FF2B5EF4-FFF2-40B4-BE49-F238E27FC236}">
                <a16:creationId xmlns:a16="http://schemas.microsoft.com/office/drawing/2014/main" id="{E32689CB-EF4B-EAD9-5A01-C6BD62487DF0}"/>
              </a:ext>
            </a:extLst>
          </p:cNvPr>
          <p:cNvSpPr>
            <a:spLocks noGrp="1"/>
          </p:cNvSpPr>
          <p:nvPr>
            <p:ph idx="1"/>
          </p:nvPr>
        </p:nvSpPr>
        <p:spPr/>
        <p:txBody>
          <a:bodyPr>
            <a:normAutofit/>
          </a:bodyPr>
          <a:lstStyle/>
          <a:p>
            <a:r>
              <a:rPr lang="en-US" dirty="0"/>
              <a:t>The Support vector machine emerged as the best-performing model for house price prediction.</a:t>
            </a:r>
          </a:p>
          <a:p>
            <a:r>
              <a:rPr lang="en-US" dirty="0"/>
              <a:t>Utilizing ensemble learning and hyperparameter tuning, SVM surpassed Linear Regression and Random forest.</a:t>
            </a:r>
          </a:p>
          <a:p>
            <a:r>
              <a:rPr lang="en-US" dirty="0"/>
              <a:t>A user-friendly </a:t>
            </a:r>
            <a:r>
              <a:rPr lang="en-US" dirty="0" err="1"/>
              <a:t>Streamlit</a:t>
            </a:r>
            <a:r>
              <a:rPr lang="en-US" dirty="0"/>
              <a:t> interface was developed, enabling easy access to the predictive tool for stakeholders.</a:t>
            </a:r>
          </a:p>
          <a:p>
            <a:r>
              <a:rPr lang="en-US" dirty="0"/>
              <a:t>This project highlights the efficacy of machine learning in delivering actionable insights for real estate investment decisions.</a:t>
            </a:r>
          </a:p>
        </p:txBody>
      </p:sp>
    </p:spTree>
    <p:extLst>
      <p:ext uri="{BB962C8B-B14F-4D97-AF65-F5344CB8AC3E}">
        <p14:creationId xmlns:p14="http://schemas.microsoft.com/office/powerpoint/2010/main" val="220714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1001076" y="1152922"/>
            <a:ext cx="4937211" cy="1325563"/>
          </a:xfrm>
        </p:spPr>
        <p:txBody>
          <a:bodyPr/>
          <a:lstStyle/>
          <a:p>
            <a:r>
              <a:rPr lang="en-US" dirty="0"/>
              <a:t>Team members</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1397475" y="2642871"/>
            <a:ext cx="4540812" cy="4779944"/>
          </a:xfrm>
        </p:spPr>
        <p:txBody>
          <a:bodyPr/>
          <a:lstStyle/>
          <a:p>
            <a:pPr marL="0" indent="0">
              <a:buNone/>
            </a:pPr>
            <a:r>
              <a:rPr lang="en-US" sz="2000" dirty="0"/>
              <a:t>Anoop Jayaprakash</a:t>
            </a:r>
          </a:p>
          <a:p>
            <a:pPr marL="0" indent="0">
              <a:buNone/>
            </a:pPr>
            <a:r>
              <a:rPr lang="en-US" sz="2000" dirty="0" err="1"/>
              <a:t>Roshin</a:t>
            </a:r>
            <a:r>
              <a:rPr lang="en-US" sz="2000" dirty="0"/>
              <a:t> Baby</a:t>
            </a:r>
          </a:p>
          <a:p>
            <a:pPr marL="0" indent="0">
              <a:buNone/>
            </a:pPr>
            <a:r>
              <a:rPr lang="en-US" sz="2000" dirty="0"/>
              <a:t>Deepesh Dinesh Kumar</a:t>
            </a:r>
          </a:p>
          <a:p>
            <a:pPr marL="0" indent="0">
              <a:buNone/>
            </a:pPr>
            <a:r>
              <a:rPr lang="en-US" sz="2000" dirty="0"/>
              <a:t>Manikantan Sreekumar</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7F29-A144-E4F3-B2A3-13F98DEA7967}"/>
              </a:ext>
            </a:extLst>
          </p:cNvPr>
          <p:cNvSpPr>
            <a:spLocks noGrp="1"/>
          </p:cNvSpPr>
          <p:nvPr>
            <p:ph type="title"/>
          </p:nvPr>
        </p:nvSpPr>
        <p:spPr>
          <a:xfrm>
            <a:off x="990071" y="500062"/>
            <a:ext cx="4937211" cy="1325563"/>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2A2854E-CE3F-14D1-E640-AEA66D2DA8AE}"/>
              </a:ext>
            </a:extLst>
          </p:cNvPr>
          <p:cNvSpPr>
            <a:spLocks noGrp="1"/>
          </p:cNvSpPr>
          <p:nvPr>
            <p:ph idx="1"/>
          </p:nvPr>
        </p:nvSpPr>
        <p:spPr>
          <a:xfrm>
            <a:off x="990071" y="1825625"/>
            <a:ext cx="6659426" cy="3719769"/>
          </a:xfrm>
        </p:spPr>
        <p:txBody>
          <a:bodyPr/>
          <a:lstStyle/>
          <a:p>
            <a:endParaRPr lang="en-US" dirty="0"/>
          </a:p>
          <a:p>
            <a:r>
              <a:rPr lang="en-US" sz="1800" dirty="0"/>
              <a:t>Develop a machine learning model for predicting house prices using various features.</a:t>
            </a:r>
          </a:p>
          <a:p>
            <a:r>
              <a:rPr lang="en-US" sz="1800" dirty="0"/>
              <a:t>Create a tool to assist stakeholders in the real estate industry with informed decision-making.</a:t>
            </a:r>
          </a:p>
          <a:p>
            <a:r>
              <a:rPr lang="en-US" sz="1800" dirty="0"/>
              <a:t>Challenges include feature engineering, model selection, hyperparameter tuning, and user interface development.</a:t>
            </a:r>
          </a:p>
          <a:p>
            <a:r>
              <a:rPr lang="en-US" sz="1800" dirty="0"/>
              <a:t>Aim to deliver a comprehensive solution enhancing decision-making processes in the housing market.</a:t>
            </a:r>
            <a:endParaRPr lang="en-IN" sz="1800" dirty="0"/>
          </a:p>
        </p:txBody>
      </p:sp>
    </p:spTree>
    <p:extLst>
      <p:ext uri="{BB962C8B-B14F-4D97-AF65-F5344CB8AC3E}">
        <p14:creationId xmlns:p14="http://schemas.microsoft.com/office/powerpoint/2010/main" val="261816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EB2A-A419-840D-A4B7-EFF093DAC6FA}"/>
              </a:ext>
            </a:extLst>
          </p:cNvPr>
          <p:cNvSpPr>
            <a:spLocks noGrp="1"/>
          </p:cNvSpPr>
          <p:nvPr>
            <p:ph type="title"/>
          </p:nvPr>
        </p:nvSpPr>
        <p:spPr>
          <a:xfrm>
            <a:off x="1949450" y="-1121569"/>
            <a:ext cx="10515600" cy="2852737"/>
          </a:xfrm>
        </p:spPr>
        <p:txBody>
          <a:bodyPr>
            <a:normAutofit/>
          </a:bodyPr>
          <a:lstStyle/>
          <a:p>
            <a:r>
              <a:rPr lang="en-US" sz="3600" dirty="0"/>
              <a:t>Relevance of the project</a:t>
            </a:r>
            <a:endParaRPr lang="en-IN" sz="3600" dirty="0"/>
          </a:p>
        </p:txBody>
      </p:sp>
      <p:sp>
        <p:nvSpPr>
          <p:cNvPr id="3" name="Text Placeholder 2">
            <a:extLst>
              <a:ext uri="{FF2B5EF4-FFF2-40B4-BE49-F238E27FC236}">
                <a16:creationId xmlns:a16="http://schemas.microsoft.com/office/drawing/2014/main" id="{B16F8FE1-FE62-CC46-FF3E-D2A72ADA779A}"/>
              </a:ext>
            </a:extLst>
          </p:cNvPr>
          <p:cNvSpPr>
            <a:spLocks noGrp="1"/>
          </p:cNvSpPr>
          <p:nvPr>
            <p:ph type="body" idx="1"/>
          </p:nvPr>
        </p:nvSpPr>
        <p:spPr>
          <a:xfrm>
            <a:off x="582562" y="2416712"/>
            <a:ext cx="11186652" cy="1500187"/>
          </a:xfrm>
        </p:spPr>
        <p:txBody>
          <a:bodyPr>
            <a:noAutofit/>
          </a:bodyPr>
          <a:lstStyle/>
          <a:p>
            <a:pPr marL="342900" indent="-342900">
              <a:buFont typeface="Arial" panose="020B0604020202020204" pitchFamily="34" charset="0"/>
              <a:buChar char="•"/>
            </a:pPr>
            <a:r>
              <a:rPr lang="en-US" sz="2000" b="1" dirty="0">
                <a:solidFill>
                  <a:schemeClr val="tx1"/>
                </a:solidFill>
              </a:rPr>
              <a:t>Empowering Decision-Making</a:t>
            </a:r>
            <a:r>
              <a:rPr lang="en-US" sz="2000" dirty="0">
                <a:solidFill>
                  <a:schemeClr val="tx1"/>
                </a:solidFill>
              </a:rPr>
              <a:t>: By accurately predicting house prices, the project empowers stakeholders in the real estate industry to make informed decisions regarding property investments, pricing strategies, and market trends</a:t>
            </a:r>
          </a:p>
          <a:p>
            <a:pPr marL="342900" indent="-342900">
              <a:buFont typeface="Arial" panose="020B0604020202020204" pitchFamily="34" charset="0"/>
              <a:buChar char="•"/>
            </a:pPr>
            <a:r>
              <a:rPr lang="en-US" sz="2000" b="1" dirty="0">
                <a:solidFill>
                  <a:schemeClr val="tx1"/>
                </a:solidFill>
              </a:rPr>
              <a:t>Market Transparency</a:t>
            </a:r>
            <a:r>
              <a:rPr lang="en-US" sz="2000" dirty="0">
                <a:solidFill>
                  <a:schemeClr val="tx1"/>
                </a:solidFill>
              </a:rPr>
              <a:t>: By providing accurate predictions of house prices, the project promotes transparency in the real estate market, helping buyers, sellers, and investors understand the value of properties and make well-informed choices.</a:t>
            </a:r>
          </a:p>
          <a:p>
            <a:pPr marL="342900" indent="-342900">
              <a:buFont typeface="Arial" panose="020B0604020202020204" pitchFamily="34" charset="0"/>
              <a:buChar char="•"/>
            </a:pPr>
            <a:r>
              <a:rPr lang="en-US" sz="2000" b="1" dirty="0">
                <a:solidFill>
                  <a:schemeClr val="tx1"/>
                </a:solidFill>
              </a:rPr>
              <a:t>Risk Management</a:t>
            </a:r>
            <a:r>
              <a:rPr lang="en-US" sz="2000" dirty="0">
                <a:solidFill>
                  <a:schemeClr val="tx1"/>
                </a:solidFill>
              </a:rPr>
              <a:t>: Access to reliable predictions allows individuals and businesses to assess the risks associated with various real estate transactions more effectively, enabling them to mitigate potential losses and optimize their investment strategies.</a:t>
            </a:r>
            <a:endParaRPr lang="en-IN" sz="2000" dirty="0">
              <a:solidFill>
                <a:schemeClr val="tx1"/>
              </a:solidFill>
            </a:endParaRPr>
          </a:p>
        </p:txBody>
      </p:sp>
    </p:spTree>
    <p:extLst>
      <p:ext uri="{BB962C8B-B14F-4D97-AF65-F5344CB8AC3E}">
        <p14:creationId xmlns:p14="http://schemas.microsoft.com/office/powerpoint/2010/main" val="297582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8DB-26AE-7E93-BBB3-BB1011450067}"/>
              </a:ext>
            </a:extLst>
          </p:cNvPr>
          <p:cNvSpPr>
            <a:spLocks noGrp="1"/>
          </p:cNvSpPr>
          <p:nvPr>
            <p:ph type="title"/>
          </p:nvPr>
        </p:nvSpPr>
        <p:spPr>
          <a:xfrm>
            <a:off x="838200" y="-584200"/>
            <a:ext cx="10515600" cy="2852737"/>
          </a:xfrm>
        </p:spPr>
        <p:txBody>
          <a:bodyPr>
            <a:normAutofit/>
          </a:bodyPr>
          <a:lstStyle/>
          <a:p>
            <a:r>
              <a:rPr lang="en-US" sz="4000" dirty="0"/>
              <a:t>Data collection and preparation</a:t>
            </a:r>
            <a:endParaRPr lang="en-IN" sz="4000" dirty="0"/>
          </a:p>
        </p:txBody>
      </p:sp>
      <p:sp>
        <p:nvSpPr>
          <p:cNvPr id="3" name="Text Placeholder 2">
            <a:extLst>
              <a:ext uri="{FF2B5EF4-FFF2-40B4-BE49-F238E27FC236}">
                <a16:creationId xmlns:a16="http://schemas.microsoft.com/office/drawing/2014/main" id="{C04A6841-7D04-AD18-9136-F933E13FAEC0}"/>
              </a:ext>
            </a:extLst>
          </p:cNvPr>
          <p:cNvSpPr>
            <a:spLocks noGrp="1"/>
          </p:cNvSpPr>
          <p:nvPr>
            <p:ph type="body" idx="1"/>
          </p:nvPr>
        </p:nvSpPr>
        <p:spPr>
          <a:xfrm>
            <a:off x="1480779" y="3203114"/>
            <a:ext cx="10515600" cy="1500187"/>
          </a:xfrm>
        </p:spPr>
        <p:txBody>
          <a:bodyPr>
            <a:noAutofit/>
          </a:bodyPr>
          <a:lstStyle/>
          <a:p>
            <a:pPr marL="342900" indent="-342900">
              <a:buFont typeface="Arial" panose="020B0604020202020204" pitchFamily="34" charset="0"/>
              <a:buChar char="•"/>
            </a:pPr>
            <a:r>
              <a:rPr lang="en-US" sz="2800" dirty="0">
                <a:solidFill>
                  <a:schemeClr val="tx1"/>
                </a:solidFill>
              </a:rPr>
              <a:t>Data collection </a:t>
            </a:r>
          </a:p>
          <a:p>
            <a:pPr marL="342900" indent="-342900">
              <a:buFont typeface="Arial" panose="020B0604020202020204" pitchFamily="34" charset="0"/>
              <a:buChar char="•"/>
            </a:pPr>
            <a:r>
              <a:rPr lang="en-US" sz="2800" dirty="0">
                <a:solidFill>
                  <a:schemeClr val="tx1"/>
                </a:solidFill>
              </a:rPr>
              <a:t>Data preprocessing</a:t>
            </a:r>
          </a:p>
          <a:p>
            <a:pPr marL="342900" indent="-342900">
              <a:buFont typeface="Arial" panose="020B0604020202020204" pitchFamily="34" charset="0"/>
              <a:buChar char="•"/>
            </a:pPr>
            <a:r>
              <a:rPr lang="en-US" sz="2800" dirty="0">
                <a:solidFill>
                  <a:schemeClr val="tx1"/>
                </a:solidFill>
              </a:rPr>
              <a:t>Exploratory Data Analysis</a:t>
            </a:r>
          </a:p>
          <a:p>
            <a:pPr marL="342900" indent="-342900">
              <a:buFont typeface="Arial" panose="020B0604020202020204" pitchFamily="34" charset="0"/>
              <a:buChar char="•"/>
            </a:pPr>
            <a:r>
              <a:rPr lang="en-US" sz="2800" dirty="0">
                <a:solidFill>
                  <a:schemeClr val="tx1"/>
                </a:solidFill>
              </a:rPr>
              <a:t>Feature engineering</a:t>
            </a:r>
            <a:endParaRPr lang="en-IN" sz="2800" dirty="0">
              <a:solidFill>
                <a:schemeClr val="tx1"/>
              </a:solidFill>
            </a:endParaRPr>
          </a:p>
        </p:txBody>
      </p:sp>
    </p:spTree>
    <p:extLst>
      <p:ext uri="{BB962C8B-B14F-4D97-AF65-F5344CB8AC3E}">
        <p14:creationId xmlns:p14="http://schemas.microsoft.com/office/powerpoint/2010/main" val="32984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7C76-359D-A46D-9ED4-F56E42CD15CC}"/>
              </a:ext>
            </a:extLst>
          </p:cNvPr>
          <p:cNvSpPr>
            <a:spLocks noGrp="1"/>
          </p:cNvSpPr>
          <p:nvPr>
            <p:ph type="title"/>
          </p:nvPr>
        </p:nvSpPr>
        <p:spPr/>
        <p:txBody>
          <a:bodyPr>
            <a:normAutofit/>
          </a:bodyPr>
          <a:lstStyle/>
          <a:p>
            <a:r>
              <a:rPr lang="en-US" sz="2800" b="1" i="0" dirty="0"/>
              <a:t>Data collection</a:t>
            </a:r>
            <a:endParaRPr lang="en-IN" sz="2800" b="1" i="0" dirty="0"/>
          </a:p>
        </p:txBody>
      </p:sp>
      <p:sp>
        <p:nvSpPr>
          <p:cNvPr id="3" name="Content Placeholder 2">
            <a:extLst>
              <a:ext uri="{FF2B5EF4-FFF2-40B4-BE49-F238E27FC236}">
                <a16:creationId xmlns:a16="http://schemas.microsoft.com/office/drawing/2014/main" id="{C8C89BD9-F8BA-44EB-080C-E26B55BF385C}"/>
              </a:ext>
            </a:extLst>
          </p:cNvPr>
          <p:cNvSpPr>
            <a:spLocks noGrp="1"/>
          </p:cNvSpPr>
          <p:nvPr>
            <p:ph idx="1"/>
          </p:nvPr>
        </p:nvSpPr>
        <p:spPr/>
        <p:txBody>
          <a:bodyPr>
            <a:normAutofit lnSpcReduction="10000"/>
          </a:bodyPr>
          <a:lstStyle/>
          <a:p>
            <a:r>
              <a:rPr lang="en-US" dirty="0"/>
              <a:t>Dataset is collected from Kaggle which contains detail of Canadian housing</a:t>
            </a:r>
          </a:p>
          <a:p>
            <a:r>
              <a:rPr lang="en-US" dirty="0"/>
              <a:t>Our dataset contain various features related to real estate properties including their location, size, price etc.</a:t>
            </a:r>
          </a:p>
          <a:p>
            <a:pPr marL="0" indent="0">
              <a:buNone/>
            </a:pPr>
            <a:endParaRPr lang="en-US" sz="2800" b="1" dirty="0">
              <a:latin typeface="+mj-lt"/>
            </a:endParaRPr>
          </a:p>
          <a:p>
            <a:pPr marL="0" indent="0">
              <a:buNone/>
            </a:pPr>
            <a:r>
              <a:rPr lang="en-US" sz="2800" b="1" dirty="0">
                <a:latin typeface="+mj-lt"/>
              </a:rPr>
              <a:t>DATA PREPROCESSING</a:t>
            </a:r>
          </a:p>
          <a:p>
            <a:r>
              <a:rPr lang="en-IN" dirty="0">
                <a:solidFill>
                  <a:schemeClr val="tx1"/>
                </a:solidFill>
              </a:rPr>
              <a:t>Identified the missing values</a:t>
            </a:r>
          </a:p>
          <a:p>
            <a:r>
              <a:rPr lang="en-US" dirty="0">
                <a:solidFill>
                  <a:schemeClr val="tx1"/>
                </a:solidFill>
              </a:rPr>
              <a:t>Columns such as 'Address', 'Latitude', and 'Longitude' are dropped as they are deemed unnecessary for predictions.</a:t>
            </a:r>
            <a:endParaRPr lang="en-IN" dirty="0">
              <a:solidFill>
                <a:schemeClr val="tx1"/>
              </a:solidFill>
            </a:endParaRPr>
          </a:p>
          <a:p>
            <a:r>
              <a:rPr lang="en-IN" dirty="0">
                <a:solidFill>
                  <a:schemeClr val="tx1"/>
                </a:solidFill>
              </a:rPr>
              <a:t>Identified data type of the features</a:t>
            </a:r>
            <a:endParaRPr lang="en-US" dirty="0">
              <a:solidFill>
                <a:schemeClr val="tx1"/>
              </a:solidFill>
            </a:endParaRPr>
          </a:p>
        </p:txBody>
      </p:sp>
    </p:spTree>
    <p:extLst>
      <p:ext uri="{BB962C8B-B14F-4D97-AF65-F5344CB8AC3E}">
        <p14:creationId xmlns:p14="http://schemas.microsoft.com/office/powerpoint/2010/main" val="350649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ECA8-CDA1-C238-A7C0-3A69EFBCED3A}"/>
              </a:ext>
            </a:extLst>
          </p:cNvPr>
          <p:cNvSpPr>
            <a:spLocks noGrp="1"/>
          </p:cNvSpPr>
          <p:nvPr>
            <p:ph type="title"/>
          </p:nvPr>
        </p:nvSpPr>
        <p:spPr/>
        <p:txBody>
          <a:bodyPr>
            <a:normAutofit fontScale="90000"/>
          </a:bodyPr>
          <a:lstStyle/>
          <a:p>
            <a:br>
              <a:rPr lang="en-US" sz="4000" b="1" i="0" dirty="0"/>
            </a:br>
            <a:r>
              <a:rPr lang="en-US" sz="4000" b="1" i="0" dirty="0"/>
              <a:t>Exploratory data analysis</a:t>
            </a:r>
            <a:br>
              <a:rPr lang="en-US" sz="4000" b="1" i="0" dirty="0"/>
            </a:br>
            <a:br>
              <a:rPr lang="en-US" sz="3100" i="0" dirty="0"/>
            </a:br>
            <a:br>
              <a:rPr lang="en-US" sz="4000" b="1" i="0" dirty="0"/>
            </a:br>
            <a:endParaRPr lang="en-IN" sz="4000" b="1" i="0" dirty="0"/>
          </a:p>
        </p:txBody>
      </p:sp>
      <p:sp>
        <p:nvSpPr>
          <p:cNvPr id="4" name="Content Placeholder 3">
            <a:extLst>
              <a:ext uri="{FF2B5EF4-FFF2-40B4-BE49-F238E27FC236}">
                <a16:creationId xmlns:a16="http://schemas.microsoft.com/office/drawing/2014/main" id="{E05BB662-DDE5-0ED4-E0AA-FAFD7F1AB83B}"/>
              </a:ext>
            </a:extLst>
          </p:cNvPr>
          <p:cNvSpPr>
            <a:spLocks noGrp="1"/>
          </p:cNvSpPr>
          <p:nvPr>
            <p:ph idx="1"/>
          </p:nvPr>
        </p:nvSpPr>
        <p:spPr/>
        <p:txBody>
          <a:bodyPr/>
          <a:lstStyle/>
          <a:p>
            <a:r>
              <a:rPr lang="en-US" dirty="0"/>
              <a:t>EDA on a real estate dataset, examining various aspects such as house prices, median family income, and the distribution of real estate listings across provinces and cities visually</a:t>
            </a:r>
          </a:p>
          <a:p>
            <a:endParaRPr lang="en-US" dirty="0"/>
          </a:p>
          <a:p>
            <a:endParaRPr lang="en-IN" dirty="0"/>
          </a:p>
        </p:txBody>
      </p:sp>
      <p:pic>
        <p:nvPicPr>
          <p:cNvPr id="7" name="Picture 6">
            <a:extLst>
              <a:ext uri="{FF2B5EF4-FFF2-40B4-BE49-F238E27FC236}">
                <a16:creationId xmlns:a16="http://schemas.microsoft.com/office/drawing/2014/main" id="{50683272-A21A-7040-9404-4B37F70FC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6" y="3259194"/>
            <a:ext cx="3726921" cy="2868781"/>
          </a:xfrm>
          <a:prstGeom prst="rect">
            <a:avLst/>
          </a:prstGeom>
        </p:spPr>
      </p:pic>
      <p:pic>
        <p:nvPicPr>
          <p:cNvPr id="9" name="Picture 8">
            <a:extLst>
              <a:ext uri="{FF2B5EF4-FFF2-40B4-BE49-F238E27FC236}">
                <a16:creationId xmlns:a16="http://schemas.microsoft.com/office/drawing/2014/main" id="{91C23B92-A4A7-93CB-546C-E69862511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921" y="3301034"/>
            <a:ext cx="7095067" cy="2826941"/>
          </a:xfrm>
          <a:prstGeom prst="rect">
            <a:avLst/>
          </a:prstGeom>
        </p:spPr>
      </p:pic>
    </p:spTree>
    <p:extLst>
      <p:ext uri="{BB962C8B-B14F-4D97-AF65-F5344CB8AC3E}">
        <p14:creationId xmlns:p14="http://schemas.microsoft.com/office/powerpoint/2010/main" val="158644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634-D276-B3E0-7252-69DB382DD7F9}"/>
              </a:ext>
            </a:extLst>
          </p:cNvPr>
          <p:cNvSpPr>
            <a:spLocks noGrp="1"/>
          </p:cNvSpPr>
          <p:nvPr>
            <p:ph type="title"/>
          </p:nvPr>
        </p:nvSpPr>
        <p:spPr/>
        <p:txBody>
          <a:bodyPr/>
          <a:lstStyle/>
          <a:p>
            <a:r>
              <a:rPr lang="en-US" b="1" i="0" dirty="0"/>
              <a:t>Feature engineering</a:t>
            </a:r>
            <a:endParaRPr lang="en-IN" b="1" i="0" dirty="0"/>
          </a:p>
        </p:txBody>
      </p:sp>
      <p:sp>
        <p:nvSpPr>
          <p:cNvPr id="3" name="Content Placeholder 2">
            <a:extLst>
              <a:ext uri="{FF2B5EF4-FFF2-40B4-BE49-F238E27FC236}">
                <a16:creationId xmlns:a16="http://schemas.microsoft.com/office/drawing/2014/main" id="{B901E8C9-DC0A-5E79-33E4-E837A6F513F8}"/>
              </a:ext>
            </a:extLst>
          </p:cNvPr>
          <p:cNvSpPr>
            <a:spLocks noGrp="1"/>
          </p:cNvSpPr>
          <p:nvPr>
            <p:ph idx="1"/>
          </p:nvPr>
        </p:nvSpPr>
        <p:spPr>
          <a:xfrm>
            <a:off x="1295400" y="1915557"/>
            <a:ext cx="9906000" cy="4024424"/>
          </a:xfrm>
        </p:spPr>
        <p:txBody>
          <a:bodyPr/>
          <a:lstStyle/>
          <a:p>
            <a:r>
              <a:rPr lang="en-US" dirty="0"/>
              <a:t>Replacing long province names with shorter name</a:t>
            </a:r>
          </a:p>
          <a:p>
            <a:r>
              <a:rPr lang="en-US" dirty="0"/>
              <a:t>One-hot encoding (</a:t>
            </a:r>
            <a:r>
              <a:rPr lang="en-US" dirty="0" err="1"/>
              <a:t>OneHotEncoder</a:t>
            </a:r>
            <a:r>
              <a:rPr lang="en-US" dirty="0"/>
              <a:t>) is applied to categorical features like 'City' and 'Province', dropping the first category to avoid multicollinearity</a:t>
            </a:r>
          </a:p>
          <a:p>
            <a:r>
              <a:rPr lang="en-US" dirty="0"/>
              <a:t>Ordinal encoding (</a:t>
            </a:r>
            <a:r>
              <a:rPr lang="en-US" dirty="0" err="1"/>
              <a:t>OrdinalEncoder</a:t>
            </a:r>
            <a:r>
              <a:rPr lang="en-US" dirty="0"/>
              <a:t>) is applied to categorical features like '</a:t>
            </a:r>
            <a:r>
              <a:rPr lang="en-US" dirty="0" err="1"/>
              <a:t>Number_Beds</a:t>
            </a:r>
            <a:r>
              <a:rPr lang="en-US" dirty="0"/>
              <a:t>' and '</a:t>
            </a:r>
            <a:r>
              <a:rPr lang="en-US" dirty="0" err="1"/>
              <a:t>Number_Baths</a:t>
            </a:r>
            <a:r>
              <a:rPr lang="en-US" dirty="0"/>
              <a:t>' to maintain the ordinal relationship between categories.</a:t>
            </a:r>
          </a:p>
          <a:p>
            <a:r>
              <a:rPr lang="en-US" dirty="0"/>
              <a:t>Standard scaling (</a:t>
            </a:r>
            <a:r>
              <a:rPr lang="en-US" dirty="0" err="1"/>
              <a:t>StandardScaler</a:t>
            </a:r>
            <a:r>
              <a:rPr lang="en-US" dirty="0"/>
              <a:t>) is applied to numerical features like 'Population' and '</a:t>
            </a:r>
            <a:r>
              <a:rPr lang="en-US" dirty="0" err="1"/>
              <a:t>Median_Family_Income</a:t>
            </a:r>
            <a:r>
              <a:rPr lang="en-US" dirty="0"/>
              <a:t>' to standardize their values and bring them to a similar scale</a:t>
            </a:r>
          </a:p>
          <a:p>
            <a:pPr marL="0" indent="0">
              <a:buNone/>
            </a:pPr>
            <a:endParaRPr lang="en-IN" dirty="0"/>
          </a:p>
        </p:txBody>
      </p:sp>
    </p:spTree>
    <p:extLst>
      <p:ext uri="{BB962C8B-B14F-4D97-AF65-F5344CB8AC3E}">
        <p14:creationId xmlns:p14="http://schemas.microsoft.com/office/powerpoint/2010/main" val="80586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4C9B-D158-59D4-13C0-4253889E8C20}"/>
              </a:ext>
            </a:extLst>
          </p:cNvPr>
          <p:cNvSpPr>
            <a:spLocks noGrp="1"/>
          </p:cNvSpPr>
          <p:nvPr>
            <p:ph type="title"/>
          </p:nvPr>
        </p:nvSpPr>
        <p:spPr/>
        <p:txBody>
          <a:bodyPr/>
          <a:lstStyle/>
          <a:p>
            <a:r>
              <a:rPr lang="en-US" b="1" i="0" dirty="0"/>
              <a:t>Model overview</a:t>
            </a:r>
            <a:endParaRPr lang="en-IN" b="1" i="0" dirty="0"/>
          </a:p>
        </p:txBody>
      </p:sp>
      <p:sp>
        <p:nvSpPr>
          <p:cNvPr id="3" name="Content Placeholder 2">
            <a:extLst>
              <a:ext uri="{FF2B5EF4-FFF2-40B4-BE49-F238E27FC236}">
                <a16:creationId xmlns:a16="http://schemas.microsoft.com/office/drawing/2014/main" id="{B7ED388E-2D8C-6691-3E3D-955A399DE400}"/>
              </a:ext>
            </a:extLst>
          </p:cNvPr>
          <p:cNvSpPr>
            <a:spLocks noGrp="1"/>
          </p:cNvSpPr>
          <p:nvPr>
            <p:ph idx="1"/>
          </p:nvPr>
        </p:nvSpPr>
        <p:spPr/>
        <p:txBody>
          <a:bodyPr>
            <a:normAutofit/>
          </a:bodyPr>
          <a:lstStyle/>
          <a:p>
            <a:pPr marL="0" indent="0">
              <a:buNone/>
            </a:pPr>
            <a:r>
              <a:rPr lang="en-US" sz="2800" b="1" dirty="0"/>
              <a:t>Linear regression : </a:t>
            </a:r>
          </a:p>
          <a:p>
            <a:r>
              <a:rPr lang="en-US" sz="3000" dirty="0"/>
              <a:t>Implemented linear regression with hyperparameter tuning using </a:t>
            </a:r>
            <a:r>
              <a:rPr lang="en-US" sz="3000" dirty="0" err="1"/>
              <a:t>GridSearchCV</a:t>
            </a:r>
            <a:r>
              <a:rPr lang="en-US" sz="2600" dirty="0"/>
              <a:t>.</a:t>
            </a:r>
          </a:p>
          <a:p>
            <a:r>
              <a:rPr lang="en-US" sz="3000" dirty="0"/>
              <a:t>The MSE for the best model was 5.12e11</a:t>
            </a:r>
          </a:p>
          <a:p>
            <a:r>
              <a:rPr lang="en-US" sz="3000" dirty="0"/>
              <a:t>The R-squared value for the best model was approximately 0.38, suggesting that around 38% of the variance in housing prices is explained by the independent variables.</a:t>
            </a:r>
          </a:p>
        </p:txBody>
      </p:sp>
    </p:spTree>
    <p:extLst>
      <p:ext uri="{BB962C8B-B14F-4D97-AF65-F5344CB8AC3E}">
        <p14:creationId xmlns:p14="http://schemas.microsoft.com/office/powerpoint/2010/main" val="173092099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234</TotalTime>
  <Words>633</Words>
  <Application>Microsoft Office PowerPoint</Application>
  <PresentationFormat>Widescreen</PresentationFormat>
  <Paragraphs>80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Univers Condensed Light</vt:lpstr>
      <vt:lpstr>Walbaum Display Light</vt:lpstr>
      <vt:lpstr>AngleLinesVTI</vt:lpstr>
      <vt:lpstr>Predicting and comparing house price in canada</vt:lpstr>
      <vt:lpstr>Team members</vt:lpstr>
      <vt:lpstr>Problem statement</vt:lpstr>
      <vt:lpstr>Relevance of the project</vt:lpstr>
      <vt:lpstr>Data collection and preparation</vt:lpstr>
      <vt:lpstr>Data collection</vt:lpstr>
      <vt:lpstr> Exploratory data analysis   </vt:lpstr>
      <vt:lpstr>Feature engineering</vt:lpstr>
      <vt:lpstr>Model overview</vt:lpstr>
      <vt:lpstr>Random forest</vt:lpstr>
      <vt:lpstr>Support vector machine</vt:lpstr>
      <vt:lpstr>Model results for british colombia</vt:lpstr>
      <vt:lpstr>Model results for vancouver</vt:lpstr>
      <vt:lpstr>User interface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comparing house price in canada</dc:title>
  <dc:creator>Manikantan S</dc:creator>
  <cp:lastModifiedBy>Manikantan S</cp:lastModifiedBy>
  <cp:revision>2</cp:revision>
  <dcterms:created xsi:type="dcterms:W3CDTF">2024-04-16T02:14:44Z</dcterms:created>
  <dcterms:modified xsi:type="dcterms:W3CDTF">2024-04-16T12:23:49Z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