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78" r:id="rId2"/>
  </p:sldMasterIdLst>
  <p:notesMasterIdLst>
    <p:notesMasterId r:id="rId16"/>
  </p:notesMasterIdLst>
  <p:sldIdLst>
    <p:sldId id="256" r:id="rId3"/>
    <p:sldId id="257" r:id="rId4"/>
    <p:sldId id="270" r:id="rId5"/>
    <p:sldId id="260" r:id="rId6"/>
    <p:sldId id="261" r:id="rId7"/>
    <p:sldId id="262" r:id="rId8"/>
    <p:sldId id="265" r:id="rId9"/>
    <p:sldId id="267" r:id="rId10"/>
    <p:sldId id="263" r:id="rId11"/>
    <p:sldId id="268" r:id="rId12"/>
    <p:sldId id="264" r:id="rId13"/>
    <p:sldId id="266"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E5B4DB-D496-46E1-AB83-C61FD62DF790}" v="3" dt="2020-07-12T14:19:44.963"/>
  </p1510:revLst>
</p1510:revInfo>
</file>

<file path=ppt/tableStyles.xml><?xml version="1.0" encoding="utf-8"?>
<a:tblStyleLst xmlns:a="http://schemas.openxmlformats.org/drawingml/2006/main" def="{17D6D098-953C-4833-AD51-0D249BA33069}">
  <a:tblStyle styleId="{17D6D098-953C-4833-AD51-0D249BA330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142" d="100"/>
          <a:sy n="142" d="100"/>
        </p:scale>
        <p:origin x="720"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h Danish Mahemood" userId="78a9059c-10cc-4091-bb12-5cd40cc914ab" providerId="ADAL" clId="{C2E5B4DB-D496-46E1-AB83-C61FD62DF790}"/>
    <pc:docChg chg="modSld">
      <pc:chgData name="Shaikh Danish Mahemood" userId="78a9059c-10cc-4091-bb12-5cd40cc914ab" providerId="ADAL" clId="{C2E5B4DB-D496-46E1-AB83-C61FD62DF790}" dt="2020-07-12T14:21:21.378" v="25" actId="20577"/>
      <pc:docMkLst>
        <pc:docMk/>
      </pc:docMkLst>
      <pc:sldChg chg="modSp mod">
        <pc:chgData name="Shaikh Danish Mahemood" userId="78a9059c-10cc-4091-bb12-5cd40cc914ab" providerId="ADAL" clId="{C2E5B4DB-D496-46E1-AB83-C61FD62DF790}" dt="2020-07-12T14:17:12.983" v="2" actId="5793"/>
        <pc:sldMkLst>
          <pc:docMk/>
          <pc:sldMk cId="0" sldId="260"/>
        </pc:sldMkLst>
        <pc:spChg chg="mod">
          <ac:chgData name="Shaikh Danish Mahemood" userId="78a9059c-10cc-4091-bb12-5cd40cc914ab" providerId="ADAL" clId="{C2E5B4DB-D496-46E1-AB83-C61FD62DF790}" dt="2020-07-12T14:17:12.983" v="2" actId="5793"/>
          <ac:spMkLst>
            <pc:docMk/>
            <pc:sldMk cId="0" sldId="260"/>
            <ac:spMk id="2" creationId="{9FA73B06-899B-4FBC-B6F1-FFE4005DA50D}"/>
          </ac:spMkLst>
        </pc:spChg>
      </pc:sldChg>
      <pc:sldChg chg="modSp mod">
        <pc:chgData name="Shaikh Danish Mahemood" userId="78a9059c-10cc-4091-bb12-5cd40cc914ab" providerId="ADAL" clId="{C2E5B4DB-D496-46E1-AB83-C61FD62DF790}" dt="2020-07-12T14:18:12.593" v="5" actId="20577"/>
        <pc:sldMkLst>
          <pc:docMk/>
          <pc:sldMk cId="0" sldId="261"/>
        </pc:sldMkLst>
        <pc:spChg chg="mod">
          <ac:chgData name="Shaikh Danish Mahemood" userId="78a9059c-10cc-4091-bb12-5cd40cc914ab" providerId="ADAL" clId="{C2E5B4DB-D496-46E1-AB83-C61FD62DF790}" dt="2020-07-12T14:18:12.593" v="5" actId="20577"/>
          <ac:spMkLst>
            <pc:docMk/>
            <pc:sldMk cId="0" sldId="261"/>
            <ac:spMk id="2" creationId="{9C034197-77BE-4D2D-ABB8-0DAC071F26AD}"/>
          </ac:spMkLst>
        </pc:spChg>
      </pc:sldChg>
      <pc:sldChg chg="modSp mod">
        <pc:chgData name="Shaikh Danish Mahemood" userId="78a9059c-10cc-4091-bb12-5cd40cc914ab" providerId="ADAL" clId="{C2E5B4DB-D496-46E1-AB83-C61FD62DF790}" dt="2020-07-12T14:21:21.378" v="25" actId="20577"/>
        <pc:sldMkLst>
          <pc:docMk/>
          <pc:sldMk cId="0" sldId="263"/>
        </pc:sldMkLst>
        <pc:spChg chg="mod">
          <ac:chgData name="Shaikh Danish Mahemood" userId="78a9059c-10cc-4091-bb12-5cd40cc914ab" providerId="ADAL" clId="{C2E5B4DB-D496-46E1-AB83-C61FD62DF790}" dt="2020-07-12T14:21:21.378" v="25" actId="20577"/>
          <ac:spMkLst>
            <pc:docMk/>
            <pc:sldMk cId="0" sldId="263"/>
            <ac:spMk id="2" creationId="{340D21D3-87B5-48D3-8F91-BBE046232590}"/>
          </ac:spMkLst>
        </pc:spChg>
      </pc:sldChg>
      <pc:sldChg chg="modSp mod">
        <pc:chgData name="Shaikh Danish Mahemood" userId="78a9059c-10cc-4091-bb12-5cd40cc914ab" providerId="ADAL" clId="{C2E5B4DB-D496-46E1-AB83-C61FD62DF790}" dt="2020-07-12T14:02:04.899" v="0" actId="1035"/>
        <pc:sldMkLst>
          <pc:docMk/>
          <pc:sldMk cId="0" sldId="266"/>
        </pc:sldMkLst>
        <pc:picChg chg="mod">
          <ac:chgData name="Shaikh Danish Mahemood" userId="78a9059c-10cc-4091-bb12-5cd40cc914ab" providerId="ADAL" clId="{C2E5B4DB-D496-46E1-AB83-C61FD62DF790}" dt="2020-07-12T14:02:04.899" v="0" actId="1035"/>
          <ac:picMkLst>
            <pc:docMk/>
            <pc:sldMk cId="0" sldId="266"/>
            <ac:picMk id="5" creationId="{42E33508-4C5F-45C8-A06D-319CB9F50D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625bbf8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625bbf8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a3b5bb04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1c2df07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21c2df07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a3b5bb04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a3b5bb0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5" name="Google Shape;7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github.com/sgrpanchal31/table-detection-datas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arxiv.org/pdf/1908.07919.pdf" TargetMode="External"/><Relationship Id="rId5" Type="http://schemas.openxmlformats.org/officeDocument/2006/relationships/hyperlink" Target="https://arxiv.org/pdf/1906.09756.pdf" TargetMode="External"/><Relationship Id="rId4" Type="http://schemas.openxmlformats.org/officeDocument/2006/relationships/hyperlink" Target="https://arxiv.org/ftp/arxiv/papers/2004/2004.12629.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arxiv.org/pdf/1906.09756.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arxiv.org/pdf/1906.0715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Electronic Invoicing using Image Processing</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Two and a Half Men</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IISc, Bangalore</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44"/>
          <p:cNvPicPr preferRelativeResize="0"/>
          <p:nvPr/>
        </p:nvPicPr>
        <p:blipFill>
          <a:blip r:embed="rId3">
            <a:alphaModFix/>
          </a:blip>
          <a:stretch>
            <a:fillRect/>
          </a:stretch>
        </p:blipFill>
        <p:spPr>
          <a:xfrm>
            <a:off x="0" y="0"/>
            <a:ext cx="9147578" cy="5143500"/>
          </a:xfrm>
          <a:prstGeom prst="rect">
            <a:avLst/>
          </a:prstGeom>
          <a:noFill/>
          <a:ln>
            <a:noFill/>
          </a:ln>
        </p:spPr>
      </p:pic>
      <p:sp>
        <p:nvSpPr>
          <p:cNvPr id="235" name="Google Shape;235;p44"/>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Roboto Mono"/>
                <a:ea typeface="Roboto Mono"/>
                <a:cs typeface="Roboto Mono"/>
                <a:sym typeface="Roboto Mono"/>
              </a:rPr>
              <a:t>Brief on Programming Module</a:t>
            </a:r>
          </a:p>
        </p:txBody>
      </p:sp>
      <p:sp>
        <p:nvSpPr>
          <p:cNvPr id="2" name="TextBox 1">
            <a:extLst>
              <a:ext uri="{FF2B5EF4-FFF2-40B4-BE49-F238E27FC236}">
                <a16:creationId xmlns:a16="http://schemas.microsoft.com/office/drawing/2014/main" id="{8CC06217-F409-4889-916E-CF6E82A44485}"/>
              </a:ext>
            </a:extLst>
          </p:cNvPr>
          <p:cNvSpPr txBox="1"/>
          <p:nvPr/>
        </p:nvSpPr>
        <p:spPr>
          <a:xfrm>
            <a:off x="135875" y="872050"/>
            <a:ext cx="8646618" cy="276999"/>
          </a:xfrm>
          <a:prstGeom prst="rect">
            <a:avLst/>
          </a:prstGeom>
          <a:noFill/>
        </p:spPr>
        <p:txBody>
          <a:bodyPr wrap="square" rtlCol="0">
            <a:spAutoFit/>
          </a:bodyPr>
          <a:lstStyle/>
          <a:p>
            <a:r>
              <a:rPr lang="en-US" sz="1200" b="1" dirty="0" err="1">
                <a:latin typeface="Roboto Mono" panose="020B0604020202020204" charset="0"/>
                <a:ea typeface="Roboto Mono" panose="020B0604020202020204" charset="0"/>
              </a:rPr>
              <a:t>adsf</a:t>
            </a:r>
            <a:endParaRPr lang="en-US" sz="1200" b="1" dirty="0">
              <a:latin typeface="Roboto Mono" panose="020B0604020202020204" charset="0"/>
              <a:ea typeface="Roboto Mono"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Execution Plan</a:t>
            </a:r>
            <a:endParaRPr sz="2400" b="1">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87B40E14-5D58-47E3-A814-BA06F22416DE}"/>
              </a:ext>
            </a:extLst>
          </p:cNvPr>
          <p:cNvSpPr txBox="1"/>
          <p:nvPr/>
        </p:nvSpPr>
        <p:spPr>
          <a:xfrm>
            <a:off x="135875" y="748317"/>
            <a:ext cx="8646618" cy="4708981"/>
          </a:xfrm>
          <a:prstGeom prst="rect">
            <a:avLst/>
          </a:prstGeom>
          <a:noFill/>
        </p:spPr>
        <p:txBody>
          <a:bodyPr wrap="square" rtlCol="0">
            <a:spAutoFit/>
          </a:bodyPr>
          <a:lstStyle/>
          <a:p>
            <a:pPr algn="just"/>
            <a:r>
              <a:rPr lang="en-US" sz="1200" b="1" dirty="0">
                <a:latin typeface="Roboto Mono" panose="020B0604020202020204" charset="0"/>
                <a:ea typeface="Roboto Mono" panose="020B0604020202020204" charset="0"/>
              </a:rPr>
              <a:t>Dataset Preparation and Augmentation:</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We plan to combine data from multiple publicly available sources, namely, ICDAR-13, ICDAR-19, Marmot and a </a:t>
            </a:r>
            <a:r>
              <a:rPr lang="en-US" sz="1200" dirty="0">
                <a:latin typeface="Roboto Mono" panose="020B0604020202020204" charset="0"/>
                <a:ea typeface="Roboto Mono" panose="020B0604020202020204" charset="0"/>
                <a:hlinkClick r:id="rId4"/>
              </a:rPr>
              <a:t>custom</a:t>
            </a:r>
            <a:r>
              <a:rPr lang="en-US" sz="1200" dirty="0">
                <a:latin typeface="Roboto Mono" panose="020B0604020202020204" charset="0"/>
                <a:ea typeface="Roboto Mono" panose="020B0604020202020204" charset="0"/>
              </a:rPr>
              <a:t> dataset, as indicated in the CascadeTabNet paper. This combined dataset will then be used as the training set for table detection and instance segmentation.</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Also, as CascadeTabNet suggests, we’ll further augment more images to the training set using the Smudge and Dilation Transformations.</a:t>
            </a:r>
          </a:p>
          <a:p>
            <a:pPr algn="just"/>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Model Construction and Fine-Tuning:</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The mmdetection toolbox contains the Cascade Mask R-CNN and HRNet models, pretrained on ImageNet</a:t>
            </a:r>
            <a:r>
              <a:rPr lang="en-US" sz="1200">
                <a:latin typeface="Roboto Mono" panose="020B0604020202020204" charset="0"/>
                <a:ea typeface="Roboto Mono" panose="020B0604020202020204" charset="0"/>
              </a:rPr>
              <a:t>. </a:t>
            </a:r>
          </a:p>
          <a:p>
            <a:pPr marL="171450" indent="-171450" algn="just">
              <a:buFont typeface="Symbol" panose="05050102010706020507" pitchFamily="18" charset="2"/>
              <a:buChar char="·"/>
            </a:pPr>
            <a:r>
              <a:rPr lang="en-US" sz="1200">
                <a:latin typeface="Roboto Mono" panose="020B0604020202020204" charset="0"/>
                <a:ea typeface="Roboto Mono" panose="020B0604020202020204" charset="0"/>
              </a:rPr>
              <a:t>We </a:t>
            </a:r>
            <a:r>
              <a:rPr lang="en-US" sz="1200" dirty="0">
                <a:latin typeface="Roboto Mono" panose="020B0604020202020204" charset="0"/>
                <a:ea typeface="Roboto Mono" panose="020B0604020202020204" charset="0"/>
              </a:rPr>
              <a:t>plan to combine these models, as explained in the </a:t>
            </a:r>
            <a:r>
              <a:rPr lang="en-US" sz="1200" i="1" dirty="0">
                <a:latin typeface="Roboto Mono" panose="020B0604020202020204" charset="0"/>
                <a:ea typeface="Roboto Mono" panose="020B0604020202020204" charset="0"/>
              </a:rPr>
              <a:t>Architecture</a:t>
            </a:r>
            <a:r>
              <a:rPr lang="en-US" sz="1200" dirty="0">
                <a:latin typeface="Roboto Mono" panose="020B0604020202020204" charset="0"/>
                <a:ea typeface="Roboto Mono" panose="020B0604020202020204" charset="0"/>
              </a:rPr>
              <a:t> Section, and fine-tune them on the augmented dataset.</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Text Extraction and Refinement:</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We would then extract the text from segmented regions through Tesseract OCR. </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Since the OCR outputs could be noisy, we’ll refine them further using algorithms like Minimum Edit Distance.</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Generating output file:</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The filtered text will be placed in the respective columns of the output Excel file through some </a:t>
            </a:r>
            <a:r>
              <a:rPr lang="en-US" sz="1200" dirty="0" err="1">
                <a:latin typeface="Roboto Mono" panose="020B0604020202020204" charset="0"/>
                <a:ea typeface="Roboto Mono" panose="020B0604020202020204" charset="0"/>
              </a:rPr>
              <a:t>RegEx</a:t>
            </a:r>
            <a:r>
              <a:rPr lang="en-US" sz="1200" dirty="0">
                <a:latin typeface="Roboto Mono" panose="020B0604020202020204" charset="0"/>
                <a:ea typeface="Roboto Mono" panose="020B0604020202020204" charset="0"/>
              </a:rPr>
              <a:t> and </a:t>
            </a:r>
            <a:r>
              <a:rPr lang="en-US" sz="1200" dirty="0" err="1">
                <a:latin typeface="Roboto Mono" panose="020B0604020202020204" charset="0"/>
                <a:ea typeface="Roboto Mono" panose="020B0604020202020204" charset="0"/>
              </a:rPr>
              <a:t>Levenshtein</a:t>
            </a:r>
            <a:r>
              <a:rPr lang="en-US" sz="1200" dirty="0">
                <a:latin typeface="Roboto Mono" panose="020B0604020202020204" charset="0"/>
                <a:ea typeface="Roboto Mono" panose="020B0604020202020204" charset="0"/>
              </a:rPr>
              <a:t> distance matching of columns.</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endParaRPr lang="en-US" sz="1200" dirty="0">
              <a:latin typeface="Roboto Mono" panose="020B0604020202020204" charset="0"/>
              <a:ea typeface="Roboto Mono"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Execution Plan</a:t>
            </a:r>
            <a:endParaRPr sz="2400" b="1" dirty="0">
              <a:latin typeface="Roboto Mono"/>
              <a:ea typeface="Roboto Mono"/>
              <a:cs typeface="Roboto Mono"/>
              <a:sym typeface="Roboto Mono"/>
            </a:endParaRPr>
          </a:p>
        </p:txBody>
      </p:sp>
      <p:pic>
        <p:nvPicPr>
          <p:cNvPr id="5" name="Picture 4" descr="A screenshot of a cell phone&#10;&#10;Description automatically generated">
            <a:extLst>
              <a:ext uri="{FF2B5EF4-FFF2-40B4-BE49-F238E27FC236}">
                <a16:creationId xmlns:a16="http://schemas.microsoft.com/office/drawing/2014/main" id="{42E33508-4C5F-45C8-A06D-319CB9F50DF5}"/>
              </a:ext>
            </a:extLst>
          </p:cNvPr>
          <p:cNvPicPr>
            <a:picLocks noChangeAspect="1"/>
          </p:cNvPicPr>
          <p:nvPr/>
        </p:nvPicPr>
        <p:blipFill>
          <a:blip r:embed="rId4"/>
          <a:stretch>
            <a:fillRect/>
          </a:stretch>
        </p:blipFill>
        <p:spPr>
          <a:xfrm>
            <a:off x="903767" y="858551"/>
            <a:ext cx="7292100" cy="37492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5"/>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520816404"/>
              </p:ext>
            </p:extLst>
          </p:nvPr>
        </p:nvGraphicFramePr>
        <p:xfrm>
          <a:off x="195688" y="1144500"/>
          <a:ext cx="8756200" cy="2962800"/>
        </p:xfrm>
        <a:graphic>
          <a:graphicData uri="http://schemas.openxmlformats.org/drawingml/2006/table">
            <a:tbl>
              <a:tblPr>
                <a:noFill/>
                <a:tableStyleId>{17D6D098-953C-4833-AD51-0D249BA33069}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Team Name</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Two and a Half Men</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Institute 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Indian Institute of Science, Bangalore</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Team Members &gt;</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1 (Leader)</a:t>
                      </a:r>
                      <a:endParaRPr sz="1000" b="1" dirty="0">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2</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3</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Jayant Priyadarshi</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Deepesh Hada</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Danish Shaikh</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Batch</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2019 - 21</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5"/>
          <p:cNvPicPr preferRelativeResize="0"/>
          <p:nvPr/>
        </p:nvPicPr>
        <p:blipFill>
          <a:blip r:embed="rId3">
            <a:alphaModFix/>
          </a:blip>
          <a:stretch>
            <a:fillRect/>
          </a:stretch>
        </p:blipFill>
        <p:spPr>
          <a:xfrm>
            <a:off x="0" y="0"/>
            <a:ext cx="9147578" cy="5143500"/>
          </a:xfrm>
          <a:prstGeom prst="rect">
            <a:avLst/>
          </a:prstGeom>
          <a:noFill/>
          <a:ln>
            <a:noFill/>
          </a:ln>
        </p:spPr>
      </p:pic>
      <p:sp>
        <p:nvSpPr>
          <p:cNvPr id="2" name="Google Shape;173;p35">
            <a:extLst>
              <a:ext uri="{FF2B5EF4-FFF2-40B4-BE49-F238E27FC236}">
                <a16:creationId xmlns:a16="http://schemas.microsoft.com/office/drawing/2014/main" id="{94D6CC5B-6A4D-4965-A067-941685AD0A9A}"/>
              </a:ext>
            </a:extLst>
          </p:cNvPr>
          <p:cNvSpPr txBox="1"/>
          <p:nvPr/>
        </p:nvSpPr>
        <p:spPr>
          <a:xfrm>
            <a:off x="0" y="865275"/>
            <a:ext cx="9144000" cy="3355851"/>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sz="1700" b="1" dirty="0">
              <a:latin typeface="Roboto Mono"/>
              <a:ea typeface="Roboto Mono"/>
              <a:cs typeface="Roboto Mono"/>
              <a:sym typeface="Roboto Mono"/>
            </a:endParaRPr>
          </a:p>
        </p:txBody>
      </p:sp>
      <p:sp>
        <p:nvSpPr>
          <p:cNvPr id="172" name="Google Shape;172;p35"/>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Functionalities of Product</a:t>
            </a:r>
            <a:endParaRPr sz="2400" b="1" dirty="0">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037C5C8D-1A92-416B-B738-DB2A956B64C3}"/>
              </a:ext>
            </a:extLst>
          </p:cNvPr>
          <p:cNvSpPr txBox="1"/>
          <p:nvPr/>
        </p:nvSpPr>
        <p:spPr>
          <a:xfrm>
            <a:off x="135874" y="865275"/>
            <a:ext cx="8710413" cy="3970318"/>
          </a:xfrm>
          <a:prstGeom prst="rect">
            <a:avLst/>
          </a:prstGeom>
          <a:noFill/>
        </p:spPr>
        <p:txBody>
          <a:bodyPr wrap="square" rtlCol="0">
            <a:spAutoFit/>
          </a:bodyPr>
          <a:lstStyle/>
          <a:p>
            <a:pPr marL="171450" indent="-171450" algn="just">
              <a:buSzPct val="100000"/>
              <a:buFont typeface="Symbol" panose="05050102010706020507" pitchFamily="18" charset="2"/>
              <a:buChar char=""/>
            </a:pPr>
            <a:r>
              <a:rPr lang="en" sz="1200" b="1" dirty="0">
                <a:latin typeface="Roboto Mono"/>
                <a:ea typeface="Roboto Mono"/>
                <a:cs typeface="Roboto Mono"/>
                <a:sym typeface="Roboto Mono"/>
              </a:rPr>
              <a:t>USP: </a:t>
            </a:r>
            <a:r>
              <a:rPr lang="en" sz="1200" dirty="0">
                <a:latin typeface="Roboto Mono"/>
                <a:ea typeface="Roboto Mono"/>
                <a:cs typeface="Roboto Mono"/>
                <a:sym typeface="Roboto Mono"/>
              </a:rPr>
              <a:t>Buyers and sellers, who still rely on manual reconciliation of invoices and bills, make up the target audience. The product aims to provide effective reconciliation between the duo by removing manual intervention completely (just an image upload would do the task!), thereby ensuring speed along with reliability. This is fruitful, </a:t>
            </a:r>
            <a:r>
              <a:rPr lang="en-US" sz="1200" dirty="0">
                <a:latin typeface="Roboto Mono"/>
                <a:ea typeface="Roboto Mono"/>
                <a:sym typeface="Roboto Mono"/>
              </a:rPr>
              <a:t>especially during this pandemic, where there must be minimal contact and when one cannot muster enough human resources.</a:t>
            </a:r>
            <a:endParaRPr lang="en" sz="1200" dirty="0">
              <a:latin typeface="Roboto Mono"/>
              <a:ea typeface="Roboto Mono"/>
              <a:cs typeface="Roboto Mono"/>
              <a:sym typeface="Roboto Mono"/>
            </a:endParaRPr>
          </a:p>
          <a:p>
            <a:pPr marL="171450" lvl="4" indent="-171450" algn="just">
              <a:buSzPct val="25000"/>
              <a:buFont typeface="Arial" panose="020B0604020202020204" pitchFamily="34" charset="0"/>
              <a:buChar char="•"/>
            </a:pPr>
            <a:r>
              <a:rPr lang="en" sz="1200" dirty="0">
                <a:latin typeface="Roboto Mono"/>
                <a:ea typeface="Roboto Mono"/>
                <a:sym typeface="Roboto Mono"/>
              </a:rPr>
              <a:t>      </a:t>
            </a:r>
            <a:r>
              <a:rPr lang="en-US" sz="1200" dirty="0">
                <a:latin typeface="Roboto Mono"/>
                <a:ea typeface="Roboto Mono"/>
                <a:sym typeface="Roboto Mono"/>
              </a:rPr>
              <a:t>What sets the solution apart is that it is based on some of the state-of-the-art segmentation techniques and doesn’t use any paid proprietary software!</a:t>
            </a:r>
          </a:p>
          <a:p>
            <a:pPr marL="171450" lvl="6" indent="-171450" algn="just">
              <a:buSzPct val="25000"/>
              <a:buFont typeface="Arial" panose="020B0604020202020204" pitchFamily="34" charset="0"/>
              <a:buChar char="•"/>
            </a:pPr>
            <a:r>
              <a:rPr lang="en-US" sz="1200" dirty="0">
                <a:latin typeface="Roboto Mono"/>
                <a:ea typeface="Roboto Mono"/>
                <a:sym typeface="Roboto Mono"/>
              </a:rPr>
              <a:t>      The product can hence be used as an alternative to relieve the error-prone manual efforts with a few clicks, making it beneficial for Flipkart.</a:t>
            </a:r>
          </a:p>
          <a:p>
            <a:pPr marL="171450" lvl="6" indent="-171450" algn="just">
              <a:buSzPct val="25000"/>
              <a:buFont typeface="Arial" panose="020B0604020202020204" pitchFamily="34" charset="0"/>
              <a:buChar char="•"/>
            </a:pPr>
            <a:endParaRPr lang="en-US" sz="1200" dirty="0">
              <a:latin typeface="Roboto Mono"/>
              <a:ea typeface="Roboto Mono"/>
              <a:sym typeface="Roboto Mono"/>
            </a:endParaRPr>
          </a:p>
          <a:p>
            <a:pPr marL="171450" lvl="6" indent="-171450" algn="just">
              <a:buSzPct val="100000"/>
              <a:buFont typeface="Symbol" panose="05050102010706020507" pitchFamily="18" charset="2"/>
              <a:buChar char="·"/>
            </a:pPr>
            <a:r>
              <a:rPr lang="en-US" sz="1200" b="1" dirty="0">
                <a:latin typeface="Roboto Mono"/>
                <a:ea typeface="Roboto Mono"/>
                <a:sym typeface="Roboto Mono"/>
              </a:rPr>
              <a:t>Technology Used:</a:t>
            </a:r>
            <a:r>
              <a:rPr lang="en-US" sz="1200" dirty="0">
                <a:latin typeface="Roboto Mono"/>
                <a:ea typeface="Roboto Mono"/>
                <a:sym typeface="Roboto Mono"/>
              </a:rPr>
              <a:t> We’re using instance segmentation techniques to solve table detection, table structure recognition (for borderless tables) and text region identification problems in the input documents. Once the key text regions are segmented, we use an image-to-text OCR-based algorithm to convert these regions to text to gain information from it. We’ll </a:t>
            </a:r>
            <a:r>
              <a:rPr lang="en-US" sz="1200" b="1" dirty="0">
                <a:latin typeface="Roboto Mono"/>
                <a:ea typeface="Roboto Mono"/>
                <a:sym typeface="Roboto Mono"/>
              </a:rPr>
              <a:t>NOT</a:t>
            </a:r>
            <a:r>
              <a:rPr lang="en-US" sz="1200" dirty="0">
                <a:latin typeface="Roboto Mono"/>
                <a:ea typeface="Roboto Mono"/>
                <a:sym typeface="Roboto Mono"/>
              </a:rPr>
              <a:t> be using any paid licensed products to achieve this; however, we’ll be using Tesseract OCR, a free open source OCR tool for image-to-text utilities.</a:t>
            </a:r>
          </a:p>
          <a:p>
            <a:pPr marL="171450" lvl="6" indent="-171450" algn="just">
              <a:buSzPct val="100000"/>
              <a:buFont typeface="Symbol" panose="05050102010706020507" pitchFamily="18" charset="2"/>
              <a:buChar char="·"/>
            </a:pPr>
            <a:endParaRPr lang="en-US" sz="1200" dirty="0">
              <a:latin typeface="Roboto Mono"/>
              <a:ea typeface="Roboto Mono"/>
              <a:sym typeface="Roboto Mono"/>
            </a:endParaRPr>
          </a:p>
          <a:p>
            <a:pPr marL="171450" lvl="6" indent="-171450" algn="just">
              <a:buSzPct val="100000"/>
              <a:buFont typeface="Symbol" panose="05050102010706020507" pitchFamily="18" charset="2"/>
              <a:buChar char="·"/>
            </a:pPr>
            <a:r>
              <a:rPr lang="en-US" sz="1200" b="1" dirty="0">
                <a:latin typeface="Roboto Mono"/>
                <a:ea typeface="Roboto Mono"/>
                <a:sym typeface="Roboto Mono"/>
              </a:rPr>
              <a:t>Scaling the product:</a:t>
            </a:r>
            <a:r>
              <a:rPr lang="en-US" sz="1200" dirty="0">
                <a:latin typeface="Roboto Mono"/>
                <a:ea typeface="Roboto Mono"/>
                <a:sym typeface="Roboto Mono"/>
              </a:rPr>
              <a:t> The solution is highly scalable and can be generalized to new templates as it achieved very accurate results (and has been trained) on the diverse TableBank, ICDAR-2013, ICDAR-2019 and some custom-made datasets.</a:t>
            </a:r>
          </a:p>
        </p:txBody>
      </p:sp>
    </p:spTree>
    <p:extLst>
      <p:ext uri="{BB962C8B-B14F-4D97-AF65-F5344CB8AC3E}">
        <p14:creationId xmlns:p14="http://schemas.microsoft.com/office/powerpoint/2010/main" val="145681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Specifications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FA73B06-899B-4FBC-B6F1-FFE4005DA50D}"/>
              </a:ext>
            </a:extLst>
          </p:cNvPr>
          <p:cNvSpPr txBox="1"/>
          <p:nvPr/>
        </p:nvSpPr>
        <p:spPr>
          <a:xfrm>
            <a:off x="135875" y="879945"/>
            <a:ext cx="8412702" cy="3661965"/>
          </a:xfrm>
          <a:prstGeom prst="rect">
            <a:avLst/>
          </a:prstGeom>
          <a:noFill/>
        </p:spPr>
        <p:txBody>
          <a:bodyPr wrap="square" rtlCol="0">
            <a:spAutoFit/>
          </a:bodyPr>
          <a:lstStyle/>
          <a:p>
            <a:pPr>
              <a:lnSpc>
                <a:spcPct val="150000"/>
              </a:lnSpc>
              <a:buSzPct val="100000"/>
            </a:pPr>
            <a:r>
              <a:rPr lang="en" sz="1200" b="1" dirty="0">
                <a:latin typeface="Roboto Mono"/>
                <a:ea typeface="Roboto Mono"/>
                <a:cs typeface="Roboto Mono"/>
                <a:sym typeface="Roboto Mono"/>
              </a:rPr>
              <a:t>Technical Specifications:</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Python v3.7</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PyTorch v1.4</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mmdetection v1.2</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OpenCV v4.3.0</a:t>
            </a:r>
          </a:p>
          <a:p>
            <a:pPr marL="171450" indent="-171450">
              <a:lnSpc>
                <a:spcPct val="150000"/>
              </a:lnSpc>
              <a:buSzPct val="100000"/>
              <a:buFont typeface="Symbol" panose="05050102010706020507" pitchFamily="18" charset="2"/>
              <a:buChar char=""/>
            </a:pPr>
            <a:r>
              <a:rPr lang="en-US" sz="1200" dirty="0" err="1">
                <a:latin typeface="Roboto Mono"/>
                <a:ea typeface="Roboto Mono"/>
                <a:cs typeface="Roboto Mono"/>
                <a:sym typeface="Roboto Mono"/>
              </a:rPr>
              <a:t>Pdfminer</a:t>
            </a:r>
            <a:r>
              <a:rPr lang="en-US" sz="1200" dirty="0">
                <a:latin typeface="Roboto Mono"/>
                <a:ea typeface="Roboto Mono"/>
                <a:cs typeface="Roboto Mono"/>
                <a:sym typeface="Roboto Mono"/>
              </a:rPr>
              <a:t> v0.0.1 (probably)</a:t>
            </a:r>
          </a:p>
          <a:p>
            <a:pPr>
              <a:lnSpc>
                <a:spcPct val="150000"/>
              </a:lnSpc>
              <a:buSzPct val="100000"/>
            </a:pPr>
            <a:endParaRPr lang="en" sz="1200" dirty="0">
              <a:latin typeface="Roboto Mono"/>
              <a:ea typeface="Roboto Mono"/>
              <a:cs typeface="Roboto Mono"/>
              <a:sym typeface="Roboto Mono"/>
            </a:endParaRPr>
          </a:p>
          <a:p>
            <a:pPr lvl="1">
              <a:lnSpc>
                <a:spcPct val="150000"/>
              </a:lnSpc>
              <a:buSzPct val="100000"/>
            </a:pPr>
            <a:r>
              <a:rPr lang="en" sz="1200" b="1" dirty="0">
                <a:latin typeface="Roboto Mono"/>
                <a:ea typeface="Roboto Mono"/>
                <a:cs typeface="Roboto Mono"/>
                <a:sym typeface="Roboto Mono"/>
              </a:rPr>
              <a:t>Physical Specifications:</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Google Colaboratory platform (with runtime set to GPU)</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Sufficiently high RAM (8-16 GB)</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GPU with around 8-16 GB GPU memory (for mmdetection toolbox)</a:t>
            </a:r>
          </a:p>
          <a:p>
            <a:pPr marL="171450" indent="-171450">
              <a:lnSpc>
                <a:spcPct val="150000"/>
              </a:lnSpc>
              <a:buSzPct val="100000"/>
              <a:buFont typeface="Symbol" panose="05050102010706020507" pitchFamily="18" charset="2"/>
              <a:buChar char="·"/>
            </a:pPr>
            <a:endParaRPr lang="en" sz="1200" dirty="0">
              <a:latin typeface="Roboto Mono"/>
              <a:ea typeface="Roboto Mono"/>
              <a:cs typeface="Roboto Mono"/>
              <a:sym typeface="Roboto Mono"/>
            </a:endParaRPr>
          </a:p>
          <a:p>
            <a:pPr>
              <a:lnSpc>
                <a:spcPct val="150000"/>
              </a:lnSpc>
              <a:buSzPct val="100000"/>
            </a:pPr>
            <a:endParaRPr lang="e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sp>
        <p:nvSpPr>
          <p:cNvPr id="186" name="Google Shape;186;p3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Limitations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C034197-77BE-4D2D-ABB8-0DAC071F26AD}"/>
              </a:ext>
            </a:extLst>
          </p:cNvPr>
          <p:cNvSpPr txBox="1"/>
          <p:nvPr/>
        </p:nvSpPr>
        <p:spPr>
          <a:xfrm>
            <a:off x="135875" y="890578"/>
            <a:ext cx="8614720" cy="2677656"/>
          </a:xfrm>
          <a:prstGeom prst="rect">
            <a:avLst/>
          </a:prstGeom>
          <a:noFill/>
        </p:spPr>
        <p:txBody>
          <a:bodyPr wrap="square" rtlCol="0">
            <a:spAutoFit/>
          </a:bodyPr>
          <a:lstStyle/>
          <a:p>
            <a:pPr marL="171450" indent="-171450">
              <a:buSzPct val="100000"/>
              <a:buFont typeface="Symbol" panose="05050102010706020507" pitchFamily="18" charset="2"/>
              <a:buChar char=""/>
              <a:tabLst>
                <a:tab pos="3657600" algn="l"/>
              </a:tabLst>
            </a:pPr>
            <a:r>
              <a:rPr lang="en-US" sz="1200" dirty="0">
                <a:latin typeface="Roboto Mono"/>
                <a:ea typeface="Roboto Mono"/>
                <a:cs typeface="Roboto Mono"/>
                <a:sym typeface="Roboto Mono"/>
              </a:rPr>
              <a:t>The product may fail when the invoice has </a:t>
            </a:r>
            <a:r>
              <a:rPr lang="en-US" sz="1200" b="1" dirty="0">
                <a:latin typeface="Roboto Mono"/>
                <a:ea typeface="Roboto Mono"/>
                <a:cs typeface="Roboto Mono"/>
                <a:sym typeface="Roboto Mono"/>
              </a:rPr>
              <a:t>NO</a:t>
            </a:r>
            <a:r>
              <a:rPr lang="en-US" sz="1200" dirty="0">
                <a:latin typeface="Roboto Mono"/>
                <a:ea typeface="Roboto Mono"/>
                <a:cs typeface="Roboto Mono"/>
                <a:sym typeface="Roboto Mono"/>
              </a:rPr>
              <a:t> tabular structure, although, even if there are borderless table structures in the invoice, they’ll get detected.</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Model requires rich hardware requirements (high RAM and GPU).</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As we are using OCR to convert contents of cells of the table to raw text, the output of OCR might be noisy as it is highly dependent on the font family, font size as well as on the quality of the image/pdf that we are giving as an input. </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Model fails to detect the information hidden in the acronyms and abbreviations. </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When the table gets spanned across multiple pages, then our model could not detect it as an overall single table. It might get split into two tables.</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7578"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Architecture</a:t>
            </a:r>
            <a:endParaRPr sz="2400" b="1">
              <a:latin typeface="Roboto Mono"/>
              <a:ea typeface="Roboto Mono"/>
              <a:cs typeface="Roboto Mono"/>
              <a:sym typeface="Roboto Mono"/>
            </a:endParaRPr>
          </a:p>
        </p:txBody>
      </p:sp>
      <p:sp>
        <p:nvSpPr>
          <p:cNvPr id="6" name="TextBox 5">
            <a:extLst>
              <a:ext uri="{FF2B5EF4-FFF2-40B4-BE49-F238E27FC236}">
                <a16:creationId xmlns:a16="http://schemas.microsoft.com/office/drawing/2014/main" id="{2658119D-BD61-4DF9-BB70-10649A5880E5}"/>
              </a:ext>
            </a:extLst>
          </p:cNvPr>
          <p:cNvSpPr txBox="1"/>
          <p:nvPr/>
        </p:nvSpPr>
        <p:spPr>
          <a:xfrm>
            <a:off x="374574" y="3641539"/>
            <a:ext cx="8394852" cy="1384995"/>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have followed these papers: </a:t>
            </a:r>
            <a:r>
              <a:rPr lang="en-US" sz="1200" dirty="0">
                <a:latin typeface="Roboto Mono" panose="020B0604020202020204" charset="0"/>
                <a:ea typeface="Roboto Mono" panose="020B0604020202020204" charset="0"/>
                <a:hlinkClick r:id="rId4"/>
              </a:rPr>
              <a:t>CascadeTabNet</a:t>
            </a:r>
            <a:r>
              <a:rPr lang="en-US" sz="1200" dirty="0">
                <a:latin typeface="Roboto Mono" panose="020B0604020202020204" charset="0"/>
                <a:ea typeface="Roboto Mono" panose="020B0604020202020204" charset="0"/>
              </a:rPr>
              <a:t>, </a:t>
            </a:r>
            <a:r>
              <a:rPr lang="en-US" sz="1200" dirty="0">
                <a:latin typeface="Roboto Mono" panose="020B0604020202020204" charset="0"/>
                <a:ea typeface="Roboto Mono" panose="020B0604020202020204" charset="0"/>
                <a:hlinkClick r:id="rId5"/>
              </a:rPr>
              <a:t>Cascade Mask R-CNN</a:t>
            </a:r>
            <a:r>
              <a:rPr lang="en-US" sz="1200" dirty="0">
                <a:latin typeface="Roboto Mono" panose="020B0604020202020204" charset="0"/>
                <a:ea typeface="Roboto Mono" panose="020B0604020202020204" charset="0"/>
              </a:rPr>
              <a:t> and </a:t>
            </a:r>
            <a:r>
              <a:rPr lang="en-US" sz="1200" dirty="0">
                <a:latin typeface="Roboto Mono" panose="020B0604020202020204" charset="0"/>
                <a:ea typeface="Roboto Mono" panose="020B0604020202020204" charset="0"/>
                <a:hlinkClick r:id="rId6"/>
              </a:rPr>
              <a:t>HRNet</a:t>
            </a:r>
            <a:r>
              <a:rPr lang="en-US" sz="1200" dirty="0">
                <a:latin typeface="Roboto Mono" panose="020B0604020202020204" charset="0"/>
                <a:ea typeface="Roboto Mono" panose="020B0604020202020204" charset="0"/>
              </a:rPr>
              <a:t>.</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 invoice is sent as an input image to the backbone CNN.</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our case, the backbone is High-Resolution Network’s v2 for semantic segmentation (</a:t>
            </a:r>
            <a:r>
              <a:rPr lang="en-US" sz="1200" dirty="0">
                <a:latin typeface="Roboto Mono" panose="020B0604020202020204" charset="0"/>
                <a:ea typeface="Roboto Mono" panose="020B0604020202020204" charset="0"/>
                <a:hlinkClick r:id="rId6"/>
              </a:rPr>
              <a:t>HRNet</a:t>
            </a:r>
            <a:r>
              <a:rPr lang="en-US" sz="1200" dirty="0">
                <a:latin typeface="Roboto Mono" panose="020B0604020202020204" charset="0"/>
                <a:ea typeface="Roboto Mono" panose="020B0604020202020204" charset="0"/>
              </a:rPr>
              <a:t>).</a:t>
            </a:r>
          </a:p>
          <a:p>
            <a:endParaRPr lang="en-US" sz="1200" dirty="0">
              <a:latin typeface="Roboto Mono" panose="020B0604020202020204" charset="0"/>
              <a:ea typeface="Roboto Mono" panose="020B0604020202020204" charset="0"/>
            </a:endParaRPr>
          </a:p>
        </p:txBody>
      </p:sp>
      <p:pic>
        <p:nvPicPr>
          <p:cNvPr id="10" name="Picture 9" descr="A close up of a sign&#10;&#10;Description automatically generated">
            <a:extLst>
              <a:ext uri="{FF2B5EF4-FFF2-40B4-BE49-F238E27FC236}">
                <a16:creationId xmlns:a16="http://schemas.microsoft.com/office/drawing/2014/main" id="{0D52F377-7690-4285-9B06-AD3776D0396E}"/>
              </a:ext>
            </a:extLst>
          </p:cNvPr>
          <p:cNvPicPr>
            <a:picLocks noChangeAspect="1"/>
          </p:cNvPicPr>
          <p:nvPr/>
        </p:nvPicPr>
        <p:blipFill>
          <a:blip r:embed="rId7"/>
          <a:stretch>
            <a:fillRect/>
          </a:stretch>
        </p:blipFill>
        <p:spPr>
          <a:xfrm>
            <a:off x="916748" y="1010550"/>
            <a:ext cx="6786090" cy="24857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0"/>
            <a:ext cx="9147578" cy="5143500"/>
          </a:xfrm>
          <a:prstGeom prst="rect">
            <a:avLst/>
          </a:prstGeom>
          <a:noFill/>
          <a:ln>
            <a:noFill/>
          </a:ln>
        </p:spPr>
      </p:pic>
      <p:sp>
        <p:nvSpPr>
          <p:cNvPr id="214" name="Google Shape;214;p41"/>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0C488A0-C612-4D85-BF3D-3CDB01D8E365}"/>
              </a:ext>
            </a:extLst>
          </p:cNvPr>
          <p:cNvSpPr txBox="1"/>
          <p:nvPr/>
        </p:nvSpPr>
        <p:spPr>
          <a:xfrm>
            <a:off x="135875" y="865275"/>
            <a:ext cx="8394852" cy="3600986"/>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HRNet is a very recent technique to obtain high resolution features using interconnected parallel convolutions, which is best suited for tasks which demand good localization, making it the best backbone choice for our use-case.</a:t>
            </a:r>
          </a:p>
          <a:p>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On the features produced by HRNetv2, we use a </a:t>
            </a:r>
            <a:r>
              <a:rPr lang="en-US" sz="1200" dirty="0">
                <a:latin typeface="Roboto Mono" panose="020B0604020202020204" charset="0"/>
                <a:ea typeface="Roboto Mono" panose="020B0604020202020204" charset="0"/>
                <a:hlinkClick r:id="rId4"/>
              </a:rPr>
              <a:t>Cascade Mask R-CNN</a:t>
            </a:r>
            <a:r>
              <a:rPr lang="en-US" sz="1200" dirty="0">
                <a:latin typeface="Roboto Mono" panose="020B0604020202020204" charset="0"/>
                <a:ea typeface="Roboto Mono" panose="020B0604020202020204" charset="0"/>
              </a:rPr>
              <a:t> for instance segmentation, which helps to recognize the various instances of tables and the corresponding cells in the invoice.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This feature map is scanned by a Region Proposal Network (RPN) to identify the regions of interest (region proposals).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These proposals are then sent to RoI (Region of Interest) Align layer followed by 3-step cascade classification and bounding-box regression layers. The classifiers are trained to identify the tables and the regression is performed to refine the boxes that contain tables.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the last step of Cascade R-CNN, an instance segmentation mask is predicted which helps to differentiate between different tables in the invoice at pixel-level.</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62C44994-D59D-419A-BF84-DD6880DF758F}"/>
              </a:ext>
            </a:extLst>
          </p:cNvPr>
          <p:cNvSpPr txBox="1"/>
          <p:nvPr/>
        </p:nvSpPr>
        <p:spPr>
          <a:xfrm>
            <a:off x="135875" y="865275"/>
            <a:ext cx="8394852" cy="3231654"/>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the second iteration, the model is again fine-tuned on a smaller dataset to accomplish a more specific task of classifying tables as </a:t>
            </a:r>
            <a:r>
              <a:rPr lang="en-US" sz="1200" b="1" dirty="0">
                <a:latin typeface="Roboto Mono" panose="020B0604020202020204" charset="0"/>
                <a:ea typeface="Roboto Mono" panose="020B0604020202020204" charset="0"/>
              </a:rPr>
              <a:t>bordered </a:t>
            </a:r>
            <a:r>
              <a:rPr lang="en-US" sz="1200" dirty="0">
                <a:latin typeface="Roboto Mono" panose="020B0604020202020204" charset="0"/>
                <a:ea typeface="Roboto Mono" panose="020B0604020202020204" charset="0"/>
              </a:rPr>
              <a:t>or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and predicting the cell masks in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tables.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Cell masks in bordered tables are predicted using simple edge-detection techniques.</a:t>
            </a:r>
            <a:endParaRPr lang="en-US" sz="1200" b="1"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From these segmented cell masks, we detect and recognize the respective text through an existing OCR (Optical Character Recognition) SaaS software. </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plan to use </a:t>
            </a:r>
            <a:r>
              <a:rPr lang="en-US" sz="1200" b="1" dirty="0">
                <a:latin typeface="Roboto Mono" panose="020B0604020202020204" charset="0"/>
                <a:ea typeface="Roboto Mono" panose="020B0604020202020204" charset="0"/>
              </a:rPr>
              <a:t>Tesseract </a:t>
            </a:r>
            <a:r>
              <a:rPr lang="en-US" sz="1200" dirty="0">
                <a:latin typeface="Roboto Mono" panose="020B0604020202020204" charset="0"/>
                <a:ea typeface="Roboto Mono" panose="020B0604020202020204" charset="0"/>
              </a:rPr>
              <a:t>OCR, which is a deep learning-based OCR and is significantly more accurate. Tesseract is freely available and has a seamless integration with Python through the </a:t>
            </a:r>
            <a:r>
              <a:rPr lang="en-US" sz="1200" b="1" dirty="0" err="1">
                <a:latin typeface="Roboto Mono" panose="020B0604020202020204" charset="0"/>
                <a:ea typeface="Roboto Mono" panose="020B0604020202020204" charset="0"/>
              </a:rPr>
              <a:t>pytesseract</a:t>
            </a:r>
            <a:r>
              <a:rPr lang="en-US" sz="1200" dirty="0">
                <a:latin typeface="Roboto Mono" panose="020B0604020202020204" charset="0"/>
                <a:ea typeface="Roboto Mono" panose="020B0604020202020204" charset="0"/>
              </a:rPr>
              <a:t> package.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b="1" dirty="0">
              <a:latin typeface="Roboto Mono" panose="020B0604020202020204" charset="0"/>
              <a:ea typeface="Roboto Mon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Brief on Programming Module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340D21D3-87B5-48D3-8F91-BBE046232590}"/>
              </a:ext>
            </a:extLst>
          </p:cNvPr>
          <p:cNvSpPr txBox="1"/>
          <p:nvPr/>
        </p:nvSpPr>
        <p:spPr>
          <a:xfrm>
            <a:off x="135875" y="872050"/>
            <a:ext cx="8646618" cy="3416320"/>
          </a:xfrm>
          <a:prstGeom prst="rect">
            <a:avLst/>
          </a:prstGeom>
          <a:noFill/>
        </p:spPr>
        <p:txBody>
          <a:bodyPr wrap="square" rtlCol="0">
            <a:spAutoFit/>
          </a:bodyPr>
          <a:lstStyle/>
          <a:p>
            <a:r>
              <a:rPr lang="en-US" sz="1200" b="1" dirty="0">
                <a:latin typeface="Roboto Mono" panose="020B0604020202020204" charset="0"/>
                <a:ea typeface="Roboto Mono" panose="020B0604020202020204" charset="0"/>
              </a:rPr>
              <a:t>Programming Language:</a:t>
            </a:r>
            <a:r>
              <a:rPr lang="en-US" sz="1200" dirty="0">
                <a:latin typeface="Roboto Mono" panose="020B0604020202020204" charset="0"/>
                <a:ea typeface="Roboto Mono" panose="020B0604020202020204" charset="0"/>
              </a:rPr>
              <a:t> Python 3.7 with PyTorch, mmdetection and OpenCV.</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Software Modules:</a:t>
            </a:r>
          </a:p>
          <a:p>
            <a:endParaRPr lang="en-US" sz="1200" b="1"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hlinkClick r:id="rId4"/>
              </a:rPr>
              <a:t>mmdetection</a:t>
            </a:r>
            <a:r>
              <a:rPr lang="en-US" sz="1200" dirty="0">
                <a:latin typeface="Roboto Mono" panose="020B0604020202020204" charset="0"/>
                <a:ea typeface="Roboto Mono" panose="020B0604020202020204" charset="0"/>
              </a:rPr>
              <a:t> is an open source object detection toolbox based on PyTorch which contains HRNetV2 and Cascade Mask R-CNN models trained on ImageNet. </a:t>
            </a:r>
          </a:p>
          <a:p>
            <a:pPr marL="285750" indent="-285750">
              <a:buFont typeface="+mj-lt"/>
              <a:buAutoNum type="arabicParenR"/>
            </a:pPr>
            <a:endParaRPr lang="en-US" sz="1200"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rPr>
              <a:t>We will use HRNetV2 and Cascade Mask R-CNN models from this toolbox and then fine-tune them over Table Detection datasets that we have considered (mentioned in an earlier slide).</a:t>
            </a:r>
          </a:p>
          <a:p>
            <a:pPr marL="285750" indent="-285750">
              <a:buFont typeface="+mj-lt"/>
              <a:buAutoNum type="arabicParenR"/>
            </a:pPr>
            <a:endParaRPr lang="en-US" sz="1200"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rPr>
              <a:t>We will be using Tesseract OCR, free software 	released under Apache license, to recognize characters of the contents of the tabular cell. </a:t>
            </a:r>
          </a:p>
          <a:p>
            <a:pPr marL="285750" indent="-285750">
              <a:buFont typeface="+mj-lt"/>
              <a:buAutoNum type="arabicParen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Integration with existing SaaS softwares:</a:t>
            </a:r>
          </a:p>
          <a:p>
            <a:endParaRPr lang="en-US" sz="1200" b="1" dirty="0">
              <a:latin typeface="Roboto Mono" panose="020B0604020202020204" charset="0"/>
              <a:ea typeface="Roboto Mono" panose="020B0604020202020204" charset="0"/>
            </a:endParaRPr>
          </a:p>
          <a:p>
            <a:pPr marL="228600" indent="-228600">
              <a:buFont typeface="+mj-lt"/>
              <a:buAutoNum type="arabicParenR"/>
            </a:pPr>
            <a:r>
              <a:rPr lang="en-US" sz="1200" dirty="0">
                <a:latin typeface="Roboto Mono" panose="020B0604020202020204" charset="0"/>
                <a:ea typeface="Roboto Mono" panose="020B0604020202020204" charset="0"/>
              </a:rPr>
              <a:t>The only SaaS software that we’re using </a:t>
            </a:r>
            <a:r>
              <a:rPr lang="en-US" sz="1200">
                <a:latin typeface="Roboto Mono" panose="020B0604020202020204" charset="0"/>
                <a:ea typeface="Roboto Mono" panose="020B0604020202020204" charset="0"/>
              </a:rPr>
              <a:t>is Tesseract OCR.</a:t>
            </a: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2209</TotalTime>
  <Words>1146</Words>
  <Application>Microsoft Office PowerPoint</Application>
  <PresentationFormat>On-screen Show (16:9)</PresentationFormat>
  <Paragraphs>114</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Roboto</vt:lpstr>
      <vt:lpstr>Arial</vt:lpstr>
      <vt:lpstr>Quattrocento Sans</vt:lpstr>
      <vt:lpstr>Calibri</vt:lpstr>
      <vt:lpstr>Symbol</vt:lpstr>
      <vt:lpstr>Proxima Nova</vt:lpstr>
      <vt:lpstr>Roboto Mono</vt:lpstr>
      <vt:lpstr>Cambria</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Shaikh Danish Mahemood</cp:lastModifiedBy>
  <cp:revision>42</cp:revision>
  <dcterms:modified xsi:type="dcterms:W3CDTF">2020-07-12T14:21:25Z</dcterms:modified>
</cp:coreProperties>
</file>