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6"/>
  </p:notesMasterIdLst>
  <p:sldIdLst>
    <p:sldId id="256" r:id="rId3"/>
    <p:sldId id="257" r:id="rId4"/>
    <p:sldId id="270"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ambria" panose="02040503050406030204" pitchFamily="18"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Quattrocento Sans" panose="020B0604020202020204" charset="0"/>
      <p:regular r:id="rId29"/>
      <p:bold r:id="rId30"/>
      <p:italic r:id="rId31"/>
      <p:boldItalic r:id="rId32"/>
    </p:embeddedFont>
    <p:embeddedFont>
      <p:font typeface="Roboto" panose="020B0604020202020204"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D6D098-953C-4833-AD51-0D249BA33069}">
  <a:tblStyle styleId="{17D6D098-953C-4833-AD51-0D249BA330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8a3b5bb0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8a3b5bb0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21c2df07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21c2df07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8a3b5bb04d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8a3b5bb0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8b625bbf80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8b625bbf8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a3b5bb04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a3b5bb04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a3b5bb04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a3b5bb04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a3b5bb04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a3b5bb04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625bbf8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625bbf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b625bbf80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b625bbf8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b625bbf80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b625bbf8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b625bbf8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b625bbf8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b625bbf8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b625bbf8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21c2df07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21c2df07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874F0"/>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2" name="Google Shape;12;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7" name="Google Shape;57;p11"/>
          <p:cNvSpPr txBox="1">
            <a:spLocks noGrp="1"/>
          </p:cNvSpPr>
          <p:nvPr>
            <p:ph type="body" idx="1"/>
          </p:nvPr>
        </p:nvSpPr>
        <p:spPr>
          <a:xfrm>
            <a:off x="182050" y="32220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8" name="Google Shape;58;p11"/>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9"/>
        <p:cNvGrpSpPr/>
        <p:nvPr/>
      </p:nvGrpSpPr>
      <p:grpSpPr>
        <a:xfrm>
          <a:off x="0" y="0"/>
          <a:ext cx="0" cy="0"/>
          <a:chOff x="0" y="0"/>
          <a:chExt cx="0" cy="0"/>
        </a:xfrm>
      </p:grpSpPr>
      <p:sp>
        <p:nvSpPr>
          <p:cNvPr id="60" name="Google Shape;60;p12"/>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5" name="Google Shape;7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6" name="Google Shape;8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3"/>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rgbClr val="666666"/>
              </a:buClr>
              <a:buSzPts val="2800"/>
              <a:buFont typeface="Proxima Nova"/>
              <a:buNone/>
              <a:defRPr sz="2400" b="1" i="0" u="none" strike="noStrike" cap="none">
                <a:solidFill>
                  <a:srgbClr val="666666"/>
                </a:solidFill>
                <a:latin typeface="Proxima Nova"/>
                <a:ea typeface="Proxima Nova"/>
                <a:cs typeface="Proxima Nova"/>
                <a:sym typeface="Proxima Nova"/>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08" name="Google Shape;108;p25"/>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09" name="Google Shape;109;p25"/>
          <p:cNvSpPr txBox="1">
            <a:spLocks noGrp="1"/>
          </p:cNvSpPr>
          <p:nvPr>
            <p:ph type="sldNum" idx="12"/>
          </p:nvPr>
        </p:nvSpPr>
        <p:spPr>
          <a:xfrm>
            <a:off x="8662395" y="4958869"/>
            <a:ext cx="443100" cy="184800"/>
          </a:xfrm>
          <a:prstGeom prst="rect">
            <a:avLst/>
          </a:prstGeom>
        </p:spPr>
        <p:txBody>
          <a:bodyPr spcFirstLastPara="1" wrap="square" lIns="91425" tIns="91425" rIns="91425" bIns="91425" anchor="t" anchorCtr="0">
            <a:noAutofit/>
          </a:bodyPr>
          <a:lstStyle>
            <a:lvl1pPr lvl="0" rtl="0">
              <a:buNone/>
              <a:defRPr sz="1300">
                <a:solidFill>
                  <a:srgbClr val="999999"/>
                </a:solidFill>
              </a:defRPr>
            </a:lvl1pPr>
            <a:lvl2pPr lvl="1" rtl="0">
              <a:buNone/>
              <a:defRPr sz="1300">
                <a:solidFill>
                  <a:srgbClr val="999999"/>
                </a:solidFill>
              </a:defRPr>
            </a:lvl2pPr>
            <a:lvl3pPr lvl="2" rtl="0">
              <a:buNone/>
              <a:defRPr sz="1300">
                <a:solidFill>
                  <a:srgbClr val="999999"/>
                </a:solidFill>
              </a:defRPr>
            </a:lvl3pPr>
            <a:lvl4pPr lvl="3" rtl="0">
              <a:buNone/>
              <a:defRPr sz="1300">
                <a:solidFill>
                  <a:srgbClr val="999999"/>
                </a:solidFill>
              </a:defRPr>
            </a:lvl4pPr>
            <a:lvl5pPr lvl="4" rtl="0">
              <a:buNone/>
              <a:defRPr sz="1300">
                <a:solidFill>
                  <a:srgbClr val="999999"/>
                </a:solidFill>
              </a:defRPr>
            </a:lvl5pPr>
            <a:lvl6pPr lvl="5" rtl="0">
              <a:buNone/>
              <a:defRPr sz="1300">
                <a:solidFill>
                  <a:srgbClr val="999999"/>
                </a:solidFill>
              </a:defRPr>
            </a:lvl6pPr>
            <a:lvl7pPr lvl="6" rtl="0">
              <a:buNone/>
              <a:defRPr sz="1300">
                <a:solidFill>
                  <a:srgbClr val="999999"/>
                </a:solidFill>
              </a:defRPr>
            </a:lvl7pPr>
            <a:lvl8pPr lvl="7" rtl="0">
              <a:buNone/>
              <a:defRPr sz="1300">
                <a:solidFill>
                  <a:srgbClr val="999999"/>
                </a:solidFill>
              </a:defRPr>
            </a:lvl8pPr>
            <a:lvl9pPr lvl="8" rtl="0">
              <a:buNone/>
              <a:defRPr sz="1300">
                <a:solidFill>
                  <a:srgbClr val="999999"/>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and Content 1">
  <p:cSld name="1_Title and Content_1">
    <p:bg>
      <p:bgPr>
        <a:blipFill>
          <a:blip r:embed="rId2">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192506" y="13304"/>
            <a:ext cx="7156800" cy="6441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666666"/>
              </a:buClr>
              <a:buSzPts val="2400"/>
              <a:buNone/>
              <a:defRPr sz="2400" b="1" i="0" u="none" strike="noStrike" cap="none">
                <a:solidFill>
                  <a:srgbClr val="666666"/>
                </a:solidFill>
              </a:defRPr>
            </a:lvl1pPr>
            <a:lvl2pPr marL="0" marR="0" lvl="1" indent="0" algn="l" rtl="0">
              <a:spcBef>
                <a:spcPts val="0"/>
              </a:spcBef>
              <a:spcAft>
                <a:spcPts val="0"/>
              </a:spcAft>
              <a:buSzPts val="2400"/>
              <a:buFont typeface="Calibri"/>
              <a:buNone/>
              <a:defRPr sz="2400">
                <a:latin typeface="Calibri"/>
                <a:ea typeface="Calibri"/>
                <a:cs typeface="Calibri"/>
                <a:sym typeface="Calibri"/>
              </a:defRPr>
            </a:lvl2pPr>
            <a:lvl3pPr marL="0" marR="0" lvl="2" indent="0" algn="l" rtl="0">
              <a:spcBef>
                <a:spcPts val="0"/>
              </a:spcBef>
              <a:spcAft>
                <a:spcPts val="0"/>
              </a:spcAft>
              <a:buSzPts val="2400"/>
              <a:buFont typeface="Calibri"/>
              <a:buNone/>
              <a:defRPr sz="2400">
                <a:latin typeface="Calibri"/>
                <a:ea typeface="Calibri"/>
                <a:cs typeface="Calibri"/>
                <a:sym typeface="Calibri"/>
              </a:defRPr>
            </a:lvl3pPr>
            <a:lvl4pPr marL="0" marR="0" lvl="3" indent="0" algn="l" rtl="0">
              <a:spcBef>
                <a:spcPts val="0"/>
              </a:spcBef>
              <a:spcAft>
                <a:spcPts val="0"/>
              </a:spcAft>
              <a:buSzPts val="2400"/>
              <a:buFont typeface="Calibri"/>
              <a:buNone/>
              <a:defRPr sz="2400">
                <a:latin typeface="Calibri"/>
                <a:ea typeface="Calibri"/>
                <a:cs typeface="Calibri"/>
                <a:sym typeface="Calibri"/>
              </a:defRPr>
            </a:lvl4pPr>
            <a:lvl5pPr marL="0" marR="0" lvl="4" indent="0" algn="l" rtl="0">
              <a:spcBef>
                <a:spcPts val="0"/>
              </a:spcBef>
              <a:spcAft>
                <a:spcPts val="0"/>
              </a:spcAft>
              <a:buSzPts val="2400"/>
              <a:buFont typeface="Calibri"/>
              <a:buNone/>
              <a:defRPr sz="2400">
                <a:latin typeface="Calibri"/>
                <a:ea typeface="Calibri"/>
                <a:cs typeface="Calibri"/>
                <a:sym typeface="Calibri"/>
              </a:defRPr>
            </a:lvl5pPr>
            <a:lvl6pPr marL="0" marR="0" lvl="5" indent="0" algn="l" rtl="0">
              <a:spcBef>
                <a:spcPts val="0"/>
              </a:spcBef>
              <a:spcAft>
                <a:spcPts val="0"/>
              </a:spcAft>
              <a:buSzPts val="2400"/>
              <a:buFont typeface="Calibri"/>
              <a:buNone/>
              <a:defRPr sz="2400">
                <a:latin typeface="Calibri"/>
                <a:ea typeface="Calibri"/>
                <a:cs typeface="Calibri"/>
                <a:sym typeface="Calibri"/>
              </a:defRPr>
            </a:lvl6pPr>
            <a:lvl7pPr marL="0" marR="0" lvl="6" indent="0" algn="l" rtl="0">
              <a:spcBef>
                <a:spcPts val="0"/>
              </a:spcBef>
              <a:spcAft>
                <a:spcPts val="0"/>
              </a:spcAft>
              <a:buSzPts val="2400"/>
              <a:buFont typeface="Calibri"/>
              <a:buNone/>
              <a:defRPr sz="2400">
                <a:latin typeface="Calibri"/>
                <a:ea typeface="Calibri"/>
                <a:cs typeface="Calibri"/>
                <a:sym typeface="Calibri"/>
              </a:defRPr>
            </a:lvl7pPr>
            <a:lvl8pPr marL="0" marR="0" lvl="7" indent="0" algn="l" rtl="0">
              <a:spcBef>
                <a:spcPts val="0"/>
              </a:spcBef>
              <a:spcAft>
                <a:spcPts val="0"/>
              </a:spcAft>
              <a:buSzPts val="2400"/>
              <a:buFont typeface="Calibri"/>
              <a:buNone/>
              <a:defRPr sz="2400">
                <a:latin typeface="Calibri"/>
                <a:ea typeface="Calibri"/>
                <a:cs typeface="Calibri"/>
                <a:sym typeface="Calibri"/>
              </a:defRPr>
            </a:lvl8pPr>
            <a:lvl9pPr marL="0" marR="0" lvl="8" indent="0" algn="l" rtl="0">
              <a:spcBef>
                <a:spcPts val="0"/>
              </a:spcBef>
              <a:spcAft>
                <a:spcPts val="0"/>
              </a:spcAft>
              <a:buSzPts val="2400"/>
              <a:buFont typeface="Calibri"/>
              <a:buNone/>
              <a:defRPr sz="2400">
                <a:latin typeface="Calibri"/>
                <a:ea typeface="Calibri"/>
                <a:cs typeface="Calibri"/>
                <a:sym typeface="Calibri"/>
              </a:defRPr>
            </a:lvl9pPr>
          </a:lstStyle>
          <a:p>
            <a:endParaRPr/>
          </a:p>
        </p:txBody>
      </p:sp>
      <p:sp>
        <p:nvSpPr>
          <p:cNvPr id="112" name="Google Shape;112;p26"/>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3" name="Google Shape;113;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_Title and Content 1 1 1 1">
  <p:cSld name="1_Title and Content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7"/>
          <p:cNvSpPr txBox="1"/>
          <p:nvPr/>
        </p:nvSpPr>
        <p:spPr>
          <a:xfrm>
            <a:off x="7928931" y="4834803"/>
            <a:ext cx="1231500" cy="184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
        <p:nvSpPr>
          <p:cNvPr id="116" name="Google Shape;116;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itle and Content">
  <p:cSld name="1_Title and Content_2">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192506" y="106611"/>
            <a:ext cx="7156800" cy="644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Cambria"/>
              <a:buNone/>
              <a:defRPr sz="20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119" name="Google Shape;119;p28"/>
          <p:cNvPicPr preferRelativeResize="0"/>
          <p:nvPr/>
        </p:nvPicPr>
        <p:blipFill rotWithShape="1">
          <a:blip r:embed="rId2">
            <a:alphaModFix/>
          </a:blip>
          <a:srcRect/>
          <a:stretch/>
        </p:blipFill>
        <p:spPr>
          <a:xfrm>
            <a:off x="7392763" y="197890"/>
            <a:ext cx="1280764" cy="448816"/>
          </a:xfrm>
          <a:prstGeom prst="rect">
            <a:avLst/>
          </a:prstGeom>
          <a:noFill/>
          <a:ln>
            <a:noFill/>
          </a:ln>
        </p:spPr>
      </p:pic>
      <p:cxnSp>
        <p:nvCxnSpPr>
          <p:cNvPr id="120" name="Google Shape;120;p28"/>
          <p:cNvCxnSpPr/>
          <p:nvPr/>
        </p:nvCxnSpPr>
        <p:spPr>
          <a:xfrm>
            <a:off x="0" y="4912460"/>
            <a:ext cx="9144000" cy="0"/>
          </a:xfrm>
          <a:prstGeom prst="straightConnector1">
            <a:avLst/>
          </a:prstGeom>
          <a:noFill/>
          <a:ln w="19050" cap="flat" cmpd="sng">
            <a:solidFill>
              <a:srgbClr val="4A7DBA"/>
            </a:solidFill>
            <a:prstDash val="solid"/>
            <a:round/>
            <a:headEnd type="none" w="sm" len="sm"/>
            <a:tailEnd type="none" w="sm" len="sm"/>
          </a:ln>
        </p:spPr>
      </p:cxnSp>
      <p:cxnSp>
        <p:nvCxnSpPr>
          <p:cNvPr id="121" name="Google Shape;121;p28"/>
          <p:cNvCxnSpPr/>
          <p:nvPr/>
        </p:nvCxnSpPr>
        <p:spPr>
          <a:xfrm>
            <a:off x="1809093" y="782047"/>
            <a:ext cx="7335000" cy="0"/>
          </a:xfrm>
          <a:prstGeom prst="straightConnector1">
            <a:avLst/>
          </a:prstGeom>
          <a:noFill/>
          <a:ln w="76200" cap="flat" cmpd="sng">
            <a:solidFill>
              <a:srgbClr val="4A7DBA"/>
            </a:solidFill>
            <a:prstDash val="solid"/>
            <a:round/>
            <a:headEnd type="none" w="sm" len="sm"/>
            <a:tailEnd type="none" w="sm" len="sm"/>
          </a:ln>
        </p:spPr>
      </p:cxnSp>
      <p:sp>
        <p:nvSpPr>
          <p:cNvPr id="122" name="Google Shape;122;p28"/>
          <p:cNvSpPr txBox="1"/>
          <p:nvPr/>
        </p:nvSpPr>
        <p:spPr>
          <a:xfrm>
            <a:off x="-76200" y="4914217"/>
            <a:ext cx="464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fld id="{00000000-1234-1234-1234-123412341234}" type="slidenum">
              <a:rPr lang="en"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cxnSp>
        <p:nvCxnSpPr>
          <p:cNvPr id="123" name="Google Shape;123;p28"/>
          <p:cNvCxnSpPr/>
          <p:nvPr/>
        </p:nvCxnSpPr>
        <p:spPr>
          <a:xfrm>
            <a:off x="1" y="782047"/>
            <a:ext cx="1809000" cy="0"/>
          </a:xfrm>
          <a:prstGeom prst="straightConnector1">
            <a:avLst/>
          </a:prstGeom>
          <a:noFill/>
          <a:ln w="76200" cap="flat" cmpd="sng">
            <a:solidFill>
              <a:srgbClr val="FFFF00"/>
            </a:solidFill>
            <a:prstDash val="solid"/>
            <a:round/>
            <a:headEnd type="none" w="sm" len="sm"/>
            <a:tailEnd type="none" w="sm" len="sm"/>
          </a:ln>
        </p:spPr>
      </p:cxnSp>
      <p:sp>
        <p:nvSpPr>
          <p:cNvPr id="124" name="Google Shape;124;p28"/>
          <p:cNvSpPr txBox="1"/>
          <p:nvPr/>
        </p:nvSpPr>
        <p:spPr>
          <a:xfrm>
            <a:off x="7869021" y="4958834"/>
            <a:ext cx="1231500" cy="18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1" u="none" strike="noStrike" cap="none">
                <a:solidFill>
                  <a:srgbClr val="7F7F7F"/>
                </a:solidFill>
                <a:latin typeface="Calibri"/>
                <a:ea typeface="Calibri"/>
                <a:cs typeface="Calibri"/>
                <a:sym typeface="Calibri"/>
              </a:rPr>
              <a:t>Flipkart Confidential</a:t>
            </a:r>
            <a:endParaRPr sz="1000" b="0" i="1" u="none" strike="noStrike" cap="none">
              <a:solidFill>
                <a:srgbClr val="7F7F7F"/>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pic>
        <p:nvPicPr>
          <p:cNvPr id="126" name="Google Shape;126;p29"/>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7" name="Google Shape;127;p29"/>
          <p:cNvSpPr txBox="1">
            <a:spLocks noGrp="1"/>
          </p:cNvSpPr>
          <p:nvPr>
            <p:ph type="title"/>
          </p:nvPr>
        </p:nvSpPr>
        <p:spPr>
          <a:xfrm>
            <a:off x="457200" y="205979"/>
            <a:ext cx="55626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2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28" name="Google Shape;128;p29"/>
          <p:cNvSpPr txBox="1">
            <a:spLocks noGrp="1"/>
          </p:cNvSpPr>
          <p:nvPr>
            <p:ph type="body" idx="1"/>
          </p:nvPr>
        </p:nvSpPr>
        <p:spPr>
          <a:xfrm>
            <a:off x="457200" y="1200152"/>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9" name="Google Shape;129;p29"/>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9"/>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29"/>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2"/>
        <p:cNvGrpSpPr/>
        <p:nvPr/>
      </p:nvGrpSpPr>
      <p:grpSpPr>
        <a:xfrm>
          <a:off x="0" y="0"/>
          <a:ext cx="0" cy="0"/>
          <a:chOff x="0" y="0"/>
          <a:chExt cx="0" cy="0"/>
        </a:xfrm>
      </p:grpSpPr>
      <p:pic>
        <p:nvPicPr>
          <p:cNvPr id="133" name="Google Shape;133;p3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4" name="Google Shape;134;p30"/>
          <p:cNvSpPr txBox="1">
            <a:spLocks noGrp="1"/>
          </p:cNvSpPr>
          <p:nvPr>
            <p:ph type="title"/>
          </p:nvPr>
        </p:nvSpPr>
        <p:spPr>
          <a:xfrm>
            <a:off x="457203" y="205979"/>
            <a:ext cx="5874900" cy="857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Clr>
                <a:schemeClr val="dk1"/>
              </a:buClr>
              <a:buSzPts val="2800"/>
              <a:buFont typeface="Calibri"/>
              <a:buNone/>
              <a:defRPr sz="36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135" name="Google Shape;135;p30"/>
          <p:cNvSpPr txBox="1">
            <a:spLocks noGrp="1"/>
          </p:cNvSpPr>
          <p:nvPr>
            <p:ph type="body" idx="1"/>
          </p:nvPr>
        </p:nvSpPr>
        <p:spPr>
          <a:xfrm>
            <a:off x="457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30"/>
          <p:cNvSpPr txBox="1">
            <a:spLocks noGrp="1"/>
          </p:cNvSpPr>
          <p:nvPr>
            <p:ph type="body" idx="2"/>
          </p:nvPr>
        </p:nvSpPr>
        <p:spPr>
          <a:xfrm>
            <a:off x="4648200" y="1200152"/>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1600"/>
              </a:spcBef>
              <a:spcAft>
                <a:spcPts val="16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30"/>
          <p:cNvSpPr txBox="1">
            <a:spLocks noGrp="1"/>
          </p:cNvSpPr>
          <p:nvPr>
            <p:ph type="dt" idx="10"/>
          </p:nvPr>
        </p:nvSpPr>
        <p:spPr>
          <a:xfrm>
            <a:off x="457200" y="4767264"/>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0"/>
          <p:cNvSpPr txBox="1">
            <a:spLocks noGrp="1"/>
          </p:cNvSpPr>
          <p:nvPr>
            <p:ph type="ftr" idx="11"/>
          </p:nvPr>
        </p:nvSpPr>
        <p:spPr>
          <a:xfrm>
            <a:off x="3124200" y="4767264"/>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30"/>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628650" y="273844"/>
            <a:ext cx="7886700" cy="9942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2800"/>
              <a:buFont typeface="Calibri"/>
              <a:buNone/>
              <a:defRPr sz="33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400"/>
            </a:lvl2pPr>
            <a:lvl3pPr lvl="2" indent="0" rtl="0">
              <a:spcBef>
                <a:spcPts val="0"/>
              </a:spcBef>
              <a:spcAft>
                <a:spcPts val="0"/>
              </a:spcAft>
              <a:buSzPts val="2800"/>
              <a:buNone/>
              <a:defRPr sz="1400"/>
            </a:lvl3pPr>
            <a:lvl4pPr lvl="3" indent="0" rtl="0">
              <a:spcBef>
                <a:spcPts val="0"/>
              </a:spcBef>
              <a:spcAft>
                <a:spcPts val="0"/>
              </a:spcAft>
              <a:buSzPts val="2800"/>
              <a:buNone/>
              <a:defRPr sz="1400"/>
            </a:lvl4pPr>
            <a:lvl5pPr lvl="4" indent="0" rtl="0">
              <a:spcBef>
                <a:spcPts val="0"/>
              </a:spcBef>
              <a:spcAft>
                <a:spcPts val="0"/>
              </a:spcAft>
              <a:buSzPts val="2800"/>
              <a:buNone/>
              <a:defRPr sz="1400"/>
            </a:lvl5pPr>
            <a:lvl6pPr lvl="5" indent="0" rtl="0">
              <a:spcBef>
                <a:spcPts val="0"/>
              </a:spcBef>
              <a:spcAft>
                <a:spcPts val="0"/>
              </a:spcAft>
              <a:buSzPts val="2800"/>
              <a:buNone/>
              <a:defRPr sz="1400"/>
            </a:lvl6pPr>
            <a:lvl7pPr lvl="6" indent="0" rtl="0">
              <a:spcBef>
                <a:spcPts val="0"/>
              </a:spcBef>
              <a:spcAft>
                <a:spcPts val="0"/>
              </a:spcAft>
              <a:buSzPts val="2800"/>
              <a:buNone/>
              <a:defRPr sz="1400"/>
            </a:lvl7pPr>
            <a:lvl8pPr lvl="7" indent="0" rtl="0">
              <a:spcBef>
                <a:spcPts val="0"/>
              </a:spcBef>
              <a:spcAft>
                <a:spcPts val="0"/>
              </a:spcAft>
              <a:buSzPts val="2800"/>
              <a:buNone/>
              <a:defRPr sz="1400"/>
            </a:lvl8pPr>
            <a:lvl9pPr lvl="8" indent="0" rtl="0">
              <a:spcBef>
                <a:spcPts val="0"/>
              </a:spcBef>
              <a:spcAft>
                <a:spcPts val="0"/>
              </a:spcAft>
              <a:buSzPts val="2800"/>
              <a:buNone/>
              <a:defRPr sz="1400"/>
            </a:lvl9pPr>
          </a:lstStyle>
          <a:p>
            <a:endParaRPr/>
          </a:p>
        </p:txBody>
      </p:sp>
      <p:sp>
        <p:nvSpPr>
          <p:cNvPr id="142" name="Google Shape;142;p31"/>
          <p:cNvSpPr txBox="1">
            <a:spLocks noGrp="1"/>
          </p:cNvSpPr>
          <p:nvPr>
            <p:ph type="body" idx="1"/>
          </p:nvPr>
        </p:nvSpPr>
        <p:spPr>
          <a:xfrm>
            <a:off x="628650" y="1369219"/>
            <a:ext cx="7886700" cy="3263400"/>
          </a:xfrm>
          <a:prstGeom prst="rect">
            <a:avLst/>
          </a:prstGeom>
          <a:noFill/>
          <a:ln>
            <a:noFill/>
          </a:ln>
        </p:spPr>
        <p:txBody>
          <a:bodyPr spcFirstLastPara="1" wrap="square" lIns="91425" tIns="91425" rIns="91425" bIns="9142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31"/>
          <p:cNvSpPr txBox="1">
            <a:spLocks noGrp="1"/>
          </p:cNvSpPr>
          <p:nvPr>
            <p:ph type="dt" idx="10"/>
          </p:nvPr>
        </p:nvSpPr>
        <p:spPr>
          <a:xfrm>
            <a:off x="628650" y="4767263"/>
            <a:ext cx="20574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4" name="Google Shape;144;p31"/>
          <p:cNvSpPr txBox="1">
            <a:spLocks noGrp="1"/>
          </p:cNvSpPr>
          <p:nvPr>
            <p:ph type="ftr" idx="11"/>
          </p:nvPr>
        </p:nvSpPr>
        <p:spPr>
          <a:xfrm>
            <a:off x="3028950" y="4767263"/>
            <a:ext cx="30861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900">
                <a:solidFill>
                  <a:srgbClr val="888888"/>
                </a:solidFill>
                <a:latin typeface="Calibri"/>
                <a:ea typeface="Calibri"/>
                <a:cs typeface="Calibri"/>
                <a:sym typeface="Calibri"/>
              </a:defRPr>
            </a:lvl1pPr>
            <a:lvl2pPr marL="342900" marR="0" lvl="1"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L="685800" marR="0" lvl="2"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L="1028700" marR="0" lvl="3"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L="1371600" marR="0" lvl="4"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L="1714500" marR="0" lvl="5"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L="2057400" marR="0" lvl="6"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L="2400300" marR="0" lvl="7"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L="2743200" marR="0" lvl="8" indent="0"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5" name="Google Shape;14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Calibri"/>
                <a:ea typeface="Calibri"/>
                <a:cs typeface="Calibri"/>
                <a:sym typeface="Calibri"/>
              </a:defRPr>
            </a:lvl1pPr>
            <a:lvl2pPr marL="0" marR="0" lvl="1" indent="0" algn="r" rtl="0">
              <a:spcBef>
                <a:spcPts val="0"/>
              </a:spcBef>
              <a:buNone/>
              <a:defRPr sz="900">
                <a:solidFill>
                  <a:srgbClr val="888888"/>
                </a:solidFill>
                <a:latin typeface="Calibri"/>
                <a:ea typeface="Calibri"/>
                <a:cs typeface="Calibri"/>
                <a:sym typeface="Calibri"/>
              </a:defRPr>
            </a:lvl2pPr>
            <a:lvl3pPr marL="0" marR="0" lvl="2" indent="0" algn="r" rtl="0">
              <a:spcBef>
                <a:spcPts val="0"/>
              </a:spcBef>
              <a:buNone/>
              <a:defRPr sz="900">
                <a:solidFill>
                  <a:srgbClr val="888888"/>
                </a:solidFill>
                <a:latin typeface="Calibri"/>
                <a:ea typeface="Calibri"/>
                <a:cs typeface="Calibri"/>
                <a:sym typeface="Calibri"/>
              </a:defRPr>
            </a:lvl3pPr>
            <a:lvl4pPr marL="0" marR="0" lvl="3" indent="0" algn="r" rtl="0">
              <a:spcBef>
                <a:spcPts val="0"/>
              </a:spcBef>
              <a:buNone/>
              <a:defRPr sz="900">
                <a:solidFill>
                  <a:srgbClr val="888888"/>
                </a:solidFill>
                <a:latin typeface="Calibri"/>
                <a:ea typeface="Calibri"/>
                <a:cs typeface="Calibri"/>
                <a:sym typeface="Calibri"/>
              </a:defRPr>
            </a:lvl4pPr>
            <a:lvl5pPr marL="0" marR="0" lvl="4" indent="0" algn="r" rtl="0">
              <a:spcBef>
                <a:spcPts val="0"/>
              </a:spcBef>
              <a:buNone/>
              <a:defRPr sz="900">
                <a:solidFill>
                  <a:srgbClr val="888888"/>
                </a:solidFill>
                <a:latin typeface="Calibri"/>
                <a:ea typeface="Calibri"/>
                <a:cs typeface="Calibri"/>
                <a:sym typeface="Calibri"/>
              </a:defRPr>
            </a:lvl5pPr>
            <a:lvl6pPr marL="0" marR="0" lvl="5" indent="0" algn="r" rtl="0">
              <a:spcBef>
                <a:spcPts val="0"/>
              </a:spcBef>
              <a:buNone/>
              <a:defRPr sz="900">
                <a:solidFill>
                  <a:srgbClr val="888888"/>
                </a:solidFill>
                <a:latin typeface="Calibri"/>
                <a:ea typeface="Calibri"/>
                <a:cs typeface="Calibri"/>
                <a:sym typeface="Calibri"/>
              </a:defRPr>
            </a:lvl6pPr>
            <a:lvl7pPr marL="0" marR="0" lvl="6" indent="0" algn="r" rtl="0">
              <a:spcBef>
                <a:spcPts val="0"/>
              </a:spcBef>
              <a:buNone/>
              <a:defRPr sz="900">
                <a:solidFill>
                  <a:srgbClr val="888888"/>
                </a:solidFill>
                <a:latin typeface="Calibri"/>
                <a:ea typeface="Calibri"/>
                <a:cs typeface="Calibri"/>
                <a:sym typeface="Calibri"/>
              </a:defRPr>
            </a:lvl7pPr>
            <a:lvl8pPr marL="0" marR="0" lvl="7" indent="0" algn="r" rtl="0">
              <a:spcBef>
                <a:spcPts val="0"/>
              </a:spcBef>
              <a:buNone/>
              <a:defRPr sz="900">
                <a:solidFill>
                  <a:srgbClr val="888888"/>
                </a:solidFill>
                <a:latin typeface="Calibri"/>
                <a:ea typeface="Calibri"/>
                <a:cs typeface="Calibri"/>
                <a:sym typeface="Calibri"/>
              </a:defRPr>
            </a:lvl8pPr>
            <a:lvl9pPr marL="0" marR="0" lvl="8" indent="0" algn="r" rtl="0">
              <a:spcBef>
                <a:spcPts val="0"/>
              </a:spcBef>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6"/>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39" name="Google Shape;39;p7"/>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2" name="Google Shape;42;p8"/>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 name="Google Shape;47;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9" name="Google Shape;49;p9"/>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4" name="Google Shape;54;p10"/>
          <p:cNvSpPr txBox="1">
            <a:spLocks noGrp="1"/>
          </p:cNvSpPr>
          <p:nvPr>
            <p:ph type="sldNum" idx="12"/>
          </p:nvPr>
        </p:nvSpPr>
        <p:spPr>
          <a:xfrm>
            <a:off x="76200"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2874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76200" y="4695623"/>
            <a:ext cx="548700" cy="393600"/>
          </a:xfrm>
          <a:prstGeom prst="rect">
            <a:avLst/>
          </a:prstGeom>
          <a:noFill/>
          <a:ln>
            <a:noFill/>
          </a:ln>
        </p:spPr>
        <p:txBody>
          <a:bodyPr spcFirstLastPara="1" wrap="square" lIns="91425" tIns="91425" rIns="91425" bIns="91425" anchor="ctr" anchorCtr="0">
            <a:noAutofit/>
          </a:bodyPr>
          <a:lstStyle>
            <a:lvl1pPr lvl="0" rtl="0">
              <a:buNone/>
              <a:defRPr sz="1000">
                <a:solidFill>
                  <a:srgbClr val="D9D9D9"/>
                </a:solidFill>
                <a:latin typeface="Roboto"/>
                <a:ea typeface="Roboto"/>
                <a:cs typeface="Roboto"/>
                <a:sym typeface="Roboto"/>
              </a:defRPr>
            </a:lvl1pPr>
            <a:lvl2pPr lvl="1" rtl="0">
              <a:buNone/>
              <a:defRPr sz="1000">
                <a:solidFill>
                  <a:srgbClr val="D9D9D9"/>
                </a:solidFill>
                <a:latin typeface="Roboto"/>
                <a:ea typeface="Roboto"/>
                <a:cs typeface="Roboto"/>
                <a:sym typeface="Roboto"/>
              </a:defRPr>
            </a:lvl2pPr>
            <a:lvl3pPr lvl="2" rtl="0">
              <a:buNone/>
              <a:defRPr sz="1000">
                <a:solidFill>
                  <a:srgbClr val="D9D9D9"/>
                </a:solidFill>
                <a:latin typeface="Roboto"/>
                <a:ea typeface="Roboto"/>
                <a:cs typeface="Roboto"/>
                <a:sym typeface="Roboto"/>
              </a:defRPr>
            </a:lvl3pPr>
            <a:lvl4pPr lvl="3" rtl="0">
              <a:buNone/>
              <a:defRPr sz="1000">
                <a:solidFill>
                  <a:srgbClr val="D9D9D9"/>
                </a:solidFill>
                <a:latin typeface="Roboto"/>
                <a:ea typeface="Roboto"/>
                <a:cs typeface="Roboto"/>
                <a:sym typeface="Roboto"/>
              </a:defRPr>
            </a:lvl4pPr>
            <a:lvl5pPr lvl="4" rtl="0">
              <a:buNone/>
              <a:defRPr sz="1000">
                <a:solidFill>
                  <a:srgbClr val="D9D9D9"/>
                </a:solidFill>
                <a:latin typeface="Roboto"/>
                <a:ea typeface="Roboto"/>
                <a:cs typeface="Roboto"/>
                <a:sym typeface="Roboto"/>
              </a:defRPr>
            </a:lvl5pPr>
            <a:lvl6pPr lvl="5" rtl="0">
              <a:buNone/>
              <a:defRPr sz="1000">
                <a:solidFill>
                  <a:srgbClr val="D9D9D9"/>
                </a:solidFill>
                <a:latin typeface="Roboto"/>
                <a:ea typeface="Roboto"/>
                <a:cs typeface="Roboto"/>
                <a:sym typeface="Roboto"/>
              </a:defRPr>
            </a:lvl6pPr>
            <a:lvl7pPr lvl="6" rtl="0">
              <a:buNone/>
              <a:defRPr sz="1000">
                <a:solidFill>
                  <a:srgbClr val="D9D9D9"/>
                </a:solidFill>
                <a:latin typeface="Roboto"/>
                <a:ea typeface="Roboto"/>
                <a:cs typeface="Roboto"/>
                <a:sym typeface="Roboto"/>
              </a:defRPr>
            </a:lvl7pPr>
            <a:lvl8pPr lvl="7" rtl="0">
              <a:buNone/>
              <a:defRPr sz="1000">
                <a:solidFill>
                  <a:srgbClr val="D9D9D9"/>
                </a:solidFill>
                <a:latin typeface="Roboto"/>
                <a:ea typeface="Roboto"/>
                <a:cs typeface="Roboto"/>
                <a:sym typeface="Roboto"/>
              </a:defRPr>
            </a:lvl8pPr>
            <a:lvl9pPr lvl="8" rtl="0">
              <a:buNone/>
              <a:defRPr sz="1000">
                <a:solidFill>
                  <a:srgbClr val="D9D9D9"/>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8598000" y="4597500"/>
            <a:ext cx="393600"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3" name="Google Shape;6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64" name="Google Shape;6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0" y="0"/>
            <a:ext cx="9152710" cy="5143499"/>
          </a:xfrm>
          <a:prstGeom prst="rect">
            <a:avLst/>
          </a:prstGeom>
          <a:noFill/>
          <a:ln>
            <a:noFill/>
          </a:ln>
        </p:spPr>
      </p:pic>
      <p:sp>
        <p:nvSpPr>
          <p:cNvPr id="151" name="Google Shape;151;p32"/>
          <p:cNvSpPr txBox="1"/>
          <p:nvPr/>
        </p:nvSpPr>
        <p:spPr>
          <a:xfrm>
            <a:off x="318525" y="2423600"/>
            <a:ext cx="80607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FFFFFF"/>
                </a:solidFill>
                <a:latin typeface="Roboto Mono"/>
                <a:ea typeface="Roboto Mono"/>
                <a:cs typeface="Roboto Mono"/>
                <a:sym typeface="Roboto Mono"/>
              </a:rPr>
              <a:t>Electronic Invoicing using Image Processing</a:t>
            </a:r>
            <a:endParaRPr sz="3600" b="1">
              <a:solidFill>
                <a:srgbClr val="FFFFFF"/>
              </a:solidFill>
              <a:latin typeface="Roboto Mono"/>
              <a:ea typeface="Roboto Mono"/>
              <a:cs typeface="Roboto Mono"/>
              <a:sym typeface="Roboto Mono"/>
            </a:endParaRPr>
          </a:p>
        </p:txBody>
      </p:sp>
      <p:sp>
        <p:nvSpPr>
          <p:cNvPr id="152" name="Google Shape;152;p32"/>
          <p:cNvSpPr txBox="1"/>
          <p:nvPr/>
        </p:nvSpPr>
        <p:spPr>
          <a:xfrm>
            <a:off x="1475200" y="3653100"/>
            <a:ext cx="6304200" cy="109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Team Name     : Two and a Half Men</a:t>
            </a: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endParaRPr sz="1900" b="1" dirty="0">
              <a:solidFill>
                <a:srgbClr val="FFFFFF"/>
              </a:solidFill>
              <a:latin typeface="Roboto Mono"/>
              <a:ea typeface="Roboto Mono"/>
              <a:cs typeface="Roboto Mono"/>
              <a:sym typeface="Roboto Mono"/>
            </a:endParaRPr>
          </a:p>
          <a:p>
            <a:pPr marL="0" lvl="0" indent="0" algn="l" rtl="0">
              <a:spcBef>
                <a:spcPts val="0"/>
              </a:spcBef>
              <a:spcAft>
                <a:spcPts val="0"/>
              </a:spcAft>
              <a:buNone/>
            </a:pPr>
            <a:r>
              <a:rPr lang="en" sz="1900" b="1" dirty="0">
                <a:solidFill>
                  <a:srgbClr val="FFFFFF"/>
                </a:solidFill>
                <a:latin typeface="Roboto Mono"/>
                <a:ea typeface="Roboto Mono"/>
                <a:cs typeface="Roboto Mono"/>
                <a:sym typeface="Roboto Mono"/>
              </a:rPr>
              <a:t>Institute Name: IISc, Bangalore</a:t>
            </a:r>
            <a:endParaRPr sz="1900" b="1" dirty="0">
              <a:solidFill>
                <a:srgbClr val="FFFFFF"/>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1" name="Google Shape;221;p4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&lt;&lt;Extra: Slide#8&gt;&gt;</a:t>
            </a:r>
            <a:endParaRPr sz="2400" b="1">
              <a:latin typeface="Roboto Mono"/>
              <a:ea typeface="Roboto Mono"/>
              <a:cs typeface="Roboto Mono"/>
              <a:sym typeface="Roboto Mono"/>
            </a:endParaRPr>
          </a:p>
        </p:txBody>
      </p:sp>
      <p:sp>
        <p:nvSpPr>
          <p:cNvPr id="222" name="Google Shape;222;p42"/>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2000" b="1">
              <a:solidFill>
                <a:schemeClr val="dk1"/>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0" y="0"/>
            <a:ext cx="9147578" cy="5143500"/>
          </a:xfrm>
          <a:prstGeom prst="rect">
            <a:avLst/>
          </a:prstGeom>
          <a:noFill/>
          <a:ln>
            <a:noFill/>
          </a:ln>
        </p:spPr>
      </p:pic>
      <p:sp>
        <p:nvSpPr>
          <p:cNvPr id="228" name="Google Shape;228;p4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&lt;&lt;Extra: Slide#9&gt;&gt;</a:t>
            </a:r>
            <a:endParaRPr sz="2400" b="1">
              <a:latin typeface="Roboto Mono"/>
              <a:ea typeface="Roboto Mono"/>
              <a:cs typeface="Roboto Mono"/>
              <a:sym typeface="Roboto Mono"/>
            </a:endParaRPr>
          </a:p>
        </p:txBody>
      </p:sp>
      <p:sp>
        <p:nvSpPr>
          <p:cNvPr id="229" name="Google Shape;229;p43"/>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2000" b="1">
              <a:solidFill>
                <a:schemeClr val="dk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0"/>
            <a:ext cx="9147578" cy="5143500"/>
          </a:xfrm>
          <a:prstGeom prst="rect">
            <a:avLst/>
          </a:prstGeom>
          <a:noFill/>
          <a:ln>
            <a:noFill/>
          </a:ln>
        </p:spPr>
      </p:pic>
      <p:sp>
        <p:nvSpPr>
          <p:cNvPr id="235" name="Google Shape;235;p44"/>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latin typeface="Roboto Mono"/>
                <a:ea typeface="Roboto Mono"/>
                <a:cs typeface="Roboto Mono"/>
                <a:sym typeface="Roboto Mono"/>
              </a:rPr>
              <a:t>&lt;&lt;Extra: Slide#10&gt;&gt;</a:t>
            </a:r>
            <a:endParaRPr sz="2400" b="1">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2400" b="1">
              <a:latin typeface="Roboto Mono"/>
              <a:ea typeface="Roboto Mono"/>
              <a:cs typeface="Roboto Mono"/>
              <a:sym typeface="Roboto Mono"/>
            </a:endParaRPr>
          </a:p>
          <a:p>
            <a:pPr marL="0" lvl="0" indent="0" algn="l" rtl="0">
              <a:spcBef>
                <a:spcPts val="0"/>
              </a:spcBef>
              <a:spcAft>
                <a:spcPts val="0"/>
              </a:spcAft>
              <a:buNone/>
            </a:pPr>
            <a:endParaRPr sz="2400" b="1">
              <a:latin typeface="Roboto Mono"/>
              <a:ea typeface="Roboto Mono"/>
              <a:cs typeface="Roboto Mono"/>
              <a:sym typeface="Roboto Mono"/>
            </a:endParaRPr>
          </a:p>
        </p:txBody>
      </p:sp>
      <p:sp>
        <p:nvSpPr>
          <p:cNvPr id="236" name="Google Shape;236;p44"/>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2000" b="1">
              <a:solidFill>
                <a:schemeClr val="dk1"/>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0" y="4893"/>
            <a:ext cx="9143999" cy="51386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3"/>
          <p:cNvPicPr preferRelativeResize="0"/>
          <p:nvPr/>
        </p:nvPicPr>
        <p:blipFill>
          <a:blip r:embed="rId3">
            <a:alphaModFix/>
          </a:blip>
          <a:stretch>
            <a:fillRect/>
          </a:stretch>
        </p:blipFill>
        <p:spPr>
          <a:xfrm>
            <a:off x="0" y="0"/>
            <a:ext cx="9147578" cy="5143500"/>
          </a:xfrm>
          <a:prstGeom prst="rect">
            <a:avLst/>
          </a:prstGeom>
          <a:noFill/>
          <a:ln>
            <a:noFill/>
          </a:ln>
        </p:spPr>
      </p:pic>
      <p:sp>
        <p:nvSpPr>
          <p:cNvPr id="158" name="Google Shape;158;p33"/>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Team members details</a:t>
            </a:r>
            <a:endParaRPr sz="2400" b="1">
              <a:latin typeface="Roboto Mono"/>
              <a:ea typeface="Roboto Mono"/>
              <a:cs typeface="Roboto Mono"/>
              <a:sym typeface="Roboto Mono"/>
            </a:endParaRPr>
          </a:p>
        </p:txBody>
      </p:sp>
      <p:graphicFrame>
        <p:nvGraphicFramePr>
          <p:cNvPr id="159" name="Google Shape;159;p33"/>
          <p:cNvGraphicFramePr/>
          <p:nvPr>
            <p:extLst>
              <p:ext uri="{D42A27DB-BD31-4B8C-83A1-F6EECF244321}">
                <p14:modId xmlns:p14="http://schemas.microsoft.com/office/powerpoint/2010/main" val="520816404"/>
              </p:ext>
            </p:extLst>
          </p:nvPr>
        </p:nvGraphicFramePr>
        <p:xfrm>
          <a:off x="195688" y="1144500"/>
          <a:ext cx="8756200" cy="2962800"/>
        </p:xfrm>
        <a:graphic>
          <a:graphicData uri="http://schemas.openxmlformats.org/drawingml/2006/table">
            <a:tbl>
              <a:tblPr>
                <a:noFill/>
                <a:tableStyleId>{17D6D098-953C-4833-AD51-0D249BA33069}</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Team Name</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Two and a Half Men</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Institute 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Indian Institute of Science, Bangalore</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Team Members &gt;</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1 (Leader)</a:t>
                      </a:r>
                      <a:endParaRPr sz="1000" b="1" dirty="0">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2</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3</a:t>
                      </a:r>
                      <a:endParaRPr sz="1000" b="1">
                        <a:latin typeface="Roboto Mono" panose="020B0604020202020204" charset="0"/>
                        <a:ea typeface="Roboto Mono" panose="020B0604020202020204" charset="0"/>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None/>
                      </a:pPr>
                      <a:r>
                        <a:rPr lang="en" sz="1000" b="1">
                          <a:latin typeface="Roboto Mono" panose="020B0604020202020204" charset="0"/>
                          <a:ea typeface="Roboto Mono" panose="020B0604020202020204" charset="0"/>
                          <a:cs typeface="Roboto Mono"/>
                          <a:sym typeface="Roboto Mono"/>
                        </a:rPr>
                        <a:t>Name</a:t>
                      </a:r>
                      <a:endParaRPr sz="1000" b="1">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Jayant Priyadarshi</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Deepesh Hada</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Danish Shaikh</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None/>
                      </a:pPr>
                      <a:r>
                        <a:rPr lang="en" sz="1000" b="1" dirty="0">
                          <a:latin typeface="Roboto Mono" panose="020B0604020202020204" charset="0"/>
                          <a:ea typeface="Roboto Mono" panose="020B0604020202020204" charset="0"/>
                          <a:cs typeface="Roboto Mono"/>
                          <a:sym typeface="Roboto Mono"/>
                        </a:rPr>
                        <a:t>Batch</a:t>
                      </a:r>
                      <a:endParaRPr sz="1000" b="1" dirty="0">
                        <a:latin typeface="Roboto Mono" panose="020B0604020202020204" charset="0"/>
                        <a:ea typeface="Roboto Mono" panose="020B0604020202020204" charset="0"/>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000" b="1" dirty="0">
                          <a:latin typeface="Roboto Mono" panose="020B0604020202020204" charset="0"/>
                          <a:ea typeface="Roboto Mono" panose="020B0604020202020204" charset="0"/>
                        </a:rPr>
                        <a:t>2019 - 21</a:t>
                      </a: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Roboto Mono" panose="020B0604020202020204" charset="0"/>
                          <a:ea typeface="Roboto Mono" panose="020B0604020202020204" charset="0"/>
                        </a:rPr>
                        <a:t>2019 - 21</a:t>
                      </a:r>
                    </a:p>
                    <a:p>
                      <a:pPr marL="0" lvl="0" indent="0" algn="ctr" rtl="0">
                        <a:spcBef>
                          <a:spcPts val="0"/>
                        </a:spcBef>
                        <a:spcAft>
                          <a:spcPts val="0"/>
                        </a:spcAft>
                        <a:buNone/>
                      </a:pPr>
                      <a:endParaRPr sz="1000" b="1" dirty="0">
                        <a:latin typeface="Roboto Mono" panose="020B0604020202020204" charset="0"/>
                        <a:ea typeface="Roboto Mono" panose="020B0604020202020204" charset="0"/>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5"/>
          <p:cNvPicPr preferRelativeResize="0"/>
          <p:nvPr/>
        </p:nvPicPr>
        <p:blipFill>
          <a:blip r:embed="rId3">
            <a:alphaModFix/>
          </a:blip>
          <a:stretch>
            <a:fillRect/>
          </a:stretch>
        </p:blipFill>
        <p:spPr>
          <a:xfrm>
            <a:off x="0" y="0"/>
            <a:ext cx="9147578" cy="5143500"/>
          </a:xfrm>
          <a:prstGeom prst="rect">
            <a:avLst/>
          </a:prstGeom>
          <a:noFill/>
          <a:ln>
            <a:noFill/>
          </a:ln>
        </p:spPr>
      </p:pic>
      <p:sp>
        <p:nvSpPr>
          <p:cNvPr id="2" name="Google Shape;173;p35">
            <a:extLst>
              <a:ext uri="{FF2B5EF4-FFF2-40B4-BE49-F238E27FC236}">
                <a16:creationId xmlns:a16="http://schemas.microsoft.com/office/drawing/2014/main" id="{94D6CC5B-6A4D-4965-A067-941685AD0A9A}"/>
              </a:ext>
            </a:extLst>
          </p:cNvPr>
          <p:cNvSpPr txBox="1"/>
          <p:nvPr/>
        </p:nvSpPr>
        <p:spPr>
          <a:xfrm>
            <a:off x="0" y="865275"/>
            <a:ext cx="9144000" cy="3355851"/>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marR="0" lvl="0" indent="-304800" algn="l" rtl="0">
              <a:lnSpc>
                <a:spcPct val="100000"/>
              </a:lnSpc>
              <a:spcBef>
                <a:spcPts val="0"/>
              </a:spcBef>
              <a:spcAft>
                <a:spcPts val="0"/>
              </a:spcAft>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lang="en-US" sz="1700" b="1" dirty="0">
              <a:latin typeface="Roboto Mono"/>
              <a:ea typeface="Roboto Mono"/>
              <a:cs typeface="Roboto Mono"/>
              <a:sym typeface="Roboto Mono"/>
            </a:endParaRPr>
          </a:p>
          <a:p>
            <a:pPr marL="457200" lvl="1" indent="-304800">
              <a:buSzPts val="1200"/>
              <a:buFont typeface="Roboto Mono"/>
              <a:buChar char="●"/>
            </a:pPr>
            <a:endParaRPr sz="1700" b="1" dirty="0">
              <a:latin typeface="Roboto Mono"/>
              <a:ea typeface="Roboto Mono"/>
              <a:cs typeface="Roboto Mono"/>
              <a:sym typeface="Roboto Mono"/>
            </a:endParaRPr>
          </a:p>
        </p:txBody>
      </p:sp>
      <p:sp>
        <p:nvSpPr>
          <p:cNvPr id="172" name="Google Shape;172;p35"/>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Roboto Mono"/>
                <a:ea typeface="Roboto Mono"/>
                <a:cs typeface="Roboto Mono"/>
                <a:sym typeface="Roboto Mono"/>
              </a:rPr>
              <a:t>Functionalities of Product</a:t>
            </a:r>
            <a:endParaRPr sz="2400" b="1" dirty="0">
              <a:latin typeface="Roboto Mono"/>
              <a:ea typeface="Roboto Mono"/>
              <a:cs typeface="Roboto Mono"/>
              <a:sym typeface="Roboto Mono"/>
            </a:endParaRPr>
          </a:p>
        </p:txBody>
      </p:sp>
      <p:sp>
        <p:nvSpPr>
          <p:cNvPr id="3" name="TextBox 2">
            <a:extLst>
              <a:ext uri="{FF2B5EF4-FFF2-40B4-BE49-F238E27FC236}">
                <a16:creationId xmlns:a16="http://schemas.microsoft.com/office/drawing/2014/main" id="{037C5C8D-1A92-416B-B738-DB2A956B64C3}"/>
              </a:ext>
            </a:extLst>
          </p:cNvPr>
          <p:cNvSpPr txBox="1"/>
          <p:nvPr/>
        </p:nvSpPr>
        <p:spPr>
          <a:xfrm>
            <a:off x="135875" y="865275"/>
            <a:ext cx="8304028" cy="3600986"/>
          </a:xfrm>
          <a:prstGeom prst="rect">
            <a:avLst/>
          </a:prstGeom>
          <a:noFill/>
        </p:spPr>
        <p:txBody>
          <a:bodyPr wrap="square" rtlCol="0">
            <a:spAutoFit/>
          </a:bodyPr>
          <a:lstStyle/>
          <a:p>
            <a:pPr marL="171450" indent="-171450">
              <a:buSzPct val="100000"/>
              <a:buFont typeface="Symbol" panose="05050102010706020507" pitchFamily="18" charset="2"/>
              <a:buChar char=""/>
            </a:pPr>
            <a:r>
              <a:rPr lang="en" sz="1200" b="1" dirty="0">
                <a:latin typeface="Roboto Mono"/>
                <a:ea typeface="Roboto Mono"/>
                <a:cs typeface="Roboto Mono"/>
                <a:sym typeface="Roboto Mono"/>
              </a:rPr>
              <a:t>USP: </a:t>
            </a:r>
            <a:r>
              <a:rPr lang="en" sz="1200" dirty="0">
                <a:latin typeface="Roboto Mono"/>
                <a:ea typeface="Roboto Mono"/>
                <a:cs typeface="Roboto Mono"/>
                <a:sym typeface="Roboto Mono"/>
              </a:rPr>
              <a:t>Buyers and sellers, who still rely on manual reconciliation of invoices and bills, make up the target audience. The product aims to provide effective reconciliation between the duo by removing manual intervention completely (just an image upload would do the task!) thereby ensuring speed along with reliability. This is fruitful, </a:t>
            </a:r>
            <a:r>
              <a:rPr lang="en-US" sz="1200" dirty="0">
                <a:latin typeface="Roboto Mono"/>
                <a:ea typeface="Roboto Mono"/>
                <a:sym typeface="Roboto Mono"/>
              </a:rPr>
              <a:t>especially during this pandemic, where there must be minimal contact and when one cannot muster enough human resources.</a:t>
            </a:r>
            <a:endParaRPr lang="en" sz="1200" dirty="0">
              <a:latin typeface="Roboto Mono"/>
              <a:ea typeface="Roboto Mono"/>
              <a:cs typeface="Roboto Mono"/>
              <a:sym typeface="Roboto Mono"/>
            </a:endParaRPr>
          </a:p>
          <a:p>
            <a:pPr marL="171450" lvl="4" indent="-171450">
              <a:buSzPct val="25000"/>
              <a:buFont typeface="Arial" panose="020B0604020202020204" pitchFamily="34" charset="0"/>
              <a:buChar char="•"/>
            </a:pPr>
            <a:r>
              <a:rPr lang="en" sz="1200" dirty="0">
                <a:latin typeface="Roboto Mono"/>
                <a:ea typeface="Roboto Mono"/>
                <a:sym typeface="Roboto Mono"/>
              </a:rPr>
              <a:t>      </a:t>
            </a:r>
            <a:r>
              <a:rPr lang="en-US" sz="1200" dirty="0">
                <a:latin typeface="Roboto Mono"/>
                <a:ea typeface="Roboto Mono"/>
                <a:sym typeface="Roboto Mono"/>
              </a:rPr>
              <a:t>What sets the solution apart is that it is based on some of the state-of-the-art segmentation techniques and doesn’t use any paid proprietary software!</a:t>
            </a:r>
          </a:p>
          <a:p>
            <a:pPr marL="171450" lvl="6" indent="-171450">
              <a:buSzPct val="25000"/>
              <a:buFont typeface="Arial" panose="020B0604020202020204" pitchFamily="34" charset="0"/>
              <a:buChar char="•"/>
            </a:pPr>
            <a:r>
              <a:rPr lang="en-US" sz="1200" dirty="0">
                <a:latin typeface="Roboto Mono"/>
                <a:ea typeface="Roboto Mono"/>
                <a:sym typeface="Roboto Mono"/>
              </a:rPr>
              <a:t>      The product can hence be used as an alternative to relieve the error-prone manual efforts with a few clicks, making it beneficial for Flipkart.</a:t>
            </a:r>
          </a:p>
          <a:p>
            <a:pPr marL="171450" lvl="6" indent="-171450">
              <a:buSzPct val="100000"/>
              <a:buFont typeface="Symbol" panose="05050102010706020507" pitchFamily="18" charset="2"/>
              <a:buChar char="·"/>
            </a:pPr>
            <a:r>
              <a:rPr lang="en-US" sz="1200" b="1" dirty="0">
                <a:latin typeface="Roboto Mono"/>
                <a:ea typeface="Roboto Mono"/>
                <a:sym typeface="Roboto Mono"/>
              </a:rPr>
              <a:t>Technology Used:</a:t>
            </a:r>
            <a:r>
              <a:rPr lang="en-US" sz="1200" dirty="0">
                <a:latin typeface="Roboto Mono"/>
                <a:ea typeface="Roboto Mono"/>
                <a:sym typeface="Roboto Mono"/>
              </a:rPr>
              <a:t> We’re using instance segmentation techniques to solve table detection, table structure recognition (for borderless tables) and text region identification problems in the input documents. Once the key text regions are segmented, we use an image-to-text OCR-based algorithm to convert these regions to text to gain information from the text. We’ll </a:t>
            </a:r>
            <a:r>
              <a:rPr lang="en-US" sz="1200" b="1" dirty="0">
                <a:latin typeface="Roboto Mono"/>
                <a:ea typeface="Roboto Mono"/>
                <a:sym typeface="Roboto Mono"/>
              </a:rPr>
              <a:t>NOT</a:t>
            </a:r>
            <a:r>
              <a:rPr lang="en-US" sz="1200" dirty="0">
                <a:latin typeface="Roboto Mono"/>
                <a:ea typeface="Roboto Mono"/>
                <a:sym typeface="Roboto Mono"/>
              </a:rPr>
              <a:t> be using any licensed products to achieve this: the solution will be built from scratch. </a:t>
            </a:r>
          </a:p>
          <a:p>
            <a:pPr marL="171450" lvl="6" indent="-171450">
              <a:buSzPct val="100000"/>
              <a:buFont typeface="Symbol" panose="05050102010706020507" pitchFamily="18" charset="2"/>
              <a:buChar char="·"/>
            </a:pPr>
            <a:r>
              <a:rPr lang="en-US" sz="1200" b="1" dirty="0">
                <a:latin typeface="Roboto Mono"/>
                <a:ea typeface="Roboto Mono"/>
                <a:sym typeface="Roboto Mono"/>
              </a:rPr>
              <a:t>Scaling the product:</a:t>
            </a:r>
            <a:r>
              <a:rPr lang="en-US" sz="1200" dirty="0">
                <a:latin typeface="Roboto Mono"/>
                <a:ea typeface="Roboto Mono"/>
                <a:sym typeface="Roboto Mono"/>
              </a:rPr>
              <a:t> The solution is highly scalable and can be generalized to new templates as it achieved very accurate results (and trained) on the diverse TableBank, ICDAR-2013, ICDAR-2019 and some custom-made datasets.</a:t>
            </a:r>
          </a:p>
        </p:txBody>
      </p:sp>
    </p:spTree>
    <p:extLst>
      <p:ext uri="{BB962C8B-B14F-4D97-AF65-F5344CB8AC3E}">
        <p14:creationId xmlns:p14="http://schemas.microsoft.com/office/powerpoint/2010/main" val="145681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0" y="0"/>
            <a:ext cx="9147578" cy="5143500"/>
          </a:xfrm>
          <a:prstGeom prst="rect">
            <a:avLst/>
          </a:prstGeom>
          <a:noFill/>
          <a:ln>
            <a:noFill/>
          </a:ln>
        </p:spPr>
      </p:pic>
      <p:sp>
        <p:nvSpPr>
          <p:cNvPr id="179" name="Google Shape;179;p3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Product Specifications</a:t>
            </a:r>
            <a:endParaRPr sz="2400" b="1">
              <a:latin typeface="Roboto Mono"/>
              <a:ea typeface="Roboto Mono"/>
              <a:cs typeface="Roboto Mono"/>
              <a:sym typeface="Roboto Mono"/>
            </a:endParaRPr>
          </a:p>
        </p:txBody>
      </p:sp>
      <p:sp>
        <p:nvSpPr>
          <p:cNvPr id="2" name="TextBox 1">
            <a:extLst>
              <a:ext uri="{FF2B5EF4-FFF2-40B4-BE49-F238E27FC236}">
                <a16:creationId xmlns:a16="http://schemas.microsoft.com/office/drawing/2014/main" id="{9FA73B06-899B-4FBC-B6F1-FFE4005DA50D}"/>
              </a:ext>
            </a:extLst>
          </p:cNvPr>
          <p:cNvSpPr txBox="1"/>
          <p:nvPr/>
        </p:nvSpPr>
        <p:spPr>
          <a:xfrm>
            <a:off x="135875" y="865275"/>
            <a:ext cx="8304028" cy="276999"/>
          </a:xfrm>
          <a:prstGeom prst="rect">
            <a:avLst/>
          </a:prstGeom>
          <a:noFill/>
        </p:spPr>
        <p:txBody>
          <a:bodyPr wrap="square" rtlCol="0">
            <a:spAutoFit/>
          </a:bodyPr>
          <a:lstStyle/>
          <a:p>
            <a:pPr marL="171450" indent="-171450">
              <a:buSzPct val="100000"/>
              <a:buFont typeface="Symbol" panose="05050102010706020507" pitchFamily="18" charset="2"/>
              <a:buChar char=""/>
            </a:pPr>
            <a:r>
              <a:rPr lang="en" sz="1200" b="1">
                <a:latin typeface="Roboto Mono"/>
                <a:ea typeface="Roboto Mono"/>
                <a:cs typeface="Roboto Mono"/>
                <a:sym typeface="Roboto Mono"/>
              </a:rPr>
              <a:t>WIP</a:t>
            </a:r>
            <a:endParaRPr lang="en-US" sz="1200" dirty="0">
              <a:latin typeface="Roboto Mono"/>
              <a:ea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37"/>
          <p:cNvPicPr preferRelativeResize="0"/>
          <p:nvPr/>
        </p:nvPicPr>
        <p:blipFill>
          <a:blip r:embed="rId3">
            <a:alphaModFix/>
          </a:blip>
          <a:stretch>
            <a:fillRect/>
          </a:stretch>
        </p:blipFill>
        <p:spPr>
          <a:xfrm>
            <a:off x="0" y="0"/>
            <a:ext cx="9147578" cy="5143500"/>
          </a:xfrm>
          <a:prstGeom prst="rect">
            <a:avLst/>
          </a:prstGeom>
          <a:noFill/>
          <a:ln>
            <a:noFill/>
          </a:ln>
        </p:spPr>
      </p:pic>
      <p:sp>
        <p:nvSpPr>
          <p:cNvPr id="186" name="Google Shape;186;p3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Product Limitations</a:t>
            </a:r>
            <a:endParaRPr sz="2400" b="1">
              <a:latin typeface="Roboto Mono"/>
              <a:ea typeface="Roboto Mono"/>
              <a:cs typeface="Roboto Mono"/>
              <a:sym typeface="Roboto Mono"/>
            </a:endParaRPr>
          </a:p>
        </p:txBody>
      </p:sp>
      <p:sp>
        <p:nvSpPr>
          <p:cNvPr id="187" name="Google Shape;187;p37"/>
          <p:cNvSpPr txBox="1"/>
          <p:nvPr/>
        </p:nvSpPr>
        <p:spPr>
          <a:xfrm>
            <a:off x="75200" y="1338825"/>
            <a:ext cx="8547000" cy="300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Mono"/>
                <a:ea typeface="Roboto Mono"/>
                <a:cs typeface="Roboto Mono"/>
                <a:sym typeface="Roboto Mono"/>
              </a:rPr>
              <a:t>Are there any limitations compared to the requirements?</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0" y="0"/>
            <a:ext cx="9147578" cy="5143500"/>
          </a:xfrm>
          <a:prstGeom prst="rect">
            <a:avLst/>
          </a:prstGeom>
          <a:noFill/>
          <a:ln>
            <a:noFill/>
          </a:ln>
        </p:spPr>
      </p:pic>
      <p:sp>
        <p:nvSpPr>
          <p:cNvPr id="193" name="Google Shape;193;p3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Architecture</a:t>
            </a:r>
            <a:endParaRPr sz="2400" b="1">
              <a:latin typeface="Roboto Mono"/>
              <a:ea typeface="Roboto Mono"/>
              <a:cs typeface="Roboto Mono"/>
              <a:sym typeface="Roboto Mono"/>
            </a:endParaRPr>
          </a:p>
        </p:txBody>
      </p:sp>
      <p:sp>
        <p:nvSpPr>
          <p:cNvPr id="194" name="Google Shape;194;p38"/>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Mono"/>
                <a:ea typeface="Roboto Mono"/>
                <a:cs typeface="Roboto Mono"/>
                <a:sym typeface="Roboto Mono"/>
              </a:rPr>
              <a:t>Tech/ hardware architecture</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9"/>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0" name="Google Shape;200;p3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Brief on Programming Module</a:t>
            </a:r>
            <a:endParaRPr sz="2400" b="1">
              <a:latin typeface="Roboto Mono"/>
              <a:ea typeface="Roboto Mono"/>
              <a:cs typeface="Roboto Mono"/>
              <a:sym typeface="Roboto Mono"/>
            </a:endParaRPr>
          </a:p>
        </p:txBody>
      </p:sp>
      <p:sp>
        <p:nvSpPr>
          <p:cNvPr id="201" name="Google Shape;201;p39"/>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457200" lvl="0" indent="-304800" algn="l" rtl="0">
              <a:spcBef>
                <a:spcPts val="0"/>
              </a:spcBef>
              <a:spcAft>
                <a:spcPts val="0"/>
              </a:spcAft>
              <a:buSzPts val="1200"/>
              <a:buFont typeface="Roboto Mono"/>
              <a:buChar char="●"/>
            </a:pPr>
            <a:r>
              <a:rPr lang="en" sz="1200">
                <a:latin typeface="Roboto Mono"/>
                <a:ea typeface="Roboto Mono"/>
                <a:cs typeface="Roboto Mono"/>
                <a:sym typeface="Roboto Mono"/>
              </a:rPr>
              <a:t>What programming language will be used?</a:t>
            </a:r>
            <a:endParaRPr sz="1200">
              <a:latin typeface="Roboto Mono"/>
              <a:ea typeface="Roboto Mono"/>
              <a:cs typeface="Roboto Mono"/>
              <a:sym typeface="Roboto Mono"/>
            </a:endParaRPr>
          </a:p>
          <a:p>
            <a:pPr marL="457200" lvl="0" indent="-304800" algn="l" rtl="0">
              <a:spcBef>
                <a:spcPts val="0"/>
              </a:spcBef>
              <a:spcAft>
                <a:spcPts val="0"/>
              </a:spcAft>
              <a:buSzPts val="1200"/>
              <a:buFont typeface="Roboto Mono"/>
              <a:buChar char="●"/>
            </a:pPr>
            <a:r>
              <a:rPr lang="en" sz="1200">
                <a:latin typeface="Roboto Mono"/>
                <a:ea typeface="Roboto Mono"/>
                <a:cs typeface="Roboto Mono"/>
                <a:sym typeface="Roboto Mono"/>
              </a:rPr>
              <a:t>What all software modules will be built?</a:t>
            </a:r>
            <a:endParaRPr sz="1200">
              <a:latin typeface="Roboto Mono"/>
              <a:ea typeface="Roboto Mono"/>
              <a:cs typeface="Roboto Mono"/>
              <a:sym typeface="Roboto Mono"/>
            </a:endParaRPr>
          </a:p>
          <a:p>
            <a:pPr marL="457200" lvl="0" indent="-304800" algn="l" rtl="0">
              <a:spcBef>
                <a:spcPts val="0"/>
              </a:spcBef>
              <a:spcAft>
                <a:spcPts val="0"/>
              </a:spcAft>
              <a:buSzPts val="1200"/>
              <a:buFont typeface="Roboto Mono"/>
              <a:buChar char="●"/>
            </a:pPr>
            <a:r>
              <a:rPr lang="en" sz="1200">
                <a:latin typeface="Roboto Mono"/>
                <a:ea typeface="Roboto Mono"/>
                <a:cs typeface="Roboto Mono"/>
                <a:sym typeface="Roboto Mono"/>
              </a:rPr>
              <a:t>What will be the integration methodology with existing SAAS softwares</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40"/>
          <p:cNvPicPr preferRelativeResize="0"/>
          <p:nvPr/>
        </p:nvPicPr>
        <p:blipFill>
          <a:blip r:embed="rId3">
            <a:alphaModFix/>
          </a:blip>
          <a:stretch>
            <a:fillRect/>
          </a:stretch>
        </p:blipFill>
        <p:spPr>
          <a:xfrm>
            <a:off x="0" y="0"/>
            <a:ext cx="9147578" cy="5143500"/>
          </a:xfrm>
          <a:prstGeom prst="rect">
            <a:avLst/>
          </a:prstGeom>
          <a:noFill/>
          <a:ln>
            <a:noFill/>
          </a:ln>
        </p:spPr>
      </p:pic>
      <p:sp>
        <p:nvSpPr>
          <p:cNvPr id="207" name="Google Shape;207;p40"/>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Execution Plan</a:t>
            </a:r>
            <a:endParaRPr sz="2400" b="1">
              <a:latin typeface="Roboto Mono"/>
              <a:ea typeface="Roboto Mono"/>
              <a:cs typeface="Roboto Mono"/>
              <a:sym typeface="Roboto Mono"/>
            </a:endParaRPr>
          </a:p>
        </p:txBody>
      </p:sp>
      <p:sp>
        <p:nvSpPr>
          <p:cNvPr id="208" name="Google Shape;208;p40"/>
          <p:cNvSpPr txBox="1"/>
          <p:nvPr/>
        </p:nvSpPr>
        <p:spPr>
          <a:xfrm>
            <a:off x="75200" y="1072225"/>
            <a:ext cx="8547000" cy="32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r>
              <a:rPr lang="en" sz="1200" dirty="0">
                <a:latin typeface="Roboto Mono"/>
                <a:ea typeface="Roboto Mono"/>
                <a:cs typeface="Roboto Mono"/>
                <a:sym typeface="Roboto Mono"/>
              </a:rPr>
              <a:t>High level action items in terms of what will be the steps from the drawing board to the actual prototype.</a:t>
            </a: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a:p>
            <a:pPr marL="0" lvl="0" indent="0" algn="l" rtl="0">
              <a:spcBef>
                <a:spcPts val="0"/>
              </a:spcBef>
              <a:spcAft>
                <a:spcPts val="0"/>
              </a:spcAft>
              <a:buNone/>
            </a:pPr>
            <a:endParaRPr sz="1200" dirty="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41"/>
          <p:cNvPicPr preferRelativeResize="0"/>
          <p:nvPr/>
        </p:nvPicPr>
        <p:blipFill>
          <a:blip r:embed="rId3">
            <a:alphaModFix/>
          </a:blip>
          <a:stretch>
            <a:fillRect/>
          </a:stretch>
        </p:blipFill>
        <p:spPr>
          <a:xfrm>
            <a:off x="0" y="0"/>
            <a:ext cx="9147578" cy="5143500"/>
          </a:xfrm>
          <a:prstGeom prst="rect">
            <a:avLst/>
          </a:prstGeom>
          <a:noFill/>
          <a:ln>
            <a:noFill/>
          </a:ln>
        </p:spPr>
      </p:pic>
      <p:sp>
        <p:nvSpPr>
          <p:cNvPr id="214" name="Google Shape;214;p41"/>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Roboto Mono"/>
                <a:ea typeface="Roboto Mono"/>
                <a:cs typeface="Roboto Mono"/>
                <a:sym typeface="Roboto Mono"/>
              </a:rPr>
              <a:t>&lt;&lt;Extra: Slide#7&gt;&gt;</a:t>
            </a:r>
            <a:endParaRPr sz="2400" b="1">
              <a:latin typeface="Roboto Mono"/>
              <a:ea typeface="Roboto Mono"/>
              <a:cs typeface="Roboto Mono"/>
              <a:sym typeface="Roboto Mono"/>
            </a:endParaRPr>
          </a:p>
        </p:txBody>
      </p:sp>
      <p:sp>
        <p:nvSpPr>
          <p:cNvPr id="215" name="Google Shape;215;p41"/>
          <p:cNvSpPr txBox="1"/>
          <p:nvPr/>
        </p:nvSpPr>
        <p:spPr>
          <a:xfrm>
            <a:off x="135875" y="1071750"/>
            <a:ext cx="8372700" cy="3000000"/>
          </a:xfrm>
          <a:prstGeom prst="rect">
            <a:avLst/>
          </a:prstGeom>
          <a:noFill/>
          <a:ln>
            <a:noFill/>
          </a:ln>
        </p:spPr>
        <p:txBody>
          <a:bodyPr spcFirstLastPara="1" wrap="square" lIns="91425" tIns="91425" rIns="91425" bIns="91425" anchor="t" anchorCtr="0">
            <a:noAutofit/>
          </a:bodyPr>
          <a:lstStyle/>
          <a:p>
            <a:pPr marL="457200" marR="0" lvl="0" indent="0" algn="l" rtl="0">
              <a:lnSpc>
                <a:spcPct val="150000"/>
              </a:lnSpc>
              <a:spcBef>
                <a:spcPts val="0"/>
              </a:spcBef>
              <a:spcAft>
                <a:spcPts val="0"/>
              </a:spcAft>
              <a:buNone/>
            </a:pPr>
            <a:endParaRPr sz="2000" b="1">
              <a:solidFill>
                <a:schemeClr val="dk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413</Words>
  <Application>Microsoft Office PowerPoint</Application>
  <PresentationFormat>On-screen Show (16:9)</PresentationFormat>
  <Paragraphs>110</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Cambria</vt:lpstr>
      <vt:lpstr>Arial</vt:lpstr>
      <vt:lpstr>Proxima Nova</vt:lpstr>
      <vt:lpstr>Roboto Mono</vt:lpstr>
      <vt:lpstr>Roboto</vt:lpstr>
      <vt:lpstr>Calibri</vt:lpstr>
      <vt:lpstr>Symbol</vt:lpstr>
      <vt:lpstr>Quattrocento Sans</vt:lpstr>
      <vt:lpstr>Material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Deepesh Virendra Hada</cp:lastModifiedBy>
  <cp:revision>15</cp:revision>
  <dcterms:modified xsi:type="dcterms:W3CDTF">2020-07-11T11:08:12Z</dcterms:modified>
</cp:coreProperties>
</file>