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6"/>
  </p:notesMasterIdLst>
  <p:sldIdLst>
    <p:sldId id="256" r:id="rId3"/>
    <p:sldId id="257" r:id="rId4"/>
    <p:sldId id="270" r:id="rId5"/>
    <p:sldId id="260" r:id="rId6"/>
    <p:sldId id="261" r:id="rId7"/>
    <p:sldId id="262" r:id="rId8"/>
    <p:sldId id="265" r:id="rId9"/>
    <p:sldId id="267" r:id="rId10"/>
    <p:sldId id="263" r:id="rId11"/>
    <p:sldId id="268" r:id="rId12"/>
    <p:sldId id="264" r:id="rId13"/>
    <p:sldId id="266"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Quattrocento Sans"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Roboto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D6D098-953C-4833-AD51-0D249BA33069}">
  <a:tblStyle styleId="{17D6D098-953C-4833-AD51-0D249BA330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a3b5bb0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a3b5bb0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b625bbf8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b625bbf8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b625bbf8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b625bbf8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7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7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a3b5bb04d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a3b5bb0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a3b5bb04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a3b5bb04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a3b5bb04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a3b5bb04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b625bbf8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b625bbf8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b625bbf8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b625bbf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b625bbf8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b625bbf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21c2df07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21c2df07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a3b5bb04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a3b5bb04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b625bbf8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b625bbf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874F0"/>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7" name="Google Shape;57;p11"/>
          <p:cNvSpPr txBox="1">
            <a:spLocks noGrp="1"/>
          </p:cNvSpPr>
          <p:nvPr>
            <p:ph type="body" idx="1"/>
          </p:nvPr>
        </p:nvSpPr>
        <p:spPr>
          <a:xfrm>
            <a:off x="182050" y="32220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8" name="Google Shape;58;p11"/>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1" name="Google Shape;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5" name="Google Shape;7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3"/>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2" name="Google Shape;102;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3" name="Google Shape;10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666666"/>
              </a:buClr>
              <a:buSzPts val="2800"/>
              <a:buFont typeface="Proxima Nova"/>
              <a:buNone/>
              <a:defRPr sz="2400" b="1" i="0" u="none" strike="noStrike" cap="none">
                <a:solidFill>
                  <a:srgbClr val="666666"/>
                </a:solidFill>
                <a:latin typeface="Proxima Nova"/>
                <a:ea typeface="Proxima Nova"/>
                <a:cs typeface="Proxima Nova"/>
                <a:sym typeface="Proxima Nova"/>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08" name="Google Shape;108;p25"/>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09" name="Google Shape;109;p25"/>
          <p:cNvSpPr txBox="1">
            <a:spLocks noGrp="1"/>
          </p:cNvSpPr>
          <p:nvPr>
            <p:ph type="sldNum" idx="12"/>
          </p:nvPr>
        </p:nvSpPr>
        <p:spPr>
          <a:xfrm>
            <a:off x="8662395" y="4958869"/>
            <a:ext cx="443100" cy="184800"/>
          </a:xfrm>
          <a:prstGeom prst="rect">
            <a:avLst/>
          </a:prstGeom>
        </p:spPr>
        <p:txBody>
          <a:bodyPr spcFirstLastPara="1" wrap="square" lIns="91425" tIns="91425" rIns="91425" bIns="91425" anchor="t" anchorCtr="0">
            <a:noAutofit/>
          </a:bodyPr>
          <a:lstStyle>
            <a:lvl1pPr lvl="0" rtl="0">
              <a:buNone/>
              <a:defRPr sz="1300">
                <a:solidFill>
                  <a:srgbClr val="999999"/>
                </a:solidFill>
              </a:defRPr>
            </a:lvl1pPr>
            <a:lvl2pPr lvl="1" rtl="0">
              <a:buNone/>
              <a:defRPr sz="1300">
                <a:solidFill>
                  <a:srgbClr val="999999"/>
                </a:solidFill>
              </a:defRPr>
            </a:lvl2pPr>
            <a:lvl3pPr lvl="2" rtl="0">
              <a:buNone/>
              <a:defRPr sz="1300">
                <a:solidFill>
                  <a:srgbClr val="999999"/>
                </a:solidFill>
              </a:defRPr>
            </a:lvl3pPr>
            <a:lvl4pPr lvl="3" rtl="0">
              <a:buNone/>
              <a:defRPr sz="1300">
                <a:solidFill>
                  <a:srgbClr val="999999"/>
                </a:solidFill>
              </a:defRPr>
            </a:lvl4pPr>
            <a:lvl5pPr lvl="4" rtl="0">
              <a:buNone/>
              <a:defRPr sz="1300">
                <a:solidFill>
                  <a:srgbClr val="999999"/>
                </a:solidFill>
              </a:defRPr>
            </a:lvl5pPr>
            <a:lvl6pPr lvl="5" rtl="0">
              <a:buNone/>
              <a:defRPr sz="1300">
                <a:solidFill>
                  <a:srgbClr val="999999"/>
                </a:solidFill>
              </a:defRPr>
            </a:lvl6pPr>
            <a:lvl7pPr lvl="6" rtl="0">
              <a:buNone/>
              <a:defRPr sz="1300">
                <a:solidFill>
                  <a:srgbClr val="999999"/>
                </a:solidFill>
              </a:defRPr>
            </a:lvl7pPr>
            <a:lvl8pPr lvl="7" rtl="0">
              <a:buNone/>
              <a:defRPr sz="1300">
                <a:solidFill>
                  <a:srgbClr val="999999"/>
                </a:solidFill>
              </a:defRPr>
            </a:lvl8pPr>
            <a:lvl9pPr lvl="8" rtl="0">
              <a:buNone/>
              <a:defRPr sz="1300">
                <a:solidFill>
                  <a:srgbClr val="999999"/>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and Content 1">
  <p:cSld name="1_Title and Content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192506" y="13304"/>
            <a:ext cx="7156800" cy="644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666666"/>
              </a:buClr>
              <a:buSzPts val="2400"/>
              <a:buNone/>
              <a:defRPr sz="2400" b="1" i="0" u="none" strike="noStrike" cap="none">
                <a:solidFill>
                  <a:srgbClr val="666666"/>
                </a:solidFill>
              </a:defRPr>
            </a:lvl1pPr>
            <a:lvl2pPr marL="0" marR="0" lvl="1" indent="0" algn="l" rtl="0">
              <a:spcBef>
                <a:spcPts val="0"/>
              </a:spcBef>
              <a:spcAft>
                <a:spcPts val="0"/>
              </a:spcAft>
              <a:buSzPts val="2400"/>
              <a:buFont typeface="Calibri"/>
              <a:buNone/>
              <a:defRPr sz="2400">
                <a:latin typeface="Calibri"/>
                <a:ea typeface="Calibri"/>
                <a:cs typeface="Calibri"/>
                <a:sym typeface="Calibri"/>
              </a:defRPr>
            </a:lvl2pPr>
            <a:lvl3pPr marL="0" marR="0" lvl="2" indent="0" algn="l" rtl="0">
              <a:spcBef>
                <a:spcPts val="0"/>
              </a:spcBef>
              <a:spcAft>
                <a:spcPts val="0"/>
              </a:spcAft>
              <a:buSzPts val="2400"/>
              <a:buFont typeface="Calibri"/>
              <a:buNone/>
              <a:defRPr sz="2400">
                <a:latin typeface="Calibri"/>
                <a:ea typeface="Calibri"/>
                <a:cs typeface="Calibri"/>
                <a:sym typeface="Calibri"/>
              </a:defRPr>
            </a:lvl3pPr>
            <a:lvl4pPr marL="0" marR="0" lvl="3" indent="0" algn="l" rtl="0">
              <a:spcBef>
                <a:spcPts val="0"/>
              </a:spcBef>
              <a:spcAft>
                <a:spcPts val="0"/>
              </a:spcAft>
              <a:buSzPts val="2400"/>
              <a:buFont typeface="Calibri"/>
              <a:buNone/>
              <a:defRPr sz="2400">
                <a:latin typeface="Calibri"/>
                <a:ea typeface="Calibri"/>
                <a:cs typeface="Calibri"/>
                <a:sym typeface="Calibri"/>
              </a:defRPr>
            </a:lvl4pPr>
            <a:lvl5pPr marL="0" marR="0" lvl="4" indent="0" algn="l" rtl="0">
              <a:spcBef>
                <a:spcPts val="0"/>
              </a:spcBef>
              <a:spcAft>
                <a:spcPts val="0"/>
              </a:spcAft>
              <a:buSzPts val="2400"/>
              <a:buFont typeface="Calibri"/>
              <a:buNone/>
              <a:defRPr sz="2400">
                <a:latin typeface="Calibri"/>
                <a:ea typeface="Calibri"/>
                <a:cs typeface="Calibri"/>
                <a:sym typeface="Calibri"/>
              </a:defRPr>
            </a:lvl5pPr>
            <a:lvl6pPr marL="0" marR="0" lvl="5" indent="0" algn="l" rtl="0">
              <a:spcBef>
                <a:spcPts val="0"/>
              </a:spcBef>
              <a:spcAft>
                <a:spcPts val="0"/>
              </a:spcAft>
              <a:buSzPts val="2400"/>
              <a:buFont typeface="Calibri"/>
              <a:buNone/>
              <a:defRPr sz="2400">
                <a:latin typeface="Calibri"/>
                <a:ea typeface="Calibri"/>
                <a:cs typeface="Calibri"/>
                <a:sym typeface="Calibri"/>
              </a:defRPr>
            </a:lvl6pPr>
            <a:lvl7pPr marL="0" marR="0" lvl="6" indent="0" algn="l" rtl="0">
              <a:spcBef>
                <a:spcPts val="0"/>
              </a:spcBef>
              <a:spcAft>
                <a:spcPts val="0"/>
              </a:spcAft>
              <a:buSzPts val="2400"/>
              <a:buFont typeface="Calibri"/>
              <a:buNone/>
              <a:defRPr sz="2400">
                <a:latin typeface="Calibri"/>
                <a:ea typeface="Calibri"/>
                <a:cs typeface="Calibri"/>
                <a:sym typeface="Calibri"/>
              </a:defRPr>
            </a:lvl7pPr>
            <a:lvl8pPr marL="0" marR="0" lvl="7" indent="0" algn="l" rtl="0">
              <a:spcBef>
                <a:spcPts val="0"/>
              </a:spcBef>
              <a:spcAft>
                <a:spcPts val="0"/>
              </a:spcAft>
              <a:buSzPts val="2400"/>
              <a:buFont typeface="Calibri"/>
              <a:buNone/>
              <a:defRPr sz="2400">
                <a:latin typeface="Calibri"/>
                <a:ea typeface="Calibri"/>
                <a:cs typeface="Calibri"/>
                <a:sym typeface="Calibri"/>
              </a:defRPr>
            </a:lvl8pPr>
            <a:lvl9pPr marL="0" marR="0" lvl="8" indent="0" algn="l" rtl="0">
              <a:spcBef>
                <a:spcPts val="0"/>
              </a:spcBef>
              <a:spcAft>
                <a:spcPts val="0"/>
              </a:spcAft>
              <a:buSzPts val="2400"/>
              <a:buFont typeface="Calibri"/>
              <a:buNone/>
              <a:defRPr sz="2400">
                <a:latin typeface="Calibri"/>
                <a:ea typeface="Calibri"/>
                <a:cs typeface="Calibri"/>
                <a:sym typeface="Calibri"/>
              </a:defRPr>
            </a:lvl9pPr>
          </a:lstStyle>
          <a:p>
            <a:endParaRPr/>
          </a:p>
        </p:txBody>
      </p:sp>
      <p:sp>
        <p:nvSpPr>
          <p:cNvPr id="112" name="Google Shape;112;p26"/>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3" name="Google Shape;11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and Content 1 1 1 1">
  <p:cSld name="1_Title and Content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7"/>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6" name="Google Shape;11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Title and Content">
  <p:cSld name="1_Title and Content_2">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mbria"/>
              <a:buNone/>
              <a:defRPr sz="20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19" name="Google Shape;119;p28"/>
          <p:cNvPicPr preferRelativeResize="0"/>
          <p:nvPr/>
        </p:nvPicPr>
        <p:blipFill rotWithShape="1">
          <a:blip r:embed="rId2">
            <a:alphaModFix/>
          </a:blip>
          <a:srcRect/>
          <a:stretch/>
        </p:blipFill>
        <p:spPr>
          <a:xfrm>
            <a:off x="7392763" y="197890"/>
            <a:ext cx="1280764" cy="448816"/>
          </a:xfrm>
          <a:prstGeom prst="rect">
            <a:avLst/>
          </a:prstGeom>
          <a:noFill/>
          <a:ln>
            <a:noFill/>
          </a:ln>
        </p:spPr>
      </p:pic>
      <p:cxnSp>
        <p:nvCxnSpPr>
          <p:cNvPr id="120" name="Google Shape;120;p28"/>
          <p:cNvCxnSpPr/>
          <p:nvPr/>
        </p:nvCxnSpPr>
        <p:spPr>
          <a:xfrm>
            <a:off x="0" y="4912460"/>
            <a:ext cx="9144000" cy="0"/>
          </a:xfrm>
          <a:prstGeom prst="straightConnector1">
            <a:avLst/>
          </a:prstGeom>
          <a:noFill/>
          <a:ln w="19050" cap="flat" cmpd="sng">
            <a:solidFill>
              <a:srgbClr val="4A7DBA"/>
            </a:solidFill>
            <a:prstDash val="solid"/>
            <a:round/>
            <a:headEnd type="none" w="sm" len="sm"/>
            <a:tailEnd type="none" w="sm" len="sm"/>
          </a:ln>
        </p:spPr>
      </p:cxnSp>
      <p:cxnSp>
        <p:nvCxnSpPr>
          <p:cNvPr id="121" name="Google Shape;121;p28"/>
          <p:cNvCxnSpPr/>
          <p:nvPr/>
        </p:nvCxnSpPr>
        <p:spPr>
          <a:xfrm>
            <a:off x="1809093" y="782047"/>
            <a:ext cx="7335000" cy="0"/>
          </a:xfrm>
          <a:prstGeom prst="straightConnector1">
            <a:avLst/>
          </a:prstGeom>
          <a:noFill/>
          <a:ln w="76200" cap="flat" cmpd="sng">
            <a:solidFill>
              <a:srgbClr val="4A7DBA"/>
            </a:solidFill>
            <a:prstDash val="solid"/>
            <a:round/>
            <a:headEnd type="none" w="sm" len="sm"/>
            <a:tailEnd type="none" w="sm" len="sm"/>
          </a:ln>
        </p:spPr>
      </p:cxnSp>
      <p:sp>
        <p:nvSpPr>
          <p:cNvPr id="122" name="Google Shape;122;p28"/>
          <p:cNvSpPr txBox="1"/>
          <p:nvPr/>
        </p:nvSpPr>
        <p:spPr>
          <a:xfrm>
            <a:off x="-76200" y="4914217"/>
            <a:ext cx="464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cxnSp>
        <p:nvCxnSpPr>
          <p:cNvPr id="123" name="Google Shape;123;p28"/>
          <p:cNvCxnSpPr/>
          <p:nvPr/>
        </p:nvCxnSpPr>
        <p:spPr>
          <a:xfrm>
            <a:off x="1" y="782047"/>
            <a:ext cx="1809000" cy="0"/>
          </a:xfrm>
          <a:prstGeom prst="straightConnector1">
            <a:avLst/>
          </a:prstGeom>
          <a:noFill/>
          <a:ln w="76200" cap="flat" cmpd="sng">
            <a:solidFill>
              <a:srgbClr val="FFFF00"/>
            </a:solidFill>
            <a:prstDash val="solid"/>
            <a:round/>
            <a:headEnd type="none" w="sm" len="sm"/>
            <a:tailEnd type="none" w="sm" len="sm"/>
          </a:ln>
        </p:spPr>
      </p:cxnSp>
      <p:sp>
        <p:nvSpPr>
          <p:cNvPr id="124" name="Google Shape;124;p28"/>
          <p:cNvSpPr txBox="1"/>
          <p:nvPr/>
        </p:nvSpPr>
        <p:spPr>
          <a:xfrm>
            <a:off x="7869021" y="4958834"/>
            <a:ext cx="1231500" cy="18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pic>
        <p:nvPicPr>
          <p:cNvPr id="126" name="Google Shape;126;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7" name="Google Shape;127;p29"/>
          <p:cNvSpPr txBox="1">
            <a:spLocks noGrp="1"/>
          </p:cNvSpPr>
          <p:nvPr>
            <p:ph type="title"/>
          </p:nvPr>
        </p:nvSpPr>
        <p:spPr>
          <a:xfrm>
            <a:off x="457200" y="205979"/>
            <a:ext cx="55626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28" name="Google Shape;128;p29"/>
          <p:cNvSpPr txBox="1">
            <a:spLocks noGrp="1"/>
          </p:cNvSpPr>
          <p:nvPr>
            <p:ph type="body" idx="1"/>
          </p:nvPr>
        </p:nvSpPr>
        <p:spPr>
          <a:xfrm>
            <a:off x="457200" y="1200152"/>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p29"/>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9"/>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2"/>
        <p:cNvGrpSpPr/>
        <p:nvPr/>
      </p:nvGrpSpPr>
      <p:grpSpPr>
        <a:xfrm>
          <a:off x="0" y="0"/>
          <a:ext cx="0" cy="0"/>
          <a:chOff x="0" y="0"/>
          <a:chExt cx="0" cy="0"/>
        </a:xfrm>
      </p:grpSpPr>
      <p:pic>
        <p:nvPicPr>
          <p:cNvPr id="133" name="Google Shape;133;p3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4" name="Google Shape;134;p30"/>
          <p:cNvSpPr txBox="1">
            <a:spLocks noGrp="1"/>
          </p:cNvSpPr>
          <p:nvPr>
            <p:ph type="title"/>
          </p:nvPr>
        </p:nvSpPr>
        <p:spPr>
          <a:xfrm>
            <a:off x="457203" y="205979"/>
            <a:ext cx="58749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35" name="Google Shape;135;p30"/>
          <p:cNvSpPr txBox="1">
            <a:spLocks noGrp="1"/>
          </p:cNvSpPr>
          <p:nvPr>
            <p:ph type="body" idx="1"/>
          </p:nvPr>
        </p:nvSpPr>
        <p:spPr>
          <a:xfrm>
            <a:off x="457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30"/>
          <p:cNvSpPr txBox="1">
            <a:spLocks noGrp="1"/>
          </p:cNvSpPr>
          <p:nvPr>
            <p:ph type="body" idx="2"/>
          </p:nvPr>
        </p:nvSpPr>
        <p:spPr>
          <a:xfrm>
            <a:off x="4648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30"/>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0"/>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3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628650" y="273844"/>
            <a:ext cx="7886700" cy="9942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28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
        <p:nvSpPr>
          <p:cNvPr id="142" name="Google Shape;142;p31"/>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3" name="Google Shape;143;p31"/>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4" name="Google Shape;144;p31"/>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5" name="Google Shape;14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6"/>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39" name="Google Shape;39;p7"/>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2" name="Google Shape;42;p8"/>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7" name="Google Shape;47;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9" name="Google Shape;49;p9"/>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4" name="Google Shape;54;p10"/>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2874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76200" y="4695623"/>
            <a:ext cx="548700" cy="393600"/>
          </a:xfrm>
          <a:prstGeom prst="rect">
            <a:avLst/>
          </a:prstGeom>
          <a:noFill/>
          <a:ln>
            <a:noFill/>
          </a:ln>
        </p:spPr>
        <p:txBody>
          <a:bodyPr spcFirstLastPara="1" wrap="square" lIns="91425" tIns="91425" rIns="91425" bIns="91425" anchor="ctr" anchorCtr="0">
            <a:noAutofit/>
          </a:bodyPr>
          <a:lstStyle>
            <a:lvl1pPr lvl="0" rtl="0">
              <a:buNone/>
              <a:defRPr sz="1000">
                <a:solidFill>
                  <a:srgbClr val="D9D9D9"/>
                </a:solidFill>
                <a:latin typeface="Roboto"/>
                <a:ea typeface="Roboto"/>
                <a:cs typeface="Roboto"/>
                <a:sym typeface="Roboto"/>
              </a:defRPr>
            </a:lvl1pPr>
            <a:lvl2pPr lvl="1" rtl="0">
              <a:buNone/>
              <a:defRPr sz="1000">
                <a:solidFill>
                  <a:srgbClr val="D9D9D9"/>
                </a:solidFill>
                <a:latin typeface="Roboto"/>
                <a:ea typeface="Roboto"/>
                <a:cs typeface="Roboto"/>
                <a:sym typeface="Roboto"/>
              </a:defRPr>
            </a:lvl2pPr>
            <a:lvl3pPr lvl="2" rtl="0">
              <a:buNone/>
              <a:defRPr sz="1000">
                <a:solidFill>
                  <a:srgbClr val="D9D9D9"/>
                </a:solidFill>
                <a:latin typeface="Roboto"/>
                <a:ea typeface="Roboto"/>
                <a:cs typeface="Roboto"/>
                <a:sym typeface="Roboto"/>
              </a:defRPr>
            </a:lvl3pPr>
            <a:lvl4pPr lvl="3" rtl="0">
              <a:buNone/>
              <a:defRPr sz="1000">
                <a:solidFill>
                  <a:srgbClr val="D9D9D9"/>
                </a:solidFill>
                <a:latin typeface="Roboto"/>
                <a:ea typeface="Roboto"/>
                <a:cs typeface="Roboto"/>
                <a:sym typeface="Roboto"/>
              </a:defRPr>
            </a:lvl4pPr>
            <a:lvl5pPr lvl="4" rtl="0">
              <a:buNone/>
              <a:defRPr sz="1000">
                <a:solidFill>
                  <a:srgbClr val="D9D9D9"/>
                </a:solidFill>
                <a:latin typeface="Roboto"/>
                <a:ea typeface="Roboto"/>
                <a:cs typeface="Roboto"/>
                <a:sym typeface="Roboto"/>
              </a:defRPr>
            </a:lvl5pPr>
            <a:lvl6pPr lvl="5" rtl="0">
              <a:buNone/>
              <a:defRPr sz="1000">
                <a:solidFill>
                  <a:srgbClr val="D9D9D9"/>
                </a:solidFill>
                <a:latin typeface="Roboto"/>
                <a:ea typeface="Roboto"/>
                <a:cs typeface="Roboto"/>
                <a:sym typeface="Roboto"/>
              </a:defRPr>
            </a:lvl6pPr>
            <a:lvl7pPr lvl="6" rtl="0">
              <a:buNone/>
              <a:defRPr sz="1000">
                <a:solidFill>
                  <a:srgbClr val="D9D9D9"/>
                </a:solidFill>
                <a:latin typeface="Roboto"/>
                <a:ea typeface="Roboto"/>
                <a:cs typeface="Roboto"/>
                <a:sym typeface="Roboto"/>
              </a:defRPr>
            </a:lvl7pPr>
            <a:lvl8pPr lvl="7" rtl="0">
              <a:buNone/>
              <a:defRPr sz="1000">
                <a:solidFill>
                  <a:srgbClr val="D9D9D9"/>
                </a:solidFill>
                <a:latin typeface="Roboto"/>
                <a:ea typeface="Roboto"/>
                <a:cs typeface="Roboto"/>
                <a:sym typeface="Roboto"/>
              </a:defRPr>
            </a:lvl8pPr>
            <a:lvl9pPr lvl="8" rtl="0">
              <a:buNone/>
              <a:defRPr sz="1000">
                <a:solidFill>
                  <a:srgbClr val="D9D9D9"/>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8598000" y="4597500"/>
            <a:ext cx="393600"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3" name="Google Shape;6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s://github.com/sgrpanchal31/table-detection-datas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arxiv.org/pdf/1908.07919.pdf" TargetMode="External"/><Relationship Id="rId5" Type="http://schemas.openxmlformats.org/officeDocument/2006/relationships/hyperlink" Target="https://arxiv.org/pdf/1906.09756.pdf" TargetMode="External"/><Relationship Id="rId4" Type="http://schemas.openxmlformats.org/officeDocument/2006/relationships/hyperlink" Target="https://arxiv.org/ftp/arxiv/papers/2004/2004.12629.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arxiv.org/pdf/1906.09756.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arxiv.org/pdf/1906.07155.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0" y="0"/>
            <a:ext cx="9152710" cy="5143499"/>
          </a:xfrm>
          <a:prstGeom prst="rect">
            <a:avLst/>
          </a:prstGeom>
          <a:noFill/>
          <a:ln>
            <a:noFill/>
          </a:ln>
        </p:spPr>
      </p:pic>
      <p:sp>
        <p:nvSpPr>
          <p:cNvPr id="151" name="Google Shape;151;p32"/>
          <p:cNvSpPr txBox="1"/>
          <p:nvPr/>
        </p:nvSpPr>
        <p:spPr>
          <a:xfrm>
            <a:off x="318525" y="2423600"/>
            <a:ext cx="80607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Roboto Mono"/>
                <a:ea typeface="Roboto Mono"/>
                <a:cs typeface="Roboto Mono"/>
                <a:sym typeface="Roboto Mono"/>
              </a:rPr>
              <a:t>Electronic Invoicing using Image Processing</a:t>
            </a:r>
            <a:endParaRPr sz="3600" b="1">
              <a:solidFill>
                <a:srgbClr val="FFFFFF"/>
              </a:solidFill>
              <a:latin typeface="Roboto Mono"/>
              <a:ea typeface="Roboto Mono"/>
              <a:cs typeface="Roboto Mono"/>
              <a:sym typeface="Roboto Mono"/>
            </a:endParaRPr>
          </a:p>
        </p:txBody>
      </p:sp>
      <p:sp>
        <p:nvSpPr>
          <p:cNvPr id="152" name="Google Shape;152;p32"/>
          <p:cNvSpPr txBox="1"/>
          <p:nvPr/>
        </p:nvSpPr>
        <p:spPr>
          <a:xfrm>
            <a:off x="1475200" y="3653100"/>
            <a:ext cx="6304200" cy="109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Team Name     : Two and a Half Men</a:t>
            </a: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Institute Name: IISc, Bangalore</a:t>
            </a:r>
            <a:endParaRPr sz="1900" b="1" dirty="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44"/>
          <p:cNvPicPr preferRelativeResize="0"/>
          <p:nvPr/>
        </p:nvPicPr>
        <p:blipFill>
          <a:blip r:embed="rId3">
            <a:alphaModFix/>
          </a:blip>
          <a:stretch>
            <a:fillRect/>
          </a:stretch>
        </p:blipFill>
        <p:spPr>
          <a:xfrm>
            <a:off x="0" y="0"/>
            <a:ext cx="9147578" cy="5143500"/>
          </a:xfrm>
          <a:prstGeom prst="rect">
            <a:avLst/>
          </a:prstGeom>
          <a:noFill/>
          <a:ln>
            <a:noFill/>
          </a:ln>
        </p:spPr>
      </p:pic>
      <p:sp>
        <p:nvSpPr>
          <p:cNvPr id="235" name="Google Shape;235;p44"/>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Roboto Mono"/>
                <a:ea typeface="Roboto Mono"/>
                <a:cs typeface="Roboto Mono"/>
                <a:sym typeface="Roboto Mono"/>
              </a:rPr>
              <a:t>Brief on Programming Module</a:t>
            </a:r>
          </a:p>
        </p:txBody>
      </p:sp>
      <p:sp>
        <p:nvSpPr>
          <p:cNvPr id="2" name="TextBox 1">
            <a:extLst>
              <a:ext uri="{FF2B5EF4-FFF2-40B4-BE49-F238E27FC236}">
                <a16:creationId xmlns:a16="http://schemas.microsoft.com/office/drawing/2014/main" id="{8CC06217-F409-4889-916E-CF6E82A44485}"/>
              </a:ext>
            </a:extLst>
          </p:cNvPr>
          <p:cNvSpPr txBox="1"/>
          <p:nvPr/>
        </p:nvSpPr>
        <p:spPr>
          <a:xfrm>
            <a:off x="135875" y="872050"/>
            <a:ext cx="8646618" cy="276999"/>
          </a:xfrm>
          <a:prstGeom prst="rect">
            <a:avLst/>
          </a:prstGeom>
          <a:noFill/>
        </p:spPr>
        <p:txBody>
          <a:bodyPr wrap="square" rtlCol="0">
            <a:spAutoFit/>
          </a:bodyPr>
          <a:lstStyle/>
          <a:p>
            <a:r>
              <a:rPr lang="en-US" sz="1200" b="1" dirty="0" err="1">
                <a:latin typeface="Roboto Mono" panose="020B0604020202020204" charset="0"/>
                <a:ea typeface="Roboto Mono" panose="020B0604020202020204" charset="0"/>
              </a:rPr>
              <a:t>adsf</a:t>
            </a:r>
            <a:endParaRPr lang="en-US" sz="1200" b="1" dirty="0">
              <a:latin typeface="Roboto Mono" panose="020B0604020202020204" charset="0"/>
              <a:ea typeface="Roboto Mono"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40"/>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7" name="Google Shape;207;p4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Execution Plan</a:t>
            </a:r>
            <a:endParaRPr sz="2400" b="1">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87B40E14-5D58-47E3-A814-BA06F22416DE}"/>
              </a:ext>
            </a:extLst>
          </p:cNvPr>
          <p:cNvSpPr txBox="1"/>
          <p:nvPr/>
        </p:nvSpPr>
        <p:spPr>
          <a:xfrm>
            <a:off x="135875" y="865275"/>
            <a:ext cx="8646618" cy="3600986"/>
          </a:xfrm>
          <a:prstGeom prst="rect">
            <a:avLst/>
          </a:prstGeom>
          <a:noFill/>
        </p:spPr>
        <p:txBody>
          <a:bodyPr wrap="square" rtlCol="0">
            <a:spAutoFit/>
          </a:bodyPr>
          <a:lstStyle/>
          <a:p>
            <a:r>
              <a:rPr lang="en-US" sz="1200" b="1" dirty="0">
                <a:latin typeface="Roboto Mono" panose="020B0604020202020204" charset="0"/>
                <a:ea typeface="Roboto Mono" panose="020B0604020202020204" charset="0"/>
              </a:rPr>
              <a:t>Dataset Preparation:</a:t>
            </a: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We plan to combine data from multiple publicly available sources, namely, ICDAR-13, ICDAR-19, Marmot and a </a:t>
            </a:r>
            <a:r>
              <a:rPr lang="en-US" sz="1200" dirty="0">
                <a:latin typeface="Roboto Mono" panose="020B0604020202020204" charset="0"/>
                <a:ea typeface="Roboto Mono" panose="020B0604020202020204" charset="0"/>
                <a:hlinkClick r:id="rId4"/>
              </a:rPr>
              <a:t>custom</a:t>
            </a:r>
            <a:r>
              <a:rPr lang="en-US" sz="1200" dirty="0">
                <a:latin typeface="Roboto Mono" panose="020B0604020202020204" charset="0"/>
                <a:ea typeface="Roboto Mono" panose="020B0604020202020204" charset="0"/>
              </a:rPr>
              <a:t> dataset, as indicated in the CascadeTabNet paper.</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We plan to use this combined dataset as out training split for table detection and instance segmentation.</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r>
              <a:rPr lang="en-US" sz="1200" b="1" dirty="0">
                <a:latin typeface="Roboto Mono" panose="020B0604020202020204" charset="0"/>
                <a:ea typeface="Roboto Mono" panose="020B0604020202020204" charset="0"/>
              </a:rPr>
              <a:t>Dataset Augmentation:</a:t>
            </a: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Also, as CascadeTabNet suggests, we plan to augment more images to the training set using the Smudge and Dilation Transformations.</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This is important because the model can learn effectively if the training set is large.</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r>
              <a:rPr lang="en-US" sz="1200" b="1" dirty="0">
                <a:latin typeface="Roboto Mono" panose="020B0604020202020204" charset="0"/>
                <a:ea typeface="Roboto Mono" panose="020B0604020202020204" charset="0"/>
              </a:rPr>
              <a:t>Model Construction and Fine-Tuning:</a:t>
            </a: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The mmdetection toolbox contains the Cascade Mask R-CNN and HRNet models, pretrained on ImageNet. </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We plan to combine (as explained in the </a:t>
            </a:r>
            <a:r>
              <a:rPr lang="en-US" sz="1200" i="1" dirty="0">
                <a:latin typeface="Roboto Mono" panose="020B0604020202020204" charset="0"/>
                <a:ea typeface="Roboto Mono" panose="020B0604020202020204" charset="0"/>
              </a:rPr>
              <a:t>Architecture</a:t>
            </a:r>
            <a:r>
              <a:rPr lang="en-US" sz="1200" dirty="0">
                <a:latin typeface="Roboto Mono" panose="020B0604020202020204" charset="0"/>
                <a:ea typeface="Roboto Mono" panose="020B0604020202020204" charset="0"/>
              </a:rPr>
              <a:t> Section) and fine-tune them on the augmented dataset.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Execution Plan</a:t>
            </a:r>
            <a:endParaRPr sz="2400" b="1" dirty="0">
              <a:latin typeface="Roboto Mono"/>
              <a:ea typeface="Roboto Mono"/>
              <a:cs typeface="Roboto Mono"/>
              <a:sym typeface="Roboto Mono"/>
            </a:endParaRPr>
          </a:p>
        </p:txBody>
      </p:sp>
      <p:pic>
        <p:nvPicPr>
          <p:cNvPr id="5" name="Picture 4" descr="A screenshot of a cell phone&#10;&#10;Description automatically generated">
            <a:extLst>
              <a:ext uri="{FF2B5EF4-FFF2-40B4-BE49-F238E27FC236}">
                <a16:creationId xmlns:a16="http://schemas.microsoft.com/office/drawing/2014/main" id="{42E33508-4C5F-45C8-A06D-319CB9F50DF5}"/>
              </a:ext>
            </a:extLst>
          </p:cNvPr>
          <p:cNvPicPr>
            <a:picLocks noChangeAspect="1"/>
          </p:cNvPicPr>
          <p:nvPr/>
        </p:nvPicPr>
        <p:blipFill>
          <a:blip r:embed="rId4"/>
          <a:stretch>
            <a:fillRect/>
          </a:stretch>
        </p:blipFill>
        <p:spPr>
          <a:xfrm>
            <a:off x="903767" y="865274"/>
            <a:ext cx="7176977" cy="36216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5"/>
          <p:cNvPicPr preferRelativeResize="0"/>
          <p:nvPr/>
        </p:nvPicPr>
        <p:blipFill>
          <a:blip r:embed="rId3">
            <a:alphaModFix/>
          </a:blip>
          <a:stretch>
            <a:fillRect/>
          </a:stretch>
        </p:blipFill>
        <p:spPr>
          <a:xfrm>
            <a:off x="0" y="4893"/>
            <a:ext cx="9143999" cy="51386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3"/>
          <p:cNvPicPr preferRelativeResize="0"/>
          <p:nvPr/>
        </p:nvPicPr>
        <p:blipFill>
          <a:blip r:embed="rId3">
            <a:alphaModFix/>
          </a:blip>
          <a:stretch>
            <a:fillRect/>
          </a:stretch>
        </p:blipFill>
        <p:spPr>
          <a:xfrm>
            <a:off x="0" y="0"/>
            <a:ext cx="9147578" cy="5143500"/>
          </a:xfrm>
          <a:prstGeom prst="rect">
            <a:avLst/>
          </a:prstGeom>
          <a:noFill/>
          <a:ln>
            <a:noFill/>
          </a:ln>
        </p:spPr>
      </p:pic>
      <p:sp>
        <p:nvSpPr>
          <p:cNvPr id="158" name="Google Shape;158;p3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Team members details</a:t>
            </a:r>
            <a:endParaRPr sz="2400" b="1">
              <a:latin typeface="Roboto Mono"/>
              <a:ea typeface="Roboto Mono"/>
              <a:cs typeface="Roboto Mono"/>
              <a:sym typeface="Roboto Mono"/>
            </a:endParaRPr>
          </a:p>
        </p:txBody>
      </p:sp>
      <p:graphicFrame>
        <p:nvGraphicFramePr>
          <p:cNvPr id="159" name="Google Shape;159;p33"/>
          <p:cNvGraphicFramePr/>
          <p:nvPr>
            <p:extLst>
              <p:ext uri="{D42A27DB-BD31-4B8C-83A1-F6EECF244321}">
                <p14:modId xmlns:p14="http://schemas.microsoft.com/office/powerpoint/2010/main" val="520816404"/>
              </p:ext>
            </p:extLst>
          </p:nvPr>
        </p:nvGraphicFramePr>
        <p:xfrm>
          <a:off x="195688" y="1144500"/>
          <a:ext cx="8756200" cy="2962800"/>
        </p:xfrm>
        <a:graphic>
          <a:graphicData uri="http://schemas.openxmlformats.org/drawingml/2006/table">
            <a:tbl>
              <a:tblPr>
                <a:noFill/>
                <a:tableStyleId>{17D6D098-953C-4833-AD51-0D249BA33069}</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Team Name</a:t>
                      </a:r>
                      <a:endParaRPr sz="1000" b="1" dirty="0">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Two and a Half Men</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Institute Name</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Indian Institute of Science, Bangalore</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Team Members &gt;</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1 (Leader)</a:t>
                      </a:r>
                      <a:endParaRPr sz="1000" b="1" dirty="0">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2</a:t>
                      </a:r>
                      <a:endParaRPr sz="1000" b="1">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3</a:t>
                      </a:r>
                      <a:endParaRPr sz="1000" b="1">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Name</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Jayant Priyadarshi</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Deepesh Hada</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Danish Shaikh</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Batch</a:t>
                      </a:r>
                      <a:endParaRPr sz="1000" b="1" dirty="0">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2019 - 21</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Roboto Mono" panose="020B0604020202020204" charset="0"/>
                          <a:ea typeface="Roboto Mono" panose="020B0604020202020204" charset="0"/>
                        </a:rPr>
                        <a:t>2019 - 21</a:t>
                      </a:r>
                    </a:p>
                    <a:p>
                      <a:pPr marL="0" lvl="0" indent="0" algn="ctr" rtl="0">
                        <a:spcBef>
                          <a:spcPts val="0"/>
                        </a:spcBef>
                        <a:spcAft>
                          <a:spcPts val="0"/>
                        </a:spcAft>
                        <a:buNone/>
                      </a:pP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Roboto Mono" panose="020B0604020202020204" charset="0"/>
                          <a:ea typeface="Roboto Mono" panose="020B0604020202020204" charset="0"/>
                        </a:rPr>
                        <a:t>2019 - 21</a:t>
                      </a:r>
                    </a:p>
                    <a:p>
                      <a:pPr marL="0" lvl="0" indent="0" algn="ctr" rtl="0">
                        <a:spcBef>
                          <a:spcPts val="0"/>
                        </a:spcBef>
                        <a:spcAft>
                          <a:spcPts val="0"/>
                        </a:spcAft>
                        <a:buNone/>
                      </a:pP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5"/>
          <p:cNvPicPr preferRelativeResize="0"/>
          <p:nvPr/>
        </p:nvPicPr>
        <p:blipFill>
          <a:blip r:embed="rId3">
            <a:alphaModFix/>
          </a:blip>
          <a:stretch>
            <a:fillRect/>
          </a:stretch>
        </p:blipFill>
        <p:spPr>
          <a:xfrm>
            <a:off x="0" y="0"/>
            <a:ext cx="9147578" cy="5143500"/>
          </a:xfrm>
          <a:prstGeom prst="rect">
            <a:avLst/>
          </a:prstGeom>
          <a:noFill/>
          <a:ln>
            <a:noFill/>
          </a:ln>
        </p:spPr>
      </p:pic>
      <p:sp>
        <p:nvSpPr>
          <p:cNvPr id="2" name="Google Shape;173;p35">
            <a:extLst>
              <a:ext uri="{FF2B5EF4-FFF2-40B4-BE49-F238E27FC236}">
                <a16:creationId xmlns:a16="http://schemas.microsoft.com/office/drawing/2014/main" id="{94D6CC5B-6A4D-4965-A067-941685AD0A9A}"/>
              </a:ext>
            </a:extLst>
          </p:cNvPr>
          <p:cNvSpPr txBox="1"/>
          <p:nvPr/>
        </p:nvSpPr>
        <p:spPr>
          <a:xfrm>
            <a:off x="0" y="865275"/>
            <a:ext cx="9144000" cy="3355851"/>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lvl="1" indent="-304800">
              <a:buSzPts val="1200"/>
              <a:buFont typeface="Roboto Mono"/>
              <a:buChar char="●"/>
            </a:pPr>
            <a:endParaRPr lang="en-US" sz="1700" b="1" dirty="0">
              <a:latin typeface="Roboto Mono"/>
              <a:ea typeface="Roboto Mono"/>
              <a:cs typeface="Roboto Mono"/>
              <a:sym typeface="Roboto Mono"/>
            </a:endParaRPr>
          </a:p>
          <a:p>
            <a:pPr marL="457200" lvl="1" indent="-304800">
              <a:buSzPts val="1200"/>
              <a:buFont typeface="Roboto Mono"/>
              <a:buChar char="●"/>
            </a:pPr>
            <a:endParaRPr sz="1700" b="1" dirty="0">
              <a:latin typeface="Roboto Mono"/>
              <a:ea typeface="Roboto Mono"/>
              <a:cs typeface="Roboto Mono"/>
              <a:sym typeface="Roboto Mono"/>
            </a:endParaRPr>
          </a:p>
        </p:txBody>
      </p:sp>
      <p:sp>
        <p:nvSpPr>
          <p:cNvPr id="172" name="Google Shape;172;p35"/>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Functionalities of Product</a:t>
            </a:r>
            <a:endParaRPr sz="2400" b="1" dirty="0">
              <a:latin typeface="Roboto Mono"/>
              <a:ea typeface="Roboto Mono"/>
              <a:cs typeface="Roboto Mono"/>
              <a:sym typeface="Roboto Mono"/>
            </a:endParaRPr>
          </a:p>
        </p:txBody>
      </p:sp>
      <p:sp>
        <p:nvSpPr>
          <p:cNvPr id="3" name="TextBox 2">
            <a:extLst>
              <a:ext uri="{FF2B5EF4-FFF2-40B4-BE49-F238E27FC236}">
                <a16:creationId xmlns:a16="http://schemas.microsoft.com/office/drawing/2014/main" id="{037C5C8D-1A92-416B-B738-DB2A956B64C3}"/>
              </a:ext>
            </a:extLst>
          </p:cNvPr>
          <p:cNvSpPr txBox="1"/>
          <p:nvPr/>
        </p:nvSpPr>
        <p:spPr>
          <a:xfrm>
            <a:off x="135875" y="865275"/>
            <a:ext cx="8304028" cy="3970318"/>
          </a:xfrm>
          <a:prstGeom prst="rect">
            <a:avLst/>
          </a:prstGeom>
          <a:noFill/>
        </p:spPr>
        <p:txBody>
          <a:bodyPr wrap="square" rtlCol="0">
            <a:spAutoFit/>
          </a:bodyPr>
          <a:lstStyle/>
          <a:p>
            <a:pPr marL="171450" indent="-171450">
              <a:buSzPct val="100000"/>
              <a:buFont typeface="Symbol" panose="05050102010706020507" pitchFamily="18" charset="2"/>
              <a:buChar char=""/>
            </a:pPr>
            <a:r>
              <a:rPr lang="en" sz="1200" b="1" dirty="0">
                <a:latin typeface="Roboto Mono"/>
                <a:ea typeface="Roboto Mono"/>
                <a:cs typeface="Roboto Mono"/>
                <a:sym typeface="Roboto Mono"/>
              </a:rPr>
              <a:t>USP: </a:t>
            </a:r>
            <a:r>
              <a:rPr lang="en" sz="1200" dirty="0">
                <a:latin typeface="Roboto Mono"/>
                <a:ea typeface="Roboto Mono"/>
                <a:cs typeface="Roboto Mono"/>
                <a:sym typeface="Roboto Mono"/>
              </a:rPr>
              <a:t>Buyers and sellers, who still rely on manual reconciliation of invoices and bills, make up the target audience. The product aims to provide effective reconciliation between the duo by removing manual intervention completely (just an image upload would do the task!), thereby ensuring speed along with reliability. This is fruitful, </a:t>
            </a:r>
            <a:r>
              <a:rPr lang="en-US" sz="1200" dirty="0">
                <a:latin typeface="Roboto Mono"/>
                <a:ea typeface="Roboto Mono"/>
                <a:sym typeface="Roboto Mono"/>
              </a:rPr>
              <a:t>especially during this pandemic, where there must be minimal contact and when one cannot muster enough human resources.</a:t>
            </a:r>
            <a:endParaRPr lang="en" sz="1200" dirty="0">
              <a:latin typeface="Roboto Mono"/>
              <a:ea typeface="Roboto Mono"/>
              <a:cs typeface="Roboto Mono"/>
              <a:sym typeface="Roboto Mono"/>
            </a:endParaRPr>
          </a:p>
          <a:p>
            <a:pPr marL="171450" lvl="4" indent="-171450">
              <a:buSzPct val="25000"/>
              <a:buFont typeface="Arial" panose="020B0604020202020204" pitchFamily="34" charset="0"/>
              <a:buChar char="•"/>
            </a:pPr>
            <a:r>
              <a:rPr lang="en" sz="1200" dirty="0">
                <a:latin typeface="Roboto Mono"/>
                <a:ea typeface="Roboto Mono"/>
                <a:sym typeface="Roboto Mono"/>
              </a:rPr>
              <a:t>      </a:t>
            </a:r>
            <a:r>
              <a:rPr lang="en-US" sz="1200" dirty="0">
                <a:latin typeface="Roboto Mono"/>
                <a:ea typeface="Roboto Mono"/>
                <a:sym typeface="Roboto Mono"/>
              </a:rPr>
              <a:t>What sets the solution apart is that it is based on some of the state-of-the-art segmentation techniques and doesn’t use any paid proprietary software!</a:t>
            </a:r>
          </a:p>
          <a:p>
            <a:pPr marL="171450" lvl="6" indent="-171450">
              <a:buSzPct val="25000"/>
              <a:buFont typeface="Arial" panose="020B0604020202020204" pitchFamily="34" charset="0"/>
              <a:buChar char="•"/>
            </a:pPr>
            <a:r>
              <a:rPr lang="en-US" sz="1200" dirty="0">
                <a:latin typeface="Roboto Mono"/>
                <a:ea typeface="Roboto Mono"/>
                <a:sym typeface="Roboto Mono"/>
              </a:rPr>
              <a:t>      The product can hence be used as an alternative to relieve the error-prone manual efforts with a few clicks, making it beneficial for Flipkart.</a:t>
            </a:r>
          </a:p>
          <a:p>
            <a:pPr marL="171450" lvl="6" indent="-171450">
              <a:buSzPct val="25000"/>
              <a:buFont typeface="Arial" panose="020B0604020202020204" pitchFamily="34" charset="0"/>
              <a:buChar char="•"/>
            </a:pPr>
            <a:endParaRPr lang="en-US" sz="1200" dirty="0">
              <a:latin typeface="Roboto Mono"/>
              <a:ea typeface="Roboto Mono"/>
              <a:sym typeface="Roboto Mono"/>
            </a:endParaRPr>
          </a:p>
          <a:p>
            <a:pPr marL="171450" lvl="6" indent="-171450">
              <a:buSzPct val="100000"/>
              <a:buFont typeface="Symbol" panose="05050102010706020507" pitchFamily="18" charset="2"/>
              <a:buChar char="·"/>
            </a:pPr>
            <a:r>
              <a:rPr lang="en-US" sz="1200" b="1" dirty="0">
                <a:latin typeface="Roboto Mono"/>
                <a:ea typeface="Roboto Mono"/>
                <a:sym typeface="Roboto Mono"/>
              </a:rPr>
              <a:t>Technology Used:</a:t>
            </a:r>
            <a:r>
              <a:rPr lang="en-US" sz="1200" dirty="0">
                <a:latin typeface="Roboto Mono"/>
                <a:ea typeface="Roboto Mono"/>
                <a:sym typeface="Roboto Mono"/>
              </a:rPr>
              <a:t> We’re using instance segmentation techniques to solve table detection, table structure recognition (for borderless tables) and text region identification problems in the input documents. Once the key text regions are segmented, we use an image-to-text OCR-based algorithm to convert these regions to text to gain information from it. We’ll </a:t>
            </a:r>
            <a:r>
              <a:rPr lang="en-US" sz="1200" b="1" dirty="0">
                <a:latin typeface="Roboto Mono"/>
                <a:ea typeface="Roboto Mono"/>
                <a:sym typeface="Roboto Mono"/>
              </a:rPr>
              <a:t>NOT</a:t>
            </a:r>
            <a:r>
              <a:rPr lang="en-US" sz="1200" dirty="0">
                <a:latin typeface="Roboto Mono"/>
                <a:ea typeface="Roboto Mono"/>
                <a:sym typeface="Roboto Mono"/>
              </a:rPr>
              <a:t> be using any paid licensed products to achieve this: the solution will be built from scratch. </a:t>
            </a:r>
          </a:p>
          <a:p>
            <a:pPr marL="171450" lvl="6" indent="-171450">
              <a:buSzPct val="100000"/>
              <a:buFont typeface="Symbol" panose="05050102010706020507" pitchFamily="18" charset="2"/>
              <a:buChar char="·"/>
            </a:pPr>
            <a:endParaRPr lang="en-US" sz="1200" dirty="0">
              <a:latin typeface="Roboto Mono"/>
              <a:ea typeface="Roboto Mono"/>
              <a:sym typeface="Roboto Mono"/>
            </a:endParaRPr>
          </a:p>
          <a:p>
            <a:pPr marL="171450" lvl="6" indent="-171450">
              <a:buSzPct val="100000"/>
              <a:buFont typeface="Symbol" panose="05050102010706020507" pitchFamily="18" charset="2"/>
              <a:buChar char="·"/>
            </a:pPr>
            <a:r>
              <a:rPr lang="en-US" sz="1200" b="1" dirty="0">
                <a:latin typeface="Roboto Mono"/>
                <a:ea typeface="Roboto Mono"/>
                <a:sym typeface="Roboto Mono"/>
              </a:rPr>
              <a:t>Scaling the product:</a:t>
            </a:r>
            <a:r>
              <a:rPr lang="en-US" sz="1200" dirty="0">
                <a:latin typeface="Roboto Mono"/>
                <a:ea typeface="Roboto Mono"/>
                <a:sym typeface="Roboto Mono"/>
              </a:rPr>
              <a:t> The solution is highly scalable and can be generalized to new templates as it achieved very accurate results (and has been trained) on the diverse TableBank, ICDAR-2013, ICDAR-2019 and some custom-made datasets.</a:t>
            </a:r>
          </a:p>
        </p:txBody>
      </p:sp>
    </p:spTree>
    <p:extLst>
      <p:ext uri="{BB962C8B-B14F-4D97-AF65-F5344CB8AC3E}">
        <p14:creationId xmlns:p14="http://schemas.microsoft.com/office/powerpoint/2010/main" val="145681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0" y="0"/>
            <a:ext cx="9147578" cy="5143500"/>
          </a:xfrm>
          <a:prstGeom prst="rect">
            <a:avLst/>
          </a:prstGeom>
          <a:noFill/>
          <a:ln>
            <a:noFill/>
          </a:ln>
        </p:spPr>
      </p:pic>
      <p:sp>
        <p:nvSpPr>
          <p:cNvPr id="179" name="Google Shape;179;p3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Product Specifications</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9FA73B06-899B-4FBC-B6F1-FFE4005DA50D}"/>
              </a:ext>
            </a:extLst>
          </p:cNvPr>
          <p:cNvSpPr txBox="1"/>
          <p:nvPr/>
        </p:nvSpPr>
        <p:spPr>
          <a:xfrm>
            <a:off x="135875" y="879945"/>
            <a:ext cx="8412702" cy="3384966"/>
          </a:xfrm>
          <a:prstGeom prst="rect">
            <a:avLst/>
          </a:prstGeom>
          <a:noFill/>
        </p:spPr>
        <p:txBody>
          <a:bodyPr wrap="square" rtlCol="0">
            <a:spAutoFit/>
          </a:bodyPr>
          <a:lstStyle/>
          <a:p>
            <a:pPr>
              <a:lnSpc>
                <a:spcPct val="150000"/>
              </a:lnSpc>
              <a:buSzPct val="100000"/>
            </a:pPr>
            <a:r>
              <a:rPr lang="en" sz="1200" b="1" dirty="0">
                <a:latin typeface="Roboto Mono"/>
                <a:ea typeface="Roboto Mono"/>
                <a:cs typeface="Roboto Mono"/>
                <a:sym typeface="Roboto Mono"/>
              </a:rPr>
              <a:t>Technical Specifications:</a:t>
            </a: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Python v3.7</a:t>
            </a: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PyTorch v1.4</a:t>
            </a:r>
            <a:endParaRPr lang="en" sz="1200" dirty="0">
              <a:latin typeface="Roboto Mono"/>
              <a:ea typeface="Roboto Mono"/>
              <a:cs typeface="Roboto Mono"/>
              <a:sym typeface="Roboto Mono"/>
            </a:endParaRP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mmdetection v1.2</a:t>
            </a:r>
            <a:endParaRPr lang="en" sz="1200" dirty="0">
              <a:latin typeface="Roboto Mono"/>
              <a:ea typeface="Roboto Mono"/>
              <a:cs typeface="Roboto Mono"/>
              <a:sym typeface="Roboto Mono"/>
            </a:endParaRP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OpenCV v4.3.0</a:t>
            </a:r>
          </a:p>
          <a:p>
            <a:pPr marL="171450" indent="-171450">
              <a:lnSpc>
                <a:spcPct val="150000"/>
              </a:lnSpc>
              <a:buSzPct val="100000"/>
              <a:buFont typeface="Symbol" panose="05050102010706020507" pitchFamily="18" charset="2"/>
              <a:buChar char=""/>
            </a:pPr>
            <a:endParaRPr lang="en" sz="1200" dirty="0">
              <a:latin typeface="Roboto Mono"/>
              <a:ea typeface="Roboto Mono"/>
              <a:cs typeface="Roboto Mono"/>
              <a:sym typeface="Roboto Mono"/>
            </a:endParaRPr>
          </a:p>
          <a:p>
            <a:pPr lvl="1">
              <a:lnSpc>
                <a:spcPct val="150000"/>
              </a:lnSpc>
              <a:buSzPct val="100000"/>
            </a:pPr>
            <a:r>
              <a:rPr lang="en" sz="1200" b="1" dirty="0">
                <a:latin typeface="Roboto Mono"/>
                <a:ea typeface="Roboto Mono"/>
                <a:cs typeface="Roboto Mono"/>
                <a:sym typeface="Roboto Mono"/>
              </a:rPr>
              <a:t>Physical Specifications:</a:t>
            </a:r>
          </a:p>
          <a:p>
            <a:pPr marL="171450" lvl="1"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Google Colaboratory platform (with runtime set to GPU)</a:t>
            </a:r>
          </a:p>
          <a:p>
            <a:pPr marL="171450" lvl="1"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Sufficiently high RAM (8-16 GB)</a:t>
            </a:r>
            <a:endParaRPr lang="en" sz="1200" dirty="0">
              <a:latin typeface="Roboto Mono"/>
              <a:ea typeface="Roboto Mono"/>
              <a:cs typeface="Roboto Mono"/>
              <a:sym typeface="Roboto Mono"/>
            </a:endParaRPr>
          </a:p>
          <a:p>
            <a:pPr marL="171450" indent="-171450">
              <a:lnSpc>
                <a:spcPct val="150000"/>
              </a:lnSpc>
              <a:buSzPct val="100000"/>
              <a:buFont typeface="Symbol" panose="05050102010706020507" pitchFamily="18" charset="2"/>
              <a:buChar char="·"/>
            </a:pPr>
            <a:r>
              <a:rPr lang="en-US" sz="1200" dirty="0">
                <a:latin typeface="Roboto Mono"/>
                <a:ea typeface="Roboto Mono"/>
                <a:cs typeface="Roboto Mono"/>
                <a:sym typeface="Roboto Mono"/>
              </a:rPr>
              <a:t>GPU with around 8-16 GB GPU memory (for mmdetection toolbox)</a:t>
            </a:r>
          </a:p>
          <a:p>
            <a:pPr marL="171450" indent="-171450">
              <a:lnSpc>
                <a:spcPct val="150000"/>
              </a:lnSpc>
              <a:buSzPct val="100000"/>
              <a:buFont typeface="Symbol" panose="05050102010706020507" pitchFamily="18" charset="2"/>
              <a:buChar char="·"/>
            </a:pPr>
            <a:endParaRPr lang="en" sz="1200" dirty="0">
              <a:latin typeface="Roboto Mono"/>
              <a:ea typeface="Roboto Mono"/>
              <a:cs typeface="Roboto Mono"/>
              <a:sym typeface="Roboto Mono"/>
            </a:endParaRPr>
          </a:p>
          <a:p>
            <a:pPr>
              <a:lnSpc>
                <a:spcPct val="150000"/>
              </a:lnSpc>
              <a:buSzPct val="100000"/>
            </a:pPr>
            <a:endParaRPr lang="en" sz="1200" dirty="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7"/>
          <p:cNvPicPr preferRelativeResize="0"/>
          <p:nvPr/>
        </p:nvPicPr>
        <p:blipFill>
          <a:blip r:embed="rId3">
            <a:alphaModFix/>
          </a:blip>
          <a:stretch>
            <a:fillRect/>
          </a:stretch>
        </p:blipFill>
        <p:spPr>
          <a:xfrm>
            <a:off x="0" y="0"/>
            <a:ext cx="9147578" cy="5143500"/>
          </a:xfrm>
          <a:prstGeom prst="rect">
            <a:avLst/>
          </a:prstGeom>
          <a:noFill/>
          <a:ln>
            <a:noFill/>
          </a:ln>
        </p:spPr>
      </p:pic>
      <p:sp>
        <p:nvSpPr>
          <p:cNvPr id="186" name="Google Shape;186;p3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Product Limitations</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9C034197-77BE-4D2D-ABB8-0DAC071F26AD}"/>
              </a:ext>
            </a:extLst>
          </p:cNvPr>
          <p:cNvSpPr txBox="1"/>
          <p:nvPr/>
        </p:nvSpPr>
        <p:spPr>
          <a:xfrm>
            <a:off x="135875" y="890578"/>
            <a:ext cx="8614720" cy="1200329"/>
          </a:xfrm>
          <a:prstGeom prst="rect">
            <a:avLst/>
          </a:prstGeom>
          <a:noFill/>
        </p:spPr>
        <p:txBody>
          <a:bodyPr wrap="square" rtlCol="0">
            <a:spAutoFit/>
          </a:bodyPr>
          <a:lstStyle/>
          <a:p>
            <a:pPr marL="171450" indent="-171450">
              <a:buSzPct val="100000"/>
              <a:buFont typeface="Symbol" panose="05050102010706020507" pitchFamily="18" charset="2"/>
              <a:buChar char=""/>
              <a:tabLst>
                <a:tab pos="3657600" algn="l"/>
              </a:tabLst>
            </a:pPr>
            <a:r>
              <a:rPr lang="en-US" sz="1200" dirty="0">
                <a:latin typeface="Roboto Mono"/>
                <a:ea typeface="Roboto Mono"/>
                <a:cs typeface="Roboto Mono"/>
                <a:sym typeface="Roboto Mono"/>
              </a:rPr>
              <a:t>The product may fail when the invoice has </a:t>
            </a:r>
            <a:r>
              <a:rPr lang="en-US" sz="1200" b="1" dirty="0">
                <a:latin typeface="Roboto Mono"/>
                <a:ea typeface="Roboto Mono"/>
                <a:cs typeface="Roboto Mono"/>
                <a:sym typeface="Roboto Mono"/>
              </a:rPr>
              <a:t>NO</a:t>
            </a:r>
            <a:r>
              <a:rPr lang="en-US" sz="1200" dirty="0">
                <a:latin typeface="Roboto Mono"/>
                <a:ea typeface="Roboto Mono"/>
                <a:cs typeface="Roboto Mono"/>
                <a:sym typeface="Roboto Mono"/>
              </a:rPr>
              <a:t> tabular structure, although, even if there are borderless table structures in the invoice, they’ll get detected.</a:t>
            </a: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a:p>
            <a:pPr marL="171450" indent="-171450">
              <a:buSzPct val="100000"/>
              <a:buFont typeface="Symbol" panose="05050102010706020507" pitchFamily="18" charset="2"/>
              <a:buChar char=""/>
              <a:tabLst>
                <a:tab pos="3657600" algn="l"/>
              </a:tabLst>
            </a:pPr>
            <a:r>
              <a:rPr lang="en-US" sz="1200" dirty="0">
                <a:latin typeface="Roboto Mono"/>
                <a:ea typeface="Roboto Mono"/>
                <a:sym typeface="Roboto Mono"/>
              </a:rPr>
              <a:t>Model requires rich hardware requirements (high RAM and GPU).</a:t>
            </a: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a:p>
            <a:pPr marL="171450" indent="-171450">
              <a:buSzPct val="100000"/>
              <a:buFont typeface="Symbol" panose="05050102010706020507" pitchFamily="18" charset="2"/>
              <a:buChar char=""/>
              <a:tabLst>
                <a:tab pos="3657600" algn="l"/>
              </a:tabLst>
            </a:pPr>
            <a:endParaRPr lang="en-US" sz="1200" dirty="0">
              <a:latin typeface="Roboto Mono"/>
              <a:ea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0" y="0"/>
            <a:ext cx="9147578" cy="5143500"/>
          </a:xfrm>
          <a:prstGeom prst="rect">
            <a:avLst/>
          </a:prstGeom>
          <a:noFill/>
          <a:ln>
            <a:noFill/>
          </a:ln>
        </p:spPr>
      </p:pic>
      <p:sp>
        <p:nvSpPr>
          <p:cNvPr id="193" name="Google Shape;193;p3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Architecture</a:t>
            </a:r>
            <a:endParaRPr sz="2400" b="1">
              <a:latin typeface="Roboto Mono"/>
              <a:ea typeface="Roboto Mono"/>
              <a:cs typeface="Roboto Mono"/>
              <a:sym typeface="Roboto Mono"/>
            </a:endParaRPr>
          </a:p>
        </p:txBody>
      </p:sp>
      <p:sp>
        <p:nvSpPr>
          <p:cNvPr id="6" name="TextBox 5">
            <a:extLst>
              <a:ext uri="{FF2B5EF4-FFF2-40B4-BE49-F238E27FC236}">
                <a16:creationId xmlns:a16="http://schemas.microsoft.com/office/drawing/2014/main" id="{2658119D-BD61-4DF9-BB70-10649A5880E5}"/>
              </a:ext>
            </a:extLst>
          </p:cNvPr>
          <p:cNvSpPr txBox="1"/>
          <p:nvPr/>
        </p:nvSpPr>
        <p:spPr>
          <a:xfrm>
            <a:off x="374574" y="3784276"/>
            <a:ext cx="8394852" cy="1200329"/>
          </a:xfrm>
          <a:prstGeom prst="rect">
            <a:avLst/>
          </a:prstGeom>
          <a:noFill/>
        </p:spPr>
        <p:txBody>
          <a:bodyPr wrap="square" rtlCol="0">
            <a:spAutoFit/>
          </a:bodyPr>
          <a:lstStyle/>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We have followed these papers: </a:t>
            </a:r>
            <a:r>
              <a:rPr lang="en-US" sz="1200" dirty="0">
                <a:latin typeface="Roboto Mono" panose="020B0604020202020204" charset="0"/>
                <a:ea typeface="Roboto Mono" panose="020B0604020202020204" charset="0"/>
                <a:hlinkClick r:id="rId4"/>
              </a:rPr>
              <a:t>CascadeTabNet</a:t>
            </a:r>
            <a:r>
              <a:rPr lang="en-US" sz="1200" dirty="0">
                <a:latin typeface="Roboto Mono" panose="020B0604020202020204" charset="0"/>
                <a:ea typeface="Roboto Mono" panose="020B0604020202020204" charset="0"/>
              </a:rPr>
              <a:t>, </a:t>
            </a:r>
            <a:r>
              <a:rPr lang="en-US" sz="1200" dirty="0">
                <a:latin typeface="Roboto Mono" panose="020B0604020202020204" charset="0"/>
                <a:ea typeface="Roboto Mono" panose="020B0604020202020204" charset="0"/>
                <a:hlinkClick r:id="rId5"/>
              </a:rPr>
              <a:t>Cascade Mask R-CNN</a:t>
            </a:r>
            <a:r>
              <a:rPr lang="en-US" sz="1200" dirty="0">
                <a:latin typeface="Roboto Mono" panose="020B0604020202020204" charset="0"/>
                <a:ea typeface="Roboto Mono" panose="020B0604020202020204" charset="0"/>
              </a:rPr>
              <a:t> and </a:t>
            </a:r>
            <a:r>
              <a:rPr lang="en-US" sz="1200" dirty="0">
                <a:latin typeface="Roboto Mono" panose="020B0604020202020204" charset="0"/>
                <a:ea typeface="Roboto Mono" panose="020B0604020202020204" charset="0"/>
                <a:hlinkClick r:id="rId6"/>
              </a:rPr>
              <a:t>HRNet</a:t>
            </a:r>
            <a:r>
              <a:rPr lang="en-US" sz="1200" dirty="0">
                <a:latin typeface="Roboto Mono" panose="020B0604020202020204" charset="0"/>
                <a:ea typeface="Roboto Mono" panose="020B0604020202020204" charset="0"/>
              </a:rPr>
              <a:t>.</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The invoice is sent as an input image to the backbone CNN.</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In our case, the backbone is High-Resolution Network (</a:t>
            </a:r>
            <a:r>
              <a:rPr lang="en-US" sz="1200" dirty="0">
                <a:latin typeface="Roboto Mono" panose="020B0604020202020204" charset="0"/>
                <a:ea typeface="Roboto Mono" panose="020B0604020202020204" charset="0"/>
                <a:hlinkClick r:id="rId6"/>
              </a:rPr>
              <a:t>HRNet</a:t>
            </a:r>
            <a:r>
              <a:rPr lang="en-US" sz="1200" dirty="0">
                <a:latin typeface="Roboto Mono" panose="020B0604020202020204" charset="0"/>
                <a:ea typeface="Roboto Mono" panose="020B0604020202020204" charset="0"/>
              </a:rPr>
              <a:t>).</a:t>
            </a:r>
          </a:p>
          <a:p>
            <a:endParaRPr lang="en-US" sz="1200" dirty="0">
              <a:latin typeface="Roboto Mono" panose="020B0604020202020204" charset="0"/>
              <a:ea typeface="Roboto Mono" panose="020B0604020202020204" charset="0"/>
            </a:endParaRPr>
          </a:p>
        </p:txBody>
      </p:sp>
      <p:pic>
        <p:nvPicPr>
          <p:cNvPr id="10" name="Picture 9" descr="A close up of a sign&#10;&#10;Description automatically generated">
            <a:extLst>
              <a:ext uri="{FF2B5EF4-FFF2-40B4-BE49-F238E27FC236}">
                <a16:creationId xmlns:a16="http://schemas.microsoft.com/office/drawing/2014/main" id="{0D52F377-7690-4285-9B06-AD3776D0396E}"/>
              </a:ext>
            </a:extLst>
          </p:cNvPr>
          <p:cNvPicPr>
            <a:picLocks noChangeAspect="1"/>
          </p:cNvPicPr>
          <p:nvPr/>
        </p:nvPicPr>
        <p:blipFill>
          <a:blip r:embed="rId7"/>
          <a:stretch>
            <a:fillRect/>
          </a:stretch>
        </p:blipFill>
        <p:spPr>
          <a:xfrm>
            <a:off x="999460" y="865275"/>
            <a:ext cx="6786090" cy="24857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41"/>
          <p:cNvPicPr preferRelativeResize="0"/>
          <p:nvPr/>
        </p:nvPicPr>
        <p:blipFill>
          <a:blip r:embed="rId3">
            <a:alphaModFix/>
          </a:blip>
          <a:stretch>
            <a:fillRect/>
          </a:stretch>
        </p:blipFill>
        <p:spPr>
          <a:xfrm>
            <a:off x="0" y="0"/>
            <a:ext cx="9147578" cy="5143500"/>
          </a:xfrm>
          <a:prstGeom prst="rect">
            <a:avLst/>
          </a:prstGeom>
          <a:noFill/>
          <a:ln>
            <a:noFill/>
          </a:ln>
        </p:spPr>
      </p:pic>
      <p:sp>
        <p:nvSpPr>
          <p:cNvPr id="214" name="Google Shape;214;p41"/>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Architecture</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90C488A0-C612-4D85-BF3D-3CDB01D8E365}"/>
              </a:ext>
            </a:extLst>
          </p:cNvPr>
          <p:cNvSpPr txBox="1"/>
          <p:nvPr/>
        </p:nvSpPr>
        <p:spPr>
          <a:xfrm>
            <a:off x="135875" y="865275"/>
            <a:ext cx="8394852" cy="3600986"/>
          </a:xfrm>
          <a:prstGeom prst="rect">
            <a:avLst/>
          </a:prstGeom>
          <a:noFill/>
        </p:spPr>
        <p:txBody>
          <a:bodyPr wrap="square" rtlCol="0">
            <a:spAutoFit/>
          </a:bodyPr>
          <a:lstStyle/>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HRNet is a very recent technique to obtain high resolution features using interconnected parallel convolutions, which is best suited for tasks which demand good localization, making it the best backbone choice for our use-case.</a:t>
            </a:r>
          </a:p>
          <a:p>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On the features produced by HRNetv2, we use a </a:t>
            </a:r>
            <a:r>
              <a:rPr lang="en-US" sz="1200" dirty="0">
                <a:latin typeface="Roboto Mono" panose="020B0604020202020204" charset="0"/>
                <a:ea typeface="Roboto Mono" panose="020B0604020202020204" charset="0"/>
                <a:hlinkClick r:id="rId4"/>
              </a:rPr>
              <a:t>Cascade Mask R-CNN</a:t>
            </a:r>
            <a:r>
              <a:rPr lang="en-US" sz="1200" dirty="0">
                <a:latin typeface="Roboto Mono" panose="020B0604020202020204" charset="0"/>
                <a:ea typeface="Roboto Mono" panose="020B0604020202020204" charset="0"/>
              </a:rPr>
              <a:t> for instance segmentation, which helps to recognize the various instances of tables and the corresponding cells in the invoice.</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This feature map is scanned by a Region Proposal Network (RPN) to identify the regions of interest (region proposals).</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These proposals are then sent to </a:t>
            </a:r>
            <a:r>
              <a:rPr lang="en-US" sz="1200" dirty="0" err="1">
                <a:latin typeface="Roboto Mono" panose="020B0604020202020204" charset="0"/>
                <a:ea typeface="Roboto Mono" panose="020B0604020202020204" charset="0"/>
              </a:rPr>
              <a:t>RoI</a:t>
            </a:r>
            <a:r>
              <a:rPr lang="en-US" sz="1200" dirty="0">
                <a:latin typeface="Roboto Mono" panose="020B0604020202020204" charset="0"/>
                <a:ea typeface="Roboto Mono" panose="020B0604020202020204" charset="0"/>
              </a:rPr>
              <a:t> Align layer followed by 3-step cascade classification and bounding-box regression layers. The classifiers are trained to identify the tables and the regression is performed to refine the boxes that contain tables.</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In the last step of Cascade R-CNN, an instance segmentation mask is predicted which helps to differentiate between different tables in the invoice at pixel-level.</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8" name="Google Shape;228;p4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Architecture</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62C44994-D59D-419A-BF84-DD6880DF758F}"/>
              </a:ext>
            </a:extLst>
          </p:cNvPr>
          <p:cNvSpPr txBox="1"/>
          <p:nvPr/>
        </p:nvSpPr>
        <p:spPr>
          <a:xfrm>
            <a:off x="135875" y="865275"/>
            <a:ext cx="8394852" cy="2677656"/>
          </a:xfrm>
          <a:prstGeom prst="rect">
            <a:avLst/>
          </a:prstGeom>
          <a:noFill/>
        </p:spPr>
        <p:txBody>
          <a:bodyPr wrap="square" rtlCol="0">
            <a:spAutoFit/>
          </a:bodyPr>
          <a:lstStyle/>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In the second iteration, the model is again fine-tuned on a smaller dataset to accomplish a more specific task of classifying tables as </a:t>
            </a:r>
            <a:r>
              <a:rPr lang="en-US" sz="1200" b="1" dirty="0">
                <a:latin typeface="Roboto Mono" panose="020B0604020202020204" charset="0"/>
                <a:ea typeface="Roboto Mono" panose="020B0604020202020204" charset="0"/>
              </a:rPr>
              <a:t>bordered </a:t>
            </a:r>
            <a:r>
              <a:rPr lang="en-US" sz="1200" dirty="0">
                <a:latin typeface="Roboto Mono" panose="020B0604020202020204" charset="0"/>
                <a:ea typeface="Roboto Mono" panose="020B0604020202020204" charset="0"/>
              </a:rPr>
              <a:t>or </a:t>
            </a:r>
            <a:r>
              <a:rPr lang="en-US" sz="1200" b="1" dirty="0">
                <a:latin typeface="Roboto Mono" panose="020B0604020202020204" charset="0"/>
                <a:ea typeface="Roboto Mono" panose="020B0604020202020204" charset="0"/>
              </a:rPr>
              <a:t>borderless</a:t>
            </a:r>
            <a:r>
              <a:rPr lang="en-US" sz="1200" dirty="0">
                <a:latin typeface="Roboto Mono" panose="020B0604020202020204" charset="0"/>
                <a:ea typeface="Roboto Mono" panose="020B0604020202020204" charset="0"/>
              </a:rPr>
              <a:t> and predicting the cell masks in </a:t>
            </a:r>
            <a:r>
              <a:rPr lang="en-US" sz="1200" b="1" dirty="0">
                <a:latin typeface="Roboto Mono" panose="020B0604020202020204" charset="0"/>
                <a:ea typeface="Roboto Mono" panose="020B0604020202020204" charset="0"/>
              </a:rPr>
              <a:t>borderless</a:t>
            </a:r>
            <a:r>
              <a:rPr lang="en-US" sz="1200" dirty="0">
                <a:latin typeface="Roboto Mono" panose="020B0604020202020204" charset="0"/>
                <a:ea typeface="Roboto Mono" panose="020B0604020202020204" charset="0"/>
              </a:rPr>
              <a:t> tables.</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Cell masks in bordered tables are predicted using simple edge-detection techniques.</a:t>
            </a:r>
            <a:endParaRPr lang="en-US" sz="1200" b="1" dirty="0">
              <a:latin typeface="Roboto Mono" panose="020B0604020202020204" charset="0"/>
              <a:ea typeface="Roboto Mono" panose="020B0604020202020204" charset="0"/>
            </a:endParaRP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From these segmented cell masks, we detect and recognize the respective text through an existing OCR (Optical Character Recognition) SaaS software. </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r>
              <a:rPr lang="en-US" sz="1200" dirty="0">
                <a:latin typeface="Roboto Mono" panose="020B0604020202020204" charset="0"/>
                <a:ea typeface="Roboto Mono" panose="020B0604020202020204" charset="0"/>
              </a:rPr>
              <a:t>We plan to use Tesseract OCR, which is deep learning-based OCR and is significantly more accurate.</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pPr marL="171450" indent="-171450">
              <a:buFont typeface="Symbol" panose="05050102010706020507" pitchFamily="18" charset="2"/>
              <a:buChar char="·"/>
            </a:pPr>
            <a:endParaRPr lang="en-US" sz="1200" b="1" dirty="0">
              <a:latin typeface="Roboto Mono" panose="020B0604020202020204" charset="0"/>
              <a:ea typeface="Roboto Mono"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9"/>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0" name="Google Shape;200;p3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Brief on Programming Module</a:t>
            </a:r>
            <a:endParaRPr sz="2400" b="1" dirty="0">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340D21D3-87B5-48D3-8F91-BBE046232590}"/>
              </a:ext>
            </a:extLst>
          </p:cNvPr>
          <p:cNvSpPr txBox="1"/>
          <p:nvPr/>
        </p:nvSpPr>
        <p:spPr>
          <a:xfrm>
            <a:off x="135875" y="872050"/>
            <a:ext cx="8646618" cy="3231654"/>
          </a:xfrm>
          <a:prstGeom prst="rect">
            <a:avLst/>
          </a:prstGeom>
          <a:noFill/>
        </p:spPr>
        <p:txBody>
          <a:bodyPr wrap="square" rtlCol="0">
            <a:spAutoFit/>
          </a:bodyPr>
          <a:lstStyle/>
          <a:p>
            <a:r>
              <a:rPr lang="en-US" sz="1200" b="1" dirty="0">
                <a:latin typeface="Roboto Mono" panose="020B0604020202020204" charset="0"/>
                <a:ea typeface="Roboto Mono" panose="020B0604020202020204" charset="0"/>
              </a:rPr>
              <a:t>Programming Language:</a:t>
            </a:r>
            <a:r>
              <a:rPr lang="en-US" sz="1200" dirty="0">
                <a:latin typeface="Roboto Mono" panose="020B0604020202020204" charset="0"/>
                <a:ea typeface="Roboto Mono" panose="020B0604020202020204" charset="0"/>
              </a:rPr>
              <a:t> Python 3.7 with PyTorch, mmdetection and OpenCV.</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a:p>
            <a:r>
              <a:rPr lang="en-US" sz="1200" b="1" dirty="0">
                <a:latin typeface="Roboto Mono" panose="020B0604020202020204" charset="0"/>
                <a:ea typeface="Roboto Mono" panose="020B0604020202020204" charset="0"/>
              </a:rPr>
              <a:t>Software Modules:</a:t>
            </a:r>
          </a:p>
          <a:p>
            <a:endParaRPr lang="en-US" sz="1200" b="1" dirty="0">
              <a:latin typeface="Roboto Mono" panose="020B0604020202020204" charset="0"/>
              <a:ea typeface="Roboto Mono" panose="020B0604020202020204" charset="0"/>
            </a:endParaRPr>
          </a:p>
          <a:p>
            <a:pPr marL="285750" indent="-285750">
              <a:buFont typeface="+mj-lt"/>
              <a:buAutoNum type="arabicParenR"/>
            </a:pPr>
            <a:r>
              <a:rPr lang="en-US" sz="1200" dirty="0">
                <a:latin typeface="Roboto Mono" panose="020B0604020202020204" charset="0"/>
                <a:ea typeface="Roboto Mono" panose="020B0604020202020204" charset="0"/>
                <a:hlinkClick r:id="rId4"/>
              </a:rPr>
              <a:t>mmdetection</a:t>
            </a:r>
            <a:r>
              <a:rPr lang="en-US" sz="1200" dirty="0">
                <a:latin typeface="Roboto Mono" panose="020B0604020202020204" charset="0"/>
                <a:ea typeface="Roboto Mono" panose="020B0604020202020204" charset="0"/>
              </a:rPr>
              <a:t> is an open source object detection toolbox based on PyTorch which contains HRNetV2 and Cascade Mask R-CNN models trained on ImageNet. </a:t>
            </a:r>
          </a:p>
          <a:p>
            <a:pPr marL="285750" indent="-285750">
              <a:buFont typeface="+mj-lt"/>
              <a:buAutoNum type="arabicParenR"/>
            </a:pPr>
            <a:endParaRPr lang="en-US" sz="1200" dirty="0">
              <a:latin typeface="Roboto Mono" panose="020B0604020202020204" charset="0"/>
              <a:ea typeface="Roboto Mono" panose="020B0604020202020204" charset="0"/>
            </a:endParaRPr>
          </a:p>
          <a:p>
            <a:pPr marL="285750" indent="-285750">
              <a:buFont typeface="+mj-lt"/>
              <a:buAutoNum type="arabicParenR"/>
            </a:pPr>
            <a:r>
              <a:rPr lang="en-US" sz="1200" dirty="0">
                <a:latin typeface="Roboto Mono" panose="020B0604020202020204" charset="0"/>
                <a:ea typeface="Roboto Mono" panose="020B0604020202020204" charset="0"/>
              </a:rPr>
              <a:t>We will use HRNetV2 and Cascade Mask R-CNN models from this toolbox and then fine-tune them over Table Detection datasets that we have considered (mentioned in an earlier slide).</a:t>
            </a:r>
          </a:p>
          <a:p>
            <a:pPr marL="285750" indent="-285750">
              <a:buFont typeface="+mj-lt"/>
              <a:buAutoNum type="arabicParenR"/>
            </a:pPr>
            <a:endParaRPr lang="en-US" sz="1200" dirty="0">
              <a:latin typeface="Roboto Mono" panose="020B0604020202020204" charset="0"/>
              <a:ea typeface="Roboto Mono" panose="020B0604020202020204" charset="0"/>
            </a:endParaRPr>
          </a:p>
          <a:p>
            <a:pPr marL="285750" indent="-285750">
              <a:buFont typeface="+mj-lt"/>
              <a:buAutoNum type="arabicParenR"/>
            </a:pPr>
            <a:r>
              <a:rPr lang="en-US" sz="1200" dirty="0">
                <a:latin typeface="Roboto Mono" panose="020B0604020202020204" charset="0"/>
                <a:ea typeface="Roboto Mono" panose="020B0604020202020204" charset="0"/>
              </a:rPr>
              <a:t>After the text is recognized through OCR, we’ll then build …</a:t>
            </a:r>
          </a:p>
          <a:p>
            <a:pPr marL="285750" indent="-285750">
              <a:buFont typeface="+mj-lt"/>
              <a:buAutoNum type="arabicParenR"/>
            </a:pPr>
            <a:endParaRPr lang="en-US" sz="1200" dirty="0">
              <a:latin typeface="Roboto Mono" panose="020B0604020202020204" charset="0"/>
              <a:ea typeface="Roboto Mono" panose="020B0604020202020204" charset="0"/>
            </a:endParaRPr>
          </a:p>
          <a:p>
            <a:r>
              <a:rPr lang="en-US" sz="1200" b="1" dirty="0">
                <a:latin typeface="Roboto Mono" panose="020B0604020202020204" charset="0"/>
                <a:ea typeface="Roboto Mono" panose="020B0604020202020204" charset="0"/>
              </a:rPr>
              <a:t>Integration with existing SaaS softwares:</a:t>
            </a:r>
          </a:p>
          <a:p>
            <a:endParaRPr lang="en-US" sz="1200" b="1" dirty="0">
              <a:latin typeface="Roboto Mono" panose="020B0604020202020204" charset="0"/>
              <a:ea typeface="Roboto Mono" panose="020B0604020202020204" charset="0"/>
            </a:endParaRPr>
          </a:p>
          <a:p>
            <a:pPr marL="228600" indent="-228600">
              <a:buFont typeface="+mj-lt"/>
              <a:buAutoNum type="arabicParenR"/>
            </a:pPr>
            <a:r>
              <a:rPr lang="en-US" sz="1200" dirty="0">
                <a:latin typeface="Roboto Mono" panose="020B0604020202020204" charset="0"/>
                <a:ea typeface="Roboto Mono" panose="020B0604020202020204" charset="0"/>
              </a:rPr>
              <a:t>WIP</a:t>
            </a:r>
          </a:p>
          <a:p>
            <a:pPr marL="171450" indent="-171450">
              <a:buFont typeface="Symbol" panose="05050102010706020507" pitchFamily="18" charset="2"/>
              <a:buChar char=""/>
            </a:pPr>
            <a:endParaRPr lang="en-US" sz="1200" dirty="0">
              <a:latin typeface="Roboto Mono" panose="020B0604020202020204" charset="0"/>
              <a:ea typeface="Roboto Mono" panose="020B0604020202020204" charset="0"/>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2133</TotalTime>
  <Words>932</Words>
  <Application>Microsoft Office PowerPoint</Application>
  <PresentationFormat>On-screen Show (16:9)</PresentationFormat>
  <Paragraphs>104</Paragraphs>
  <Slides>13</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Calibri</vt:lpstr>
      <vt:lpstr>Symbol</vt:lpstr>
      <vt:lpstr>Proxima Nova</vt:lpstr>
      <vt:lpstr>Roboto Mono</vt:lpstr>
      <vt:lpstr>Roboto</vt:lpstr>
      <vt:lpstr>Cambria</vt:lpstr>
      <vt:lpstr>Arial</vt:lpstr>
      <vt:lpstr>Quattrocento Sans</vt:lpstr>
      <vt:lpstr>Material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Deepesh Virendra Hada</cp:lastModifiedBy>
  <cp:revision>37</cp:revision>
  <dcterms:modified xsi:type="dcterms:W3CDTF">2020-07-12T11:58:02Z</dcterms:modified>
</cp:coreProperties>
</file>