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314" r:id="rId2"/>
    <p:sldId id="340" r:id="rId3"/>
    <p:sldId id="34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1169"/>
    <a:srgbClr val="4F1268"/>
    <a:srgbClr val="00823B"/>
    <a:srgbClr val="FAA314"/>
    <a:srgbClr val="FF33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39" autoAdjust="0"/>
    <p:restoredTop sz="95332" autoAdjust="0"/>
  </p:normalViewPr>
  <p:slideViewPr>
    <p:cSldViewPr snapToGrid="0">
      <p:cViewPr varScale="1">
        <p:scale>
          <a:sx n="88" d="100"/>
          <a:sy n="88" d="100"/>
        </p:scale>
        <p:origin x="8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B4AB5-20B9-4FE7-A11A-B63922428904}" type="datetimeFigureOut">
              <a:rPr lang="en-US" smtClean="0"/>
              <a:t>2/11/2023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4A111-C896-4B0B-A8E1-7A3275BFA8BD}" type="slidenum">
              <a:rPr lang="en-US" smtClean="0"/>
              <a:t>‹#›</a:t>
            </a:fld>
            <a:endParaRPr lang="en-US"/>
          </a:p>
        </p:txBody>
      </p:sp>
    </p:spTree>
    <p:extLst>
      <p:ext uri="{BB962C8B-B14F-4D97-AF65-F5344CB8AC3E}">
        <p14:creationId xmlns:p14="http://schemas.microsoft.com/office/powerpoint/2010/main" val="617684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A5EC7E2-EC41-4078-A08D-E4978FB42CFC}"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1C70E-FDF9-41B1-B47C-158DC69DBF3F}" type="slidenum">
              <a:rPr lang="en-US" smtClean="0"/>
              <a:t>‹#›</a:t>
            </a:fld>
            <a:endParaRPr lang="en-US"/>
          </a:p>
        </p:txBody>
      </p:sp>
    </p:spTree>
    <p:extLst>
      <p:ext uri="{BB962C8B-B14F-4D97-AF65-F5344CB8AC3E}">
        <p14:creationId xmlns:p14="http://schemas.microsoft.com/office/powerpoint/2010/main" val="270476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5EC7E2-EC41-4078-A08D-E4978FB42CFC}"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1C70E-FDF9-41B1-B47C-158DC69DBF3F}" type="slidenum">
              <a:rPr lang="en-US" smtClean="0"/>
              <a:t>‹#›</a:t>
            </a:fld>
            <a:endParaRPr lang="en-US"/>
          </a:p>
        </p:txBody>
      </p:sp>
    </p:spTree>
    <p:extLst>
      <p:ext uri="{BB962C8B-B14F-4D97-AF65-F5344CB8AC3E}">
        <p14:creationId xmlns:p14="http://schemas.microsoft.com/office/powerpoint/2010/main" val="614625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5EC7E2-EC41-4078-A08D-E4978FB42CFC}"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1C70E-FDF9-41B1-B47C-158DC69DBF3F}" type="slidenum">
              <a:rPr lang="en-US" smtClean="0"/>
              <a:t>‹#›</a:t>
            </a:fld>
            <a:endParaRPr lang="en-US"/>
          </a:p>
        </p:txBody>
      </p:sp>
    </p:spTree>
    <p:extLst>
      <p:ext uri="{BB962C8B-B14F-4D97-AF65-F5344CB8AC3E}">
        <p14:creationId xmlns:p14="http://schemas.microsoft.com/office/powerpoint/2010/main" val="252579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5EC7E2-EC41-4078-A08D-E4978FB42CFC}"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1C70E-FDF9-41B1-B47C-158DC69DBF3F}" type="slidenum">
              <a:rPr lang="en-US" smtClean="0"/>
              <a:t>‹#›</a:t>
            </a:fld>
            <a:endParaRPr lang="en-US"/>
          </a:p>
        </p:txBody>
      </p:sp>
    </p:spTree>
    <p:extLst>
      <p:ext uri="{BB962C8B-B14F-4D97-AF65-F5344CB8AC3E}">
        <p14:creationId xmlns:p14="http://schemas.microsoft.com/office/powerpoint/2010/main" val="3846691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5EC7E2-EC41-4078-A08D-E4978FB42CFC}"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D1C70E-FDF9-41B1-B47C-158DC69DBF3F}" type="slidenum">
              <a:rPr lang="en-US" smtClean="0"/>
              <a:t>‹#›</a:t>
            </a:fld>
            <a:endParaRPr lang="en-US"/>
          </a:p>
        </p:txBody>
      </p:sp>
    </p:spTree>
    <p:extLst>
      <p:ext uri="{BB962C8B-B14F-4D97-AF65-F5344CB8AC3E}">
        <p14:creationId xmlns:p14="http://schemas.microsoft.com/office/powerpoint/2010/main" val="3938965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5EC7E2-EC41-4078-A08D-E4978FB42CFC}"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1C70E-FDF9-41B1-B47C-158DC69DBF3F}" type="slidenum">
              <a:rPr lang="en-US" smtClean="0"/>
              <a:t>‹#›</a:t>
            </a:fld>
            <a:endParaRPr lang="en-US"/>
          </a:p>
        </p:txBody>
      </p:sp>
    </p:spTree>
    <p:extLst>
      <p:ext uri="{BB962C8B-B14F-4D97-AF65-F5344CB8AC3E}">
        <p14:creationId xmlns:p14="http://schemas.microsoft.com/office/powerpoint/2010/main" val="410637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5EC7E2-EC41-4078-A08D-E4978FB42CFC}" type="datetimeFigureOut">
              <a:rPr lang="en-US" smtClean="0"/>
              <a:t>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D1C70E-FDF9-41B1-B47C-158DC69DBF3F}" type="slidenum">
              <a:rPr lang="en-US" smtClean="0"/>
              <a:t>‹#›</a:t>
            </a:fld>
            <a:endParaRPr lang="en-US"/>
          </a:p>
        </p:txBody>
      </p:sp>
    </p:spTree>
    <p:extLst>
      <p:ext uri="{BB962C8B-B14F-4D97-AF65-F5344CB8AC3E}">
        <p14:creationId xmlns:p14="http://schemas.microsoft.com/office/powerpoint/2010/main" val="239085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5EC7E2-EC41-4078-A08D-E4978FB42CFC}" type="datetimeFigureOut">
              <a:rPr lang="en-US" smtClean="0"/>
              <a:t>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D1C70E-FDF9-41B1-B47C-158DC69DBF3F}" type="slidenum">
              <a:rPr lang="en-US" smtClean="0"/>
              <a:t>‹#›</a:t>
            </a:fld>
            <a:endParaRPr lang="en-US"/>
          </a:p>
        </p:txBody>
      </p:sp>
    </p:spTree>
    <p:extLst>
      <p:ext uri="{BB962C8B-B14F-4D97-AF65-F5344CB8AC3E}">
        <p14:creationId xmlns:p14="http://schemas.microsoft.com/office/powerpoint/2010/main" val="4021757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5EC7E2-EC41-4078-A08D-E4978FB42CFC}" type="datetimeFigureOut">
              <a:rPr lang="en-US" smtClean="0"/>
              <a:t>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D1C70E-FDF9-41B1-B47C-158DC69DBF3F}" type="slidenum">
              <a:rPr lang="en-US" smtClean="0"/>
              <a:t>‹#›</a:t>
            </a:fld>
            <a:endParaRPr lang="en-US"/>
          </a:p>
        </p:txBody>
      </p:sp>
    </p:spTree>
    <p:extLst>
      <p:ext uri="{BB962C8B-B14F-4D97-AF65-F5344CB8AC3E}">
        <p14:creationId xmlns:p14="http://schemas.microsoft.com/office/powerpoint/2010/main" val="303106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5EC7E2-EC41-4078-A08D-E4978FB42CFC}"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1C70E-FDF9-41B1-B47C-158DC69DBF3F}" type="slidenum">
              <a:rPr lang="en-US" smtClean="0"/>
              <a:t>‹#›</a:t>
            </a:fld>
            <a:endParaRPr lang="en-US"/>
          </a:p>
        </p:txBody>
      </p:sp>
    </p:spTree>
    <p:extLst>
      <p:ext uri="{BB962C8B-B14F-4D97-AF65-F5344CB8AC3E}">
        <p14:creationId xmlns:p14="http://schemas.microsoft.com/office/powerpoint/2010/main" val="3702743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5EC7E2-EC41-4078-A08D-E4978FB42CFC}"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D1C70E-FDF9-41B1-B47C-158DC69DBF3F}" type="slidenum">
              <a:rPr lang="en-US" smtClean="0"/>
              <a:t>‹#›</a:t>
            </a:fld>
            <a:endParaRPr lang="en-US"/>
          </a:p>
        </p:txBody>
      </p:sp>
    </p:spTree>
    <p:extLst>
      <p:ext uri="{BB962C8B-B14F-4D97-AF65-F5344CB8AC3E}">
        <p14:creationId xmlns:p14="http://schemas.microsoft.com/office/powerpoint/2010/main" val="3285381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EC7E2-EC41-4078-A08D-E4978FB42CFC}" type="datetimeFigureOut">
              <a:rPr lang="en-US" smtClean="0"/>
              <a:t>2/11/2023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1C70E-FDF9-41B1-B47C-158DC69DBF3F}" type="slidenum">
              <a:rPr lang="en-US" smtClean="0"/>
              <a:t>‹#›</a:t>
            </a:fld>
            <a:endParaRPr lang="en-US"/>
          </a:p>
        </p:txBody>
      </p:sp>
    </p:spTree>
    <p:extLst>
      <p:ext uri="{BB962C8B-B14F-4D97-AF65-F5344CB8AC3E}">
        <p14:creationId xmlns:p14="http://schemas.microsoft.com/office/powerpoint/2010/main" val="1683374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510945" y="5434913"/>
            <a:ext cx="2979906" cy="954107"/>
          </a:xfrm>
          <a:prstGeom prst="rect">
            <a:avLst/>
          </a:prstGeom>
        </p:spPr>
        <p:txBody>
          <a:bodyPr wrap="square">
            <a:spAutoFit/>
          </a:bodyPr>
          <a:lstStyle/>
          <a:p>
            <a:r>
              <a:rPr lang="en-US" sz="3600" b="1" dirty="0">
                <a:solidFill>
                  <a:schemeClr val="bg1"/>
                </a:solidFill>
                <a:latin typeface="+mj-lt"/>
              </a:rPr>
              <a:t>Phoenix Global</a:t>
            </a:r>
          </a:p>
          <a:p>
            <a:r>
              <a:rPr lang="en-US" sz="2000" b="1" dirty="0">
                <a:solidFill>
                  <a:schemeClr val="bg1"/>
                </a:solidFill>
                <a:latin typeface="+mj-lt"/>
              </a:rPr>
              <a:t>A One-stop Career Catalyst</a:t>
            </a:r>
            <a:endParaRPr lang="en-US" sz="2000" dirty="0">
              <a:solidFill>
                <a:schemeClr val="bg1"/>
              </a:solidFill>
              <a:latin typeface="+mj-lt"/>
            </a:endParaRPr>
          </a:p>
        </p:txBody>
      </p:sp>
      <p:sp>
        <p:nvSpPr>
          <p:cNvPr id="9" name="Rectangle 8"/>
          <p:cNvSpPr/>
          <p:nvPr/>
        </p:nvSpPr>
        <p:spPr>
          <a:xfrm>
            <a:off x="0" y="3934271"/>
            <a:ext cx="12192000" cy="2838096"/>
          </a:xfrm>
          <a:prstGeom prst="rect">
            <a:avLst/>
          </a:prstGeom>
          <a:solidFill>
            <a:srgbClr val="371169"/>
          </a:solidFill>
          <a:ln/>
        </p:spPr>
        <p:style>
          <a:lnRef idx="0">
            <a:schemeClr val="accent5"/>
          </a:lnRef>
          <a:fillRef idx="3">
            <a:schemeClr val="accent5"/>
          </a:fillRef>
          <a:effectRef idx="3">
            <a:schemeClr val="accent5"/>
          </a:effectRef>
          <a:fontRef idx="minor">
            <a:schemeClr val="lt1"/>
          </a:fontRef>
        </p:style>
        <p:txBody>
          <a:bodyPr rtlCol="0" anchor="ctr"/>
          <a:lstStyle/>
          <a:p>
            <a:pPr lvl="1"/>
            <a:endParaRPr lang="en-US" b="1" dirty="0">
              <a:ea typeface="FZYaoTi" panose="02010601030101010101"/>
            </a:endParaRPr>
          </a:p>
          <a:p>
            <a:pPr lvl="1"/>
            <a:r>
              <a:rPr lang="en-US" b="1" dirty="0">
                <a:ea typeface="FZYaoTi" panose="02010601030101010101"/>
              </a:rPr>
              <a:t>Consulting Analytics Case Study</a:t>
            </a:r>
          </a:p>
          <a:p>
            <a:pPr lvl="1"/>
            <a:endParaRPr lang="en-US" b="1" dirty="0">
              <a:ea typeface="FZYaoTi" panose="02010601030101010101"/>
            </a:endParaRPr>
          </a:p>
          <a:p>
            <a:pPr lvl="1"/>
            <a:endParaRPr lang="en-US" b="1" dirty="0">
              <a:ea typeface="FZYaoTi" panose="02010601030101010101"/>
            </a:endParaRPr>
          </a:p>
          <a:p>
            <a:pPr lvl="1"/>
            <a:endParaRPr lang="en-US" b="1" dirty="0">
              <a:ea typeface="FZYaoTi" panose="02010601030101010101"/>
            </a:endParaRPr>
          </a:p>
          <a:p>
            <a:pPr lvl="1"/>
            <a:r>
              <a:rPr lang="en-US" b="1" dirty="0">
                <a:ea typeface="FZYaoTi" panose="02010601030101010101"/>
              </a:rPr>
              <a:t>2023</a:t>
            </a:r>
            <a:endParaRPr lang="en-US" sz="1100" b="1" dirty="0">
              <a:ea typeface="FZYaoTi" panose="02010601030101010101"/>
            </a:endParaRPr>
          </a:p>
        </p:txBody>
      </p:sp>
      <p:sp>
        <p:nvSpPr>
          <p:cNvPr id="11" name="TextBox 10"/>
          <p:cNvSpPr txBox="1"/>
          <p:nvPr/>
        </p:nvSpPr>
        <p:spPr>
          <a:xfrm>
            <a:off x="353681" y="2314420"/>
            <a:ext cx="10648147" cy="1569660"/>
          </a:xfrm>
          <a:prstGeom prst="rect">
            <a:avLst/>
          </a:prstGeom>
          <a:noFill/>
        </p:spPr>
        <p:txBody>
          <a:bodyPr wrap="square" rtlCol="0">
            <a:spAutoFit/>
          </a:bodyPr>
          <a:lstStyle/>
          <a:p>
            <a:r>
              <a:rPr lang="en-US" sz="4800" b="1" dirty="0">
                <a:cs typeface="Times New Roman" panose="02020603050405020304" pitchFamily="18" charset="0"/>
              </a:rPr>
              <a:t>Default Prediction and Business Insights -  American Express</a:t>
            </a:r>
          </a:p>
        </p:txBody>
      </p:sp>
      <p:sp>
        <p:nvSpPr>
          <p:cNvPr id="13" name="Rectangle 12"/>
          <p:cNvSpPr/>
          <p:nvPr/>
        </p:nvSpPr>
        <p:spPr>
          <a:xfrm>
            <a:off x="0" y="1428"/>
            <a:ext cx="12192000" cy="88226"/>
          </a:xfrm>
          <a:prstGeom prst="rect">
            <a:avLst/>
          </a:prstGeom>
          <a:gradFill flip="none" rotWithShape="1">
            <a:gsLst>
              <a:gs pos="28000">
                <a:srgbClr val="002060"/>
              </a:gs>
              <a:gs pos="100000">
                <a:schemeClr val="accent5">
                  <a:lumMod val="75000"/>
                </a:schemeClr>
              </a:gs>
              <a:gs pos="79000">
                <a:srgbClr val="28477E"/>
              </a:gs>
              <a:gs pos="51000">
                <a:srgbClr val="1D367D"/>
              </a:gs>
              <a:gs pos="100000">
                <a:schemeClr val="accent5"/>
              </a:gs>
            </a:gsLst>
            <a:lin ang="0" scaled="0"/>
            <a:tileRect/>
          </a:gradFill>
          <a:ln/>
        </p:spPr>
        <p:style>
          <a:lnRef idx="0">
            <a:schemeClr val="accent5"/>
          </a:lnRef>
          <a:fillRef idx="3">
            <a:schemeClr val="accent5"/>
          </a:fillRef>
          <a:effectRef idx="3">
            <a:schemeClr val="accent5"/>
          </a:effectRef>
          <a:fontRef idx="minor">
            <a:schemeClr val="lt1"/>
          </a:fontRef>
        </p:style>
        <p:txBody>
          <a:bodyPr rtlCol="0" anchor="t"/>
          <a:lstStyle/>
          <a:p>
            <a:endParaRPr lang="en-US" sz="3200" b="1" dirty="0"/>
          </a:p>
        </p:txBody>
      </p:sp>
      <p:pic>
        <p:nvPicPr>
          <p:cNvPr id="8" name="Picture 7">
            <a:extLst>
              <a:ext uri="{FF2B5EF4-FFF2-40B4-BE49-F238E27FC236}">
                <a16:creationId xmlns:a16="http://schemas.microsoft.com/office/drawing/2014/main" id="{10A75063-3D8E-4F4E-6995-912AF4482C84}"/>
              </a:ext>
            </a:extLst>
          </p:cNvPr>
          <p:cNvPicPr>
            <a:picLocks noChangeAspect="1"/>
          </p:cNvPicPr>
          <p:nvPr/>
        </p:nvPicPr>
        <p:blipFill>
          <a:blip r:embed="rId2"/>
          <a:stretch>
            <a:fillRect/>
          </a:stretch>
        </p:blipFill>
        <p:spPr>
          <a:xfrm>
            <a:off x="4178513" y="335847"/>
            <a:ext cx="3834974" cy="1928382"/>
          </a:xfrm>
          <a:prstGeom prst="rect">
            <a:avLst/>
          </a:prstGeom>
        </p:spPr>
      </p:pic>
    </p:spTree>
    <p:extLst>
      <p:ext uri="{BB962C8B-B14F-4D97-AF65-F5344CB8AC3E}">
        <p14:creationId xmlns:p14="http://schemas.microsoft.com/office/powerpoint/2010/main" val="1056256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0" y="0"/>
            <a:ext cx="12192000" cy="1199463"/>
          </a:xfrm>
          <a:prstGeom prst="rect">
            <a:avLst/>
          </a:prstGeom>
          <a:solidFill>
            <a:srgbClr val="371169"/>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400" b="1" dirty="0">
                <a:solidFill>
                  <a:schemeClr val="bg1"/>
                </a:solidFill>
                <a:latin typeface="方正姚体" panose="02010601030101010101" pitchFamily="2" charset="-122"/>
              </a:rPr>
              <a:t>Case Background</a:t>
            </a:r>
          </a:p>
        </p:txBody>
      </p:sp>
      <p:sp>
        <p:nvSpPr>
          <p:cNvPr id="75" name="Rectangle 74"/>
          <p:cNvSpPr/>
          <p:nvPr/>
        </p:nvSpPr>
        <p:spPr>
          <a:xfrm>
            <a:off x="0" y="6761164"/>
            <a:ext cx="12192000" cy="100252"/>
          </a:xfrm>
          <a:prstGeom prst="rect">
            <a:avLst/>
          </a:prstGeom>
          <a:gradFill flip="none" rotWithShape="1">
            <a:gsLst>
              <a:gs pos="28000">
                <a:srgbClr val="002060"/>
              </a:gs>
              <a:gs pos="100000">
                <a:schemeClr val="accent5">
                  <a:lumMod val="75000"/>
                </a:schemeClr>
              </a:gs>
              <a:gs pos="79000">
                <a:srgbClr val="28477E"/>
              </a:gs>
              <a:gs pos="51000">
                <a:srgbClr val="1D367D"/>
              </a:gs>
              <a:gs pos="100000">
                <a:schemeClr val="accent5"/>
              </a:gs>
            </a:gsLst>
            <a:lin ang="0" scaled="0"/>
            <a:tileRect/>
          </a:gradFill>
          <a:ln/>
        </p:spPr>
        <p:style>
          <a:lnRef idx="0">
            <a:schemeClr val="accent5"/>
          </a:lnRef>
          <a:fillRef idx="3">
            <a:schemeClr val="accent5"/>
          </a:fillRef>
          <a:effectRef idx="3">
            <a:schemeClr val="accent5"/>
          </a:effectRef>
          <a:fontRef idx="minor">
            <a:schemeClr val="lt1"/>
          </a:fontRef>
        </p:style>
        <p:txBody>
          <a:bodyPr rtlCol="0" anchor="t"/>
          <a:lstStyle/>
          <a:p>
            <a:endParaRPr lang="en-US" sz="3200" b="1" dirty="0"/>
          </a:p>
        </p:txBody>
      </p:sp>
      <p:sp>
        <p:nvSpPr>
          <p:cNvPr id="8" name="TextBox 7">
            <a:extLst>
              <a:ext uri="{FF2B5EF4-FFF2-40B4-BE49-F238E27FC236}">
                <a16:creationId xmlns:a16="http://schemas.microsoft.com/office/drawing/2014/main" id="{636D13E6-7D85-5B46-849D-2E40116F6F62}"/>
              </a:ext>
            </a:extLst>
          </p:cNvPr>
          <p:cNvSpPr txBox="1"/>
          <p:nvPr/>
        </p:nvSpPr>
        <p:spPr>
          <a:xfrm>
            <a:off x="702129" y="3429000"/>
            <a:ext cx="10845437" cy="2031325"/>
          </a:xfrm>
          <a:prstGeom prst="rect">
            <a:avLst/>
          </a:prstGeom>
          <a:noFill/>
        </p:spPr>
        <p:txBody>
          <a:bodyPr wrap="square" numCol="3">
            <a:spAutoFit/>
          </a:bodyPr>
          <a:lstStyle/>
          <a:p>
            <a:pPr marL="285750" indent="-285750">
              <a:buFont typeface="Arial" panose="020B0604020202020204" pitchFamily="34" charset="0"/>
              <a:buChar char="•"/>
            </a:pPr>
            <a:r>
              <a:rPr lang="en-US" dirty="0"/>
              <a:t>Customer Id</a:t>
            </a:r>
          </a:p>
          <a:p>
            <a:pPr marL="285750" indent="-285750">
              <a:buFont typeface="Arial" panose="020B0604020202020204" pitchFamily="34" charset="0"/>
              <a:buChar char="•"/>
            </a:pPr>
            <a:r>
              <a:rPr lang="en-US" dirty="0"/>
              <a:t>Name</a:t>
            </a:r>
          </a:p>
          <a:p>
            <a:pPr marL="285750" indent="-285750">
              <a:buFont typeface="Arial" panose="020B0604020202020204" pitchFamily="34" charset="0"/>
              <a:buChar char="•"/>
            </a:pPr>
            <a:r>
              <a:rPr lang="en-US" dirty="0"/>
              <a:t>Age</a:t>
            </a:r>
          </a:p>
          <a:p>
            <a:pPr marL="285750" indent="-285750">
              <a:buFont typeface="Arial" panose="020B0604020202020204" pitchFamily="34" charset="0"/>
              <a:buChar char="•"/>
            </a:pPr>
            <a:r>
              <a:rPr lang="en-US" dirty="0"/>
              <a:t>Gender</a:t>
            </a:r>
          </a:p>
          <a:p>
            <a:pPr marL="285750" indent="-285750">
              <a:buFont typeface="Arial" panose="020B0604020202020204" pitchFamily="34" charset="0"/>
              <a:buChar char="•"/>
            </a:pPr>
            <a:r>
              <a:rPr lang="en-US" dirty="0"/>
              <a:t>Owns car</a:t>
            </a:r>
          </a:p>
          <a:p>
            <a:pPr marL="285750" indent="-285750">
              <a:buFont typeface="Arial" panose="020B0604020202020204" pitchFamily="34" charset="0"/>
              <a:buChar char="•"/>
            </a:pPr>
            <a:r>
              <a:rPr lang="en-US" dirty="0"/>
              <a:t>Owns house</a:t>
            </a:r>
          </a:p>
          <a:p>
            <a:pPr marL="285750" indent="-285750">
              <a:buFont typeface="Arial" panose="020B0604020202020204" pitchFamily="34" charset="0"/>
              <a:buChar char="•"/>
            </a:pPr>
            <a:r>
              <a:rPr lang="en-US" dirty="0"/>
              <a:t>Number of children</a:t>
            </a:r>
          </a:p>
          <a:p>
            <a:pPr marL="285750" indent="-285750">
              <a:buFont typeface="Arial" panose="020B0604020202020204" pitchFamily="34" charset="0"/>
              <a:buChar char="•"/>
            </a:pPr>
            <a:r>
              <a:rPr lang="en-US" dirty="0"/>
              <a:t>Net Yearly Income</a:t>
            </a:r>
          </a:p>
          <a:p>
            <a:pPr marL="285750" indent="-285750">
              <a:buFont typeface="Arial" panose="020B0604020202020204" pitchFamily="34" charset="0"/>
              <a:buChar char="•"/>
            </a:pPr>
            <a:r>
              <a:rPr lang="en-US" dirty="0"/>
              <a:t>Number of days employed</a:t>
            </a:r>
          </a:p>
          <a:p>
            <a:pPr marL="285750" indent="-285750">
              <a:buFont typeface="Arial" panose="020B0604020202020204" pitchFamily="34" charset="0"/>
              <a:buChar char="•"/>
            </a:pPr>
            <a:r>
              <a:rPr lang="en-US" dirty="0"/>
              <a:t>Occupation Type</a:t>
            </a:r>
          </a:p>
          <a:p>
            <a:pPr marL="285750" indent="-285750">
              <a:buFont typeface="Arial" panose="020B0604020202020204" pitchFamily="34" charset="0"/>
              <a:buChar char="•"/>
            </a:pPr>
            <a:r>
              <a:rPr lang="en-US" dirty="0"/>
              <a:t>Total family members </a:t>
            </a:r>
          </a:p>
          <a:p>
            <a:pPr marL="285750" indent="-285750">
              <a:buFont typeface="Arial" panose="020B0604020202020204" pitchFamily="34" charset="0"/>
              <a:buChar char="•"/>
            </a:pPr>
            <a:r>
              <a:rPr lang="en-US" dirty="0"/>
              <a:t>Migrant worker</a:t>
            </a:r>
          </a:p>
          <a:p>
            <a:pPr marL="285750" indent="-285750">
              <a:buFont typeface="Arial" panose="020B0604020202020204" pitchFamily="34" charset="0"/>
              <a:buChar char="•"/>
            </a:pPr>
            <a:r>
              <a:rPr lang="en-US" dirty="0"/>
              <a:t>Yearly Debt Payments </a:t>
            </a:r>
          </a:p>
          <a:p>
            <a:pPr marL="285750" indent="-285750">
              <a:buFont typeface="Arial" panose="020B0604020202020204" pitchFamily="34" charset="0"/>
              <a:buChar char="•"/>
            </a:pPr>
            <a:r>
              <a:rPr lang="en-US" dirty="0"/>
              <a:t>Credit Limit </a:t>
            </a:r>
          </a:p>
          <a:p>
            <a:pPr marL="285750" indent="-285750">
              <a:buFont typeface="Arial" panose="020B0604020202020204" pitchFamily="34" charset="0"/>
              <a:buChar char="•"/>
            </a:pPr>
            <a:r>
              <a:rPr lang="en-US" dirty="0"/>
              <a:t>Credit Limit Used </a:t>
            </a:r>
          </a:p>
          <a:p>
            <a:pPr marL="285750" indent="-285750">
              <a:buFont typeface="Arial" panose="020B0604020202020204" pitchFamily="34" charset="0"/>
              <a:buChar char="•"/>
            </a:pPr>
            <a:r>
              <a:rPr lang="en-US" dirty="0"/>
              <a:t>Credit Score</a:t>
            </a:r>
          </a:p>
          <a:p>
            <a:pPr marL="285750" indent="-285750">
              <a:buFont typeface="Arial" panose="020B0604020202020204" pitchFamily="34" charset="0"/>
              <a:buChar char="•"/>
            </a:pPr>
            <a:r>
              <a:rPr lang="en-US" dirty="0"/>
              <a:t>Previous Defaults</a:t>
            </a:r>
          </a:p>
          <a:p>
            <a:pPr marL="285750" indent="-285750">
              <a:buFont typeface="Arial" panose="020B0604020202020204" pitchFamily="34" charset="0"/>
              <a:buChar char="•"/>
            </a:pPr>
            <a:r>
              <a:rPr lang="en-US" dirty="0"/>
              <a:t>Default in Last 6 months</a:t>
            </a:r>
          </a:p>
          <a:p>
            <a:pPr marL="285750" indent="-285750">
              <a:buFont typeface="Arial" panose="020B0604020202020204" pitchFamily="34" charset="0"/>
              <a:buChar char="•"/>
            </a:pPr>
            <a:r>
              <a:rPr lang="en-US" dirty="0"/>
              <a:t>Credit Card Default </a:t>
            </a:r>
          </a:p>
          <a:p>
            <a:endParaRPr lang="en-US" dirty="0"/>
          </a:p>
        </p:txBody>
      </p:sp>
      <p:sp>
        <p:nvSpPr>
          <p:cNvPr id="10" name="TextBox 9">
            <a:extLst>
              <a:ext uri="{FF2B5EF4-FFF2-40B4-BE49-F238E27FC236}">
                <a16:creationId xmlns:a16="http://schemas.microsoft.com/office/drawing/2014/main" id="{0C26F0D3-69C5-282E-CF7B-5D83387AF14D}"/>
              </a:ext>
            </a:extLst>
          </p:cNvPr>
          <p:cNvSpPr txBox="1"/>
          <p:nvPr/>
        </p:nvSpPr>
        <p:spPr>
          <a:xfrm>
            <a:off x="702129" y="1520715"/>
            <a:ext cx="10709209" cy="2031325"/>
          </a:xfrm>
          <a:prstGeom prst="rect">
            <a:avLst/>
          </a:prstGeom>
          <a:noFill/>
        </p:spPr>
        <p:txBody>
          <a:bodyPr wrap="square" numCol="1">
            <a:spAutoFit/>
          </a:bodyPr>
          <a:lstStyle/>
          <a:p>
            <a:pPr algn="just"/>
            <a:r>
              <a:rPr lang="en-US" b="0" i="0" dirty="0">
                <a:solidFill>
                  <a:srgbClr val="323E48"/>
                </a:solidFill>
                <a:effectLst/>
                <a:latin typeface="Source Sans Pro" panose="020B0503030403020204" pitchFamily="34" charset="0"/>
              </a:rPr>
              <a:t>Global Waterhouse </a:t>
            </a:r>
            <a:r>
              <a:rPr lang="en-US" dirty="0">
                <a:solidFill>
                  <a:srgbClr val="323E48"/>
                </a:solidFill>
                <a:latin typeface="Source Sans Pro" panose="020B0503030403020204" pitchFamily="34" charset="0"/>
              </a:rPr>
              <a:t>Consulting has been approached by American Express, one of the leading Financial Institutions all over the globe to solve a burning issue at their organization: Customers getting defaulted</a:t>
            </a:r>
            <a:r>
              <a:rPr lang="en-US" b="0" i="0" dirty="0">
                <a:solidFill>
                  <a:srgbClr val="323E48"/>
                </a:solidFill>
                <a:effectLst/>
                <a:latin typeface="Source Sans Pro" panose="020B0503030403020204" pitchFamily="34" charset="0"/>
              </a:rPr>
              <a:t>. </a:t>
            </a:r>
            <a:r>
              <a:rPr lang="en-US" dirty="0">
                <a:solidFill>
                  <a:srgbClr val="323E48"/>
                </a:solidFill>
                <a:latin typeface="Source Sans Pro" panose="020B0503030403020204" pitchFamily="34" charset="0"/>
              </a:rPr>
              <a:t>The CIO of the Company is worried that while they have been doing well in terms of acquiring new customers and servicing them with world class infrastructure, Amex is unable to make use of huge data of their customers to make business decisions </a:t>
            </a:r>
            <a:r>
              <a:rPr lang="en-US" b="0" i="0" dirty="0">
                <a:solidFill>
                  <a:srgbClr val="323E48"/>
                </a:solidFill>
                <a:effectLst/>
                <a:latin typeface="Source Sans Pro" panose="020B0503030403020204" pitchFamily="34" charset="0"/>
              </a:rPr>
              <a:t>to create a measurable economic benefit - increased revenue or reduced expenses or reduce the risk by minimizing loss . A Dataset has been provided to you with total 18 Features.  The variable of interest is Credit Card Default</a:t>
            </a:r>
          </a:p>
        </p:txBody>
      </p:sp>
    </p:spTree>
    <p:extLst>
      <p:ext uri="{BB962C8B-B14F-4D97-AF65-F5344CB8AC3E}">
        <p14:creationId xmlns:p14="http://schemas.microsoft.com/office/powerpoint/2010/main" val="304566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0" y="0"/>
            <a:ext cx="12192000" cy="1199463"/>
          </a:xfrm>
          <a:prstGeom prst="rect">
            <a:avLst/>
          </a:prstGeom>
          <a:solidFill>
            <a:srgbClr val="371169"/>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400" b="1" dirty="0">
                <a:solidFill>
                  <a:schemeClr val="bg1"/>
                </a:solidFill>
                <a:latin typeface="方正姚体" panose="02010601030101010101" pitchFamily="2" charset="-122"/>
              </a:rPr>
              <a:t>Deliverables</a:t>
            </a:r>
          </a:p>
        </p:txBody>
      </p:sp>
      <p:sp>
        <p:nvSpPr>
          <p:cNvPr id="75" name="Rectangle 74"/>
          <p:cNvSpPr/>
          <p:nvPr/>
        </p:nvSpPr>
        <p:spPr>
          <a:xfrm>
            <a:off x="0" y="6761164"/>
            <a:ext cx="12192000" cy="100252"/>
          </a:xfrm>
          <a:prstGeom prst="rect">
            <a:avLst/>
          </a:prstGeom>
          <a:gradFill flip="none" rotWithShape="1">
            <a:gsLst>
              <a:gs pos="28000">
                <a:srgbClr val="002060"/>
              </a:gs>
              <a:gs pos="100000">
                <a:schemeClr val="accent5">
                  <a:lumMod val="75000"/>
                </a:schemeClr>
              </a:gs>
              <a:gs pos="79000">
                <a:srgbClr val="28477E"/>
              </a:gs>
              <a:gs pos="51000">
                <a:srgbClr val="1D367D"/>
              </a:gs>
              <a:gs pos="100000">
                <a:schemeClr val="accent5"/>
              </a:gs>
            </a:gsLst>
            <a:lin ang="0" scaled="0"/>
            <a:tileRect/>
          </a:gradFill>
          <a:ln/>
        </p:spPr>
        <p:style>
          <a:lnRef idx="0">
            <a:schemeClr val="accent5"/>
          </a:lnRef>
          <a:fillRef idx="3">
            <a:schemeClr val="accent5"/>
          </a:fillRef>
          <a:effectRef idx="3">
            <a:schemeClr val="accent5"/>
          </a:effectRef>
          <a:fontRef idx="minor">
            <a:schemeClr val="lt1"/>
          </a:fontRef>
        </p:style>
        <p:txBody>
          <a:bodyPr rtlCol="0" anchor="t"/>
          <a:lstStyle/>
          <a:p>
            <a:endParaRPr lang="en-US" sz="3200" b="1" dirty="0"/>
          </a:p>
        </p:txBody>
      </p:sp>
      <p:sp>
        <p:nvSpPr>
          <p:cNvPr id="10" name="TextBox 9">
            <a:extLst>
              <a:ext uri="{FF2B5EF4-FFF2-40B4-BE49-F238E27FC236}">
                <a16:creationId xmlns:a16="http://schemas.microsoft.com/office/drawing/2014/main" id="{0C26F0D3-69C5-282E-CF7B-5D83387AF14D}"/>
              </a:ext>
            </a:extLst>
          </p:cNvPr>
          <p:cNvSpPr txBox="1"/>
          <p:nvPr/>
        </p:nvSpPr>
        <p:spPr>
          <a:xfrm>
            <a:off x="702129" y="1520715"/>
            <a:ext cx="10709209" cy="6001643"/>
          </a:xfrm>
          <a:prstGeom prst="rect">
            <a:avLst/>
          </a:prstGeom>
          <a:noFill/>
        </p:spPr>
        <p:txBody>
          <a:bodyPr wrap="square" numCol="1">
            <a:spAutoFit/>
          </a:bodyPr>
          <a:lstStyle/>
          <a:p>
            <a:pPr marL="285750" lvl="0" indent="-285750" algn="just" defTabSz="457200" eaLnBrk="0" fontAlgn="base" hangingPunct="0">
              <a:lnSpc>
                <a:spcPct val="150000"/>
              </a:lnSpc>
              <a:spcBef>
                <a:spcPct val="0"/>
              </a:spcBef>
              <a:spcAft>
                <a:spcPct val="0"/>
              </a:spcAft>
              <a:buFont typeface="Wingdings" panose="05000000000000000000" pitchFamily="2" charset="2"/>
              <a:buChar char="§"/>
              <a:defRPr/>
            </a:pPr>
            <a:r>
              <a:rPr lang="en-US" sz="1600" dirty="0"/>
              <a:t>You are expected to prepare and submit a presentation (Max 10 slides including Title, Thank you, </a:t>
            </a:r>
            <a:r>
              <a:rPr lang="en-US" sz="1600" dirty="0" err="1"/>
              <a:t>etc</a:t>
            </a:r>
            <a:r>
              <a:rPr lang="en-US" sz="1600" dirty="0"/>
              <a:t>) that gives a clear roadmap for generating insights from data. You may make assumptions to make business recommendations, and mention the same in the presentation. </a:t>
            </a:r>
          </a:p>
          <a:p>
            <a:pPr lvl="0" algn="just" defTabSz="457200" eaLnBrk="0" fontAlgn="base" hangingPunct="0">
              <a:lnSpc>
                <a:spcPct val="150000"/>
              </a:lnSpc>
              <a:spcBef>
                <a:spcPct val="0"/>
              </a:spcBef>
              <a:spcAft>
                <a:spcPct val="0"/>
              </a:spcAft>
              <a:defRPr/>
            </a:pPr>
            <a:r>
              <a:rPr lang="en-US" sz="1600" dirty="0"/>
              <a:t>      Note: Data Privacy would be strictly maintained.</a:t>
            </a:r>
          </a:p>
          <a:p>
            <a:pPr marL="285750" lvl="0" indent="-285750" algn="just" defTabSz="457200" eaLnBrk="0" fontAlgn="base" hangingPunct="0">
              <a:lnSpc>
                <a:spcPct val="150000"/>
              </a:lnSpc>
              <a:spcBef>
                <a:spcPct val="0"/>
              </a:spcBef>
              <a:spcAft>
                <a:spcPct val="0"/>
              </a:spcAft>
              <a:buFont typeface="Wingdings" panose="05000000000000000000" pitchFamily="2" charset="2"/>
              <a:buChar char="§"/>
              <a:defRPr/>
            </a:pPr>
            <a:r>
              <a:rPr lang="en-US" sz="1600" dirty="0"/>
              <a:t>Understand your data by exploring it. Point out the pattern if you find any. Also, give recommendations or business insights at the end of your slide what you have understood. Give the rationale behind your modelling details and try to interpret the results.</a:t>
            </a:r>
          </a:p>
          <a:p>
            <a:pPr marL="285750" lvl="0" indent="-285750" algn="just" defTabSz="457200" eaLnBrk="0" fontAlgn="base" hangingPunct="0">
              <a:lnSpc>
                <a:spcPct val="150000"/>
              </a:lnSpc>
              <a:spcBef>
                <a:spcPct val="0"/>
              </a:spcBef>
              <a:spcAft>
                <a:spcPct val="0"/>
              </a:spcAft>
              <a:buFont typeface="Wingdings" panose="05000000000000000000" pitchFamily="2" charset="2"/>
              <a:buChar char="§"/>
              <a:defRPr/>
            </a:pPr>
            <a:r>
              <a:rPr lang="en-US" sz="1600" dirty="0"/>
              <a:t>You can also include a Future Scope of Work Slide at the end to what you think could be done to improve the study.</a:t>
            </a:r>
          </a:p>
          <a:p>
            <a:pPr marL="285750" indent="-285750" algn="just" defTabSz="457200" eaLnBrk="0" fontAlgn="base" hangingPunct="0">
              <a:lnSpc>
                <a:spcPct val="150000"/>
              </a:lnSpc>
              <a:spcBef>
                <a:spcPct val="0"/>
              </a:spcBef>
              <a:spcAft>
                <a:spcPct val="0"/>
              </a:spcAft>
              <a:buFont typeface="Wingdings" panose="05000000000000000000" pitchFamily="2" charset="2"/>
              <a:buChar char="§"/>
              <a:defRPr/>
            </a:pPr>
            <a:r>
              <a:rPr lang="en-US" sz="1600" dirty="0"/>
              <a:t>Submission Format: You are expected to create a presentation and submit the same in .pdf format to make your submission</a:t>
            </a:r>
          </a:p>
          <a:p>
            <a:pPr marL="285750" indent="-285750" algn="just" defTabSz="457200" eaLnBrk="0" fontAlgn="base" hangingPunct="0">
              <a:lnSpc>
                <a:spcPct val="150000"/>
              </a:lnSpc>
              <a:spcBef>
                <a:spcPct val="0"/>
              </a:spcBef>
              <a:spcAft>
                <a:spcPct val="0"/>
              </a:spcAft>
              <a:buFont typeface="Wingdings" panose="05000000000000000000" pitchFamily="2" charset="2"/>
              <a:buChar char="§"/>
              <a:defRPr/>
            </a:pPr>
            <a:r>
              <a:rPr lang="en-US" sz="1600" dirty="0"/>
              <a:t>Also submit the </a:t>
            </a:r>
            <a:r>
              <a:rPr lang="en-US" sz="1600" dirty="0" err="1"/>
              <a:t>jupyter</a:t>
            </a:r>
            <a:r>
              <a:rPr lang="en-US" sz="1600" dirty="0"/>
              <a:t> notebook file (.</a:t>
            </a:r>
            <a:r>
              <a:rPr lang="en-US" sz="1600" dirty="0" err="1"/>
              <a:t>ipynb</a:t>
            </a:r>
            <a:r>
              <a:rPr lang="en-US" sz="1600" dirty="0"/>
              <a:t>) wherein your outputs should be clearly visible and provide comments in notebook with headings and sub headings explaining your why behind the approach. Naming convention remains the same as mentioned below. </a:t>
            </a:r>
          </a:p>
          <a:p>
            <a:pPr marL="285750" indent="-285750" algn="just" defTabSz="457200" eaLnBrk="0" fontAlgn="base" hangingPunct="0">
              <a:lnSpc>
                <a:spcPct val="150000"/>
              </a:lnSpc>
              <a:spcBef>
                <a:spcPct val="0"/>
              </a:spcBef>
              <a:spcAft>
                <a:spcPct val="0"/>
              </a:spcAft>
              <a:buFont typeface="Wingdings" panose="05000000000000000000" pitchFamily="2" charset="2"/>
              <a:buChar char="§"/>
              <a:defRPr/>
            </a:pPr>
            <a:r>
              <a:rPr lang="en-US" sz="1600" dirty="0"/>
              <a:t>File Naming Convention: </a:t>
            </a:r>
            <a:r>
              <a:rPr lang="en-US" sz="1600" dirty="0" err="1"/>
              <a:t>TeamName_InstituteName</a:t>
            </a:r>
            <a:r>
              <a:rPr lang="en-US" sz="1600" dirty="0"/>
              <a:t> (Ex: Game </a:t>
            </a:r>
            <a:r>
              <a:rPr lang="en-US" sz="1600" dirty="0" err="1"/>
              <a:t>Changers_IIM</a:t>
            </a:r>
            <a:r>
              <a:rPr lang="en-US" sz="1600" dirty="0"/>
              <a:t> Shillong)</a:t>
            </a:r>
          </a:p>
          <a:p>
            <a:pPr lvl="5" algn="just" defTabSz="457200" eaLnBrk="0" fontAlgn="base" hangingPunct="0">
              <a:lnSpc>
                <a:spcPct val="150000"/>
              </a:lnSpc>
              <a:spcBef>
                <a:spcPct val="0"/>
              </a:spcBef>
              <a:spcAft>
                <a:spcPct val="0"/>
              </a:spcAft>
              <a:defRPr/>
            </a:pPr>
            <a:endParaRPr lang="en-US" altLang="zh-CN" sz="1600" b="1" dirty="0">
              <a:solidFill>
                <a:schemeClr val="tx1">
                  <a:lumMod val="65000"/>
                  <a:lumOff val="35000"/>
                </a:schemeClr>
              </a:solidFill>
              <a:ea typeface="MS PGothic" pitchFamily="34" charset="-128"/>
              <a:cs typeface="Arial" panose="020B0604020202020204" pitchFamily="34" charset="0"/>
            </a:endParaRPr>
          </a:p>
          <a:p>
            <a:pPr algn="ctr" defTabSz="457200" eaLnBrk="0" fontAlgn="base" hangingPunct="0">
              <a:lnSpc>
                <a:spcPct val="150000"/>
              </a:lnSpc>
              <a:spcBef>
                <a:spcPct val="0"/>
              </a:spcBef>
              <a:spcAft>
                <a:spcPct val="0"/>
              </a:spcAft>
              <a:defRPr/>
            </a:pPr>
            <a:endParaRPr lang="en-US" altLang="zh-CN" sz="1600" b="1" dirty="0">
              <a:solidFill>
                <a:schemeClr val="tx1">
                  <a:lumMod val="65000"/>
                  <a:lumOff val="35000"/>
                </a:schemeClr>
              </a:solidFill>
              <a:ea typeface="MS PGothic" pitchFamily="34" charset="-128"/>
              <a:cs typeface="Arial" panose="020B0604020202020204" pitchFamily="34" charset="0"/>
            </a:endParaRPr>
          </a:p>
          <a:p>
            <a:pPr algn="ctr" defTabSz="457200" eaLnBrk="0" fontAlgn="base" hangingPunct="0">
              <a:lnSpc>
                <a:spcPct val="150000"/>
              </a:lnSpc>
              <a:spcBef>
                <a:spcPct val="0"/>
              </a:spcBef>
              <a:spcAft>
                <a:spcPct val="0"/>
              </a:spcAft>
              <a:defRPr/>
            </a:pPr>
            <a:r>
              <a:rPr kumimoji="0" lang="en-US" altLang="zh-CN" sz="1600" b="1" i="0" u="none" strike="noStrike" kern="1200" cap="none" spc="0" normalizeH="0" baseline="0" noProof="0" dirty="0">
                <a:ln>
                  <a:noFill/>
                </a:ln>
                <a:solidFill>
                  <a:schemeClr val="tx1">
                    <a:lumMod val="65000"/>
                    <a:lumOff val="35000"/>
                  </a:schemeClr>
                </a:solidFill>
                <a:effectLst/>
                <a:uLnTx/>
                <a:uFillTx/>
                <a:ea typeface="MS PGothic" pitchFamily="34" charset="-128"/>
                <a:cs typeface="Arial" panose="020B0604020202020204" pitchFamily="34" charset="0"/>
              </a:rPr>
              <a:t>ALL THE BEST</a:t>
            </a:r>
          </a:p>
        </p:txBody>
      </p:sp>
    </p:spTree>
    <p:extLst>
      <p:ext uri="{BB962C8B-B14F-4D97-AF65-F5344CB8AC3E}">
        <p14:creationId xmlns:p14="http://schemas.microsoft.com/office/powerpoint/2010/main" val="2751142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6121</TotalTime>
  <Words>400</Words>
  <Application>Microsoft Office PowerPoint</Application>
  <PresentationFormat>Widescreen</PresentationFormat>
  <Paragraphs>41</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方正姚体</vt:lpstr>
      <vt:lpstr>Source Sans Pro</vt:lpstr>
      <vt:lpstr>Wingdings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Subhash Kakarla</dc:creator>
  <cp:lastModifiedBy>Sreejita Maiti</cp:lastModifiedBy>
  <cp:revision>425</cp:revision>
  <dcterms:created xsi:type="dcterms:W3CDTF">2020-10-23T04:43:34Z</dcterms:created>
  <dcterms:modified xsi:type="dcterms:W3CDTF">2023-02-11T10:31:06Z</dcterms:modified>
</cp:coreProperties>
</file>