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44827B7E-E6BD-4964-8952-2BBC54773F98}" type="datetimeFigureOut">
              <a:rPr lang="en-US" smtClean="0"/>
              <a:t>4/1/2024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22D9E2FB-1216-44E5-B9B6-72F15CE1F6E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2D9E2FB-1216-44E5-B9B6-72F15CE1F6E1}"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deepeshsiva07/IBM-PROJECT.git" TargetMode="Externa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585465" cy="632224"/>
          </a:xfrm>
          <a:prstGeom prst="rect">
            <a:avLst/>
          </a:prstGeom>
        </p:spPr>
        <p:txBody>
          <a:bodyPr vert="horz" wrap="square" lIns="0" tIns="16510" rIns="0" bIns="0" rtlCol="0">
            <a:spAutoFit/>
          </a:bodyPr>
          <a:lstStyle/>
          <a:p>
            <a:pPr marL="12700">
              <a:lnSpc>
                <a:spcPct val="100000"/>
              </a:lnSpc>
              <a:spcBef>
                <a:spcPts val="130"/>
              </a:spcBef>
            </a:pPr>
            <a:r>
              <a:rPr lang="en-US" sz="4000" dirty="0" smtClean="0">
                <a:latin typeface="Times New Roman" pitchFamily="18" charset="0"/>
                <a:cs typeface="Times New Roman" pitchFamily="18" charset="0"/>
              </a:rPr>
              <a:t>DEEPESH S</a:t>
            </a:r>
            <a:endParaRPr sz="4000">
              <a:latin typeface="Times New Roman" pitchFamily="18" charset="0"/>
              <a:cs typeface="Times New Roman" pitchFamily="18" charset="0"/>
            </a:endParaRPr>
          </a:p>
        </p:txBody>
      </p:sp>
      <p:sp>
        <p:nvSpPr>
          <p:cNvPr id="8" name="object 8"/>
          <p:cNvSpPr txBox="1"/>
          <p:nvPr/>
        </p:nvSpPr>
        <p:spPr>
          <a:xfrm>
            <a:off x="6484620" y="2821623"/>
            <a:ext cx="2887980" cy="505267"/>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2D936B"/>
                </a:solidFill>
                <a:latin typeface="Times New Roman" pitchFamily="18" charset="0"/>
                <a:cs typeface="Times New Roman" pitchFamily="18" charset="0"/>
              </a:rPr>
              <a:t>Final</a:t>
            </a:r>
            <a:r>
              <a:rPr sz="3200" b="1" spc="-40" dirty="0">
                <a:solidFill>
                  <a:srgbClr val="2D936B"/>
                </a:solidFill>
                <a:latin typeface="Times New Roman" pitchFamily="18" charset="0"/>
                <a:cs typeface="Times New Roman" pitchFamily="18" charset="0"/>
              </a:rPr>
              <a:t> </a:t>
            </a:r>
            <a:r>
              <a:rPr sz="3200" b="1" spc="-10" dirty="0">
                <a:solidFill>
                  <a:srgbClr val="2D936B"/>
                </a:solidFill>
                <a:latin typeface="Times New Roman" pitchFamily="18" charset="0"/>
                <a:cs typeface="Times New Roman" pitchFamily="18" charset="0"/>
              </a:rPr>
              <a:t>Project</a:t>
            </a:r>
            <a:endParaRPr sz="3200">
              <a:latin typeface="Times New Roman" pitchFamily="18" charset="0"/>
              <a:cs typeface="Times New Roman" pitchFamily="18" charset="0"/>
            </a:endParaRPr>
          </a:p>
        </p:txBody>
      </p:sp>
      <p:sp>
        <p:nvSpPr>
          <p:cNvPr id="10" name="object 10"/>
          <p:cNvSpPr txBox="1"/>
          <p:nvPr/>
        </p:nvSpPr>
        <p:spPr>
          <a:xfrm>
            <a:off x="381000" y="6477000"/>
            <a:ext cx="2689225" cy="176330"/>
          </a:xfrm>
          <a:prstGeom prst="rect">
            <a:avLst/>
          </a:prstGeom>
        </p:spPr>
        <p:txBody>
          <a:bodyPr vert="horz" wrap="square" lIns="0" tIns="6985" rIns="0" bIns="0" rtlCol="0">
            <a:spAutoFit/>
          </a:bodyPr>
          <a:lstStyle/>
          <a:p>
            <a:pPr marL="12700">
              <a:lnSpc>
                <a:spcPct val="100000"/>
              </a:lnSpc>
              <a:spcBef>
                <a:spcPts val="55"/>
              </a:spcBef>
            </a:pPr>
            <a:r>
              <a:rPr sz="1100" spc="180" smtClean="0">
                <a:solidFill>
                  <a:srgbClr val="2D83C3"/>
                </a:solidFill>
                <a:latin typeface="Trebuchet MS"/>
                <a:cs typeface="Trebuchet MS"/>
              </a:rPr>
              <a:t>  </a:t>
            </a:r>
            <a:r>
              <a:rPr lang="en-US" sz="1100" spc="180" dirty="0" smtClean="0">
                <a:solidFill>
                  <a:srgbClr val="2D83C3"/>
                </a:solidFill>
                <a:latin typeface="Times New Roman" pitchFamily="18" charset="0"/>
                <a:cs typeface="Times New Roman" pitchFamily="18" charset="0"/>
              </a:rPr>
              <a:t>DEEPESH  Final Review</a:t>
            </a:r>
            <a:endParaRPr sz="1100">
              <a:latin typeface="Times New Roman" pitchFamily="18" charset="0"/>
              <a:cs typeface="Times New Roman"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229600" y="685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1000" y="381000"/>
            <a:ext cx="9764395" cy="629018"/>
          </a:xfrm>
          <a:prstGeom prst="rect">
            <a:avLst/>
          </a:prstGeom>
        </p:spPr>
        <p:txBody>
          <a:bodyPr vert="horz" wrap="square" lIns="0" tIns="13335" rIns="0" bIns="0" rtlCol="0">
            <a:spAutoFit/>
          </a:bodyPr>
          <a:lstStyle/>
          <a:p>
            <a:pPr marL="209550">
              <a:lnSpc>
                <a:spcPct val="100000"/>
              </a:lnSpc>
              <a:spcBef>
                <a:spcPts val="105"/>
              </a:spcBef>
            </a:pPr>
            <a:r>
              <a:rPr lang="en-US" sz="4000" spc="-60" dirty="0" smtClean="0">
                <a:solidFill>
                  <a:srgbClr val="FF0000"/>
                </a:solidFill>
                <a:latin typeface="Times New Roman" pitchFamily="18" charset="0"/>
                <a:cs typeface="Times New Roman" pitchFamily="18" charset="0"/>
              </a:rPr>
              <a:t> </a:t>
            </a:r>
            <a:r>
              <a:rPr sz="4000" spc="-60" smtClean="0">
                <a:solidFill>
                  <a:srgbClr val="FF0000"/>
                </a:solidFill>
                <a:latin typeface="Times New Roman" pitchFamily="18" charset="0"/>
                <a:cs typeface="Times New Roman" pitchFamily="18" charset="0"/>
              </a:rPr>
              <a:t>RESULTS</a:t>
            </a:r>
            <a:endParaRPr sz="4000" spc="-60" dirty="0">
              <a:solidFill>
                <a:srgbClr val="FF0000"/>
              </a:solidFill>
              <a:latin typeface="Times New Roman" pitchFamily="18" charset="0"/>
              <a:cs typeface="Times New Roman"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8" name="object 8"/>
          <p:cNvSpPr txBox="1"/>
          <p:nvPr/>
        </p:nvSpPr>
        <p:spPr>
          <a:xfrm>
            <a:off x="683258" y="6111875"/>
            <a:ext cx="5793742" cy="324448"/>
          </a:xfrm>
          <a:prstGeom prst="rect">
            <a:avLst/>
          </a:prstGeom>
        </p:spPr>
        <p:txBody>
          <a:bodyPr vert="horz" wrap="square" lIns="0" tIns="16510" rIns="0" bIns="0" rtlCol="0">
            <a:spAutoFit/>
          </a:bodyPr>
          <a:lstStyle/>
          <a:p>
            <a:pPr marL="12700">
              <a:lnSpc>
                <a:spcPct val="100000"/>
              </a:lnSpc>
              <a:spcBef>
                <a:spcPts val="130"/>
              </a:spcBef>
            </a:pPr>
            <a:r>
              <a:rPr lang="en-US" sz="2000" dirty="0" err="1" smtClean="0">
                <a:latin typeface="Times New Roman" pitchFamily="18" charset="0"/>
                <a:cs typeface="Times New Roman" pitchFamily="18" charset="0"/>
                <a:hlinkClick r:id="rId3"/>
              </a:rPr>
              <a:t>Github</a:t>
            </a:r>
            <a:r>
              <a:rPr lang="en-US" sz="2000" dirty="0" smtClean="0">
                <a:latin typeface="Times New Roman" pitchFamily="18" charset="0"/>
                <a:cs typeface="Times New Roman" pitchFamily="18" charset="0"/>
                <a:hlinkClick r:id="rId3"/>
              </a:rPr>
              <a:t> Demo Link</a:t>
            </a:r>
            <a:endParaRPr sz="2000">
              <a:latin typeface="Times New Roman" pitchFamily="18" charset="0"/>
              <a:cs typeface="Times New Roman" pitchFamily="18" charset="0"/>
            </a:endParaRPr>
          </a:p>
        </p:txBody>
      </p:sp>
      <p:sp>
        <p:nvSpPr>
          <p:cNvPr id="11" name="TextBox 10"/>
          <p:cNvSpPr txBox="1"/>
          <p:nvPr/>
        </p:nvSpPr>
        <p:spPr>
          <a:xfrm>
            <a:off x="609600" y="1371600"/>
            <a:ext cx="9058890" cy="4524315"/>
          </a:xfrm>
          <a:prstGeom prst="rect">
            <a:avLst/>
          </a:prstGeom>
          <a:noFill/>
        </p:spPr>
        <p:txBody>
          <a:bodyPr wrap="none" rtlCol="0">
            <a:spAutoFit/>
          </a:bodyPr>
          <a:lstStyle/>
          <a:p>
            <a:r>
              <a:rPr lang="en-US" b="1" dirty="0" smtClean="0"/>
              <a:t>1. Trained Generative AI Model</a:t>
            </a:r>
            <a:r>
              <a:rPr lang="en-US" dirty="0" smtClean="0"/>
              <a:t>: The project will result in a fully trained generative AI</a:t>
            </a:r>
          </a:p>
          <a:p>
            <a:r>
              <a:rPr lang="en-US" dirty="0" smtClean="0"/>
              <a:t>model capable of generating film names based on learned patterns and relationships</a:t>
            </a:r>
          </a:p>
          <a:p>
            <a:r>
              <a:rPr lang="en-US" dirty="0" smtClean="0"/>
              <a:t>from a dataset of existing film titles.</a:t>
            </a:r>
          </a:p>
          <a:p>
            <a:r>
              <a:rPr lang="en-US" b="1" dirty="0" smtClean="0"/>
              <a:t>2. Web-Based User Interface</a:t>
            </a:r>
            <a:r>
              <a:rPr lang="en-US" dirty="0" smtClean="0"/>
              <a:t>: A user-friendly web-based interface will be developed,</a:t>
            </a:r>
          </a:p>
          <a:p>
            <a:r>
              <a:rPr lang="en-US" dirty="0" smtClean="0"/>
              <a:t>allowing users to interact with the generative AI model. The interface will include</a:t>
            </a:r>
          </a:p>
          <a:p>
            <a:r>
              <a:rPr lang="en-US" dirty="0" smtClean="0"/>
              <a:t>customization options for influencing the generation process and providing feedback</a:t>
            </a:r>
          </a:p>
          <a:p>
            <a:r>
              <a:rPr lang="en-US" dirty="0" smtClean="0"/>
              <a:t>on generated film names.</a:t>
            </a:r>
          </a:p>
          <a:p>
            <a:r>
              <a:rPr lang="en-US" b="1" dirty="0" smtClean="0"/>
              <a:t>3. Generated Film Names: </a:t>
            </a:r>
            <a:r>
              <a:rPr lang="en-US" dirty="0" smtClean="0"/>
              <a:t>Users will be able to explore and generate new film names</a:t>
            </a:r>
          </a:p>
          <a:p>
            <a:r>
              <a:rPr lang="en-US" dirty="0" smtClean="0"/>
              <a:t>using the system. The generated film names will exhibit creativity and relevance,</a:t>
            </a:r>
          </a:p>
          <a:p>
            <a:r>
              <a:rPr lang="en-US" dirty="0" smtClean="0"/>
              <a:t>aligning with user preferences and input.</a:t>
            </a:r>
          </a:p>
          <a:p>
            <a:r>
              <a:rPr lang="en-US" b="1" dirty="0" smtClean="0"/>
              <a:t>4. Documentation: </a:t>
            </a:r>
            <a:r>
              <a:rPr lang="en-US" dirty="0" smtClean="0"/>
              <a:t>Comprehensive documentation, including user guides, technical</a:t>
            </a:r>
          </a:p>
          <a:p>
            <a:r>
              <a:rPr lang="en-US" dirty="0" smtClean="0"/>
              <a:t>specifications, and deployment instructions, will be provided to assist users in</a:t>
            </a:r>
          </a:p>
          <a:p>
            <a:r>
              <a:rPr lang="en-US" dirty="0" smtClean="0"/>
              <a:t>understanding and utilizing the system effectively.</a:t>
            </a:r>
          </a:p>
          <a:p>
            <a:r>
              <a:rPr lang="en-US" b="1" dirty="0" smtClean="0"/>
              <a:t>5. Deployment Package: </a:t>
            </a:r>
            <a:r>
              <a:rPr lang="en-US" dirty="0" smtClean="0"/>
              <a:t>A deployment package will be prepared for deploying the</a:t>
            </a:r>
          </a:p>
          <a:p>
            <a:r>
              <a:rPr lang="en-US" dirty="0" smtClean="0"/>
              <a:t>system to production environments. This package will include all necessary files and</a:t>
            </a:r>
          </a:p>
          <a:p>
            <a:r>
              <a:rPr lang="en-US" dirty="0" smtClean="0"/>
              <a:t>instructions for setting up and running the system.</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6312946"/>
          </a:xfrm>
          <a:prstGeom prst="rect">
            <a:avLst/>
          </a:prstGeom>
        </p:spPr>
        <p:txBody>
          <a:bodyPr vert="horz" wrap="square" lIns="0" tIns="460692" rIns="0" bIns="0" rtlCol="0">
            <a:spAutoFit/>
          </a:bodyPr>
          <a:lstStyle/>
          <a:p>
            <a:pPr marL="193675">
              <a:lnSpc>
                <a:spcPct val="100000"/>
              </a:lnSpc>
              <a:spcBef>
                <a:spcPts val="130"/>
              </a:spcBef>
            </a:pPr>
            <a:r>
              <a:rPr lang="en-US" sz="4000" dirty="0" smtClean="0">
                <a:solidFill>
                  <a:srgbClr val="FF0000"/>
                </a:solidFill>
                <a:latin typeface="Times New Roman" pitchFamily="18" charset="0"/>
                <a:cs typeface="Times New Roman" pitchFamily="18" charset="0"/>
              </a:rPr>
              <a:t>EXPLORATING FILM NAMES USING GENERATIVE AI</a:t>
            </a:r>
            <a:r>
              <a:rPr lang="en-US" sz="4000" dirty="0" smtClean="0">
                <a:latin typeface="Times New Roman" pitchFamily="18" charset="0"/>
                <a:cs typeface="Times New Roman" pitchFamily="18" charset="0"/>
              </a:rPr>
              <a:t/>
            </a:r>
            <a:br>
              <a:rPr lang="en-US" sz="4000" dirty="0" smtClean="0">
                <a:latin typeface="Times New Roman" pitchFamily="18" charset="0"/>
                <a:cs typeface="Times New Roman" pitchFamily="18" charset="0"/>
              </a:rPr>
            </a:br>
            <a:r>
              <a:rPr lang="en-US" sz="4000" dirty="0" smtClean="0">
                <a:latin typeface="Times New Roman" pitchFamily="18" charset="0"/>
                <a:cs typeface="Times New Roman" pitchFamily="18" charset="0"/>
              </a:rPr>
              <a:t> </a:t>
            </a:r>
            <a:r>
              <a:rPr lang="en-US" sz="4000" dirty="0" smtClean="0">
                <a:latin typeface="Times New Roman" pitchFamily="18" charset="0"/>
                <a:cs typeface="Times New Roman" pitchFamily="18" charset="0"/>
              </a:rPr>
              <a:t>  </a:t>
            </a:r>
            <a:r>
              <a:rPr lang="en-US" sz="2000" b="0" dirty="0" smtClean="0">
                <a:latin typeface="Times New Roman" pitchFamily="18" charset="0"/>
                <a:cs typeface="Times New Roman" pitchFamily="18" charset="0"/>
              </a:rPr>
              <a:t>In </a:t>
            </a:r>
            <a:r>
              <a:rPr lang="en-US" sz="2000" b="0" dirty="0" smtClean="0">
                <a:latin typeface="Times New Roman" pitchFamily="18" charset="0"/>
                <a:cs typeface="Times New Roman" pitchFamily="18" charset="0"/>
              </a:rPr>
              <a:t>the realm of filmmaking, a captivating and memorable film title can significantly</a:t>
            </a:r>
            <a:br>
              <a:rPr lang="en-US" sz="2000" b="0" dirty="0" smtClean="0">
                <a:latin typeface="Times New Roman" pitchFamily="18" charset="0"/>
                <a:cs typeface="Times New Roman" pitchFamily="18" charset="0"/>
              </a:rPr>
            </a:br>
            <a:r>
              <a:rPr lang="en-US" sz="2000" b="0" dirty="0" smtClean="0">
                <a:latin typeface="Times New Roman" pitchFamily="18" charset="0"/>
                <a:cs typeface="Times New Roman" pitchFamily="18" charset="0"/>
              </a:rPr>
              <a:t>impact the success and recognition of a movie. Crafting an original and appealing film name</a:t>
            </a:r>
            <a:br>
              <a:rPr lang="en-US" sz="2000" b="0" dirty="0" smtClean="0">
                <a:latin typeface="Times New Roman" pitchFamily="18" charset="0"/>
                <a:cs typeface="Times New Roman" pitchFamily="18" charset="0"/>
              </a:rPr>
            </a:br>
            <a:r>
              <a:rPr lang="en-US" sz="2000" b="0" dirty="0" smtClean="0">
                <a:latin typeface="Times New Roman" pitchFamily="18" charset="0"/>
                <a:cs typeface="Times New Roman" pitchFamily="18" charset="0"/>
              </a:rPr>
              <a:t>that effectively captures the essence of the story, genre, and theme is an essential aspect of</a:t>
            </a:r>
            <a:br>
              <a:rPr lang="en-US" sz="2000" b="0" dirty="0" smtClean="0">
                <a:latin typeface="Times New Roman" pitchFamily="18" charset="0"/>
                <a:cs typeface="Times New Roman" pitchFamily="18" charset="0"/>
              </a:rPr>
            </a:br>
            <a:r>
              <a:rPr lang="en-US" sz="2000" b="0" dirty="0" smtClean="0">
                <a:latin typeface="Times New Roman" pitchFamily="18" charset="0"/>
                <a:cs typeface="Times New Roman" pitchFamily="18" charset="0"/>
              </a:rPr>
              <a:t>marketing and branding. However, generating such titles can be a daunting task, requiring</a:t>
            </a:r>
            <a:br>
              <a:rPr lang="en-US" sz="2000" b="0" dirty="0" smtClean="0">
                <a:latin typeface="Times New Roman" pitchFamily="18" charset="0"/>
                <a:cs typeface="Times New Roman" pitchFamily="18" charset="0"/>
              </a:rPr>
            </a:br>
            <a:r>
              <a:rPr lang="en-US" sz="2000" b="0" dirty="0" smtClean="0">
                <a:latin typeface="Times New Roman" pitchFamily="18" charset="0"/>
                <a:cs typeface="Times New Roman" pitchFamily="18" charset="0"/>
              </a:rPr>
              <a:t>creativity, insight, and </a:t>
            </a:r>
            <a:r>
              <a:rPr lang="en-US" sz="2000" b="0" dirty="0" smtClean="0">
                <a:latin typeface="Times New Roman" pitchFamily="18" charset="0"/>
                <a:cs typeface="Times New Roman" pitchFamily="18" charset="0"/>
              </a:rPr>
              <a:t>time. To </a:t>
            </a:r>
            <a:r>
              <a:rPr lang="en-US" sz="2000" b="0" dirty="0" smtClean="0">
                <a:latin typeface="Times New Roman" pitchFamily="18" charset="0"/>
                <a:cs typeface="Times New Roman" pitchFamily="18" charset="0"/>
              </a:rPr>
              <a:t>address this challenge, the use of generative artificial intelligence (AI) techniques </a:t>
            </a:r>
            <a:r>
              <a:rPr lang="en-US" sz="2000" b="0" dirty="0" smtClean="0">
                <a:latin typeface="Times New Roman" pitchFamily="18" charset="0"/>
                <a:cs typeface="Times New Roman" pitchFamily="18" charset="0"/>
              </a:rPr>
              <a:t>has emerged </a:t>
            </a:r>
            <a:r>
              <a:rPr lang="en-US" sz="2000" b="0" dirty="0" smtClean="0">
                <a:latin typeface="Times New Roman" pitchFamily="18" charset="0"/>
                <a:cs typeface="Times New Roman" pitchFamily="18" charset="0"/>
              </a:rPr>
              <a:t>as a promising solution. Generative AI models, such as Markov Chains, </a:t>
            </a:r>
            <a:r>
              <a:rPr lang="en-US" sz="2000" b="0" dirty="0" smtClean="0">
                <a:latin typeface="Times New Roman" pitchFamily="18" charset="0"/>
                <a:cs typeface="Times New Roman" pitchFamily="18" charset="0"/>
              </a:rPr>
              <a:t>Recurrent Neural </a:t>
            </a:r>
            <a:r>
              <a:rPr lang="en-US" sz="2000" b="0" dirty="0" smtClean="0">
                <a:latin typeface="Times New Roman" pitchFamily="18" charset="0"/>
                <a:cs typeface="Times New Roman" pitchFamily="18" charset="0"/>
              </a:rPr>
              <a:t>Networks (RNNs), or Transformers, have the capability to learn patterns </a:t>
            </a:r>
            <a:r>
              <a:rPr lang="en-US" sz="2000" b="0" dirty="0" smtClean="0">
                <a:latin typeface="Times New Roman" pitchFamily="18" charset="0"/>
                <a:cs typeface="Times New Roman" pitchFamily="18" charset="0"/>
              </a:rPr>
              <a:t>and relationships </a:t>
            </a:r>
            <a:r>
              <a:rPr lang="en-US" sz="2000" b="0" dirty="0" smtClean="0">
                <a:latin typeface="Times New Roman" pitchFamily="18" charset="0"/>
                <a:cs typeface="Times New Roman" pitchFamily="18" charset="0"/>
              </a:rPr>
              <a:t>within a dataset of existing film names and subsequently generate new </a:t>
            </a:r>
            <a:r>
              <a:rPr lang="en-US" sz="2000" b="0" dirty="0" smtClean="0">
                <a:latin typeface="Times New Roman" pitchFamily="18" charset="0"/>
                <a:cs typeface="Times New Roman" pitchFamily="18" charset="0"/>
              </a:rPr>
              <a:t>titles based </a:t>
            </a:r>
            <a:r>
              <a:rPr lang="en-US" sz="2000" b="0" dirty="0" smtClean="0">
                <a:latin typeface="Times New Roman" pitchFamily="18" charset="0"/>
                <a:cs typeface="Times New Roman" pitchFamily="18" charset="0"/>
              </a:rPr>
              <a:t>on these learned patterns. This approach offers a creative and efficient method </a:t>
            </a:r>
            <a:r>
              <a:rPr lang="en-US" sz="2000" b="0" dirty="0" smtClean="0">
                <a:latin typeface="Times New Roman" pitchFamily="18" charset="0"/>
                <a:cs typeface="Times New Roman" pitchFamily="18" charset="0"/>
              </a:rPr>
              <a:t>for exploring </a:t>
            </a:r>
            <a:r>
              <a:rPr lang="en-US" sz="2000" b="0" dirty="0" smtClean="0">
                <a:latin typeface="Times New Roman" pitchFamily="18" charset="0"/>
                <a:cs typeface="Times New Roman" pitchFamily="18" charset="0"/>
              </a:rPr>
              <a:t>and generating film names.</a:t>
            </a:r>
            <a:r>
              <a:rPr lang="en-US" sz="4000" dirty="0" smtClean="0">
                <a:latin typeface="Times New Roman" pitchFamily="18" charset="0"/>
                <a:cs typeface="Times New Roman" pitchFamily="18" charset="0"/>
              </a:rPr>
              <a:t/>
            </a:r>
            <a:br>
              <a:rPr lang="en-US" sz="4000" dirty="0" smtClean="0">
                <a:latin typeface="Times New Roman" pitchFamily="18" charset="0"/>
                <a:cs typeface="Times New Roman" pitchFamily="18" charset="0"/>
              </a:rPr>
            </a:br>
            <a:r>
              <a:rPr lang="en-US" sz="4000" dirty="0" smtClean="0">
                <a:latin typeface="Times New Roman" pitchFamily="18" charset="0"/>
                <a:cs typeface="Times New Roman" pitchFamily="18" charset="0"/>
              </a:rPr>
              <a:t/>
            </a:r>
            <a:br>
              <a:rPr lang="en-US" sz="4000" dirty="0" smtClean="0">
                <a:latin typeface="Times New Roman" pitchFamily="18" charset="0"/>
                <a:cs typeface="Times New Roman" pitchFamily="18" charset="0"/>
              </a:rPr>
            </a:br>
            <a:endParaRPr sz="4000">
              <a:latin typeface="Times New Roman" pitchFamily="18" charset="0"/>
              <a:cs typeface="Times New Roman"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457200" y="6477000"/>
            <a:ext cx="2841625" cy="176330"/>
          </a:xfrm>
          <a:prstGeom prst="rect">
            <a:avLst/>
          </a:prstGeom>
        </p:spPr>
        <p:txBody>
          <a:bodyPr vert="horz" wrap="square" lIns="0" tIns="6985" rIns="0" bIns="0" rtlCol="0">
            <a:spAutoFit/>
          </a:bodyPr>
          <a:lstStyle/>
          <a:p>
            <a:pPr marL="12700">
              <a:spcBef>
                <a:spcPts val="55"/>
              </a:spcBef>
            </a:pPr>
            <a:r>
              <a:rPr lang="en-US" sz="1100" spc="180" dirty="0" smtClean="0">
                <a:solidFill>
                  <a:srgbClr val="2D83C3"/>
                </a:solidFill>
                <a:latin typeface="Times New Roman" pitchFamily="18" charset="0"/>
                <a:cs typeface="Times New Roman" pitchFamily="18" charset="0"/>
              </a:rPr>
              <a:t>DEEPESH  Final 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0" y="4038600"/>
            <a:ext cx="4114800" cy="28194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371600" y="304800"/>
            <a:ext cx="7467600" cy="2659318"/>
          </a:xfrm>
          <a:prstGeom prst="rect">
            <a:avLst/>
          </a:prstGeom>
        </p:spPr>
        <p:txBody>
          <a:bodyPr vert="horz" wrap="square" lIns="0" tIns="73279" rIns="0" bIns="0" rtlCol="0">
            <a:spAutoFit/>
          </a:bodyPr>
          <a:lstStyle/>
          <a:p>
            <a:pPr marL="193675" algn="l">
              <a:lnSpc>
                <a:spcPct val="100000"/>
              </a:lnSpc>
              <a:spcBef>
                <a:spcPts val="105"/>
              </a:spcBef>
            </a:pPr>
            <a:r>
              <a:rPr spc="-10" smtClean="0">
                <a:solidFill>
                  <a:srgbClr val="FF0000"/>
                </a:solidFill>
                <a:latin typeface="Times New Roman" pitchFamily="18" charset="0"/>
                <a:cs typeface="Times New Roman" pitchFamily="18" charset="0"/>
              </a:rPr>
              <a:t>AGENDA</a:t>
            </a:r>
            <a:r>
              <a:rPr lang="en-US" spc="-10" dirty="0" smtClean="0">
                <a:latin typeface="Times New Roman" pitchFamily="18" charset="0"/>
                <a:cs typeface="Times New Roman" pitchFamily="18" charset="0"/>
              </a:rPr>
              <a:t/>
            </a:r>
            <a:br>
              <a:rPr lang="en-US" spc="-10" dirty="0" smtClean="0">
                <a:latin typeface="Times New Roman" pitchFamily="18" charset="0"/>
                <a:cs typeface="Times New Roman" pitchFamily="18" charset="0"/>
              </a:rPr>
            </a:br>
            <a:r>
              <a:rPr lang="en-US" b="0" spc="-10" dirty="0" smtClean="0">
                <a:latin typeface="Times New Roman" pitchFamily="18" charset="0"/>
                <a:cs typeface="Times New Roman" pitchFamily="18" charset="0"/>
              </a:rPr>
              <a:t/>
            </a:r>
            <a:br>
              <a:rPr lang="en-US" b="0" spc="-10" dirty="0" smtClean="0">
                <a:latin typeface="Times New Roman" pitchFamily="18" charset="0"/>
                <a:cs typeface="Times New Roman" pitchFamily="18" charset="0"/>
              </a:rPr>
            </a:br>
            <a:r>
              <a:rPr lang="en-US" sz="2400" b="0" spc="-10" dirty="0" smtClean="0">
                <a:latin typeface="Times New Roman" pitchFamily="18" charset="0"/>
                <a:cs typeface="Times New Roman" pitchFamily="18" charset="0"/>
              </a:rPr>
              <a:t/>
            </a:r>
            <a:br>
              <a:rPr lang="en-US" sz="2400" b="0" spc="-10" dirty="0" smtClean="0">
                <a:latin typeface="Times New Roman" pitchFamily="18" charset="0"/>
                <a:cs typeface="Times New Roman" pitchFamily="18" charset="0"/>
              </a:rPr>
            </a:br>
            <a:r>
              <a:rPr lang="en-US" sz="2400" b="0" spc="-10" dirty="0" smtClean="0">
                <a:latin typeface="Times New Roman" pitchFamily="18" charset="0"/>
                <a:cs typeface="Times New Roman" pitchFamily="18" charset="0"/>
              </a:rPr>
              <a:t/>
            </a:r>
            <a:br>
              <a:rPr lang="en-US" sz="2400" b="0" spc="-10" dirty="0" smtClean="0">
                <a:latin typeface="Times New Roman" pitchFamily="18" charset="0"/>
                <a:cs typeface="Times New Roman" pitchFamily="18" charset="0"/>
              </a:rPr>
            </a:br>
            <a:r>
              <a:rPr lang="en-US" sz="2400" b="0" spc="-10" dirty="0" smtClean="0">
                <a:latin typeface="Times New Roman" pitchFamily="18" charset="0"/>
                <a:cs typeface="Times New Roman" pitchFamily="18" charset="0"/>
              </a:rPr>
              <a:t> </a:t>
            </a:r>
            <a:endParaRPr spc="-10" dirty="0">
              <a:latin typeface="Times New Roman" pitchFamily="18" charset="0"/>
              <a:cs typeface="Times New Roman"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3" name="TextBox 22"/>
          <p:cNvSpPr txBox="1"/>
          <p:nvPr/>
        </p:nvSpPr>
        <p:spPr>
          <a:xfrm>
            <a:off x="1447800" y="1752600"/>
            <a:ext cx="7315200" cy="2677656"/>
          </a:xfrm>
          <a:prstGeom prst="rect">
            <a:avLst/>
          </a:prstGeom>
          <a:noFill/>
        </p:spPr>
        <p:txBody>
          <a:bodyPr wrap="square" rtlCol="0">
            <a:spAutoFit/>
          </a:bodyPr>
          <a:lstStyle/>
          <a:p>
            <a:pPr>
              <a:buFont typeface="Wingdings" pitchFamily="2" charset="2"/>
              <a:buChar char="Ø"/>
            </a:pPr>
            <a:r>
              <a:rPr lang="en-US" sz="2800" spc="-10" dirty="0" smtClean="0">
                <a:latin typeface="Times New Roman" pitchFamily="18" charset="0"/>
                <a:cs typeface="Times New Roman" pitchFamily="18" charset="0"/>
              </a:rPr>
              <a:t> PROBLEM STATEMENT</a:t>
            </a:r>
            <a:endParaRPr lang="en-US" sz="2800" spc="-10" dirty="0">
              <a:latin typeface="Times New Roman" pitchFamily="18" charset="0"/>
              <a:cs typeface="Times New Roman" pitchFamily="18" charset="0"/>
            </a:endParaRPr>
          </a:p>
          <a:p>
            <a:pPr>
              <a:buFont typeface="Wingdings" pitchFamily="2" charset="2"/>
              <a:buChar char="Ø"/>
            </a:pPr>
            <a:r>
              <a:rPr lang="en-US" sz="2800" spc="-10" dirty="0" smtClean="0">
                <a:latin typeface="Times New Roman" pitchFamily="18" charset="0"/>
                <a:cs typeface="Times New Roman" pitchFamily="18" charset="0"/>
              </a:rPr>
              <a:t> PROJECT OVERVIEW</a:t>
            </a:r>
          </a:p>
          <a:p>
            <a:pPr>
              <a:buFont typeface="Wingdings" pitchFamily="2" charset="2"/>
              <a:buChar char="Ø"/>
            </a:pPr>
            <a:r>
              <a:rPr lang="en-US" sz="2800" spc="-10" dirty="0">
                <a:latin typeface="Times New Roman" pitchFamily="18" charset="0"/>
                <a:cs typeface="Times New Roman" pitchFamily="18" charset="0"/>
              </a:rPr>
              <a:t> </a:t>
            </a:r>
            <a:r>
              <a:rPr lang="en-US" sz="2800" spc="-10" dirty="0" smtClean="0">
                <a:latin typeface="Times New Roman" pitchFamily="18" charset="0"/>
                <a:cs typeface="Times New Roman" pitchFamily="18" charset="0"/>
              </a:rPr>
              <a:t>END USERS</a:t>
            </a:r>
          </a:p>
          <a:p>
            <a:pPr>
              <a:buFont typeface="Wingdings" pitchFamily="2" charset="2"/>
              <a:buChar char="Ø"/>
            </a:pPr>
            <a:r>
              <a:rPr lang="en-US" sz="2800" spc="-10" dirty="0">
                <a:latin typeface="Times New Roman" pitchFamily="18" charset="0"/>
                <a:cs typeface="Times New Roman" pitchFamily="18" charset="0"/>
              </a:rPr>
              <a:t> </a:t>
            </a:r>
            <a:r>
              <a:rPr lang="en-US" sz="2800" spc="-10" dirty="0" smtClean="0">
                <a:latin typeface="Times New Roman" pitchFamily="18" charset="0"/>
                <a:cs typeface="Times New Roman" pitchFamily="18" charset="0"/>
              </a:rPr>
              <a:t>SOLUTION AND ITS PROPORTION</a:t>
            </a:r>
          </a:p>
          <a:p>
            <a:pPr>
              <a:buFont typeface="Wingdings" pitchFamily="2" charset="2"/>
              <a:buChar char="Ø"/>
            </a:pPr>
            <a:r>
              <a:rPr lang="en-US" sz="2800" spc="-10" dirty="0">
                <a:latin typeface="Times New Roman" pitchFamily="18" charset="0"/>
                <a:cs typeface="Times New Roman" pitchFamily="18" charset="0"/>
              </a:rPr>
              <a:t> </a:t>
            </a:r>
            <a:r>
              <a:rPr lang="en-US" sz="2800" spc="-10" dirty="0" smtClean="0">
                <a:latin typeface="Times New Roman" pitchFamily="18" charset="0"/>
                <a:cs typeface="Times New Roman" pitchFamily="18" charset="0"/>
              </a:rPr>
              <a:t>MODELLING</a:t>
            </a:r>
            <a:r>
              <a:rPr lang="en-US" sz="2800" spc="-10" dirty="0">
                <a:latin typeface="Times New Roman" pitchFamily="18" charset="0"/>
                <a:cs typeface="Times New Roman" pitchFamily="18" charset="0"/>
              </a:rPr>
              <a:t> </a:t>
            </a:r>
            <a:endParaRPr lang="en-US" sz="2800" spc="-10" dirty="0" smtClean="0">
              <a:latin typeface="Times New Roman" pitchFamily="18" charset="0"/>
              <a:cs typeface="Times New Roman" pitchFamily="18" charset="0"/>
            </a:endParaRPr>
          </a:p>
          <a:p>
            <a:pPr>
              <a:buFont typeface="Wingdings" pitchFamily="2" charset="2"/>
              <a:buChar char="Ø"/>
            </a:pPr>
            <a:r>
              <a:rPr lang="en-US" sz="2800" spc="-10" dirty="0">
                <a:latin typeface="Times New Roman" pitchFamily="18" charset="0"/>
                <a:cs typeface="Times New Roman" pitchFamily="18" charset="0"/>
              </a:rPr>
              <a:t> </a:t>
            </a:r>
            <a:r>
              <a:rPr lang="en-US" sz="2800" spc="-10" dirty="0" smtClean="0">
                <a:latin typeface="Times New Roman" pitchFamily="18" charset="0"/>
                <a:cs typeface="Times New Roman" pitchFamily="18" charset="0"/>
              </a:rPr>
              <a:t>RESULTS</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543800" y="1295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7014528"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10" dirty="0">
                <a:solidFill>
                  <a:srgbClr val="FF0000"/>
                </a:solidFill>
                <a:latin typeface="Times New Roman" pitchFamily="18" charset="0"/>
                <a:cs typeface="Times New Roman" pitchFamily="18" charset="0"/>
              </a:rPr>
              <a:t>PROBLEM</a:t>
            </a:r>
            <a:r>
              <a:rPr sz="4000">
                <a:solidFill>
                  <a:srgbClr val="FF0000"/>
                </a:solidFill>
                <a:latin typeface="Times New Roman" pitchFamily="18" charset="0"/>
                <a:cs typeface="Times New Roman" pitchFamily="18" charset="0"/>
              </a:rPr>
              <a:t>	</a:t>
            </a:r>
            <a:r>
              <a:rPr lang="en-US" sz="4000" dirty="0" smtClean="0">
                <a:solidFill>
                  <a:srgbClr val="FF0000"/>
                </a:solidFill>
                <a:latin typeface="Times New Roman" pitchFamily="18" charset="0"/>
                <a:cs typeface="Times New Roman" pitchFamily="18" charset="0"/>
              </a:rPr>
              <a:t> </a:t>
            </a:r>
            <a:r>
              <a:rPr sz="4000" spc="-75" smtClean="0">
                <a:solidFill>
                  <a:srgbClr val="FF0000"/>
                </a:solidFill>
                <a:latin typeface="Times New Roman" pitchFamily="18" charset="0"/>
                <a:cs typeface="Times New Roman" pitchFamily="18" charset="0"/>
              </a:rPr>
              <a:t>STATEMENT</a:t>
            </a:r>
            <a:endParaRPr sz="4000">
              <a:solidFill>
                <a:srgbClr val="FF0000"/>
              </a:solidFill>
              <a:latin typeface="Times New Roman" pitchFamily="18" charset="0"/>
              <a:cs typeface="Times New Roman"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457200" y="6477000"/>
            <a:ext cx="2917825" cy="176330"/>
          </a:xfrm>
          <a:prstGeom prst="rect">
            <a:avLst/>
          </a:prstGeom>
        </p:spPr>
        <p:txBody>
          <a:bodyPr vert="horz" wrap="square" lIns="0" tIns="6985" rIns="0" bIns="0" rtlCol="0">
            <a:spAutoFit/>
          </a:bodyPr>
          <a:lstStyle/>
          <a:p>
            <a:pPr marL="12700">
              <a:lnSpc>
                <a:spcPct val="100000"/>
              </a:lnSpc>
              <a:spcBef>
                <a:spcPts val="55"/>
              </a:spcBef>
            </a:pPr>
            <a:r>
              <a:rPr lang="en-US" sz="1100" spc="180" dirty="0" smtClean="0">
                <a:solidFill>
                  <a:srgbClr val="2D83C3"/>
                </a:solidFill>
                <a:latin typeface="Times New Roman" pitchFamily="18" charset="0"/>
                <a:cs typeface="Times New Roman" pitchFamily="18" charset="0"/>
              </a:rPr>
              <a:t>DEEPESH  Final 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12" name="TextBox 11"/>
          <p:cNvSpPr txBox="1"/>
          <p:nvPr/>
        </p:nvSpPr>
        <p:spPr>
          <a:xfrm>
            <a:off x="609600" y="2057400"/>
            <a:ext cx="7162800" cy="2677656"/>
          </a:xfrm>
          <a:prstGeom prst="rect">
            <a:avLst/>
          </a:prstGeom>
          <a:noFill/>
        </p:spPr>
        <p:txBody>
          <a:bodyPr wrap="square" rtlCol="0">
            <a:spAutoFit/>
          </a:bodyPr>
          <a:lstStyle/>
          <a:p>
            <a:r>
              <a:rPr lang="en-US" sz="2800" dirty="0" smtClean="0">
                <a:latin typeface="Times New Roman" pitchFamily="18" charset="0"/>
                <a:cs typeface="Times New Roman" pitchFamily="18" charset="0"/>
              </a:rPr>
              <a:t>   How can we leverage generative artificial intelligence (AI) techniques to automatically generate compelling and memorable film names efficiently, effectively addressing the challenges associated with traditional methods of film title generation?</a:t>
            </a:r>
            <a:endParaRPr lang="en-US" sz="28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601200" y="3752850"/>
            <a:ext cx="2286000" cy="310515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7108825" cy="632224"/>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000" spc="-10" dirty="0">
                <a:solidFill>
                  <a:srgbClr val="FF0000"/>
                </a:solidFill>
                <a:latin typeface="Times New Roman" pitchFamily="18" charset="0"/>
                <a:cs typeface="Times New Roman" pitchFamily="18" charset="0"/>
              </a:rPr>
              <a:t>PROJECT</a:t>
            </a:r>
            <a:r>
              <a:rPr sz="4000" dirty="0">
                <a:solidFill>
                  <a:srgbClr val="FF0000"/>
                </a:solidFill>
                <a:latin typeface="Times New Roman" pitchFamily="18" charset="0"/>
                <a:cs typeface="Times New Roman" pitchFamily="18" charset="0"/>
              </a:rPr>
              <a:t>	</a:t>
            </a:r>
            <a:r>
              <a:rPr sz="4000" spc="-10" dirty="0">
                <a:solidFill>
                  <a:srgbClr val="FF0000"/>
                </a:solidFill>
                <a:latin typeface="Times New Roman" pitchFamily="18" charset="0"/>
                <a:cs typeface="Times New Roman" pitchFamily="18" charset="0"/>
              </a:rPr>
              <a:t>OVERVIEW</a:t>
            </a:r>
            <a:endParaRPr sz="4000">
              <a:solidFill>
                <a:srgbClr val="FF0000"/>
              </a:solidFill>
              <a:latin typeface="Times New Roman" pitchFamily="18" charset="0"/>
              <a:cs typeface="Times New Roman"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457200" y="6477000"/>
            <a:ext cx="3375025" cy="176330"/>
          </a:xfrm>
          <a:prstGeom prst="rect">
            <a:avLst/>
          </a:prstGeom>
        </p:spPr>
        <p:txBody>
          <a:bodyPr vert="horz" wrap="square" lIns="0" tIns="6985" rIns="0" bIns="0" rtlCol="0">
            <a:spAutoFit/>
          </a:bodyPr>
          <a:lstStyle/>
          <a:p>
            <a:pPr marL="12700">
              <a:lnSpc>
                <a:spcPct val="100000"/>
              </a:lnSpc>
              <a:spcBef>
                <a:spcPts val="55"/>
              </a:spcBef>
            </a:pPr>
            <a:r>
              <a:rPr lang="en-US" sz="1100" spc="180" dirty="0" smtClean="0">
                <a:solidFill>
                  <a:srgbClr val="2D83C3"/>
                </a:solidFill>
                <a:latin typeface="Times New Roman" pitchFamily="18" charset="0"/>
                <a:cs typeface="Times New Roman" pitchFamily="18" charset="0"/>
              </a:rPr>
              <a:t>DEEPESH  Final 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1" name="TextBox 10"/>
          <p:cNvSpPr txBox="1"/>
          <p:nvPr/>
        </p:nvSpPr>
        <p:spPr>
          <a:xfrm>
            <a:off x="685801" y="2362200"/>
            <a:ext cx="9144000" cy="3108543"/>
          </a:xfrm>
          <a:prstGeom prst="rect">
            <a:avLst/>
          </a:prstGeom>
          <a:noFill/>
        </p:spPr>
        <p:txBody>
          <a:bodyPr wrap="square" rtlCol="0">
            <a:spAutoFit/>
          </a:bodyPr>
          <a:lstStyle/>
          <a:p>
            <a:r>
              <a:rPr lang="en-US" sz="2800" dirty="0" smtClean="0">
                <a:latin typeface="Times New Roman" pitchFamily="18" charset="0"/>
                <a:cs typeface="Times New Roman" pitchFamily="18" charset="0"/>
              </a:rPr>
              <a:t>  Exploring Film Names Using Generative AI involves leveraging artificial intelligence techniques, such as Markov Chain models or neural networks, to generate new film names based on patterns learned from a dataset of existing film names especially with </a:t>
            </a:r>
            <a:r>
              <a:rPr lang="en-US" sz="2800" dirty="0" err="1" smtClean="0">
                <a:latin typeface="Times New Roman" pitchFamily="18" charset="0"/>
                <a:cs typeface="Times New Roman" pitchFamily="18" charset="0"/>
              </a:rPr>
              <a:t>Tensorflow</a:t>
            </a:r>
            <a:r>
              <a:rPr lang="en-US" sz="2800" dirty="0" smtClean="0">
                <a:latin typeface="Times New Roman" pitchFamily="18" charset="0"/>
                <a:cs typeface="Times New Roman" pitchFamily="18" charset="0"/>
              </a:rPr>
              <a:t> and Long Short-Term Memory (LSTM). This process includes: Data Collection, Pre Processing, Generation, Model Training...</a:t>
            </a:r>
            <a:endParaRPr lang="en-US" sz="28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763000" y="914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09600" y="228600"/>
            <a:ext cx="9764395" cy="1143517"/>
          </a:xfrm>
          <a:prstGeom prst="rect">
            <a:avLst/>
          </a:prstGeom>
        </p:spPr>
        <p:txBody>
          <a:bodyPr vert="horz" wrap="square" lIns="0" tIns="522858" rIns="0" bIns="0" rtlCol="0">
            <a:spAutoFit/>
          </a:bodyPr>
          <a:lstStyle/>
          <a:p>
            <a:pPr marL="153670">
              <a:lnSpc>
                <a:spcPct val="100000"/>
              </a:lnSpc>
              <a:spcBef>
                <a:spcPts val="130"/>
              </a:spcBef>
            </a:pPr>
            <a:r>
              <a:rPr sz="4000" dirty="0">
                <a:solidFill>
                  <a:srgbClr val="FF0000"/>
                </a:solidFill>
                <a:latin typeface="Times New Roman" pitchFamily="18" charset="0"/>
                <a:cs typeface="Times New Roman" pitchFamily="18" charset="0"/>
              </a:rPr>
              <a:t>WHO</a:t>
            </a:r>
            <a:r>
              <a:rPr sz="4000" spc="-245" dirty="0">
                <a:solidFill>
                  <a:srgbClr val="FF0000"/>
                </a:solidFill>
                <a:latin typeface="Times New Roman" pitchFamily="18" charset="0"/>
                <a:cs typeface="Times New Roman" pitchFamily="18" charset="0"/>
              </a:rPr>
              <a:t> </a:t>
            </a:r>
            <a:r>
              <a:rPr sz="4000" dirty="0">
                <a:solidFill>
                  <a:srgbClr val="FF0000"/>
                </a:solidFill>
                <a:latin typeface="Times New Roman" pitchFamily="18" charset="0"/>
                <a:cs typeface="Times New Roman" pitchFamily="18" charset="0"/>
              </a:rPr>
              <a:t>ARE</a:t>
            </a:r>
            <a:r>
              <a:rPr sz="4000" spc="-70" dirty="0">
                <a:solidFill>
                  <a:srgbClr val="FF0000"/>
                </a:solidFill>
                <a:latin typeface="Times New Roman" pitchFamily="18" charset="0"/>
                <a:cs typeface="Times New Roman" pitchFamily="18" charset="0"/>
              </a:rPr>
              <a:t> </a:t>
            </a:r>
            <a:r>
              <a:rPr sz="4000" dirty="0">
                <a:solidFill>
                  <a:srgbClr val="FF0000"/>
                </a:solidFill>
                <a:latin typeface="Times New Roman" pitchFamily="18" charset="0"/>
                <a:cs typeface="Times New Roman" pitchFamily="18" charset="0"/>
              </a:rPr>
              <a:t>THE</a:t>
            </a:r>
            <a:r>
              <a:rPr sz="4000" spc="-55" dirty="0">
                <a:solidFill>
                  <a:srgbClr val="FF0000"/>
                </a:solidFill>
                <a:latin typeface="Times New Roman" pitchFamily="18" charset="0"/>
                <a:cs typeface="Times New Roman" pitchFamily="18" charset="0"/>
              </a:rPr>
              <a:t> </a:t>
            </a:r>
            <a:r>
              <a:rPr sz="4000" dirty="0">
                <a:solidFill>
                  <a:srgbClr val="FF0000"/>
                </a:solidFill>
                <a:latin typeface="Times New Roman" pitchFamily="18" charset="0"/>
                <a:cs typeface="Times New Roman" pitchFamily="18" charset="0"/>
              </a:rPr>
              <a:t>END</a:t>
            </a:r>
            <a:r>
              <a:rPr sz="4000" spc="-70" dirty="0">
                <a:solidFill>
                  <a:srgbClr val="FF0000"/>
                </a:solidFill>
                <a:latin typeface="Times New Roman" pitchFamily="18" charset="0"/>
                <a:cs typeface="Times New Roman" pitchFamily="18" charset="0"/>
              </a:rPr>
              <a:t> </a:t>
            </a:r>
            <a:r>
              <a:rPr sz="4000" spc="-10" dirty="0">
                <a:solidFill>
                  <a:srgbClr val="FF0000"/>
                </a:solidFill>
                <a:latin typeface="Times New Roman" pitchFamily="18" charset="0"/>
                <a:cs typeface="Times New Roman" pitchFamily="18" charset="0"/>
              </a:rPr>
              <a:t>USERS?</a:t>
            </a:r>
            <a:endParaRPr sz="4000">
              <a:solidFill>
                <a:srgbClr val="FF0000"/>
              </a:solidFill>
              <a:latin typeface="Times New Roman" pitchFamily="18" charset="0"/>
              <a:cs typeface="Times New Roman"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457200" y="6477000"/>
            <a:ext cx="3298825" cy="176330"/>
          </a:xfrm>
          <a:prstGeom prst="rect">
            <a:avLst/>
          </a:prstGeom>
        </p:spPr>
        <p:txBody>
          <a:bodyPr vert="horz" wrap="square" lIns="0" tIns="6985" rIns="0" bIns="0" rtlCol="0">
            <a:spAutoFit/>
          </a:bodyPr>
          <a:lstStyle/>
          <a:p>
            <a:pPr marL="12700">
              <a:lnSpc>
                <a:spcPct val="100000"/>
              </a:lnSpc>
              <a:spcBef>
                <a:spcPts val="55"/>
              </a:spcBef>
            </a:pPr>
            <a:r>
              <a:rPr lang="en-US" sz="1100" spc="180" dirty="0" smtClean="0">
                <a:solidFill>
                  <a:srgbClr val="2D83C3"/>
                </a:solidFill>
                <a:latin typeface="Times New Roman" pitchFamily="18" charset="0"/>
                <a:cs typeface="Times New Roman" pitchFamily="18" charset="0"/>
              </a:rPr>
              <a:t>DEEPESH  Final 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10" name="TextBox 9"/>
          <p:cNvSpPr txBox="1"/>
          <p:nvPr/>
        </p:nvSpPr>
        <p:spPr>
          <a:xfrm>
            <a:off x="609600" y="1600200"/>
            <a:ext cx="8686800" cy="5016758"/>
          </a:xfrm>
          <a:prstGeom prst="rect">
            <a:avLst/>
          </a:prstGeom>
          <a:noFill/>
        </p:spPr>
        <p:txBody>
          <a:bodyPr wrap="square" rtlCol="0">
            <a:spAutoFit/>
          </a:bodyPr>
          <a:lstStyle/>
          <a:p>
            <a:pPr>
              <a:buFont typeface="Wingdings" pitchFamily="2" charset="2"/>
              <a:buChar char="v"/>
            </a:pPr>
            <a:r>
              <a:rPr lang="en-US" sz="2000" b="1" dirty="0" smtClean="0">
                <a:latin typeface="Times New Roman" pitchFamily="18" charset="0"/>
                <a:cs typeface="Times New Roman" pitchFamily="18" charset="0"/>
              </a:rPr>
              <a:t> Filmmakers </a:t>
            </a:r>
            <a:r>
              <a:rPr lang="en-US" sz="2000" b="1" dirty="0">
                <a:latin typeface="Times New Roman" pitchFamily="18" charset="0"/>
                <a:cs typeface="Times New Roman" pitchFamily="18" charset="0"/>
              </a:rPr>
              <a:t>and screenwriters:</a:t>
            </a:r>
            <a:r>
              <a:rPr lang="en-US" sz="2000" dirty="0">
                <a:latin typeface="Times New Roman" pitchFamily="18" charset="0"/>
                <a:cs typeface="Times New Roman" pitchFamily="18" charset="0"/>
              </a:rPr>
              <a:t> They can use AI-generated names to spark creativity and find unique options that resonate with their project's themes and tone</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pPr>
              <a:buFont typeface="Wingdings" pitchFamily="2" charset="2"/>
              <a:buChar char="v"/>
            </a:pPr>
            <a:r>
              <a:rPr lang="en-US" sz="2000" b="1" dirty="0" smtClean="0">
                <a:latin typeface="Times New Roman" pitchFamily="18" charset="0"/>
                <a:cs typeface="Times New Roman" pitchFamily="18" charset="0"/>
              </a:rPr>
              <a:t> Marketing </a:t>
            </a:r>
            <a:r>
              <a:rPr lang="en-US" sz="2000" b="1" dirty="0">
                <a:latin typeface="Times New Roman" pitchFamily="18" charset="0"/>
                <a:cs typeface="Times New Roman" pitchFamily="18" charset="0"/>
              </a:rPr>
              <a:t>and advertising professionals:</a:t>
            </a:r>
            <a:r>
              <a:rPr lang="en-US" sz="2000" dirty="0">
                <a:latin typeface="Times New Roman" pitchFamily="18" charset="0"/>
                <a:cs typeface="Times New Roman" pitchFamily="18" charset="0"/>
              </a:rPr>
              <a:t> They can leverage AI to generate catchy and memorable names that will grab attention and effectively promote a film</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pPr>
              <a:buFont typeface="Wingdings" pitchFamily="2" charset="2"/>
              <a:buChar char="v"/>
            </a:pPr>
            <a:r>
              <a:rPr lang="en-US" sz="2000" b="1" dirty="0" smtClean="0">
                <a:latin typeface="Times New Roman" pitchFamily="18" charset="0"/>
                <a:cs typeface="Times New Roman" pitchFamily="18" charset="0"/>
              </a:rPr>
              <a:t> Film </a:t>
            </a:r>
            <a:r>
              <a:rPr lang="en-US" sz="2000" b="1" dirty="0">
                <a:latin typeface="Times New Roman" pitchFamily="18" charset="0"/>
                <a:cs typeface="Times New Roman" pitchFamily="18" charset="0"/>
              </a:rPr>
              <a:t>studios and production companies:</a:t>
            </a:r>
            <a:r>
              <a:rPr lang="en-US" sz="2000" dirty="0">
                <a:latin typeface="Times New Roman" pitchFamily="18" charset="0"/>
                <a:cs typeface="Times New Roman" pitchFamily="18" charset="0"/>
              </a:rPr>
              <a:t> AI can assist them in brainstorming a wide range of names to fit within their branding and target audience</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pPr>
              <a:buFont typeface="Wingdings" pitchFamily="2" charset="2"/>
              <a:buChar char="v"/>
            </a:pPr>
            <a:r>
              <a:rPr lang="en-US" sz="2000" b="1" dirty="0" smtClean="0">
                <a:latin typeface="Times New Roman" pitchFamily="18" charset="0"/>
                <a:cs typeface="Times New Roman" pitchFamily="18" charset="0"/>
              </a:rPr>
              <a:t> Distribution </a:t>
            </a:r>
            <a:r>
              <a:rPr lang="en-US" sz="2000" b="1" dirty="0">
                <a:latin typeface="Times New Roman" pitchFamily="18" charset="0"/>
                <a:cs typeface="Times New Roman" pitchFamily="18" charset="0"/>
              </a:rPr>
              <a:t>and sales companies:</a:t>
            </a:r>
            <a:r>
              <a:rPr lang="en-US" sz="2000" dirty="0">
                <a:latin typeface="Times New Roman" pitchFamily="18" charset="0"/>
                <a:cs typeface="Times New Roman" pitchFamily="18" charset="0"/>
              </a:rPr>
              <a:t> They can employ AI to generate names that will translate well internationally and have strong commercial potential</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pPr>
              <a:buFont typeface="Wingdings" pitchFamily="2" charset="2"/>
              <a:buChar char="v"/>
            </a:pPr>
            <a:r>
              <a:rPr lang="en-US" sz="2000" b="1" dirty="0" smtClean="0">
                <a:latin typeface="Times New Roman" pitchFamily="18" charset="0"/>
                <a:cs typeface="Times New Roman" pitchFamily="18" charset="0"/>
              </a:rPr>
              <a:t> Fans </a:t>
            </a:r>
            <a:r>
              <a:rPr lang="en-US" sz="2000" b="1" dirty="0">
                <a:latin typeface="Times New Roman" pitchFamily="18" charset="0"/>
                <a:cs typeface="Times New Roman" pitchFamily="18" charset="0"/>
              </a:rPr>
              <a:t>and film enthusiasts:</a:t>
            </a:r>
            <a:r>
              <a:rPr lang="en-US" sz="2000" dirty="0">
                <a:latin typeface="Times New Roman" pitchFamily="18" charset="0"/>
                <a:cs typeface="Times New Roman" pitchFamily="18" charset="0"/>
              </a:rPr>
              <a:t> They can use AI-generated names to create their own film concepts or explore different possibilities for existing films.</a:t>
            </a:r>
          </a:p>
          <a:p>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1721625"/>
          </a:xfrm>
          <a:prstGeom prst="rect">
            <a:avLst/>
          </a:prstGeom>
        </p:spPr>
        <p:txBody>
          <a:bodyPr vert="horz" wrap="square" lIns="0" tIns="485775" rIns="0" bIns="0" rtlCol="0">
            <a:spAutoFit/>
          </a:bodyPr>
          <a:lstStyle/>
          <a:p>
            <a:pPr marL="12700">
              <a:lnSpc>
                <a:spcPct val="100000"/>
              </a:lnSpc>
              <a:spcBef>
                <a:spcPts val="105"/>
              </a:spcBef>
            </a:pPr>
            <a:r>
              <a:rPr sz="4000" spc="-10" smtClean="0">
                <a:solidFill>
                  <a:srgbClr val="FF0000"/>
                </a:solidFill>
                <a:latin typeface="Times New Roman" pitchFamily="18" charset="0"/>
                <a:cs typeface="Times New Roman" pitchFamily="18" charset="0"/>
              </a:rPr>
              <a:t>SOLUTION</a:t>
            </a:r>
            <a:r>
              <a:rPr sz="4000" spc="-345" smtClean="0">
                <a:solidFill>
                  <a:srgbClr val="FF0000"/>
                </a:solidFill>
                <a:latin typeface="Times New Roman" pitchFamily="18" charset="0"/>
                <a:cs typeface="Times New Roman" pitchFamily="18" charset="0"/>
              </a:rPr>
              <a:t> </a:t>
            </a:r>
            <a:r>
              <a:rPr sz="4000" dirty="0">
                <a:solidFill>
                  <a:srgbClr val="FF0000"/>
                </a:solidFill>
                <a:latin typeface="Times New Roman" pitchFamily="18" charset="0"/>
                <a:cs typeface="Times New Roman" pitchFamily="18" charset="0"/>
              </a:rPr>
              <a:t>AND</a:t>
            </a:r>
            <a:r>
              <a:rPr sz="4000" spc="-20" dirty="0">
                <a:solidFill>
                  <a:srgbClr val="FF0000"/>
                </a:solidFill>
                <a:latin typeface="Times New Roman" pitchFamily="18" charset="0"/>
                <a:cs typeface="Times New Roman" pitchFamily="18" charset="0"/>
              </a:rPr>
              <a:t> </a:t>
            </a:r>
            <a:r>
              <a:rPr sz="4000" dirty="0">
                <a:solidFill>
                  <a:srgbClr val="FF0000"/>
                </a:solidFill>
                <a:latin typeface="Times New Roman" pitchFamily="18" charset="0"/>
                <a:cs typeface="Times New Roman" pitchFamily="18" charset="0"/>
              </a:rPr>
              <a:t>ITS </a:t>
            </a:r>
            <a:r>
              <a:rPr sz="4000" spc="-20" dirty="0">
                <a:solidFill>
                  <a:srgbClr val="FF0000"/>
                </a:solidFill>
                <a:latin typeface="Times New Roman" pitchFamily="18" charset="0"/>
                <a:cs typeface="Times New Roman" pitchFamily="18" charset="0"/>
              </a:rPr>
              <a:t>VALUE</a:t>
            </a:r>
            <a:r>
              <a:rPr sz="4000" spc="-120" dirty="0">
                <a:solidFill>
                  <a:srgbClr val="FF0000"/>
                </a:solidFill>
                <a:latin typeface="Times New Roman" pitchFamily="18" charset="0"/>
                <a:cs typeface="Times New Roman" pitchFamily="18" charset="0"/>
              </a:rPr>
              <a:t> </a:t>
            </a:r>
            <a:r>
              <a:rPr sz="4000" spc="-10" dirty="0">
                <a:solidFill>
                  <a:srgbClr val="FF0000"/>
                </a:solidFill>
                <a:latin typeface="Times New Roman" pitchFamily="18" charset="0"/>
                <a:cs typeface="Times New Roman" pitchFamily="18" charset="0"/>
              </a:rPr>
              <a:t>PROPOSITION</a:t>
            </a:r>
            <a:endParaRPr sz="4000">
              <a:solidFill>
                <a:srgbClr val="FF0000"/>
              </a:solidFill>
              <a:latin typeface="Times New Roman" pitchFamily="18" charset="0"/>
              <a:cs typeface="Times New Roman" pitchFamily="18" charset="0"/>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457200" y="6477000"/>
            <a:ext cx="3222625" cy="176330"/>
          </a:xfrm>
          <a:prstGeom prst="rect">
            <a:avLst/>
          </a:prstGeom>
        </p:spPr>
        <p:txBody>
          <a:bodyPr vert="horz" wrap="square" lIns="0" tIns="6985" rIns="0" bIns="0" rtlCol="0">
            <a:spAutoFit/>
          </a:bodyPr>
          <a:lstStyle/>
          <a:p>
            <a:pPr marL="12700">
              <a:lnSpc>
                <a:spcPct val="100000"/>
              </a:lnSpc>
              <a:spcBef>
                <a:spcPts val="55"/>
              </a:spcBef>
            </a:pPr>
            <a:r>
              <a:rPr lang="en-US" sz="1100" spc="180" dirty="0" smtClean="0">
                <a:solidFill>
                  <a:srgbClr val="2D83C3"/>
                </a:solidFill>
                <a:latin typeface="Times New Roman" pitchFamily="18" charset="0"/>
                <a:cs typeface="Times New Roman" pitchFamily="18" charset="0"/>
              </a:rPr>
              <a:t>DEEPESH  Final 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0" name="TextBox 9"/>
          <p:cNvSpPr txBox="1"/>
          <p:nvPr/>
        </p:nvSpPr>
        <p:spPr>
          <a:xfrm>
            <a:off x="609600" y="2590800"/>
            <a:ext cx="9144000" cy="3354765"/>
          </a:xfrm>
          <a:prstGeom prst="rect">
            <a:avLst/>
          </a:prstGeom>
          <a:noFill/>
        </p:spPr>
        <p:txBody>
          <a:bodyPr wrap="square" rtlCol="0">
            <a:spAutoFit/>
          </a:bodyPr>
          <a:lstStyle/>
          <a:p>
            <a:r>
              <a:rPr lang="en-US" sz="2400" dirty="0" smtClean="0">
                <a:latin typeface="Times New Roman" pitchFamily="18" charset="0"/>
                <a:cs typeface="Times New Roman" pitchFamily="18" charset="0"/>
              </a:rPr>
              <a:t>   Develop a web-based application that utilizes generative AI techniques to explore and generate film names automatically. Develop a generative AI model trained on a dataset of existing film names to generate new, creative film titles. Provide users with customization options to influence the generation process, such as specifying genres or themes. Design an intuitive user interface for interacting with the system, allowing users to explore and evaluate generated film names.</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p>
          <a:p>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6477000"/>
            <a:ext cx="3057525" cy="166712"/>
          </a:xfrm>
          <a:prstGeom prst="rect">
            <a:avLst/>
          </a:prstGeom>
        </p:spPr>
        <p:txBody>
          <a:bodyPr vert="horz" wrap="square" lIns="0" tIns="0" rIns="0" bIns="0" rtlCol="0">
            <a:spAutoFit/>
          </a:bodyPr>
          <a:lstStyle/>
          <a:p>
            <a:pPr>
              <a:lnSpc>
                <a:spcPts val="1275"/>
              </a:lnSpc>
            </a:pPr>
            <a:r>
              <a:rPr lang="en-US" sz="1100" spc="180" dirty="0" smtClean="0">
                <a:solidFill>
                  <a:srgbClr val="2D83C3"/>
                </a:solidFill>
                <a:latin typeface="Times New Roman" pitchFamily="18" charset="0"/>
                <a:cs typeface="Times New Roman" pitchFamily="18" charset="0"/>
              </a:rPr>
              <a:t>DEEPESH  Final 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220200" y="2438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067800" y="0"/>
            <a:ext cx="1457325" cy="2228848"/>
          </a:xfrm>
          <a:prstGeom prst="rect">
            <a:avLst/>
          </a:prstGeom>
        </p:spPr>
      </p:pic>
      <p:sp>
        <p:nvSpPr>
          <p:cNvPr id="7" name="object 7"/>
          <p:cNvSpPr txBox="1">
            <a:spLocks noGrp="1"/>
          </p:cNvSpPr>
          <p:nvPr>
            <p:ph type="title"/>
          </p:nvPr>
        </p:nvSpPr>
        <p:spPr>
          <a:xfrm>
            <a:off x="609600" y="228600"/>
            <a:ext cx="9764395" cy="904350"/>
          </a:xfrm>
          <a:prstGeom prst="rect">
            <a:avLst/>
          </a:prstGeom>
        </p:spPr>
        <p:txBody>
          <a:bodyPr vert="horz" wrap="square" lIns="0" tIns="286004" rIns="0" bIns="0" rtlCol="0">
            <a:spAutoFit/>
          </a:bodyPr>
          <a:lstStyle/>
          <a:p>
            <a:pPr marL="193675">
              <a:lnSpc>
                <a:spcPct val="100000"/>
              </a:lnSpc>
              <a:spcBef>
                <a:spcPts val="130"/>
              </a:spcBef>
            </a:pPr>
            <a:r>
              <a:rPr sz="4000" dirty="0">
                <a:solidFill>
                  <a:srgbClr val="FF0000"/>
                </a:solidFill>
                <a:latin typeface="Times New Roman" pitchFamily="18" charset="0"/>
                <a:cs typeface="Times New Roman" pitchFamily="18" charset="0"/>
              </a:rPr>
              <a:t>THE</a:t>
            </a:r>
            <a:r>
              <a:rPr sz="4000" spc="20" dirty="0">
                <a:solidFill>
                  <a:srgbClr val="FF0000"/>
                </a:solidFill>
                <a:latin typeface="Times New Roman" pitchFamily="18" charset="0"/>
                <a:cs typeface="Times New Roman" pitchFamily="18" charset="0"/>
              </a:rPr>
              <a:t> </a:t>
            </a:r>
            <a:r>
              <a:rPr sz="4000" dirty="0">
                <a:solidFill>
                  <a:srgbClr val="FF0000"/>
                </a:solidFill>
                <a:latin typeface="Times New Roman" pitchFamily="18" charset="0"/>
                <a:cs typeface="Times New Roman" pitchFamily="18" charset="0"/>
              </a:rPr>
              <a:t>WOW</a:t>
            </a:r>
            <a:r>
              <a:rPr sz="4000" spc="90" dirty="0">
                <a:solidFill>
                  <a:srgbClr val="FF0000"/>
                </a:solidFill>
                <a:latin typeface="Times New Roman" pitchFamily="18" charset="0"/>
                <a:cs typeface="Times New Roman" pitchFamily="18" charset="0"/>
              </a:rPr>
              <a:t> </a:t>
            </a:r>
            <a:r>
              <a:rPr sz="4000" dirty="0">
                <a:solidFill>
                  <a:srgbClr val="FF0000"/>
                </a:solidFill>
                <a:latin typeface="Times New Roman" pitchFamily="18" charset="0"/>
                <a:cs typeface="Times New Roman" pitchFamily="18" charset="0"/>
              </a:rPr>
              <a:t>IN YOUR </a:t>
            </a:r>
            <a:r>
              <a:rPr sz="4000" spc="-10" dirty="0">
                <a:solidFill>
                  <a:srgbClr val="FF0000"/>
                </a:solidFill>
                <a:latin typeface="Times New Roman" pitchFamily="18" charset="0"/>
                <a:cs typeface="Times New Roman" pitchFamily="18" charset="0"/>
              </a:rPr>
              <a:t>SOLUTION</a:t>
            </a:r>
            <a:endParaRPr sz="4000">
              <a:solidFill>
                <a:srgbClr val="FF0000"/>
              </a:solidFill>
              <a:latin typeface="Times New Roman" pitchFamily="18" charset="0"/>
              <a:cs typeface="Times New Roman"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9" name="TextBox 8"/>
          <p:cNvSpPr txBox="1"/>
          <p:nvPr/>
        </p:nvSpPr>
        <p:spPr>
          <a:xfrm>
            <a:off x="685800" y="1371600"/>
            <a:ext cx="8458200" cy="4801314"/>
          </a:xfrm>
          <a:prstGeom prst="rect">
            <a:avLst/>
          </a:prstGeom>
          <a:noFill/>
        </p:spPr>
        <p:txBody>
          <a:bodyPr wrap="square" rtlCol="0">
            <a:spAutoFit/>
          </a:bodyPr>
          <a:lstStyle/>
          <a:p>
            <a:pPr>
              <a:buFont typeface="Wingdings" pitchFamily="2" charset="2"/>
              <a:buChar char="v"/>
            </a:pPr>
            <a:r>
              <a:rPr lang="en-US" b="1" dirty="0">
                <a:latin typeface="Times New Roman" pitchFamily="18" charset="0"/>
                <a:cs typeface="Times New Roman" pitchFamily="18" charset="0"/>
              </a:rPr>
              <a:t>Idea Generation:</a:t>
            </a:r>
            <a:r>
              <a:rPr lang="en-US" dirty="0">
                <a:latin typeface="Times New Roman" pitchFamily="18" charset="0"/>
                <a:cs typeface="Times New Roman" pitchFamily="18" charset="0"/>
              </a:rPr>
              <a:t> AI can produce a vast number of name options based on keywords, themes, genre, or desired tone. This helps overcome creative roadblocks and explore unexpected possibilities</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pPr>
              <a:buFont typeface="Wingdings" pitchFamily="2" charset="2"/>
              <a:buChar char="v"/>
            </a:pPr>
            <a:r>
              <a:rPr lang="en-US" b="1" dirty="0">
                <a:latin typeface="Times New Roman" pitchFamily="18" charset="0"/>
                <a:cs typeface="Times New Roman" pitchFamily="18" charset="0"/>
              </a:rPr>
              <a:t>Uniqueness and Relevance:</a:t>
            </a:r>
            <a:r>
              <a:rPr lang="en-US" dirty="0">
                <a:latin typeface="Times New Roman" pitchFamily="18" charset="0"/>
                <a:cs typeface="Times New Roman" pitchFamily="18" charset="0"/>
              </a:rPr>
              <a:t> AI can generate names that are both unique and relevant to the film's content. It can analyze existing film titles and avoid redundancy while staying thematically appropriate</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pPr>
              <a:buFont typeface="Wingdings" pitchFamily="2" charset="2"/>
              <a:buChar char="v"/>
            </a:pPr>
            <a:r>
              <a:rPr lang="en-US" b="1" dirty="0">
                <a:latin typeface="Times New Roman" pitchFamily="18" charset="0"/>
                <a:cs typeface="Times New Roman" pitchFamily="18" charset="0"/>
              </a:rPr>
              <a:t>Multilingual Exploration:</a:t>
            </a:r>
            <a:r>
              <a:rPr lang="en-US" dirty="0">
                <a:latin typeface="Times New Roman" pitchFamily="18" charset="0"/>
                <a:cs typeface="Times New Roman" pitchFamily="18" charset="0"/>
              </a:rPr>
              <a:t> AI can generate names that consider international markets. It can translate concepts or suggest names with strong cross-cultural appeal</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pPr>
              <a:buFont typeface="Wingdings" pitchFamily="2" charset="2"/>
              <a:buChar char="v"/>
            </a:pPr>
            <a:r>
              <a:rPr lang="en-US" b="1" dirty="0">
                <a:latin typeface="Times New Roman" pitchFamily="18" charset="0"/>
                <a:cs typeface="Times New Roman" pitchFamily="18" charset="0"/>
              </a:rPr>
              <a:t>Brand Alignment:</a:t>
            </a:r>
            <a:r>
              <a:rPr lang="en-US" dirty="0">
                <a:latin typeface="Times New Roman" pitchFamily="18" charset="0"/>
                <a:cs typeface="Times New Roman" pitchFamily="18" charset="0"/>
              </a:rPr>
              <a:t> AI can be trained on a specific studio's </a:t>
            </a:r>
            <a:r>
              <a:rPr lang="en-US" dirty="0" err="1">
                <a:latin typeface="Times New Roman" pitchFamily="18" charset="0"/>
                <a:cs typeface="Times New Roman" pitchFamily="18" charset="0"/>
              </a:rPr>
              <a:t>filmography</a:t>
            </a:r>
            <a:r>
              <a:rPr lang="en-US" dirty="0">
                <a:latin typeface="Times New Roman" pitchFamily="18" charset="0"/>
                <a:cs typeface="Times New Roman" pitchFamily="18" charset="0"/>
              </a:rPr>
              <a:t> or genre preferences to suggest names that align with their branding strategy</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pPr>
              <a:buFont typeface="Wingdings" pitchFamily="2" charset="2"/>
              <a:buChar char="v"/>
            </a:pPr>
            <a:r>
              <a:rPr lang="en-US" b="1" dirty="0">
                <a:latin typeface="Times New Roman" pitchFamily="18" charset="0"/>
                <a:cs typeface="Times New Roman" pitchFamily="18" charset="0"/>
              </a:rPr>
              <a:t>Audience Targeting:</a:t>
            </a:r>
            <a:r>
              <a:rPr lang="en-US" dirty="0">
                <a:latin typeface="Times New Roman" pitchFamily="18" charset="0"/>
                <a:cs typeface="Times New Roman" pitchFamily="18" charset="0"/>
              </a:rPr>
              <a:t> AI can analyze audience data and generate names with high </a:t>
            </a:r>
            <a:r>
              <a:rPr lang="en-US" dirty="0" err="1">
                <a:latin typeface="Times New Roman" pitchFamily="18" charset="0"/>
                <a:cs typeface="Times New Roman" pitchFamily="18" charset="0"/>
              </a:rPr>
              <a:t>memorability</a:t>
            </a:r>
            <a:r>
              <a:rPr lang="en-US" dirty="0">
                <a:latin typeface="Times New Roman" pitchFamily="18" charset="0"/>
                <a:cs typeface="Times New Roman" pitchFamily="18" charset="0"/>
              </a:rPr>
              <a:t> or emotional impact for the target demographic.</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6477000"/>
            <a:ext cx="2981325" cy="166712"/>
          </a:xfrm>
          <a:prstGeom prst="rect">
            <a:avLst/>
          </a:prstGeom>
        </p:spPr>
        <p:txBody>
          <a:bodyPr vert="horz" wrap="square" lIns="0" tIns="0" rIns="0" bIns="0" rtlCol="0">
            <a:spAutoFit/>
          </a:bodyPr>
          <a:lstStyle/>
          <a:p>
            <a:pPr>
              <a:lnSpc>
                <a:spcPts val="1275"/>
              </a:lnSpc>
            </a:pPr>
            <a:r>
              <a:rPr lang="en-US" sz="1100" spc="180" dirty="0" smtClean="0">
                <a:solidFill>
                  <a:srgbClr val="2D83C3"/>
                </a:solidFill>
                <a:latin typeface="Times New Roman" pitchFamily="18" charset="0"/>
                <a:cs typeface="Times New Roman" pitchFamily="18" charset="0"/>
              </a:rPr>
              <a:t>DEEPESH  Final 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763000" y="83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endParaRPr sz="18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8" name="object 8"/>
          <p:cNvSpPr txBox="1">
            <a:spLocks noGrp="1"/>
          </p:cNvSpPr>
          <p:nvPr>
            <p:ph type="ctrTitle"/>
          </p:nvPr>
        </p:nvSpPr>
        <p:spPr>
          <a:xfrm>
            <a:off x="762000" y="457200"/>
            <a:ext cx="3304540" cy="629018"/>
          </a:xfrm>
          <a:prstGeom prst="rect">
            <a:avLst/>
          </a:prstGeom>
        </p:spPr>
        <p:txBody>
          <a:bodyPr vert="horz" wrap="square" lIns="0" tIns="13335" rIns="0" bIns="0" rtlCol="0">
            <a:spAutoFit/>
          </a:bodyPr>
          <a:lstStyle/>
          <a:p>
            <a:pPr marL="12700">
              <a:lnSpc>
                <a:spcPct val="100000"/>
              </a:lnSpc>
              <a:spcBef>
                <a:spcPts val="105"/>
              </a:spcBef>
            </a:pPr>
            <a:r>
              <a:rPr sz="4000" spc="-10" dirty="0">
                <a:solidFill>
                  <a:srgbClr val="FF0000"/>
                </a:solidFill>
                <a:latin typeface="Times New Roman" pitchFamily="18" charset="0"/>
                <a:cs typeface="Times New Roman" pitchFamily="18" charset="0"/>
              </a:rPr>
              <a:t>MODELLING</a:t>
            </a:r>
          </a:p>
        </p:txBody>
      </p:sp>
      <p:sp>
        <p:nvSpPr>
          <p:cNvPr id="10" name="TextBox 9"/>
          <p:cNvSpPr txBox="1"/>
          <p:nvPr/>
        </p:nvSpPr>
        <p:spPr>
          <a:xfrm>
            <a:off x="685800" y="1656576"/>
            <a:ext cx="8610600" cy="5201424"/>
          </a:xfrm>
          <a:prstGeom prst="rect">
            <a:avLst/>
          </a:prstGeom>
          <a:noFill/>
        </p:spPr>
        <p:txBody>
          <a:bodyPr wrap="square" rtlCol="0">
            <a:spAutoFit/>
          </a:bodyPr>
          <a:lstStyle/>
          <a:p>
            <a:pPr marL="342900" indent="-342900">
              <a:buAutoNum type="arabicPeriod"/>
            </a:pPr>
            <a:r>
              <a:rPr lang="en-US" sz="2000" b="1" dirty="0" smtClean="0">
                <a:latin typeface="Times New Roman" pitchFamily="18" charset="0"/>
                <a:cs typeface="Times New Roman" pitchFamily="18" charset="0"/>
              </a:rPr>
              <a:t>Recurrent Neural Networks (RNNs) with Long Short-Term Memory (LSTM):</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RNN’s </a:t>
            </a:r>
            <a:r>
              <a:rPr lang="en-US" sz="2000" dirty="0">
                <a:latin typeface="Times New Roman" pitchFamily="18" charset="0"/>
                <a:cs typeface="Times New Roman" pitchFamily="18" charset="0"/>
              </a:rPr>
              <a:t>are powerful for sequence prediction tasks like text </a:t>
            </a:r>
            <a:r>
              <a:rPr lang="en-US" sz="2000" dirty="0" smtClean="0">
                <a:latin typeface="Times New Roman" pitchFamily="18" charset="0"/>
                <a:cs typeface="Times New Roman" pitchFamily="18" charset="0"/>
              </a:rPr>
              <a:t>generation. LSTM’s </a:t>
            </a:r>
            <a:r>
              <a:rPr lang="en-US" sz="2000" dirty="0">
                <a:latin typeface="Times New Roman" pitchFamily="18" charset="0"/>
                <a:cs typeface="Times New Roman" pitchFamily="18" charset="0"/>
              </a:rPr>
              <a:t>address the vanishing gradient problem in RNNs, allowing them to learn long-term dependencies within sequences</a:t>
            </a: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Training: </a:t>
            </a: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model would be trained on a large dataset of existing film titles with relevant information like genre, plot keywords, and release year.</a:t>
            </a:r>
          </a:p>
          <a:p>
            <a:endParaRPr lang="en-US" sz="2000" dirty="0" smtClean="0">
              <a:latin typeface="Times New Roman" pitchFamily="18" charset="0"/>
              <a:cs typeface="Times New Roman" pitchFamily="18" charset="0"/>
            </a:endParaRPr>
          </a:p>
          <a:p>
            <a:r>
              <a:rPr lang="en-US" sz="2000" b="1" dirty="0">
                <a:latin typeface="Times New Roman" pitchFamily="18" charset="0"/>
                <a:cs typeface="Times New Roman" pitchFamily="18" charset="0"/>
              </a:rPr>
              <a:t>2. Transformer-based models:</a:t>
            </a: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    Transformers are a recent advancement in NLP, achieving state-of-the-art performance in various tasks. They excel at capturing relationships between words in a sequence, making them well-suited for film name generation.</a:t>
            </a:r>
          </a:p>
          <a:p>
            <a:r>
              <a:rPr lang="en-US" sz="2000" b="1" dirty="0">
                <a:latin typeface="Times New Roman" pitchFamily="18" charset="0"/>
                <a:cs typeface="Times New Roman" pitchFamily="18" charset="0"/>
              </a:rPr>
              <a:t>Training: </a:t>
            </a:r>
            <a:r>
              <a:rPr lang="en-US" sz="2000" dirty="0">
                <a:latin typeface="Times New Roman" pitchFamily="18" charset="0"/>
                <a:cs typeface="Times New Roman" pitchFamily="18" charset="0"/>
              </a:rPr>
              <a:t>Similar to RNNs, a large dataset of film titles and information is used.</a:t>
            </a:r>
          </a:p>
          <a:p>
            <a:endParaRPr lang="en-US" dirty="0" smtClean="0"/>
          </a:p>
          <a:p>
            <a:endParaRPr lang="en-US" dirty="0"/>
          </a:p>
          <a:p>
            <a:r>
              <a:rPr lang="en-US" dirty="0" smtClean="0"/>
              <a:t/>
            </a:r>
            <a:br>
              <a:rPr lang="en-US" dirty="0" smtClean="0"/>
            </a:b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TotalTime>
  <Words>592</Words>
  <Application>Microsoft Office PowerPoint</Application>
  <PresentationFormat>Custom</PresentationFormat>
  <Paragraphs>87</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EXPLORATING FILM NAMES USING GENERATIVE AI    In the realm of filmmaking, a captivating and memorable film title can significantly impact the success and recognition of a movie. Crafting an original and appealing film name that effectively captures the essence of the story, genre, and theme is an essential aspect of marketing and branding. However, generating such titles can be a daunting task, requiring creativity, insight, and time. To address this challenge, the use of generative artificial intelligence (AI) techniques has emerged as a promising solution. Generative AI models, such as Markov Chains, Recurrent Neural Networks (RNNs), or Transformers, have the capability to learn patterns and relationships within a dataset of existing film names and subsequently generate new titles based on these learned patterns. This approach offers a creative and efficient method for exploring and generating film names.  </vt:lpstr>
      <vt:lpstr>AGENDA     </vt:lpstr>
      <vt:lpstr>PROBLEM  STATEMENT</vt:lpstr>
      <vt:lpstr>PROJECT OVERVIEW</vt:lpstr>
      <vt:lpstr>WHO ARE THE END USERS?</vt:lpstr>
      <vt:lpstr>SOLUTION AND ITS VALUE PROPOSITION</vt:lpstr>
      <vt:lpstr>THE WOW IN YOUR SOLUTION</vt:lpstr>
      <vt:lpstr>MODELLING</vt:lpstr>
      <vt:lpstr> 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8</cp:revision>
  <dcterms:created xsi:type="dcterms:W3CDTF">2024-04-01T04:58:34Z</dcterms:created>
  <dcterms:modified xsi:type="dcterms:W3CDTF">2024-04-01T06:13:44Z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