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8288000" cy="10287000"/>
  <p:notesSz cx="6858000" cy="9144000"/>
  <p:embeddedFontLst>
    <p:embeddedFont>
      <p:font typeface="Oswald Bold" charset="1" panose="00000800000000000000"/>
      <p:regular r:id="rId36"/>
    </p:embeddedFont>
    <p:embeddedFont>
      <p:font typeface="Montserrat Bold" charset="1" panose="00000800000000000000"/>
      <p:regular r:id="rId37"/>
    </p:embeddedFont>
    <p:embeddedFont>
      <p:font typeface="Roboto Bold" charset="1" panose="02000000000000000000"/>
      <p:regular r:id="rId38"/>
    </p:embeddedFont>
    <p:embeddedFont>
      <p:font typeface="Roboto" charset="1" panose="02000000000000000000"/>
      <p:regular r:id="rId39"/>
    </p:embeddedFont>
    <p:embeddedFont>
      <p:font typeface="Canva Sans Italics" charset="1" panose="020B0503030501040103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40" Target="fonts/font40.fntdata" Type="http://schemas.openxmlformats.org/officeDocument/2006/relationships/font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svg" Type="http://schemas.openxmlformats.org/officeDocument/2006/relationships/image"/><Relationship Id="rId11" Target="https://citizenmatters.in/bengaluru-annual-rainfall-increasing-changing-patterns/" TargetMode="External" Type="http://schemas.openxmlformats.org/officeDocument/2006/relationships/hyperlink"/><Relationship Id="rId12" Target="https://citizenmatters.in/bengaluru-rains-rainfall-data-imd-lpa-monsson-summer-winter-flooding-bbmp/?utm_source=chatgpt.com" TargetMode="External" Type="http://schemas.openxmlformats.org/officeDocument/2006/relationships/hyperlink"/><Relationship Id="rId13" Target="https://www.hindustantimes.com/cities/bengaluru-news/karnataka-to-witness-above-normal-temperature-in-summer-heatwave-conditions-in-north-interior-region-101709803983230.html" TargetMode="External" Type="http://schemas.openxmlformats.org/officeDocument/2006/relationships/hyperlink"/><Relationship Id="rId14" Target="https://cpcb.nic.in/annual-report.php?utm_source=chatgpt.com" TargetMode="External" Type="http://schemas.openxmlformats.org/officeDocument/2006/relationships/hyperlink"/><Relationship Id="rId15" Target="https://transport.karnataka.gov.in/storage/pdf-files/dec%20Blr%202019.pdf?utm_source=chatgpt.com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7.png" Type="http://schemas.openxmlformats.org/officeDocument/2006/relationships/image"/><Relationship Id="rId5" Target="../media/image28.png" Type="http://schemas.openxmlformats.org/officeDocument/2006/relationships/image"/><Relationship Id="rId6" Target="../media/image29.png" Type="http://schemas.openxmlformats.org/officeDocument/2006/relationships/image"/><Relationship Id="rId7" Target="../media/image30.png" Type="http://schemas.openxmlformats.org/officeDocument/2006/relationships/image"/><Relationship Id="rId8" Target="../media/image31.png" Type="http://schemas.openxmlformats.org/officeDocument/2006/relationships/image"/><Relationship Id="rId9" Target="../media/image3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4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6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7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8.png" Type="http://schemas.openxmlformats.org/officeDocument/2006/relationships/image"/><Relationship Id="rId5" Target="../media/image39.png" Type="http://schemas.openxmlformats.org/officeDocument/2006/relationships/image"/><Relationship Id="rId6" Target="../media/image40.png" Type="http://schemas.openxmlformats.org/officeDocument/2006/relationships/image"/><Relationship Id="rId7" Target="../media/image41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2.png" Type="http://schemas.openxmlformats.org/officeDocument/2006/relationships/image"/><Relationship Id="rId5" Target="../media/image43.png" Type="http://schemas.openxmlformats.org/officeDocument/2006/relationships/image"/><Relationship Id="rId6" Target="../media/image44.png" Type="http://schemas.openxmlformats.org/officeDocument/2006/relationships/image"/><Relationship Id="rId7" Target="../media/image45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7.png" Type="http://schemas.openxmlformats.org/officeDocument/2006/relationships/image"/><Relationship Id="rId5" Target="../media/image48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9.png" Type="http://schemas.openxmlformats.org/officeDocument/2006/relationships/image"/><Relationship Id="rId5" Target="../media/image50.svg" Type="http://schemas.openxmlformats.org/officeDocument/2006/relationships/image"/><Relationship Id="rId6" Target="../media/image51.png" Type="http://schemas.openxmlformats.org/officeDocument/2006/relationships/image"/><Relationship Id="rId7" Target="../media/image5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15343882" y="5426018"/>
            <a:ext cx="7629294" cy="7828566"/>
          </a:xfrm>
          <a:custGeom>
            <a:avLst/>
            <a:gdLst/>
            <a:ahLst/>
            <a:cxnLst/>
            <a:rect r="r" b="b" t="t" l="l"/>
            <a:pathLst>
              <a:path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5" r="0" b="-6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258071" y="-4629150"/>
            <a:ext cx="9022634" cy="9258300"/>
          </a:xfrm>
          <a:custGeom>
            <a:avLst/>
            <a:gdLst/>
            <a:ahLst/>
            <a:cxnLst/>
            <a:rect r="r" b="b" t="t" l="l"/>
            <a:pathLst>
              <a:path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2" r="0" b="-12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4159097" y="286160"/>
            <a:ext cx="3952429" cy="1408880"/>
            <a:chOff x="0" y="0"/>
            <a:chExt cx="5269905" cy="187850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269865" cy="1878457"/>
            </a:xfrm>
            <a:custGeom>
              <a:avLst/>
              <a:gdLst/>
              <a:ahLst/>
              <a:cxnLst/>
              <a:rect r="r" b="b" t="t" l="l"/>
              <a:pathLst>
                <a:path h="1878457" w="5269865">
                  <a:moveTo>
                    <a:pt x="0" y="0"/>
                  </a:moveTo>
                  <a:lnTo>
                    <a:pt x="5269865" y="0"/>
                  </a:lnTo>
                  <a:lnTo>
                    <a:pt x="5269865" y="1878457"/>
                  </a:lnTo>
                  <a:lnTo>
                    <a:pt x="0" y="18784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6" r="0" b="-18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3633391" y="1824985"/>
            <a:ext cx="11021217" cy="2925556"/>
            <a:chOff x="0" y="0"/>
            <a:chExt cx="14694956" cy="39007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694956" cy="3900741"/>
            </a:xfrm>
            <a:custGeom>
              <a:avLst/>
              <a:gdLst/>
              <a:ahLst/>
              <a:cxnLst/>
              <a:rect r="r" b="b" t="t" l="l"/>
              <a:pathLst>
                <a:path h="3900741" w="14694956">
                  <a:moveTo>
                    <a:pt x="0" y="0"/>
                  </a:moveTo>
                  <a:lnTo>
                    <a:pt x="14694956" y="0"/>
                  </a:lnTo>
                  <a:lnTo>
                    <a:pt x="14694956" y="3900741"/>
                  </a:lnTo>
                  <a:lnTo>
                    <a:pt x="0" y="390074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14300"/>
              <a:ext cx="14694956" cy="401504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9746"/>
                </a:lnSpc>
              </a:pPr>
              <a:r>
                <a:rPr lang="en-US" b="true" sz="7062" spc="685">
                  <a:solidFill>
                    <a:srgbClr val="4839CC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TIME SERIES</a:t>
              </a:r>
            </a:p>
            <a:p>
              <a:pPr algn="ctr">
                <a:lnSpc>
                  <a:spcPts val="9748"/>
                </a:lnSpc>
              </a:pPr>
              <a:r>
                <a:rPr lang="en-US" b="true" sz="7063" spc="692">
                  <a:solidFill>
                    <a:srgbClr val="1ED44E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ANALYSIS &amp; FORCASTING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084494" y="7406378"/>
            <a:ext cx="13672501" cy="1116178"/>
            <a:chOff x="0" y="0"/>
            <a:chExt cx="18230001" cy="148823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230002" cy="1488237"/>
            </a:xfrm>
            <a:custGeom>
              <a:avLst/>
              <a:gdLst/>
              <a:ahLst/>
              <a:cxnLst/>
              <a:rect r="r" b="b" t="t" l="l"/>
              <a:pathLst>
                <a:path h="1488237" w="18230002">
                  <a:moveTo>
                    <a:pt x="0" y="0"/>
                  </a:moveTo>
                  <a:lnTo>
                    <a:pt x="18230002" y="0"/>
                  </a:lnTo>
                  <a:lnTo>
                    <a:pt x="18230002" y="1488237"/>
                  </a:lnTo>
                  <a:lnTo>
                    <a:pt x="0" y="14882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8230001" cy="154538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502"/>
                </a:lnSpc>
              </a:pPr>
              <a:r>
                <a:rPr lang="en-US" b="true" sz="3261" spc="171">
                  <a:solidFill>
                    <a:srgbClr val="231F2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                                         TEAM - DEEPESH YADAV </a:t>
              </a:r>
            </a:p>
            <a:p>
              <a:pPr algn="ctr">
                <a:lnSpc>
                  <a:spcPts val="4502"/>
                </a:lnSpc>
              </a:pPr>
              <a:r>
                <a:rPr lang="en-US" b="true" sz="3261" spc="171">
                  <a:solidFill>
                    <a:srgbClr val="231F2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                                                             VENKAT                                                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370792" y="5000625"/>
            <a:ext cx="13764520" cy="1330706"/>
            <a:chOff x="0" y="0"/>
            <a:chExt cx="18352693" cy="177427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352694" cy="1774275"/>
            </a:xfrm>
            <a:custGeom>
              <a:avLst/>
              <a:gdLst/>
              <a:ahLst/>
              <a:cxnLst/>
              <a:rect r="r" b="b" t="t" l="l"/>
              <a:pathLst>
                <a:path h="1774275" w="18352694">
                  <a:moveTo>
                    <a:pt x="0" y="0"/>
                  </a:moveTo>
                  <a:lnTo>
                    <a:pt x="18352694" y="0"/>
                  </a:lnTo>
                  <a:lnTo>
                    <a:pt x="18352694" y="1774275"/>
                  </a:lnTo>
                  <a:lnTo>
                    <a:pt x="0" y="17742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8352693" cy="18219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960"/>
                </a:lnSpc>
              </a:pPr>
              <a:r>
                <a:rPr lang="en-US" b="true" sz="2870" spc="152">
                  <a:solidFill>
                    <a:srgbClr val="231F2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Predicting Bengaluru’s Future: NDVI, Rainfall, AQI, Temperature Trends for a Sustainable Tomorrow!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762" y="-4763"/>
            <a:ext cx="18297525" cy="10296525"/>
            <a:chOff x="0" y="0"/>
            <a:chExt cx="24396700" cy="13728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509" y="8509"/>
              <a:ext cx="24384001" cy="13716001"/>
            </a:xfrm>
            <a:custGeom>
              <a:avLst/>
              <a:gdLst/>
              <a:ahLst/>
              <a:cxnLst/>
              <a:rect r="r" b="b" t="t" l="l"/>
              <a:pathLst>
                <a:path h="13716001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3716001"/>
                  </a:lnTo>
                  <a:lnTo>
                    <a:pt x="0" y="1371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1018" cy="13733018"/>
            </a:xfrm>
            <a:custGeom>
              <a:avLst/>
              <a:gdLst/>
              <a:ahLst/>
              <a:cxnLst/>
              <a:rect r="r" b="b" t="t" l="l"/>
              <a:pathLst>
                <a:path h="13733018" w="24401018">
                  <a:moveTo>
                    <a:pt x="8509" y="0"/>
                  </a:moveTo>
                  <a:lnTo>
                    <a:pt x="24392510" y="0"/>
                  </a:lnTo>
                  <a:cubicBezTo>
                    <a:pt x="24397208" y="0"/>
                    <a:pt x="24401018" y="3810"/>
                    <a:pt x="24401018" y="8509"/>
                  </a:cubicBezTo>
                  <a:lnTo>
                    <a:pt x="24401018" y="13724510"/>
                  </a:lnTo>
                  <a:cubicBezTo>
                    <a:pt x="24401018" y="13729208"/>
                    <a:pt x="24397208" y="13733018"/>
                    <a:pt x="24392510" y="13733018"/>
                  </a:cubicBezTo>
                  <a:lnTo>
                    <a:pt x="8509" y="13733018"/>
                  </a:lnTo>
                  <a:cubicBezTo>
                    <a:pt x="3810" y="13733018"/>
                    <a:pt x="0" y="13729208"/>
                    <a:pt x="0" y="13724510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13724510"/>
                  </a:lnTo>
                  <a:lnTo>
                    <a:pt x="8509" y="13724510"/>
                  </a:lnTo>
                  <a:lnTo>
                    <a:pt x="8509" y="13716000"/>
                  </a:lnTo>
                  <a:lnTo>
                    <a:pt x="24392510" y="13716000"/>
                  </a:lnTo>
                  <a:lnTo>
                    <a:pt x="24392510" y="13724510"/>
                  </a:lnTo>
                  <a:lnTo>
                    <a:pt x="24384000" y="13724510"/>
                  </a:lnTo>
                  <a:lnTo>
                    <a:pt x="24384000" y="8509"/>
                  </a:lnTo>
                  <a:lnTo>
                    <a:pt x="24392510" y="8509"/>
                  </a:lnTo>
                  <a:lnTo>
                    <a:pt x="2439251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5498897" y="-4671825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176364">
            <a:off x="-446707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09650" y="1692957"/>
            <a:ext cx="16322620" cy="8436541"/>
            <a:chOff x="0" y="0"/>
            <a:chExt cx="21763493" cy="1124872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763493" cy="11248722"/>
            </a:xfrm>
            <a:custGeom>
              <a:avLst/>
              <a:gdLst/>
              <a:ahLst/>
              <a:cxnLst/>
              <a:rect r="r" b="b" t="t" l="l"/>
              <a:pathLst>
                <a:path h="11248722" w="21763493">
                  <a:moveTo>
                    <a:pt x="0" y="0"/>
                  </a:moveTo>
                  <a:lnTo>
                    <a:pt x="21763493" y="0"/>
                  </a:lnTo>
                  <a:lnTo>
                    <a:pt x="21763493" y="11248722"/>
                  </a:lnTo>
                  <a:lnTo>
                    <a:pt x="0" y="112487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52400"/>
              <a:ext cx="21763493" cy="1140112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 marL="749389" indent="-374694" lvl="1">
                <a:lnSpc>
                  <a:spcPts val="5619"/>
                </a:lnSpc>
                <a:buFont typeface="Arial"/>
                <a:buChar char="•"/>
              </a:pPr>
              <a:r>
                <a:rPr lang="en-US" sz="3471" spc="333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Rolling Mean (Moving Average)</a:t>
              </a:r>
            </a:p>
            <a:p>
              <a:pPr algn="just" marL="1498778" indent="-499593" lvl="2">
                <a:lnSpc>
                  <a:spcPts val="5619"/>
                </a:lnSpc>
                <a:buFont typeface="Arial"/>
                <a:buChar char="⚬"/>
              </a:pPr>
              <a:r>
                <a:rPr lang="en-US" sz="3471" spc="333">
                  <a:solidFill>
                    <a:srgbClr val="040506"/>
                  </a:solidFill>
                  <a:latin typeface="Roboto"/>
                  <a:ea typeface="Roboto"/>
                  <a:cs typeface="Roboto"/>
                  <a:sym typeface="Roboto"/>
                </a:rPr>
                <a:t>Applied to smooth fluctuations and reveal trends</a:t>
              </a:r>
            </a:p>
            <a:p>
              <a:pPr algn="just" marL="1498778" indent="-499593" lvl="2">
                <a:lnSpc>
                  <a:spcPts val="5619"/>
                </a:lnSpc>
                <a:buFont typeface="Arial"/>
                <a:buChar char="⚬"/>
              </a:pPr>
              <a:r>
                <a:rPr lang="en-US" sz="3471" spc="333">
                  <a:solidFill>
                    <a:srgbClr val="040506"/>
                  </a:solidFill>
                  <a:latin typeface="Roboto"/>
                  <a:ea typeface="Roboto"/>
                  <a:cs typeface="Roboto"/>
                  <a:sym typeface="Roboto"/>
                </a:rPr>
                <a:t>Helps reduce short-term variations in NDVI, Temperature, Rainfall, NO₂, and Aerosol Index</a:t>
              </a:r>
            </a:p>
            <a:p>
              <a:pPr algn="just">
                <a:lnSpc>
                  <a:spcPts val="1734"/>
                </a:lnSpc>
              </a:pPr>
            </a:p>
            <a:p>
              <a:pPr algn="just" marL="749389" indent="-374694" lvl="1">
                <a:lnSpc>
                  <a:spcPts val="5619"/>
                </a:lnSpc>
                <a:buFont typeface="Arial"/>
                <a:buChar char="•"/>
              </a:pPr>
              <a:r>
                <a:rPr lang="en-US" sz="3471" spc="333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Savitzky-Golay Filter</a:t>
              </a:r>
            </a:p>
            <a:p>
              <a:pPr algn="just" marL="1498778" indent="-499593" lvl="2">
                <a:lnSpc>
                  <a:spcPts val="5619"/>
                </a:lnSpc>
                <a:buFont typeface="Arial"/>
                <a:buChar char="⚬"/>
              </a:pPr>
              <a:r>
                <a:rPr lang="en-US" sz="3471" spc="333">
                  <a:solidFill>
                    <a:srgbClr val="040506"/>
                  </a:solidFill>
                  <a:latin typeface="Roboto"/>
                  <a:ea typeface="Roboto"/>
                  <a:cs typeface="Roboto"/>
                  <a:sym typeface="Roboto"/>
                </a:rPr>
                <a:t>A polynomial smoothing technique preserving trends</a:t>
              </a:r>
            </a:p>
            <a:p>
              <a:pPr algn="just" marL="1498778" indent="-499593" lvl="2">
                <a:lnSpc>
                  <a:spcPts val="5619"/>
                </a:lnSpc>
                <a:buFont typeface="Arial"/>
                <a:buChar char="⚬"/>
              </a:pPr>
              <a:r>
                <a:rPr lang="en-US" sz="3471" spc="333">
                  <a:solidFill>
                    <a:srgbClr val="040506"/>
                  </a:solidFill>
                  <a:latin typeface="Roboto"/>
                  <a:ea typeface="Roboto"/>
                  <a:cs typeface="Roboto"/>
                  <a:sym typeface="Roboto"/>
                </a:rPr>
                <a:t>Reduces noise while maintaining data structure</a:t>
              </a:r>
            </a:p>
            <a:p>
              <a:pPr algn="just">
                <a:lnSpc>
                  <a:spcPts val="4000"/>
                </a:lnSpc>
              </a:pPr>
            </a:p>
            <a:p>
              <a:pPr algn="just" marL="749389" indent="-374694" lvl="1">
                <a:lnSpc>
                  <a:spcPts val="5619"/>
                </a:lnSpc>
                <a:buFont typeface="Arial"/>
                <a:buChar char="•"/>
              </a:pPr>
              <a:r>
                <a:rPr lang="en-US" sz="3471" spc="333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Seasonal Trend Decomposition</a:t>
              </a:r>
            </a:p>
            <a:p>
              <a:pPr algn="just" marL="1498778" indent="-499593" lvl="2">
                <a:lnSpc>
                  <a:spcPts val="5619"/>
                </a:lnSpc>
                <a:buFont typeface="Arial"/>
                <a:buChar char="⚬"/>
              </a:pPr>
              <a:r>
                <a:rPr lang="en-US" sz="3471" spc="333">
                  <a:solidFill>
                    <a:srgbClr val="040506"/>
                  </a:solidFill>
                  <a:latin typeface="Roboto"/>
                  <a:ea typeface="Roboto"/>
                  <a:cs typeface="Roboto"/>
                  <a:sym typeface="Roboto"/>
                </a:rPr>
                <a:t>Uses rolling statistics to extract long-term trends</a:t>
              </a:r>
            </a:p>
            <a:p>
              <a:pPr algn="just" marL="1498778" indent="-499593" lvl="2">
                <a:lnSpc>
                  <a:spcPts val="5619"/>
                </a:lnSpc>
                <a:buFont typeface="Arial"/>
                <a:buChar char="⚬"/>
              </a:pPr>
              <a:r>
                <a:rPr lang="en-US" sz="3471" spc="333">
                  <a:solidFill>
                    <a:srgbClr val="040506"/>
                  </a:solidFill>
                  <a:latin typeface="Roboto"/>
                  <a:ea typeface="Roboto"/>
                  <a:cs typeface="Roboto"/>
                  <a:sym typeface="Roboto"/>
                </a:rPr>
                <a:t>Helps in understanding seasonality effects</a:t>
              </a:r>
            </a:p>
            <a:p>
              <a:pPr algn="just">
                <a:lnSpc>
                  <a:spcPts val="5623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37200" y="294166"/>
            <a:ext cx="15061697" cy="844282"/>
            <a:chOff x="0" y="0"/>
            <a:chExt cx="20082262" cy="112570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082261" cy="1125709"/>
            </a:xfrm>
            <a:custGeom>
              <a:avLst/>
              <a:gdLst/>
              <a:ahLst/>
              <a:cxnLst/>
              <a:rect r="r" b="b" t="t" l="l"/>
              <a:pathLst>
                <a:path h="1125709" w="20082261">
                  <a:moveTo>
                    <a:pt x="0" y="0"/>
                  </a:moveTo>
                  <a:lnTo>
                    <a:pt x="20082261" y="0"/>
                  </a:lnTo>
                  <a:lnTo>
                    <a:pt x="20082261" y="1125709"/>
                  </a:lnTo>
                  <a:lnTo>
                    <a:pt x="0" y="11257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20082262" cy="121143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070"/>
                </a:lnSpc>
              </a:pPr>
              <a:r>
                <a:rPr lang="en-US" sz="4399" spc="429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Data Cleaning &amp; Preprocessing: (</a:t>
              </a:r>
              <a:r>
                <a:rPr lang="en-US" sz="4399" spc="429">
                  <a:solidFill>
                    <a:srgbClr val="1ED44E"/>
                  </a:solidFill>
                  <a:latin typeface="Roboto"/>
                  <a:ea typeface="Roboto"/>
                  <a:cs typeface="Roboto"/>
                  <a:sym typeface="Roboto"/>
                </a:rPr>
                <a:t>Data Smoothing</a:t>
              </a:r>
              <a:r>
                <a:rPr lang="en-US" sz="4399" spc="429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)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762" y="-4763"/>
            <a:ext cx="18297525" cy="10296525"/>
            <a:chOff x="0" y="0"/>
            <a:chExt cx="24396700" cy="13728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509" y="8509"/>
              <a:ext cx="24384001" cy="13716001"/>
            </a:xfrm>
            <a:custGeom>
              <a:avLst/>
              <a:gdLst/>
              <a:ahLst/>
              <a:cxnLst/>
              <a:rect r="r" b="b" t="t" l="l"/>
              <a:pathLst>
                <a:path h="13716001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3716001"/>
                  </a:lnTo>
                  <a:lnTo>
                    <a:pt x="0" y="1371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1018" cy="13733018"/>
            </a:xfrm>
            <a:custGeom>
              <a:avLst/>
              <a:gdLst/>
              <a:ahLst/>
              <a:cxnLst/>
              <a:rect r="r" b="b" t="t" l="l"/>
              <a:pathLst>
                <a:path h="13733018" w="24401018">
                  <a:moveTo>
                    <a:pt x="8509" y="0"/>
                  </a:moveTo>
                  <a:lnTo>
                    <a:pt x="24392510" y="0"/>
                  </a:lnTo>
                  <a:cubicBezTo>
                    <a:pt x="24397208" y="0"/>
                    <a:pt x="24401018" y="3810"/>
                    <a:pt x="24401018" y="8509"/>
                  </a:cubicBezTo>
                  <a:lnTo>
                    <a:pt x="24401018" y="13724510"/>
                  </a:lnTo>
                  <a:cubicBezTo>
                    <a:pt x="24401018" y="13729208"/>
                    <a:pt x="24397208" y="13733018"/>
                    <a:pt x="24392510" y="13733018"/>
                  </a:cubicBezTo>
                  <a:lnTo>
                    <a:pt x="8509" y="13733018"/>
                  </a:lnTo>
                  <a:cubicBezTo>
                    <a:pt x="3810" y="13733018"/>
                    <a:pt x="0" y="13729208"/>
                    <a:pt x="0" y="13724510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13724510"/>
                  </a:lnTo>
                  <a:lnTo>
                    <a:pt x="8509" y="13724510"/>
                  </a:lnTo>
                  <a:lnTo>
                    <a:pt x="8509" y="13716000"/>
                  </a:lnTo>
                  <a:lnTo>
                    <a:pt x="24392510" y="13716000"/>
                  </a:lnTo>
                  <a:lnTo>
                    <a:pt x="24392510" y="13724510"/>
                  </a:lnTo>
                  <a:lnTo>
                    <a:pt x="24384000" y="13724510"/>
                  </a:lnTo>
                  <a:lnTo>
                    <a:pt x="24384000" y="8509"/>
                  </a:lnTo>
                  <a:lnTo>
                    <a:pt x="24392510" y="8509"/>
                  </a:lnTo>
                  <a:lnTo>
                    <a:pt x="2439251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176364">
            <a:off x="-446707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649781" y="1028700"/>
            <a:ext cx="3967515" cy="1226732"/>
            <a:chOff x="0" y="0"/>
            <a:chExt cx="5290020" cy="163564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290020" cy="1635642"/>
            </a:xfrm>
            <a:custGeom>
              <a:avLst/>
              <a:gdLst/>
              <a:ahLst/>
              <a:cxnLst/>
              <a:rect r="r" b="b" t="t" l="l"/>
              <a:pathLst>
                <a:path h="1635642" w="5290020">
                  <a:moveTo>
                    <a:pt x="0" y="0"/>
                  </a:moveTo>
                  <a:lnTo>
                    <a:pt x="5290020" y="0"/>
                  </a:lnTo>
                  <a:lnTo>
                    <a:pt x="5290020" y="1635642"/>
                  </a:lnTo>
                  <a:lnTo>
                    <a:pt x="0" y="163564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5290020" cy="170231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104"/>
                </a:lnSpc>
              </a:pPr>
              <a:r>
                <a:rPr lang="en-US" sz="3699" spc="361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Visualizations: 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7291689" y="241483"/>
            <a:ext cx="10438022" cy="3431500"/>
          </a:xfrm>
          <a:custGeom>
            <a:avLst/>
            <a:gdLst/>
            <a:ahLst/>
            <a:cxnLst/>
            <a:rect r="r" b="b" t="t" l="l"/>
            <a:pathLst>
              <a:path h="3431500" w="10438022">
                <a:moveTo>
                  <a:pt x="0" y="0"/>
                </a:moveTo>
                <a:lnTo>
                  <a:pt x="10438022" y="0"/>
                </a:lnTo>
                <a:lnTo>
                  <a:pt x="10438022" y="3431499"/>
                </a:lnTo>
                <a:lnTo>
                  <a:pt x="0" y="34314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291689" y="6755361"/>
            <a:ext cx="10683132" cy="3512080"/>
          </a:xfrm>
          <a:custGeom>
            <a:avLst/>
            <a:gdLst/>
            <a:ahLst/>
            <a:cxnLst/>
            <a:rect r="r" b="b" t="t" l="l"/>
            <a:pathLst>
              <a:path h="3512080" w="10683132">
                <a:moveTo>
                  <a:pt x="0" y="0"/>
                </a:moveTo>
                <a:lnTo>
                  <a:pt x="10683132" y="0"/>
                </a:lnTo>
                <a:lnTo>
                  <a:pt x="10683132" y="3512080"/>
                </a:lnTo>
                <a:lnTo>
                  <a:pt x="0" y="35120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63572" y="3426737"/>
            <a:ext cx="10553630" cy="3469506"/>
          </a:xfrm>
          <a:custGeom>
            <a:avLst/>
            <a:gdLst/>
            <a:ahLst/>
            <a:cxnLst/>
            <a:rect r="r" b="b" t="t" l="l"/>
            <a:pathLst>
              <a:path h="3469506" w="10553630">
                <a:moveTo>
                  <a:pt x="0" y="0"/>
                </a:moveTo>
                <a:lnTo>
                  <a:pt x="10553630" y="0"/>
                </a:lnTo>
                <a:lnTo>
                  <a:pt x="10553630" y="3469506"/>
                </a:lnTo>
                <a:lnTo>
                  <a:pt x="0" y="34695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762" y="26537"/>
            <a:ext cx="18297525" cy="10296525"/>
            <a:chOff x="0" y="0"/>
            <a:chExt cx="24396700" cy="13728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509" y="8509"/>
              <a:ext cx="24384001" cy="13716001"/>
            </a:xfrm>
            <a:custGeom>
              <a:avLst/>
              <a:gdLst/>
              <a:ahLst/>
              <a:cxnLst/>
              <a:rect r="r" b="b" t="t" l="l"/>
              <a:pathLst>
                <a:path h="13716001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3716001"/>
                  </a:lnTo>
                  <a:lnTo>
                    <a:pt x="0" y="1371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1018" cy="13733018"/>
            </a:xfrm>
            <a:custGeom>
              <a:avLst/>
              <a:gdLst/>
              <a:ahLst/>
              <a:cxnLst/>
              <a:rect r="r" b="b" t="t" l="l"/>
              <a:pathLst>
                <a:path h="13733018" w="24401018">
                  <a:moveTo>
                    <a:pt x="8509" y="0"/>
                  </a:moveTo>
                  <a:lnTo>
                    <a:pt x="24392510" y="0"/>
                  </a:lnTo>
                  <a:cubicBezTo>
                    <a:pt x="24397208" y="0"/>
                    <a:pt x="24401018" y="3810"/>
                    <a:pt x="24401018" y="8509"/>
                  </a:cubicBezTo>
                  <a:lnTo>
                    <a:pt x="24401018" y="13724510"/>
                  </a:lnTo>
                  <a:cubicBezTo>
                    <a:pt x="24401018" y="13729208"/>
                    <a:pt x="24397208" y="13733018"/>
                    <a:pt x="24392510" y="13733018"/>
                  </a:cubicBezTo>
                  <a:lnTo>
                    <a:pt x="8509" y="13733018"/>
                  </a:lnTo>
                  <a:cubicBezTo>
                    <a:pt x="3810" y="13733018"/>
                    <a:pt x="0" y="13729208"/>
                    <a:pt x="0" y="13724510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13724510"/>
                  </a:lnTo>
                  <a:lnTo>
                    <a:pt x="8509" y="13724510"/>
                  </a:lnTo>
                  <a:lnTo>
                    <a:pt x="8509" y="13716000"/>
                  </a:lnTo>
                  <a:lnTo>
                    <a:pt x="24392510" y="13716000"/>
                  </a:lnTo>
                  <a:lnTo>
                    <a:pt x="24392510" y="13724510"/>
                  </a:lnTo>
                  <a:lnTo>
                    <a:pt x="24384000" y="13724510"/>
                  </a:lnTo>
                  <a:lnTo>
                    <a:pt x="24384000" y="8509"/>
                  </a:lnTo>
                  <a:lnTo>
                    <a:pt x="24392510" y="8509"/>
                  </a:lnTo>
                  <a:lnTo>
                    <a:pt x="2439251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-2249834">
            <a:off x="-4895870" y="591896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462170"/>
            <a:ext cx="17103859" cy="8364538"/>
            <a:chOff x="0" y="0"/>
            <a:chExt cx="22805146" cy="1115271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805146" cy="11152718"/>
            </a:xfrm>
            <a:custGeom>
              <a:avLst/>
              <a:gdLst/>
              <a:ahLst/>
              <a:cxnLst/>
              <a:rect r="r" b="b" t="t" l="l"/>
              <a:pathLst>
                <a:path h="11152718" w="22805146">
                  <a:moveTo>
                    <a:pt x="0" y="0"/>
                  </a:moveTo>
                  <a:lnTo>
                    <a:pt x="22805146" y="0"/>
                  </a:lnTo>
                  <a:lnTo>
                    <a:pt x="22805146" y="11152718"/>
                  </a:lnTo>
                  <a:lnTo>
                    <a:pt x="0" y="111527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80975"/>
              <a:ext cx="22805146" cy="1133369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414"/>
                </a:lnSpc>
              </a:pPr>
              <a:r>
                <a:rPr lang="en-US" sz="3112" spc="301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Trend Analysis:</a:t>
              </a:r>
            </a:p>
            <a:p>
              <a:pPr algn="l" marL="1343770" indent="-447923" lvl="2">
                <a:lnSpc>
                  <a:spcPts val="5411"/>
                </a:lnSpc>
                <a:buFont typeface="Arial"/>
                <a:buChar char="⚬"/>
              </a:pPr>
              <a:r>
                <a:rPr lang="en-US" sz="3112" spc="298">
                  <a:solidFill>
                    <a:srgbClr val="040506"/>
                  </a:solidFill>
                  <a:latin typeface="Roboto"/>
                  <a:ea typeface="Roboto"/>
                  <a:cs typeface="Roboto"/>
                  <a:sym typeface="Roboto"/>
                </a:rPr>
                <a:t>Rolling Mean (Moving Average): Applied to smooth short-term fluctuations.</a:t>
              </a:r>
            </a:p>
            <a:p>
              <a:pPr algn="l" marL="1343770" indent="-447923" lvl="2">
                <a:lnSpc>
                  <a:spcPts val="5411"/>
                </a:lnSpc>
                <a:buFont typeface="Arial"/>
                <a:buChar char="⚬"/>
              </a:pPr>
              <a:r>
                <a:rPr lang="en-US" sz="3112" spc="298">
                  <a:solidFill>
                    <a:srgbClr val="040506"/>
                  </a:solidFill>
                  <a:latin typeface="Roboto"/>
                  <a:ea typeface="Roboto"/>
                  <a:cs typeface="Roboto"/>
                  <a:sym typeface="Roboto"/>
                </a:rPr>
                <a:t>Trend Extraction: Using a centered rolling window to highlight long-term patterns.</a:t>
              </a:r>
            </a:p>
            <a:p>
              <a:pPr algn="l" marL="1343767" indent="-447922" lvl="2">
                <a:lnSpc>
                  <a:spcPts val="5411"/>
                </a:lnSpc>
                <a:buFont typeface="Arial"/>
                <a:buChar char="⚬"/>
              </a:pPr>
              <a:r>
                <a:rPr lang="en-US" sz="3112" spc="298">
                  <a:solidFill>
                    <a:srgbClr val="040506"/>
                  </a:solidFill>
                  <a:latin typeface="Roboto"/>
                  <a:ea typeface="Roboto"/>
                  <a:cs typeface="Roboto"/>
                  <a:sym typeface="Roboto"/>
                </a:rPr>
                <a:t>Detrending: Removing the trend component to analyze residual variations.</a:t>
              </a:r>
            </a:p>
            <a:p>
              <a:pPr algn="l">
                <a:lnSpc>
                  <a:spcPts val="1759"/>
                </a:lnSpc>
              </a:pPr>
            </a:p>
            <a:p>
              <a:pPr algn="l">
                <a:lnSpc>
                  <a:spcPts val="5414"/>
                </a:lnSpc>
              </a:pPr>
              <a:r>
                <a:rPr lang="en-US" sz="3112" spc="301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Seasonality</a:t>
              </a:r>
              <a:r>
                <a:rPr lang="en-US" sz="3112" spc="301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 Analysis:</a:t>
              </a:r>
            </a:p>
            <a:p>
              <a:pPr algn="l" marL="1271045" indent="-635523" lvl="1">
                <a:lnSpc>
                  <a:spcPts val="5414"/>
                </a:lnSpc>
                <a:buFont typeface="Arial"/>
                <a:buChar char="•"/>
              </a:pPr>
              <a:r>
                <a:rPr lang="en-US" sz="3112" spc="298">
                  <a:solidFill>
                    <a:srgbClr val="231F20"/>
                  </a:solidFill>
                  <a:latin typeface="Roboto"/>
                  <a:ea typeface="Roboto"/>
                  <a:cs typeface="Roboto"/>
                  <a:sym typeface="Roboto"/>
                </a:rPr>
                <a:t>Seasonal Decomposition: Uses seasonal_decompose to separate trend, seasonal, and residual components.</a:t>
              </a:r>
            </a:p>
            <a:p>
              <a:pPr algn="l" marL="1271045" indent="-635523" lvl="1">
                <a:lnSpc>
                  <a:spcPts val="5414"/>
                </a:lnSpc>
                <a:buFont typeface="Arial"/>
                <a:buChar char="•"/>
              </a:pPr>
              <a:r>
                <a:rPr lang="en-US" sz="3112" spc="298">
                  <a:solidFill>
                    <a:srgbClr val="231F20"/>
                  </a:solidFill>
                  <a:latin typeface="Roboto"/>
                  <a:ea typeface="Roboto"/>
                  <a:cs typeface="Roboto"/>
                  <a:sym typeface="Roboto"/>
                </a:rPr>
                <a:t>Monthly Mean Centering: Identifies repeating seasonal patterns by calculating monthly averages.</a:t>
              </a:r>
            </a:p>
            <a:p>
              <a:pPr algn="l" marL="1271310" indent="-317828" lvl="3">
                <a:lnSpc>
                  <a:spcPts val="5415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162454" y="17012"/>
            <a:ext cx="12972118" cy="1445158"/>
            <a:chOff x="0" y="0"/>
            <a:chExt cx="17296157" cy="192687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296157" cy="1926877"/>
            </a:xfrm>
            <a:custGeom>
              <a:avLst/>
              <a:gdLst/>
              <a:ahLst/>
              <a:cxnLst/>
              <a:rect r="r" b="b" t="t" l="l"/>
              <a:pathLst>
                <a:path h="1926877" w="17296157">
                  <a:moveTo>
                    <a:pt x="0" y="0"/>
                  </a:moveTo>
                  <a:lnTo>
                    <a:pt x="17296157" y="0"/>
                  </a:lnTo>
                  <a:lnTo>
                    <a:pt x="17296157" y="1926877"/>
                  </a:lnTo>
                  <a:lnTo>
                    <a:pt x="0" y="19268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17296157" cy="200307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6760"/>
                </a:lnSpc>
              </a:pPr>
              <a:r>
                <a:rPr lang="en-US" b="true" sz="4898" spc="478" u="sng">
                  <a:solidFill>
                    <a:srgbClr val="1ED44E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Exploratory Data Analysis (EDA)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762" y="-4762"/>
            <a:ext cx="18297525" cy="10296525"/>
            <a:chOff x="0" y="0"/>
            <a:chExt cx="24396700" cy="13728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509" y="8509"/>
              <a:ext cx="24384001" cy="13716001"/>
            </a:xfrm>
            <a:custGeom>
              <a:avLst/>
              <a:gdLst/>
              <a:ahLst/>
              <a:cxnLst/>
              <a:rect r="r" b="b" t="t" l="l"/>
              <a:pathLst>
                <a:path h="13716001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3716001"/>
                  </a:lnTo>
                  <a:lnTo>
                    <a:pt x="0" y="1371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1018" cy="13733018"/>
            </a:xfrm>
            <a:custGeom>
              <a:avLst/>
              <a:gdLst/>
              <a:ahLst/>
              <a:cxnLst/>
              <a:rect r="r" b="b" t="t" l="l"/>
              <a:pathLst>
                <a:path h="13733018" w="24401018">
                  <a:moveTo>
                    <a:pt x="8509" y="0"/>
                  </a:moveTo>
                  <a:lnTo>
                    <a:pt x="24392510" y="0"/>
                  </a:lnTo>
                  <a:cubicBezTo>
                    <a:pt x="24397208" y="0"/>
                    <a:pt x="24401018" y="3810"/>
                    <a:pt x="24401018" y="8509"/>
                  </a:cubicBezTo>
                  <a:lnTo>
                    <a:pt x="24401018" y="13724510"/>
                  </a:lnTo>
                  <a:cubicBezTo>
                    <a:pt x="24401018" y="13729208"/>
                    <a:pt x="24397208" y="13733018"/>
                    <a:pt x="24392510" y="13733018"/>
                  </a:cubicBezTo>
                  <a:lnTo>
                    <a:pt x="8509" y="13733018"/>
                  </a:lnTo>
                  <a:cubicBezTo>
                    <a:pt x="3810" y="13733018"/>
                    <a:pt x="0" y="13729208"/>
                    <a:pt x="0" y="13724510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13724510"/>
                  </a:lnTo>
                  <a:lnTo>
                    <a:pt x="8509" y="13724510"/>
                  </a:lnTo>
                  <a:lnTo>
                    <a:pt x="8509" y="13716000"/>
                  </a:lnTo>
                  <a:lnTo>
                    <a:pt x="24392510" y="13716000"/>
                  </a:lnTo>
                  <a:lnTo>
                    <a:pt x="24392510" y="13724510"/>
                  </a:lnTo>
                  <a:lnTo>
                    <a:pt x="24384000" y="13724510"/>
                  </a:lnTo>
                  <a:lnTo>
                    <a:pt x="24384000" y="8509"/>
                  </a:lnTo>
                  <a:lnTo>
                    <a:pt x="24392510" y="8509"/>
                  </a:lnTo>
                  <a:lnTo>
                    <a:pt x="2439251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-4176364">
            <a:off x="-4581562" y="7388863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517701" y="690945"/>
            <a:ext cx="5074804" cy="3210767"/>
            <a:chOff x="0" y="0"/>
            <a:chExt cx="6359748" cy="40237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9748" cy="4023735"/>
            </a:xfrm>
            <a:custGeom>
              <a:avLst/>
              <a:gdLst/>
              <a:ahLst/>
              <a:cxnLst/>
              <a:rect r="r" b="b" t="t" l="l"/>
              <a:pathLst>
                <a:path h="4023735" w="6359748">
                  <a:moveTo>
                    <a:pt x="0" y="0"/>
                  </a:moveTo>
                  <a:lnTo>
                    <a:pt x="6359748" y="0"/>
                  </a:lnTo>
                  <a:lnTo>
                    <a:pt x="6359748" y="4023735"/>
                  </a:lnTo>
                  <a:lnTo>
                    <a:pt x="0" y="40237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6359748" cy="409041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963"/>
                </a:lnSpc>
              </a:pPr>
              <a:r>
                <a:rPr lang="en-US" sz="3599" spc="349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Trend &amp; Seasonality Analysis :</a:t>
              </a:r>
            </a:p>
            <a:p>
              <a:pPr algn="l">
                <a:lnSpc>
                  <a:spcPts val="4963"/>
                </a:lnSpc>
              </a:pPr>
            </a:p>
            <a:p>
              <a:pPr algn="l">
                <a:lnSpc>
                  <a:spcPts val="4963"/>
                </a:lnSpc>
              </a:pPr>
            </a:p>
            <a:p>
              <a:pPr algn="l">
                <a:lnSpc>
                  <a:spcPts val="4966"/>
                </a:lnSpc>
              </a:pPr>
              <a:r>
                <a:rPr lang="en-US" sz="3599" spc="351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 (</a:t>
              </a:r>
              <a:r>
                <a:rPr lang="en-US" sz="3599" spc="351">
                  <a:solidFill>
                    <a:srgbClr val="1ED44E"/>
                  </a:solidFill>
                  <a:latin typeface="Roboto"/>
                  <a:ea typeface="Roboto"/>
                  <a:cs typeface="Roboto"/>
                  <a:sym typeface="Roboto"/>
                </a:rPr>
                <a:t>NDVI</a:t>
              </a:r>
              <a:r>
                <a:rPr lang="en-US" sz="3599" spc="351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) --&gt;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592504" y="159943"/>
            <a:ext cx="12532937" cy="10010684"/>
          </a:xfrm>
          <a:custGeom>
            <a:avLst/>
            <a:gdLst/>
            <a:ahLst/>
            <a:cxnLst/>
            <a:rect r="r" b="b" t="t" l="l"/>
            <a:pathLst>
              <a:path h="10010684" w="12532937">
                <a:moveTo>
                  <a:pt x="0" y="0"/>
                </a:moveTo>
                <a:lnTo>
                  <a:pt x="12532938" y="0"/>
                </a:lnTo>
                <a:lnTo>
                  <a:pt x="12532938" y="10010683"/>
                </a:lnTo>
                <a:lnTo>
                  <a:pt x="0" y="100106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19050" cap="sq">
            <a:solidFill>
              <a:srgbClr val="1ED44E"/>
            </a:solidFill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0" y="4633317"/>
            <a:ext cx="5150289" cy="3020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5903" indent="-312952" lvl="1">
              <a:lnSpc>
                <a:spcPts val="3997"/>
              </a:lnSpc>
              <a:buFont typeface="Arial"/>
              <a:buChar char="•"/>
            </a:pPr>
            <a:r>
              <a:rPr lang="en-US" sz="2899" spc="28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Trend Component (long-term movement)</a:t>
            </a:r>
          </a:p>
          <a:p>
            <a:pPr algn="l" marL="625903" indent="-312952" lvl="1">
              <a:lnSpc>
                <a:spcPts val="3997"/>
              </a:lnSpc>
              <a:buFont typeface="Arial"/>
              <a:buChar char="•"/>
            </a:pPr>
            <a:r>
              <a:rPr lang="en-US" sz="2899" spc="28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Seasonal Component (recurring patterns)</a:t>
            </a:r>
          </a:p>
          <a:p>
            <a:pPr algn="l" marL="625903" indent="-312952" lvl="1">
              <a:lnSpc>
                <a:spcPts val="3997"/>
              </a:lnSpc>
              <a:buFont typeface="Arial"/>
              <a:buChar char="•"/>
            </a:pPr>
            <a:r>
              <a:rPr lang="en-US" sz="2899" spc="28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Residual Component (random noise)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4762"/>
            <a:ext cx="18297525" cy="10296525"/>
            <a:chOff x="0" y="0"/>
            <a:chExt cx="24396700" cy="13728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509" y="8509"/>
              <a:ext cx="24384001" cy="13716001"/>
            </a:xfrm>
            <a:custGeom>
              <a:avLst/>
              <a:gdLst/>
              <a:ahLst/>
              <a:cxnLst/>
              <a:rect r="r" b="b" t="t" l="l"/>
              <a:pathLst>
                <a:path h="13716001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3716001"/>
                  </a:lnTo>
                  <a:lnTo>
                    <a:pt x="0" y="1371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1018" cy="13733018"/>
            </a:xfrm>
            <a:custGeom>
              <a:avLst/>
              <a:gdLst/>
              <a:ahLst/>
              <a:cxnLst/>
              <a:rect r="r" b="b" t="t" l="l"/>
              <a:pathLst>
                <a:path h="13733018" w="24401018">
                  <a:moveTo>
                    <a:pt x="8509" y="0"/>
                  </a:moveTo>
                  <a:lnTo>
                    <a:pt x="24392510" y="0"/>
                  </a:lnTo>
                  <a:cubicBezTo>
                    <a:pt x="24397208" y="0"/>
                    <a:pt x="24401018" y="3810"/>
                    <a:pt x="24401018" y="8509"/>
                  </a:cubicBezTo>
                  <a:lnTo>
                    <a:pt x="24401018" y="13724510"/>
                  </a:lnTo>
                  <a:cubicBezTo>
                    <a:pt x="24401018" y="13729208"/>
                    <a:pt x="24397208" y="13733018"/>
                    <a:pt x="24392510" y="13733018"/>
                  </a:cubicBezTo>
                  <a:lnTo>
                    <a:pt x="8509" y="13733018"/>
                  </a:lnTo>
                  <a:cubicBezTo>
                    <a:pt x="3810" y="13733018"/>
                    <a:pt x="0" y="13729208"/>
                    <a:pt x="0" y="13724510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13724510"/>
                  </a:lnTo>
                  <a:lnTo>
                    <a:pt x="8509" y="13724510"/>
                  </a:lnTo>
                  <a:lnTo>
                    <a:pt x="8509" y="13716000"/>
                  </a:lnTo>
                  <a:lnTo>
                    <a:pt x="24392510" y="13716000"/>
                  </a:lnTo>
                  <a:lnTo>
                    <a:pt x="24392510" y="13724510"/>
                  </a:lnTo>
                  <a:lnTo>
                    <a:pt x="24384000" y="13724510"/>
                  </a:lnTo>
                  <a:lnTo>
                    <a:pt x="24384000" y="8509"/>
                  </a:lnTo>
                  <a:lnTo>
                    <a:pt x="24392510" y="8509"/>
                  </a:lnTo>
                  <a:lnTo>
                    <a:pt x="2439251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-4176364">
            <a:off x="-446707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36726" y="2026828"/>
            <a:ext cx="5074804" cy="3210767"/>
            <a:chOff x="0" y="0"/>
            <a:chExt cx="6359748" cy="40237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9748" cy="4023735"/>
            </a:xfrm>
            <a:custGeom>
              <a:avLst/>
              <a:gdLst/>
              <a:ahLst/>
              <a:cxnLst/>
              <a:rect r="r" b="b" t="t" l="l"/>
              <a:pathLst>
                <a:path h="4023735" w="6359748">
                  <a:moveTo>
                    <a:pt x="0" y="0"/>
                  </a:moveTo>
                  <a:lnTo>
                    <a:pt x="6359748" y="0"/>
                  </a:lnTo>
                  <a:lnTo>
                    <a:pt x="6359748" y="4023735"/>
                  </a:lnTo>
                  <a:lnTo>
                    <a:pt x="0" y="40237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6359748" cy="409041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963"/>
                </a:lnSpc>
              </a:pPr>
              <a:r>
                <a:rPr lang="en-US" sz="3599" spc="349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Trend &amp; Seasonality Analysis :</a:t>
              </a:r>
            </a:p>
            <a:p>
              <a:pPr algn="l">
                <a:lnSpc>
                  <a:spcPts val="4963"/>
                </a:lnSpc>
              </a:pPr>
            </a:p>
            <a:p>
              <a:pPr algn="l">
                <a:lnSpc>
                  <a:spcPts val="4963"/>
                </a:lnSpc>
              </a:pPr>
            </a:p>
            <a:p>
              <a:pPr algn="l">
                <a:lnSpc>
                  <a:spcPts val="4966"/>
                </a:lnSpc>
              </a:pPr>
              <a:r>
                <a:rPr lang="en-US" sz="3599" spc="351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 (</a:t>
              </a:r>
              <a:r>
                <a:rPr lang="en-US" sz="3599" spc="351">
                  <a:solidFill>
                    <a:srgbClr val="1ED44E"/>
                  </a:solidFill>
                  <a:latin typeface="Roboto"/>
                  <a:ea typeface="Roboto"/>
                  <a:cs typeface="Roboto"/>
                  <a:sym typeface="Roboto"/>
                </a:rPr>
                <a:t>Temperature</a:t>
              </a:r>
              <a:r>
                <a:rPr lang="en-US" sz="3599" spc="351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) --&gt;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773479" y="257463"/>
            <a:ext cx="12315646" cy="9837122"/>
          </a:xfrm>
          <a:custGeom>
            <a:avLst/>
            <a:gdLst/>
            <a:ahLst/>
            <a:cxnLst/>
            <a:rect r="r" b="b" t="t" l="l"/>
            <a:pathLst>
              <a:path h="9837122" w="12315646">
                <a:moveTo>
                  <a:pt x="0" y="0"/>
                </a:moveTo>
                <a:lnTo>
                  <a:pt x="12315646" y="0"/>
                </a:lnTo>
                <a:lnTo>
                  <a:pt x="12315646" y="9837122"/>
                </a:lnTo>
                <a:lnTo>
                  <a:pt x="0" y="98371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19050" cap="sq">
            <a:solidFill>
              <a:srgbClr val="1ED44E"/>
            </a:solidFill>
            <a:prstDash val="solid"/>
            <a:miter/>
          </a:ln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4762"/>
            <a:ext cx="18297525" cy="10296525"/>
            <a:chOff x="0" y="0"/>
            <a:chExt cx="24396700" cy="13728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509" y="8509"/>
              <a:ext cx="24384001" cy="13716001"/>
            </a:xfrm>
            <a:custGeom>
              <a:avLst/>
              <a:gdLst/>
              <a:ahLst/>
              <a:cxnLst/>
              <a:rect r="r" b="b" t="t" l="l"/>
              <a:pathLst>
                <a:path h="13716001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3716001"/>
                  </a:lnTo>
                  <a:lnTo>
                    <a:pt x="0" y="1371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1018" cy="13733018"/>
            </a:xfrm>
            <a:custGeom>
              <a:avLst/>
              <a:gdLst/>
              <a:ahLst/>
              <a:cxnLst/>
              <a:rect r="r" b="b" t="t" l="l"/>
              <a:pathLst>
                <a:path h="13733018" w="24401018">
                  <a:moveTo>
                    <a:pt x="8509" y="0"/>
                  </a:moveTo>
                  <a:lnTo>
                    <a:pt x="24392510" y="0"/>
                  </a:lnTo>
                  <a:cubicBezTo>
                    <a:pt x="24397208" y="0"/>
                    <a:pt x="24401018" y="3810"/>
                    <a:pt x="24401018" y="8509"/>
                  </a:cubicBezTo>
                  <a:lnTo>
                    <a:pt x="24401018" y="13724510"/>
                  </a:lnTo>
                  <a:cubicBezTo>
                    <a:pt x="24401018" y="13729208"/>
                    <a:pt x="24397208" y="13733018"/>
                    <a:pt x="24392510" y="13733018"/>
                  </a:cubicBezTo>
                  <a:lnTo>
                    <a:pt x="8509" y="13733018"/>
                  </a:lnTo>
                  <a:cubicBezTo>
                    <a:pt x="3810" y="13733018"/>
                    <a:pt x="0" y="13729208"/>
                    <a:pt x="0" y="13724510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13724510"/>
                  </a:lnTo>
                  <a:lnTo>
                    <a:pt x="8509" y="13724510"/>
                  </a:lnTo>
                  <a:lnTo>
                    <a:pt x="8509" y="13716000"/>
                  </a:lnTo>
                  <a:lnTo>
                    <a:pt x="24392510" y="13716000"/>
                  </a:lnTo>
                  <a:lnTo>
                    <a:pt x="24392510" y="13724510"/>
                  </a:lnTo>
                  <a:lnTo>
                    <a:pt x="24384000" y="13724510"/>
                  </a:lnTo>
                  <a:lnTo>
                    <a:pt x="24384000" y="8509"/>
                  </a:lnTo>
                  <a:lnTo>
                    <a:pt x="24392510" y="8509"/>
                  </a:lnTo>
                  <a:lnTo>
                    <a:pt x="2439251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-4176364">
            <a:off x="-446707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36726" y="2026828"/>
            <a:ext cx="5074804" cy="3210767"/>
            <a:chOff x="0" y="0"/>
            <a:chExt cx="6359748" cy="40237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9748" cy="4023735"/>
            </a:xfrm>
            <a:custGeom>
              <a:avLst/>
              <a:gdLst/>
              <a:ahLst/>
              <a:cxnLst/>
              <a:rect r="r" b="b" t="t" l="l"/>
              <a:pathLst>
                <a:path h="4023735" w="6359748">
                  <a:moveTo>
                    <a:pt x="0" y="0"/>
                  </a:moveTo>
                  <a:lnTo>
                    <a:pt x="6359748" y="0"/>
                  </a:lnTo>
                  <a:lnTo>
                    <a:pt x="6359748" y="4023735"/>
                  </a:lnTo>
                  <a:lnTo>
                    <a:pt x="0" y="40237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6359748" cy="409041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963"/>
                </a:lnSpc>
              </a:pPr>
              <a:r>
                <a:rPr lang="en-US" sz="3599" spc="349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Trend &amp; Seasonality Analysis :</a:t>
              </a:r>
            </a:p>
            <a:p>
              <a:pPr algn="l">
                <a:lnSpc>
                  <a:spcPts val="4963"/>
                </a:lnSpc>
              </a:pPr>
            </a:p>
            <a:p>
              <a:pPr algn="l">
                <a:lnSpc>
                  <a:spcPts val="4963"/>
                </a:lnSpc>
              </a:pPr>
            </a:p>
            <a:p>
              <a:pPr algn="l">
                <a:lnSpc>
                  <a:spcPts val="4966"/>
                </a:lnSpc>
              </a:pPr>
              <a:r>
                <a:rPr lang="en-US" sz="3599" spc="351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 (</a:t>
              </a:r>
              <a:r>
                <a:rPr lang="en-US" sz="3599" spc="351">
                  <a:solidFill>
                    <a:srgbClr val="1ED44E"/>
                  </a:solidFill>
                  <a:latin typeface="Roboto"/>
                  <a:ea typeface="Roboto"/>
                  <a:cs typeface="Roboto"/>
                  <a:sym typeface="Roboto"/>
                </a:rPr>
                <a:t>Precipitation</a:t>
              </a:r>
              <a:r>
                <a:rPr lang="en-US" sz="3599" spc="351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) --&gt;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411529" y="189064"/>
            <a:ext cx="12475518" cy="9964820"/>
          </a:xfrm>
          <a:custGeom>
            <a:avLst/>
            <a:gdLst/>
            <a:ahLst/>
            <a:cxnLst/>
            <a:rect r="r" b="b" t="t" l="l"/>
            <a:pathLst>
              <a:path h="9964820" w="12475518">
                <a:moveTo>
                  <a:pt x="0" y="0"/>
                </a:moveTo>
                <a:lnTo>
                  <a:pt x="12475518" y="0"/>
                </a:lnTo>
                <a:lnTo>
                  <a:pt x="12475518" y="9964820"/>
                </a:lnTo>
                <a:lnTo>
                  <a:pt x="0" y="99648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19050" cap="sq">
            <a:solidFill>
              <a:srgbClr val="1ED44E"/>
            </a:solidFill>
            <a:prstDash val="solid"/>
            <a:miter/>
          </a:ln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7012"/>
            <a:ext cx="18297525" cy="10296525"/>
            <a:chOff x="0" y="0"/>
            <a:chExt cx="24396700" cy="13728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509" y="8509"/>
              <a:ext cx="24384001" cy="13716001"/>
            </a:xfrm>
            <a:custGeom>
              <a:avLst/>
              <a:gdLst/>
              <a:ahLst/>
              <a:cxnLst/>
              <a:rect r="r" b="b" t="t" l="l"/>
              <a:pathLst>
                <a:path h="13716001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3716001"/>
                  </a:lnTo>
                  <a:lnTo>
                    <a:pt x="0" y="1371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1018" cy="13733018"/>
            </a:xfrm>
            <a:custGeom>
              <a:avLst/>
              <a:gdLst/>
              <a:ahLst/>
              <a:cxnLst/>
              <a:rect r="r" b="b" t="t" l="l"/>
              <a:pathLst>
                <a:path h="13733018" w="24401018">
                  <a:moveTo>
                    <a:pt x="8509" y="0"/>
                  </a:moveTo>
                  <a:lnTo>
                    <a:pt x="24392510" y="0"/>
                  </a:lnTo>
                  <a:cubicBezTo>
                    <a:pt x="24397208" y="0"/>
                    <a:pt x="24401018" y="3810"/>
                    <a:pt x="24401018" y="8509"/>
                  </a:cubicBezTo>
                  <a:lnTo>
                    <a:pt x="24401018" y="13724510"/>
                  </a:lnTo>
                  <a:cubicBezTo>
                    <a:pt x="24401018" y="13729208"/>
                    <a:pt x="24397208" y="13733018"/>
                    <a:pt x="24392510" y="13733018"/>
                  </a:cubicBezTo>
                  <a:lnTo>
                    <a:pt x="8509" y="13733018"/>
                  </a:lnTo>
                  <a:cubicBezTo>
                    <a:pt x="3810" y="13733018"/>
                    <a:pt x="0" y="13729208"/>
                    <a:pt x="0" y="13724510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13724510"/>
                  </a:lnTo>
                  <a:lnTo>
                    <a:pt x="8509" y="13724510"/>
                  </a:lnTo>
                  <a:lnTo>
                    <a:pt x="8509" y="13716000"/>
                  </a:lnTo>
                  <a:lnTo>
                    <a:pt x="24392510" y="13716000"/>
                  </a:lnTo>
                  <a:lnTo>
                    <a:pt x="24392510" y="13724510"/>
                  </a:lnTo>
                  <a:lnTo>
                    <a:pt x="24384000" y="13724510"/>
                  </a:lnTo>
                  <a:lnTo>
                    <a:pt x="24384000" y="8509"/>
                  </a:lnTo>
                  <a:lnTo>
                    <a:pt x="24392510" y="8509"/>
                  </a:lnTo>
                  <a:lnTo>
                    <a:pt x="2439251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3324729" y="7560393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83550" y="3630658"/>
            <a:ext cx="4900864" cy="2233184"/>
            <a:chOff x="0" y="0"/>
            <a:chExt cx="8853402" cy="403424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853403" cy="4034244"/>
            </a:xfrm>
            <a:custGeom>
              <a:avLst/>
              <a:gdLst/>
              <a:ahLst/>
              <a:cxnLst/>
              <a:rect r="r" b="b" t="t" l="l"/>
              <a:pathLst>
                <a:path h="4034244" w="8853403">
                  <a:moveTo>
                    <a:pt x="0" y="0"/>
                  </a:moveTo>
                  <a:lnTo>
                    <a:pt x="8853403" y="0"/>
                  </a:lnTo>
                  <a:lnTo>
                    <a:pt x="8853403" y="4034244"/>
                  </a:lnTo>
                  <a:lnTo>
                    <a:pt x="0" y="403424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0"/>
              <a:ext cx="8853402" cy="422474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107"/>
                </a:lnSpc>
              </a:pPr>
              <a:r>
                <a:rPr lang="en-US" sz="3512" spc="339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Distribution &amp; Anomaly Detection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235102" y="0"/>
            <a:ext cx="12972118" cy="1445158"/>
            <a:chOff x="0" y="0"/>
            <a:chExt cx="17296157" cy="192687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296157" cy="1926877"/>
            </a:xfrm>
            <a:custGeom>
              <a:avLst/>
              <a:gdLst/>
              <a:ahLst/>
              <a:cxnLst/>
              <a:rect r="r" b="b" t="t" l="l"/>
              <a:pathLst>
                <a:path h="1926877" w="17296157">
                  <a:moveTo>
                    <a:pt x="0" y="0"/>
                  </a:moveTo>
                  <a:lnTo>
                    <a:pt x="17296157" y="0"/>
                  </a:lnTo>
                  <a:lnTo>
                    <a:pt x="17296157" y="1926877"/>
                  </a:lnTo>
                  <a:lnTo>
                    <a:pt x="0" y="19268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17296157" cy="200307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656"/>
                </a:lnSpc>
              </a:pPr>
              <a:r>
                <a:rPr lang="en-US" b="true" sz="4098" spc="400" u="sng">
                  <a:solidFill>
                    <a:srgbClr val="1ED44E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Exploratory Data Analysis (EDA)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6094941" y="1178968"/>
            <a:ext cx="11164359" cy="8917532"/>
          </a:xfrm>
          <a:custGeom>
            <a:avLst/>
            <a:gdLst/>
            <a:ahLst/>
            <a:cxnLst/>
            <a:rect r="r" b="b" t="t" l="l"/>
            <a:pathLst>
              <a:path h="8917532" w="11164359">
                <a:moveTo>
                  <a:pt x="0" y="0"/>
                </a:moveTo>
                <a:lnTo>
                  <a:pt x="11164359" y="0"/>
                </a:lnTo>
                <a:lnTo>
                  <a:pt x="11164359" y="8917532"/>
                </a:lnTo>
                <a:lnTo>
                  <a:pt x="0" y="89175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19050" cap="sq">
            <a:solidFill>
              <a:srgbClr val="1ED44E"/>
            </a:solidFill>
            <a:prstDash val="solid"/>
            <a:miter/>
          </a:ln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762" y="26537"/>
            <a:ext cx="18297525" cy="10296525"/>
            <a:chOff x="0" y="0"/>
            <a:chExt cx="24396700" cy="13728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509" y="8509"/>
              <a:ext cx="24384001" cy="13716001"/>
            </a:xfrm>
            <a:custGeom>
              <a:avLst/>
              <a:gdLst/>
              <a:ahLst/>
              <a:cxnLst/>
              <a:rect r="r" b="b" t="t" l="l"/>
              <a:pathLst>
                <a:path h="13716001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3716001"/>
                  </a:lnTo>
                  <a:lnTo>
                    <a:pt x="0" y="1371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1018" cy="13733018"/>
            </a:xfrm>
            <a:custGeom>
              <a:avLst/>
              <a:gdLst/>
              <a:ahLst/>
              <a:cxnLst/>
              <a:rect r="r" b="b" t="t" l="l"/>
              <a:pathLst>
                <a:path h="13733018" w="24401018">
                  <a:moveTo>
                    <a:pt x="8509" y="0"/>
                  </a:moveTo>
                  <a:lnTo>
                    <a:pt x="24392510" y="0"/>
                  </a:lnTo>
                  <a:cubicBezTo>
                    <a:pt x="24397208" y="0"/>
                    <a:pt x="24401018" y="3810"/>
                    <a:pt x="24401018" y="8509"/>
                  </a:cubicBezTo>
                  <a:lnTo>
                    <a:pt x="24401018" y="13724510"/>
                  </a:lnTo>
                  <a:cubicBezTo>
                    <a:pt x="24401018" y="13729208"/>
                    <a:pt x="24397208" y="13733018"/>
                    <a:pt x="24392510" y="13733018"/>
                  </a:cubicBezTo>
                  <a:lnTo>
                    <a:pt x="8509" y="13733018"/>
                  </a:lnTo>
                  <a:cubicBezTo>
                    <a:pt x="3810" y="13733018"/>
                    <a:pt x="0" y="13729208"/>
                    <a:pt x="0" y="13724510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13724510"/>
                  </a:lnTo>
                  <a:lnTo>
                    <a:pt x="8509" y="13724510"/>
                  </a:lnTo>
                  <a:lnTo>
                    <a:pt x="8509" y="13716000"/>
                  </a:lnTo>
                  <a:lnTo>
                    <a:pt x="24392510" y="13716000"/>
                  </a:lnTo>
                  <a:lnTo>
                    <a:pt x="24392510" y="13724510"/>
                  </a:lnTo>
                  <a:lnTo>
                    <a:pt x="24384000" y="13724510"/>
                  </a:lnTo>
                  <a:lnTo>
                    <a:pt x="24384000" y="8509"/>
                  </a:lnTo>
                  <a:lnTo>
                    <a:pt x="24392510" y="8509"/>
                  </a:lnTo>
                  <a:lnTo>
                    <a:pt x="2439251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3324729" y="7560393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612856" y="145482"/>
            <a:ext cx="5062288" cy="525880"/>
            <a:chOff x="0" y="0"/>
            <a:chExt cx="12112223" cy="12582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112223" cy="1258240"/>
            </a:xfrm>
            <a:custGeom>
              <a:avLst/>
              <a:gdLst/>
              <a:ahLst/>
              <a:cxnLst/>
              <a:rect r="r" b="b" t="t" l="l"/>
              <a:pathLst>
                <a:path h="1258240" w="12112223">
                  <a:moveTo>
                    <a:pt x="0" y="0"/>
                  </a:moveTo>
                  <a:lnTo>
                    <a:pt x="12112223" y="0"/>
                  </a:lnTo>
                  <a:lnTo>
                    <a:pt x="12112223" y="1258240"/>
                  </a:lnTo>
                  <a:lnTo>
                    <a:pt x="0" y="12582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33350"/>
              <a:ext cx="12112223" cy="139159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194"/>
                </a:lnSpc>
              </a:pPr>
              <a:r>
                <a:rPr lang="en-US" sz="2412" spc="233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Case Study (why anamolies ?)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49456" y="893727"/>
            <a:ext cx="4208781" cy="525880"/>
            <a:chOff x="0" y="0"/>
            <a:chExt cx="10070090" cy="125824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070090" cy="1258240"/>
            </a:xfrm>
            <a:custGeom>
              <a:avLst/>
              <a:gdLst/>
              <a:ahLst/>
              <a:cxnLst/>
              <a:rect r="r" b="b" t="t" l="l"/>
              <a:pathLst>
                <a:path h="1258240" w="10070090">
                  <a:moveTo>
                    <a:pt x="0" y="0"/>
                  </a:moveTo>
                  <a:lnTo>
                    <a:pt x="10070090" y="0"/>
                  </a:lnTo>
                  <a:lnTo>
                    <a:pt x="10070090" y="1258240"/>
                  </a:lnTo>
                  <a:lnTo>
                    <a:pt x="0" y="12582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04775"/>
              <a:ext cx="10070090" cy="136301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51"/>
                </a:lnSpc>
              </a:pPr>
              <a:r>
                <a:rPr lang="en-US" sz="1812" spc="175">
                  <a:solidFill>
                    <a:srgbClr val="1ED44E"/>
                  </a:solidFill>
                  <a:latin typeface="Roboto"/>
                  <a:ea typeface="Roboto"/>
                  <a:cs typeface="Roboto"/>
                  <a:sym typeface="Roboto"/>
                </a:rPr>
                <a:t>Precipitation (Rainfall):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49456" y="1318570"/>
            <a:ext cx="4597451" cy="3028571"/>
          </a:xfrm>
          <a:custGeom>
            <a:avLst/>
            <a:gdLst/>
            <a:ahLst/>
            <a:cxnLst/>
            <a:rect r="r" b="b" t="t" l="l"/>
            <a:pathLst>
              <a:path h="3028571" w="4597451">
                <a:moveTo>
                  <a:pt x="0" y="0"/>
                </a:moveTo>
                <a:lnTo>
                  <a:pt x="4597451" y="0"/>
                </a:lnTo>
                <a:lnTo>
                  <a:pt x="4597451" y="3028571"/>
                </a:lnTo>
                <a:lnTo>
                  <a:pt x="0" y="30285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07210" y="5556158"/>
            <a:ext cx="6696572" cy="795218"/>
          </a:xfrm>
          <a:custGeom>
            <a:avLst/>
            <a:gdLst/>
            <a:ahLst/>
            <a:cxnLst/>
            <a:rect r="r" b="b" t="t" l="l"/>
            <a:pathLst>
              <a:path h="795218" w="6696572">
                <a:moveTo>
                  <a:pt x="0" y="0"/>
                </a:moveTo>
                <a:lnTo>
                  <a:pt x="6696572" y="0"/>
                </a:lnTo>
                <a:lnTo>
                  <a:pt x="6696572" y="795218"/>
                </a:lnTo>
                <a:lnTo>
                  <a:pt x="0" y="7952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6406079" y="893727"/>
            <a:ext cx="4208781" cy="525880"/>
            <a:chOff x="0" y="0"/>
            <a:chExt cx="10070090" cy="125824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070090" cy="1258240"/>
            </a:xfrm>
            <a:custGeom>
              <a:avLst/>
              <a:gdLst/>
              <a:ahLst/>
              <a:cxnLst/>
              <a:rect r="r" b="b" t="t" l="l"/>
              <a:pathLst>
                <a:path h="1258240" w="10070090">
                  <a:moveTo>
                    <a:pt x="0" y="0"/>
                  </a:moveTo>
                  <a:lnTo>
                    <a:pt x="10070090" y="0"/>
                  </a:lnTo>
                  <a:lnTo>
                    <a:pt x="10070090" y="1258240"/>
                  </a:lnTo>
                  <a:lnTo>
                    <a:pt x="0" y="12582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04775"/>
              <a:ext cx="10070090" cy="136301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51"/>
                </a:lnSpc>
              </a:pPr>
              <a:r>
                <a:rPr lang="en-US" sz="1812" spc="175">
                  <a:solidFill>
                    <a:srgbClr val="1ED44E"/>
                  </a:solidFill>
                  <a:latin typeface="Roboto"/>
                  <a:ea typeface="Roboto"/>
                  <a:cs typeface="Roboto"/>
                  <a:sym typeface="Roboto"/>
                </a:rPr>
                <a:t>Temperature: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6453704" y="1318570"/>
            <a:ext cx="4301883" cy="3381827"/>
          </a:xfrm>
          <a:custGeom>
            <a:avLst/>
            <a:gdLst/>
            <a:ahLst/>
            <a:cxnLst/>
            <a:rect r="r" b="b" t="t" l="l"/>
            <a:pathLst>
              <a:path h="3381827" w="4301883">
                <a:moveTo>
                  <a:pt x="0" y="0"/>
                </a:moveTo>
                <a:lnTo>
                  <a:pt x="4301883" y="0"/>
                </a:lnTo>
                <a:lnTo>
                  <a:pt x="4301883" y="3381828"/>
                </a:lnTo>
                <a:lnTo>
                  <a:pt x="0" y="338182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2138656" y="893727"/>
            <a:ext cx="1138207" cy="525880"/>
            <a:chOff x="0" y="0"/>
            <a:chExt cx="2723317" cy="125824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723318" cy="1258240"/>
            </a:xfrm>
            <a:custGeom>
              <a:avLst/>
              <a:gdLst/>
              <a:ahLst/>
              <a:cxnLst/>
              <a:rect r="r" b="b" t="t" l="l"/>
              <a:pathLst>
                <a:path h="1258240" w="2723318">
                  <a:moveTo>
                    <a:pt x="0" y="0"/>
                  </a:moveTo>
                  <a:lnTo>
                    <a:pt x="2723318" y="0"/>
                  </a:lnTo>
                  <a:lnTo>
                    <a:pt x="2723318" y="1258240"/>
                  </a:lnTo>
                  <a:lnTo>
                    <a:pt x="0" y="12582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04775"/>
              <a:ext cx="2723317" cy="136301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51"/>
                </a:lnSpc>
              </a:pPr>
              <a:r>
                <a:rPr lang="en-US" sz="1812" spc="175">
                  <a:solidFill>
                    <a:srgbClr val="1ED44E"/>
                  </a:solidFill>
                  <a:latin typeface="Roboto"/>
                  <a:ea typeface="Roboto"/>
                  <a:cs typeface="Roboto"/>
                  <a:sym typeface="Roboto"/>
                </a:rPr>
                <a:t>NDVI: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2071405" y="8076748"/>
            <a:ext cx="6843908" cy="1172019"/>
          </a:xfrm>
          <a:custGeom>
            <a:avLst/>
            <a:gdLst/>
            <a:ahLst/>
            <a:cxnLst/>
            <a:rect r="r" b="b" t="t" l="l"/>
            <a:pathLst>
              <a:path h="1172019" w="6843908">
                <a:moveTo>
                  <a:pt x="0" y="0"/>
                </a:moveTo>
                <a:lnTo>
                  <a:pt x="6843908" y="0"/>
                </a:lnTo>
                <a:lnTo>
                  <a:pt x="6843908" y="1172019"/>
                </a:lnTo>
                <a:lnTo>
                  <a:pt x="0" y="117201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2170810" y="7560393"/>
            <a:ext cx="3322548" cy="373480"/>
            <a:chOff x="0" y="0"/>
            <a:chExt cx="7949656" cy="89360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949657" cy="893602"/>
            </a:xfrm>
            <a:custGeom>
              <a:avLst/>
              <a:gdLst/>
              <a:ahLst/>
              <a:cxnLst/>
              <a:rect r="r" b="b" t="t" l="l"/>
              <a:pathLst>
                <a:path h="893602" w="7949657">
                  <a:moveTo>
                    <a:pt x="0" y="0"/>
                  </a:moveTo>
                  <a:lnTo>
                    <a:pt x="7949657" y="0"/>
                  </a:lnTo>
                  <a:lnTo>
                    <a:pt x="7949657" y="893602"/>
                  </a:lnTo>
                  <a:lnTo>
                    <a:pt x="0" y="8936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104775"/>
              <a:ext cx="7949656" cy="99837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51"/>
                </a:lnSpc>
              </a:pPr>
              <a:r>
                <a:rPr lang="en-US" sz="1812" spc="175">
                  <a:solidFill>
                    <a:srgbClr val="1ED44E"/>
                  </a:solidFill>
                  <a:latin typeface="Roboto"/>
                  <a:ea typeface="Roboto"/>
                  <a:cs typeface="Roboto"/>
                  <a:sym typeface="Roboto"/>
                </a:rPr>
                <a:t>NO2 concentration:</a:t>
              </a: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9308348" y="7933873"/>
            <a:ext cx="8556093" cy="1187158"/>
          </a:xfrm>
          <a:custGeom>
            <a:avLst/>
            <a:gdLst/>
            <a:ahLst/>
            <a:cxnLst/>
            <a:rect r="r" b="b" t="t" l="l"/>
            <a:pathLst>
              <a:path h="1187158" w="8556093">
                <a:moveTo>
                  <a:pt x="0" y="0"/>
                </a:moveTo>
                <a:lnTo>
                  <a:pt x="8556092" y="0"/>
                </a:lnTo>
                <a:lnTo>
                  <a:pt x="8556092" y="1187158"/>
                </a:lnTo>
                <a:lnTo>
                  <a:pt x="0" y="118715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4172670" y="6524658"/>
            <a:ext cx="2359762" cy="1433555"/>
          </a:xfrm>
          <a:custGeom>
            <a:avLst/>
            <a:gdLst/>
            <a:ahLst/>
            <a:cxnLst/>
            <a:rect r="r" b="b" t="t" l="l"/>
            <a:pathLst>
              <a:path h="1433555" w="2359762">
                <a:moveTo>
                  <a:pt x="0" y="0"/>
                </a:moveTo>
                <a:lnTo>
                  <a:pt x="2359761" y="0"/>
                </a:lnTo>
                <a:lnTo>
                  <a:pt x="2359761" y="1433555"/>
                </a:lnTo>
                <a:lnTo>
                  <a:pt x="0" y="143355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29000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815972" y="4318566"/>
            <a:ext cx="1052155" cy="264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i="true" u="sng">
                <a:solidFill>
                  <a:srgbClr val="4839CC"/>
                </a:solidFill>
                <a:latin typeface="Canva Sans Italics"/>
                <a:ea typeface="Canva Sans Italics"/>
                <a:cs typeface="Canva Sans Italics"/>
                <a:sym typeface="Canva Sans Italics"/>
                <a:hlinkClick r:id="rId11" tooltip="https://citizenmatters.in/bengaluru-annual-rainfall-increasing-changing-patterns/"/>
              </a:rPr>
              <a:t>Reference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31251" y="6496083"/>
            <a:ext cx="1002268" cy="264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i="true" u="sng">
                <a:solidFill>
                  <a:srgbClr val="4839CC"/>
                </a:solidFill>
                <a:latin typeface="Canva Sans Italics"/>
                <a:ea typeface="Canva Sans Italics"/>
                <a:cs typeface="Canva Sans Italics"/>
                <a:sym typeface="Canva Sans Italics"/>
                <a:hlinkClick r:id="rId12" tooltip="https://citizenmatters.in/bengaluru-rains-rainfall-data-imd-lpa-monsson-summer-winter-flooding-bbmp/?utm_source=chatgpt.com"/>
              </a:rPr>
              <a:t>Reference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786126" y="4819044"/>
            <a:ext cx="1052155" cy="264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i="true" u="sng">
                <a:solidFill>
                  <a:srgbClr val="4839CC"/>
                </a:solidFill>
                <a:latin typeface="Canva Sans Italics"/>
                <a:ea typeface="Canva Sans Italics"/>
                <a:cs typeface="Canva Sans Italics"/>
                <a:sym typeface="Canva Sans Italics"/>
                <a:hlinkClick r:id="rId13" tooltip="https://www.hindustantimes.com/cities/bengaluru-news/karnataka-to-witness-above-normal-temperature-in-summer-heatwave-conditions-in-north-interior-region-101709803983230.html"/>
              </a:rPr>
              <a:t>Reference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765750" y="9229725"/>
            <a:ext cx="1052155" cy="264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i="true" u="sng">
                <a:solidFill>
                  <a:srgbClr val="4839CC"/>
                </a:solidFill>
                <a:latin typeface="Canva Sans Italics"/>
                <a:ea typeface="Canva Sans Italics"/>
                <a:cs typeface="Canva Sans Italics"/>
                <a:sym typeface="Canva Sans Italics"/>
                <a:hlinkClick r:id="rId14" tooltip="https://cpcb.nic.in/annual-report.php?utm_source=chatgpt.com"/>
              </a:rPr>
              <a:t>Reference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562704" y="9111933"/>
            <a:ext cx="1052155" cy="264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i="true" u="sng">
                <a:solidFill>
                  <a:srgbClr val="4839CC"/>
                </a:solidFill>
                <a:latin typeface="Canva Sans Italics"/>
                <a:ea typeface="Canva Sans Italics"/>
                <a:cs typeface="Canva Sans Italics"/>
                <a:sym typeface="Canva Sans Italics"/>
                <a:hlinkClick r:id="rId15" tooltip="https://transport.karnataka.gov.in/storage/pdf-files/dec%20Blr%202019.pdf?utm_source=chatgpt.com"/>
              </a:rPr>
              <a:t>Reference 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14817188" y="6867956"/>
            <a:ext cx="1415799" cy="692437"/>
            <a:chOff x="0" y="0"/>
            <a:chExt cx="3387495" cy="1656751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3387495" cy="1656751"/>
            </a:xfrm>
            <a:custGeom>
              <a:avLst/>
              <a:gdLst/>
              <a:ahLst/>
              <a:cxnLst/>
              <a:rect r="r" b="b" t="t" l="l"/>
              <a:pathLst>
                <a:path h="1656751" w="3387495">
                  <a:moveTo>
                    <a:pt x="0" y="0"/>
                  </a:moveTo>
                  <a:lnTo>
                    <a:pt x="3387495" y="0"/>
                  </a:lnTo>
                  <a:lnTo>
                    <a:pt x="3387495" y="1656751"/>
                  </a:lnTo>
                  <a:lnTo>
                    <a:pt x="0" y="16567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66675"/>
              <a:ext cx="3387495" cy="172342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933"/>
                </a:lnSpc>
              </a:pPr>
              <a:r>
                <a:rPr lang="en-US" sz="1112" spc="107">
                  <a:solidFill>
                    <a:srgbClr val="040506"/>
                  </a:solidFill>
                  <a:latin typeface="Roboto"/>
                  <a:ea typeface="Roboto"/>
                  <a:cs typeface="Roboto"/>
                  <a:sym typeface="Roboto"/>
                </a:rPr>
                <a:t>then where all vehicles gone after 2019 ?: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762" y="17012"/>
            <a:ext cx="18297525" cy="10296525"/>
            <a:chOff x="0" y="0"/>
            <a:chExt cx="24396700" cy="13728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509" y="8509"/>
              <a:ext cx="24384001" cy="13716001"/>
            </a:xfrm>
            <a:custGeom>
              <a:avLst/>
              <a:gdLst/>
              <a:ahLst/>
              <a:cxnLst/>
              <a:rect r="r" b="b" t="t" l="l"/>
              <a:pathLst>
                <a:path h="13716001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3716001"/>
                  </a:lnTo>
                  <a:lnTo>
                    <a:pt x="0" y="1371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1018" cy="13733018"/>
            </a:xfrm>
            <a:custGeom>
              <a:avLst/>
              <a:gdLst/>
              <a:ahLst/>
              <a:cxnLst/>
              <a:rect r="r" b="b" t="t" l="l"/>
              <a:pathLst>
                <a:path h="13733018" w="24401018">
                  <a:moveTo>
                    <a:pt x="8509" y="0"/>
                  </a:moveTo>
                  <a:lnTo>
                    <a:pt x="24392510" y="0"/>
                  </a:lnTo>
                  <a:cubicBezTo>
                    <a:pt x="24397208" y="0"/>
                    <a:pt x="24401018" y="3810"/>
                    <a:pt x="24401018" y="8509"/>
                  </a:cubicBezTo>
                  <a:lnTo>
                    <a:pt x="24401018" y="13724510"/>
                  </a:lnTo>
                  <a:cubicBezTo>
                    <a:pt x="24401018" y="13729208"/>
                    <a:pt x="24397208" y="13733018"/>
                    <a:pt x="24392510" y="13733018"/>
                  </a:cubicBezTo>
                  <a:lnTo>
                    <a:pt x="8509" y="13733018"/>
                  </a:lnTo>
                  <a:cubicBezTo>
                    <a:pt x="3810" y="13733018"/>
                    <a:pt x="0" y="13729208"/>
                    <a:pt x="0" y="13724510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13724510"/>
                  </a:lnTo>
                  <a:lnTo>
                    <a:pt x="8509" y="13724510"/>
                  </a:lnTo>
                  <a:lnTo>
                    <a:pt x="8509" y="13716000"/>
                  </a:lnTo>
                  <a:lnTo>
                    <a:pt x="24392510" y="13716000"/>
                  </a:lnTo>
                  <a:lnTo>
                    <a:pt x="24392510" y="13724510"/>
                  </a:lnTo>
                  <a:lnTo>
                    <a:pt x="24384000" y="13724510"/>
                  </a:lnTo>
                  <a:lnTo>
                    <a:pt x="24384000" y="8509"/>
                  </a:lnTo>
                  <a:lnTo>
                    <a:pt x="24392510" y="8509"/>
                  </a:lnTo>
                  <a:lnTo>
                    <a:pt x="2439251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3324729" y="7560393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93519" y="298066"/>
            <a:ext cx="17132456" cy="9080201"/>
          </a:xfrm>
          <a:custGeom>
            <a:avLst/>
            <a:gdLst/>
            <a:ahLst/>
            <a:cxnLst/>
            <a:rect r="r" b="b" t="t" l="l"/>
            <a:pathLst>
              <a:path h="9080201" w="17132456">
                <a:moveTo>
                  <a:pt x="0" y="0"/>
                </a:moveTo>
                <a:lnTo>
                  <a:pt x="17132456" y="0"/>
                </a:lnTo>
                <a:lnTo>
                  <a:pt x="17132456" y="9080202"/>
                </a:lnTo>
                <a:lnTo>
                  <a:pt x="0" y="90802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1794613" y="5395989"/>
            <a:ext cx="6164842" cy="3862311"/>
            <a:chOff x="0" y="0"/>
            <a:chExt cx="8219790" cy="514974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219790" cy="5149748"/>
            </a:xfrm>
            <a:custGeom>
              <a:avLst/>
              <a:gdLst/>
              <a:ahLst/>
              <a:cxnLst/>
              <a:rect r="r" b="b" t="t" l="l"/>
              <a:pathLst>
                <a:path h="5149748" w="8219790">
                  <a:moveTo>
                    <a:pt x="0" y="0"/>
                  </a:moveTo>
                  <a:lnTo>
                    <a:pt x="8219790" y="0"/>
                  </a:lnTo>
                  <a:lnTo>
                    <a:pt x="8219790" y="5149748"/>
                  </a:lnTo>
                  <a:lnTo>
                    <a:pt x="0" y="51497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71450"/>
              <a:ext cx="8219790" cy="532119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237"/>
                </a:lnSpc>
              </a:pPr>
              <a:r>
                <a:rPr lang="en-US" sz="3012" spc="289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Histogram :</a:t>
              </a:r>
            </a:p>
            <a:p>
              <a:pPr algn="l" marL="650296" indent="-325148" lvl="1">
                <a:lnSpc>
                  <a:spcPts val="5237"/>
                </a:lnSpc>
                <a:buFont typeface="Arial"/>
                <a:buChar char="•"/>
              </a:pPr>
              <a:r>
                <a:rPr lang="en-US" sz="3012" spc="289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Shows the frequency distribution of variables (e.g., NDVI, temperature).</a:t>
              </a:r>
            </a:p>
            <a:p>
              <a:pPr algn="l" marL="650294" indent="-325147" lvl="1">
                <a:lnSpc>
                  <a:spcPts val="5237"/>
                </a:lnSpc>
                <a:buFont typeface="Arial"/>
                <a:buChar char="•"/>
              </a:pPr>
              <a:r>
                <a:rPr lang="en-US" sz="3012" spc="291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Helps in understanding normal vs. extreme values.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762" y="17012"/>
            <a:ext cx="18297525" cy="10296525"/>
            <a:chOff x="0" y="0"/>
            <a:chExt cx="24396700" cy="13728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509" y="8509"/>
              <a:ext cx="24384001" cy="13716001"/>
            </a:xfrm>
            <a:custGeom>
              <a:avLst/>
              <a:gdLst/>
              <a:ahLst/>
              <a:cxnLst/>
              <a:rect r="r" b="b" t="t" l="l"/>
              <a:pathLst>
                <a:path h="13716001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3716001"/>
                  </a:lnTo>
                  <a:lnTo>
                    <a:pt x="0" y="1371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1018" cy="13733018"/>
            </a:xfrm>
            <a:custGeom>
              <a:avLst/>
              <a:gdLst/>
              <a:ahLst/>
              <a:cxnLst/>
              <a:rect r="r" b="b" t="t" l="l"/>
              <a:pathLst>
                <a:path h="13733018" w="24401018">
                  <a:moveTo>
                    <a:pt x="8509" y="0"/>
                  </a:moveTo>
                  <a:lnTo>
                    <a:pt x="24392510" y="0"/>
                  </a:lnTo>
                  <a:cubicBezTo>
                    <a:pt x="24397208" y="0"/>
                    <a:pt x="24401018" y="3810"/>
                    <a:pt x="24401018" y="8509"/>
                  </a:cubicBezTo>
                  <a:lnTo>
                    <a:pt x="24401018" y="13724510"/>
                  </a:lnTo>
                  <a:cubicBezTo>
                    <a:pt x="24401018" y="13729208"/>
                    <a:pt x="24397208" y="13733018"/>
                    <a:pt x="24392510" y="13733018"/>
                  </a:cubicBezTo>
                  <a:lnTo>
                    <a:pt x="8509" y="13733018"/>
                  </a:lnTo>
                  <a:cubicBezTo>
                    <a:pt x="3810" y="13733018"/>
                    <a:pt x="0" y="13729208"/>
                    <a:pt x="0" y="13724510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13724510"/>
                  </a:lnTo>
                  <a:lnTo>
                    <a:pt x="8509" y="13724510"/>
                  </a:lnTo>
                  <a:lnTo>
                    <a:pt x="8509" y="13716000"/>
                  </a:lnTo>
                  <a:lnTo>
                    <a:pt x="24392510" y="13716000"/>
                  </a:lnTo>
                  <a:lnTo>
                    <a:pt x="24392510" y="13724510"/>
                  </a:lnTo>
                  <a:lnTo>
                    <a:pt x="24384000" y="13724510"/>
                  </a:lnTo>
                  <a:lnTo>
                    <a:pt x="24384000" y="8509"/>
                  </a:lnTo>
                  <a:lnTo>
                    <a:pt x="24392510" y="8509"/>
                  </a:lnTo>
                  <a:lnTo>
                    <a:pt x="2439251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3648854" y="7560393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11824" y="1650966"/>
            <a:ext cx="3484428" cy="3492534"/>
            <a:chOff x="0" y="0"/>
            <a:chExt cx="4957060" cy="496859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957061" cy="4968591"/>
            </a:xfrm>
            <a:custGeom>
              <a:avLst/>
              <a:gdLst/>
              <a:ahLst/>
              <a:cxnLst/>
              <a:rect r="r" b="b" t="t" l="l"/>
              <a:pathLst>
                <a:path h="4968591" w="4957061">
                  <a:moveTo>
                    <a:pt x="0" y="0"/>
                  </a:moveTo>
                  <a:lnTo>
                    <a:pt x="4957061" y="0"/>
                  </a:lnTo>
                  <a:lnTo>
                    <a:pt x="4957061" y="4968591"/>
                  </a:lnTo>
                  <a:lnTo>
                    <a:pt x="0" y="49685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00025"/>
              <a:ext cx="4957060" cy="516861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629"/>
                </a:lnSpc>
              </a:pPr>
              <a:r>
                <a:rPr lang="en-US" sz="3811" spc="368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Box plots to analyse the seasonal variations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796253" y="333054"/>
            <a:ext cx="14248824" cy="9581285"/>
          </a:xfrm>
          <a:custGeom>
            <a:avLst/>
            <a:gdLst/>
            <a:ahLst/>
            <a:cxnLst/>
            <a:rect r="r" b="b" t="t" l="l"/>
            <a:pathLst>
              <a:path h="9581285" w="14248824">
                <a:moveTo>
                  <a:pt x="0" y="0"/>
                </a:moveTo>
                <a:lnTo>
                  <a:pt x="14248824" y="0"/>
                </a:lnTo>
                <a:lnTo>
                  <a:pt x="14248824" y="9581285"/>
                </a:lnTo>
                <a:lnTo>
                  <a:pt x="0" y="95812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48715"/>
            </a:stretch>
          </a:blipFill>
          <a:ln w="19050" cap="sq">
            <a:solidFill>
              <a:srgbClr val="1ED44E"/>
            </a:solidFill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4762"/>
            <a:ext cx="18297525" cy="10296525"/>
            <a:chOff x="0" y="0"/>
            <a:chExt cx="24396700" cy="13728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509" y="8509"/>
              <a:ext cx="24384001" cy="13716001"/>
            </a:xfrm>
            <a:custGeom>
              <a:avLst/>
              <a:gdLst/>
              <a:ahLst/>
              <a:cxnLst/>
              <a:rect r="r" b="b" t="t" l="l"/>
              <a:pathLst>
                <a:path h="13716001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3716001"/>
                  </a:lnTo>
                  <a:lnTo>
                    <a:pt x="0" y="1371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1018" cy="13733018"/>
            </a:xfrm>
            <a:custGeom>
              <a:avLst/>
              <a:gdLst/>
              <a:ahLst/>
              <a:cxnLst/>
              <a:rect r="r" b="b" t="t" l="l"/>
              <a:pathLst>
                <a:path h="13733018" w="24401018">
                  <a:moveTo>
                    <a:pt x="8509" y="0"/>
                  </a:moveTo>
                  <a:lnTo>
                    <a:pt x="24392510" y="0"/>
                  </a:lnTo>
                  <a:cubicBezTo>
                    <a:pt x="24397208" y="0"/>
                    <a:pt x="24401018" y="3810"/>
                    <a:pt x="24401018" y="8509"/>
                  </a:cubicBezTo>
                  <a:lnTo>
                    <a:pt x="24401018" y="13724510"/>
                  </a:lnTo>
                  <a:cubicBezTo>
                    <a:pt x="24401018" y="13729208"/>
                    <a:pt x="24397208" y="13733018"/>
                    <a:pt x="24392510" y="13733018"/>
                  </a:cubicBezTo>
                  <a:lnTo>
                    <a:pt x="8509" y="13733018"/>
                  </a:lnTo>
                  <a:cubicBezTo>
                    <a:pt x="3810" y="13733018"/>
                    <a:pt x="0" y="13729208"/>
                    <a:pt x="0" y="13724510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13724510"/>
                  </a:lnTo>
                  <a:lnTo>
                    <a:pt x="8509" y="13724510"/>
                  </a:lnTo>
                  <a:lnTo>
                    <a:pt x="8509" y="13716000"/>
                  </a:lnTo>
                  <a:lnTo>
                    <a:pt x="24392510" y="13716000"/>
                  </a:lnTo>
                  <a:lnTo>
                    <a:pt x="24392510" y="13724510"/>
                  </a:lnTo>
                  <a:lnTo>
                    <a:pt x="24384000" y="13724510"/>
                  </a:lnTo>
                  <a:lnTo>
                    <a:pt x="24384000" y="8509"/>
                  </a:lnTo>
                  <a:lnTo>
                    <a:pt x="24392510" y="8509"/>
                  </a:lnTo>
                  <a:lnTo>
                    <a:pt x="2439251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176364">
            <a:off x="-446707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367511" y="340534"/>
            <a:ext cx="11552977" cy="1184199"/>
            <a:chOff x="0" y="0"/>
            <a:chExt cx="15403969" cy="157893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403970" cy="1578932"/>
            </a:xfrm>
            <a:custGeom>
              <a:avLst/>
              <a:gdLst/>
              <a:ahLst/>
              <a:cxnLst/>
              <a:rect r="r" b="b" t="t" l="l"/>
              <a:pathLst>
                <a:path h="1578932" w="15403970">
                  <a:moveTo>
                    <a:pt x="0" y="0"/>
                  </a:moveTo>
                  <a:lnTo>
                    <a:pt x="15403970" y="0"/>
                  </a:lnTo>
                  <a:lnTo>
                    <a:pt x="15403970" y="1578932"/>
                  </a:lnTo>
                  <a:lnTo>
                    <a:pt x="0" y="15789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33350"/>
              <a:ext cx="15403969" cy="171228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9587"/>
                </a:lnSpc>
              </a:pPr>
              <a:r>
                <a:rPr lang="en-US" b="true" sz="6947" spc="368" u="sng">
                  <a:solidFill>
                    <a:srgbClr val="1ED44E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PROJECT OVERVIEW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674993" y="2434223"/>
            <a:ext cx="15855022" cy="7061339"/>
            <a:chOff x="0" y="0"/>
            <a:chExt cx="21140029" cy="941511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1140029" cy="9415118"/>
            </a:xfrm>
            <a:custGeom>
              <a:avLst/>
              <a:gdLst/>
              <a:ahLst/>
              <a:cxnLst/>
              <a:rect r="r" b="b" t="t" l="l"/>
              <a:pathLst>
                <a:path h="9415118" w="21140029">
                  <a:moveTo>
                    <a:pt x="0" y="0"/>
                  </a:moveTo>
                  <a:lnTo>
                    <a:pt x="21140029" y="0"/>
                  </a:lnTo>
                  <a:lnTo>
                    <a:pt x="21140029" y="9415118"/>
                  </a:lnTo>
                  <a:lnTo>
                    <a:pt x="0" y="94151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33350"/>
              <a:ext cx="21140029" cy="954846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638"/>
                </a:lnSpc>
              </a:pPr>
            </a:p>
            <a:p>
              <a:pPr algn="l" marL="816332" indent="-272111" lvl="2">
                <a:lnSpc>
                  <a:spcPts val="5638"/>
                </a:lnSpc>
                <a:buFont typeface="Arial"/>
                <a:buChar char="⚬"/>
              </a:pPr>
              <a:r>
                <a:rPr lang="en-US" sz="3571" spc="345">
                  <a:solidFill>
                    <a:srgbClr val="231F20"/>
                  </a:solidFill>
                  <a:latin typeface="Roboto"/>
                  <a:ea typeface="Roboto"/>
                  <a:cs typeface="Roboto"/>
                  <a:sym typeface="Roboto"/>
                </a:rPr>
                <a:t>To analyze the relationship between urbanization, vegetation health (NDVI), air quality (AQI), Rainfall and Temperature in Bengaluru, Chennai.</a:t>
              </a:r>
            </a:p>
            <a:p>
              <a:pPr algn="l" marL="816332" indent="-272111" lvl="2">
                <a:lnSpc>
                  <a:spcPts val="1785"/>
                </a:lnSpc>
              </a:pPr>
            </a:p>
            <a:p>
              <a:pPr algn="l" marL="816331" indent="-272110" lvl="2">
                <a:lnSpc>
                  <a:spcPts val="5638"/>
                </a:lnSpc>
                <a:buFont typeface="Arial"/>
                <a:buChar char="⚬"/>
              </a:pPr>
              <a:r>
                <a:rPr lang="en-US" sz="3571" spc="348">
                  <a:solidFill>
                    <a:srgbClr val="231F20"/>
                  </a:solidFill>
                  <a:latin typeface="Roboto"/>
                  <a:ea typeface="Roboto"/>
                  <a:cs typeface="Roboto"/>
                  <a:sym typeface="Roboto"/>
                </a:rPr>
                <a:t>To develop a predictive model using satellite data (Sentinel-2, Sentinel-5P, MODIS, ERA5) to forecast AQI, NDVI, Rainfall and Temperature in the coming years, thereby supporting sustainability efforts in urban planning and policymaking.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28700" y="2035513"/>
            <a:ext cx="2986564" cy="797419"/>
            <a:chOff x="0" y="0"/>
            <a:chExt cx="3982085" cy="10632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982085" cy="1063225"/>
            </a:xfrm>
            <a:custGeom>
              <a:avLst/>
              <a:gdLst/>
              <a:ahLst/>
              <a:cxnLst/>
              <a:rect r="r" b="b" t="t" l="l"/>
              <a:pathLst>
                <a:path h="1063225" w="3982085">
                  <a:moveTo>
                    <a:pt x="0" y="0"/>
                  </a:moveTo>
                  <a:lnTo>
                    <a:pt x="3982085" y="0"/>
                  </a:lnTo>
                  <a:lnTo>
                    <a:pt x="3982085" y="1063225"/>
                  </a:lnTo>
                  <a:lnTo>
                    <a:pt x="0" y="10632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85725"/>
              <a:ext cx="3982085" cy="114895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6484"/>
                </a:lnSpc>
              </a:pPr>
              <a:r>
                <a:rPr lang="en-US" sz="4699" spc="459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Objective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762" y="17012"/>
            <a:ext cx="18297525" cy="10296525"/>
            <a:chOff x="0" y="0"/>
            <a:chExt cx="24396700" cy="13728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509" y="8509"/>
              <a:ext cx="24384001" cy="13716001"/>
            </a:xfrm>
            <a:custGeom>
              <a:avLst/>
              <a:gdLst/>
              <a:ahLst/>
              <a:cxnLst/>
              <a:rect r="r" b="b" t="t" l="l"/>
              <a:pathLst>
                <a:path h="13716001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3716001"/>
                  </a:lnTo>
                  <a:lnTo>
                    <a:pt x="0" y="1371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1018" cy="13733018"/>
            </a:xfrm>
            <a:custGeom>
              <a:avLst/>
              <a:gdLst/>
              <a:ahLst/>
              <a:cxnLst/>
              <a:rect r="r" b="b" t="t" l="l"/>
              <a:pathLst>
                <a:path h="13733018" w="24401018">
                  <a:moveTo>
                    <a:pt x="8509" y="0"/>
                  </a:moveTo>
                  <a:lnTo>
                    <a:pt x="24392510" y="0"/>
                  </a:lnTo>
                  <a:cubicBezTo>
                    <a:pt x="24397208" y="0"/>
                    <a:pt x="24401018" y="3810"/>
                    <a:pt x="24401018" y="8509"/>
                  </a:cubicBezTo>
                  <a:lnTo>
                    <a:pt x="24401018" y="13724510"/>
                  </a:lnTo>
                  <a:cubicBezTo>
                    <a:pt x="24401018" y="13729208"/>
                    <a:pt x="24397208" y="13733018"/>
                    <a:pt x="24392510" y="13733018"/>
                  </a:cubicBezTo>
                  <a:lnTo>
                    <a:pt x="8509" y="13733018"/>
                  </a:lnTo>
                  <a:cubicBezTo>
                    <a:pt x="3810" y="13733018"/>
                    <a:pt x="0" y="13729208"/>
                    <a:pt x="0" y="13724510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13724510"/>
                  </a:lnTo>
                  <a:lnTo>
                    <a:pt x="8509" y="13724510"/>
                  </a:lnTo>
                  <a:lnTo>
                    <a:pt x="8509" y="13716000"/>
                  </a:lnTo>
                  <a:lnTo>
                    <a:pt x="24392510" y="13716000"/>
                  </a:lnTo>
                  <a:lnTo>
                    <a:pt x="24392510" y="13724510"/>
                  </a:lnTo>
                  <a:lnTo>
                    <a:pt x="24384000" y="13724510"/>
                  </a:lnTo>
                  <a:lnTo>
                    <a:pt x="24384000" y="8509"/>
                  </a:lnTo>
                  <a:lnTo>
                    <a:pt x="24392510" y="8509"/>
                  </a:lnTo>
                  <a:lnTo>
                    <a:pt x="2439251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3324729" y="7560393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83550" y="1598092"/>
            <a:ext cx="7882092" cy="943680"/>
            <a:chOff x="0" y="0"/>
            <a:chExt cx="10509456" cy="125824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509457" cy="1258240"/>
            </a:xfrm>
            <a:custGeom>
              <a:avLst/>
              <a:gdLst/>
              <a:ahLst/>
              <a:cxnLst/>
              <a:rect r="r" b="b" t="t" l="l"/>
              <a:pathLst>
                <a:path h="1258240" w="10509457">
                  <a:moveTo>
                    <a:pt x="0" y="0"/>
                  </a:moveTo>
                  <a:lnTo>
                    <a:pt x="10509457" y="0"/>
                  </a:lnTo>
                  <a:lnTo>
                    <a:pt x="10509457" y="1258240"/>
                  </a:lnTo>
                  <a:lnTo>
                    <a:pt x="0" y="12582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00025"/>
              <a:ext cx="10509456" cy="145826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6634"/>
                </a:lnSpc>
              </a:pPr>
              <a:r>
                <a:rPr lang="en-US" sz="3811" spc="368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Correlation &amp; Relationships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162454" y="152934"/>
            <a:ext cx="12972118" cy="1445158"/>
            <a:chOff x="0" y="0"/>
            <a:chExt cx="17296157" cy="192687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296157" cy="1926877"/>
            </a:xfrm>
            <a:custGeom>
              <a:avLst/>
              <a:gdLst/>
              <a:ahLst/>
              <a:cxnLst/>
              <a:rect r="r" b="b" t="t" l="l"/>
              <a:pathLst>
                <a:path h="1926877" w="17296157">
                  <a:moveTo>
                    <a:pt x="0" y="0"/>
                  </a:moveTo>
                  <a:lnTo>
                    <a:pt x="17296157" y="0"/>
                  </a:lnTo>
                  <a:lnTo>
                    <a:pt x="17296157" y="1926877"/>
                  </a:lnTo>
                  <a:lnTo>
                    <a:pt x="0" y="19268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76200"/>
              <a:ext cx="17296157" cy="200307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6760"/>
                </a:lnSpc>
              </a:pPr>
              <a:r>
                <a:rPr lang="en-US" b="true" sz="4898" spc="478" u="sng">
                  <a:solidFill>
                    <a:srgbClr val="1ED44E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Exploratory Data Analysis (EDA)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7195058" y="2365207"/>
            <a:ext cx="10788646" cy="7464654"/>
          </a:xfrm>
          <a:custGeom>
            <a:avLst/>
            <a:gdLst/>
            <a:ahLst/>
            <a:cxnLst/>
            <a:rect r="r" b="b" t="t" l="l"/>
            <a:pathLst>
              <a:path h="7464654" w="10788646">
                <a:moveTo>
                  <a:pt x="0" y="0"/>
                </a:moveTo>
                <a:lnTo>
                  <a:pt x="10788646" y="0"/>
                </a:lnTo>
                <a:lnTo>
                  <a:pt x="10788646" y="7464654"/>
                </a:lnTo>
                <a:lnTo>
                  <a:pt x="0" y="74646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19050" cap="sq">
            <a:solidFill>
              <a:srgbClr val="1ED44E"/>
            </a:solidFill>
            <a:prstDash val="solid"/>
            <a:miter/>
          </a:ln>
        </p:spPr>
      </p:sp>
      <p:sp>
        <p:nvSpPr>
          <p:cNvPr name="TextBox 13" id="13"/>
          <p:cNvSpPr txBox="true"/>
          <p:nvPr/>
        </p:nvSpPr>
        <p:spPr>
          <a:xfrm rot="0">
            <a:off x="483550" y="3195947"/>
            <a:ext cx="5755294" cy="4422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367" indent="-248183" lvl="1">
              <a:lnSpc>
                <a:spcPts val="3170"/>
              </a:lnSpc>
              <a:spcBef>
                <a:spcPct val="0"/>
              </a:spcBef>
              <a:buFont typeface="Arial"/>
              <a:buChar char="•"/>
            </a:pPr>
            <a:r>
              <a:rPr lang="en-US" sz="2299" spc="22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NDVI</a:t>
            </a:r>
            <a:r>
              <a:rPr lang="en-US" sz="2299" spc="22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&amp; Precipitation → 0.60 (Moderate Positive Correlation)</a:t>
            </a:r>
          </a:p>
          <a:p>
            <a:pPr algn="l" marL="496367" indent="-248183" lvl="1">
              <a:lnSpc>
                <a:spcPts val="3170"/>
              </a:lnSpc>
              <a:spcBef>
                <a:spcPct val="0"/>
              </a:spcBef>
              <a:buFont typeface="Arial"/>
              <a:buChar char="•"/>
            </a:pPr>
            <a:r>
              <a:rPr lang="en-US" sz="2299" spc="22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🌱 Why? More rainfall usually increases vegetation growth (higher NDVI).</a:t>
            </a:r>
          </a:p>
          <a:p>
            <a:pPr algn="l" marL="496367" indent="-248183" lvl="1">
              <a:lnSpc>
                <a:spcPts val="3170"/>
              </a:lnSpc>
              <a:spcBef>
                <a:spcPct val="0"/>
              </a:spcBef>
              <a:buFont typeface="Arial"/>
              <a:buChar char="•"/>
            </a:pPr>
            <a:r>
              <a:rPr lang="en-US" sz="2299" spc="22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Precipitation &amp; AQI (NO₂) → -0.42 (Negative Correlation)</a:t>
            </a:r>
          </a:p>
          <a:p>
            <a:pPr algn="l" marL="496367" indent="-248183" lvl="1">
              <a:lnSpc>
                <a:spcPts val="3170"/>
              </a:lnSpc>
              <a:spcBef>
                <a:spcPct val="0"/>
              </a:spcBef>
              <a:buFont typeface="Arial"/>
              <a:buChar char="•"/>
            </a:pPr>
            <a:r>
              <a:rPr lang="en-US" sz="2299" spc="22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🌧 Why? Rain helps clean pollutants from the air, lowering NO₂ levels.</a:t>
            </a:r>
          </a:p>
          <a:p>
            <a:pPr algn="l">
              <a:lnSpc>
                <a:spcPts val="344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100" y="26537"/>
            <a:ext cx="18297525" cy="10296525"/>
            <a:chOff x="0" y="0"/>
            <a:chExt cx="24396700" cy="13728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509" y="8509"/>
              <a:ext cx="24384001" cy="13716001"/>
            </a:xfrm>
            <a:custGeom>
              <a:avLst/>
              <a:gdLst/>
              <a:ahLst/>
              <a:cxnLst/>
              <a:rect r="r" b="b" t="t" l="l"/>
              <a:pathLst>
                <a:path h="13716001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3716001"/>
                  </a:lnTo>
                  <a:lnTo>
                    <a:pt x="0" y="1371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1018" cy="13733018"/>
            </a:xfrm>
            <a:custGeom>
              <a:avLst/>
              <a:gdLst/>
              <a:ahLst/>
              <a:cxnLst/>
              <a:rect r="r" b="b" t="t" l="l"/>
              <a:pathLst>
                <a:path h="13733018" w="24401018">
                  <a:moveTo>
                    <a:pt x="8509" y="0"/>
                  </a:moveTo>
                  <a:lnTo>
                    <a:pt x="24392510" y="0"/>
                  </a:lnTo>
                  <a:cubicBezTo>
                    <a:pt x="24397208" y="0"/>
                    <a:pt x="24401018" y="3810"/>
                    <a:pt x="24401018" y="8509"/>
                  </a:cubicBezTo>
                  <a:lnTo>
                    <a:pt x="24401018" y="13724510"/>
                  </a:lnTo>
                  <a:cubicBezTo>
                    <a:pt x="24401018" y="13729208"/>
                    <a:pt x="24397208" y="13733018"/>
                    <a:pt x="24392510" y="13733018"/>
                  </a:cubicBezTo>
                  <a:lnTo>
                    <a:pt x="8509" y="13733018"/>
                  </a:lnTo>
                  <a:cubicBezTo>
                    <a:pt x="3810" y="13733018"/>
                    <a:pt x="0" y="13729208"/>
                    <a:pt x="0" y="13724510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13724510"/>
                  </a:lnTo>
                  <a:lnTo>
                    <a:pt x="8509" y="13724510"/>
                  </a:lnTo>
                  <a:lnTo>
                    <a:pt x="8509" y="13716000"/>
                  </a:lnTo>
                  <a:lnTo>
                    <a:pt x="24392510" y="13716000"/>
                  </a:lnTo>
                  <a:lnTo>
                    <a:pt x="24392510" y="13724510"/>
                  </a:lnTo>
                  <a:lnTo>
                    <a:pt x="24384000" y="13724510"/>
                  </a:lnTo>
                  <a:lnTo>
                    <a:pt x="24384000" y="8509"/>
                  </a:lnTo>
                  <a:lnTo>
                    <a:pt x="24392510" y="8509"/>
                  </a:lnTo>
                  <a:lnTo>
                    <a:pt x="2439251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3324729" y="7560393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162454" y="199560"/>
            <a:ext cx="12972118" cy="1531882"/>
            <a:chOff x="0" y="0"/>
            <a:chExt cx="17296157" cy="204250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296157" cy="2042509"/>
            </a:xfrm>
            <a:custGeom>
              <a:avLst/>
              <a:gdLst/>
              <a:ahLst/>
              <a:cxnLst/>
              <a:rect r="r" b="b" t="t" l="l"/>
              <a:pathLst>
                <a:path h="2042509" w="17296157">
                  <a:moveTo>
                    <a:pt x="0" y="0"/>
                  </a:moveTo>
                  <a:lnTo>
                    <a:pt x="17296157" y="0"/>
                  </a:lnTo>
                  <a:lnTo>
                    <a:pt x="17296157" y="2042509"/>
                  </a:lnTo>
                  <a:lnTo>
                    <a:pt x="0" y="20425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17296157" cy="213775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7036"/>
                </a:lnSpc>
              </a:pPr>
              <a:r>
                <a:rPr lang="en-US" b="true" sz="5098" spc="498" u="sng">
                  <a:solidFill>
                    <a:srgbClr val="1ED44E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Model Development &amp; Forecasting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2036655"/>
            <a:ext cx="13806605" cy="943680"/>
            <a:chOff x="0" y="0"/>
            <a:chExt cx="18408807" cy="125824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408808" cy="1258240"/>
            </a:xfrm>
            <a:custGeom>
              <a:avLst/>
              <a:gdLst/>
              <a:ahLst/>
              <a:cxnLst/>
              <a:rect r="r" b="b" t="t" l="l"/>
              <a:pathLst>
                <a:path h="1258240" w="18408808">
                  <a:moveTo>
                    <a:pt x="0" y="0"/>
                  </a:moveTo>
                  <a:lnTo>
                    <a:pt x="18408808" y="0"/>
                  </a:lnTo>
                  <a:lnTo>
                    <a:pt x="18408808" y="1258240"/>
                  </a:lnTo>
                  <a:lnTo>
                    <a:pt x="0" y="12582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09550"/>
              <a:ext cx="18408807" cy="146779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150"/>
                </a:lnSpc>
              </a:pPr>
              <a:r>
                <a:rPr lang="en-US" sz="4111" spc="398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Traditional vs. Machine Learning Approaches :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3484738"/>
            <a:ext cx="16543779" cy="4471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6653" indent="-368327" lvl="1">
              <a:lnSpc>
                <a:spcPts val="5933"/>
              </a:lnSpc>
              <a:buFont typeface="Arial"/>
              <a:buChar char="•"/>
            </a:pPr>
            <a:r>
              <a:rPr lang="en-US" sz="3412" spc="330">
                <a:solidFill>
                  <a:srgbClr val="4839CC"/>
                </a:solidFill>
                <a:latin typeface="Roboto"/>
                <a:ea typeface="Roboto"/>
                <a:cs typeface="Roboto"/>
                <a:sym typeface="Roboto"/>
              </a:rPr>
              <a:t>Traditional Approaches:</a:t>
            </a:r>
            <a:r>
              <a:rPr lang="en-US" sz="3412" spc="3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SARIMA/SARIMAX models use historical patterns for forecasting.</a:t>
            </a:r>
          </a:p>
          <a:p>
            <a:pPr algn="l" marL="736653" indent="-368327" lvl="1">
              <a:lnSpc>
                <a:spcPts val="5933"/>
              </a:lnSpc>
              <a:buFont typeface="Arial"/>
              <a:buChar char="•"/>
            </a:pPr>
            <a:r>
              <a:rPr lang="en-US" sz="3412" spc="330">
                <a:solidFill>
                  <a:srgbClr val="4839CC"/>
                </a:solidFill>
                <a:latin typeface="Roboto"/>
                <a:ea typeface="Roboto"/>
                <a:cs typeface="Roboto"/>
                <a:sym typeface="Roboto"/>
              </a:rPr>
              <a:t>Machine Learning</a:t>
            </a:r>
            <a:r>
              <a:rPr lang="en-US" sz="3412" spc="3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Random Forest leverages feature engineering and non-linear relationships.</a:t>
            </a:r>
          </a:p>
          <a:p>
            <a:pPr algn="l" marL="736653" indent="-368327" lvl="1">
              <a:lnSpc>
                <a:spcPts val="5933"/>
              </a:lnSpc>
              <a:buFont typeface="Arial"/>
              <a:buChar char="•"/>
            </a:pPr>
            <a:r>
              <a:rPr lang="en-US" sz="3412" spc="330">
                <a:solidFill>
                  <a:srgbClr val="4839CC"/>
                </a:solidFill>
                <a:latin typeface="Roboto"/>
                <a:ea typeface="Roboto"/>
                <a:cs typeface="Roboto"/>
                <a:sym typeface="Roboto"/>
              </a:rPr>
              <a:t>Hybrid Approach:</a:t>
            </a:r>
            <a:r>
              <a:rPr lang="en-US" sz="3412" spc="33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Combining statistical and ML models can improve accuracy.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762" y="26537"/>
            <a:ext cx="18297525" cy="10296525"/>
            <a:chOff x="0" y="0"/>
            <a:chExt cx="24396700" cy="13728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509" y="8509"/>
              <a:ext cx="24384001" cy="13716001"/>
            </a:xfrm>
            <a:custGeom>
              <a:avLst/>
              <a:gdLst/>
              <a:ahLst/>
              <a:cxnLst/>
              <a:rect r="r" b="b" t="t" l="l"/>
              <a:pathLst>
                <a:path h="13716001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3716001"/>
                  </a:lnTo>
                  <a:lnTo>
                    <a:pt x="0" y="1371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1018" cy="13733018"/>
            </a:xfrm>
            <a:custGeom>
              <a:avLst/>
              <a:gdLst/>
              <a:ahLst/>
              <a:cxnLst/>
              <a:rect r="r" b="b" t="t" l="l"/>
              <a:pathLst>
                <a:path h="13733018" w="24401018">
                  <a:moveTo>
                    <a:pt x="8509" y="0"/>
                  </a:moveTo>
                  <a:lnTo>
                    <a:pt x="24392510" y="0"/>
                  </a:lnTo>
                  <a:cubicBezTo>
                    <a:pt x="24397208" y="0"/>
                    <a:pt x="24401018" y="3810"/>
                    <a:pt x="24401018" y="8509"/>
                  </a:cubicBezTo>
                  <a:lnTo>
                    <a:pt x="24401018" y="13724510"/>
                  </a:lnTo>
                  <a:cubicBezTo>
                    <a:pt x="24401018" y="13729208"/>
                    <a:pt x="24397208" y="13733018"/>
                    <a:pt x="24392510" y="13733018"/>
                  </a:cubicBezTo>
                  <a:lnTo>
                    <a:pt x="8509" y="13733018"/>
                  </a:lnTo>
                  <a:cubicBezTo>
                    <a:pt x="3810" y="13733018"/>
                    <a:pt x="0" y="13729208"/>
                    <a:pt x="0" y="13724510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13724510"/>
                  </a:lnTo>
                  <a:lnTo>
                    <a:pt x="8509" y="13724510"/>
                  </a:lnTo>
                  <a:lnTo>
                    <a:pt x="8509" y="13716000"/>
                  </a:lnTo>
                  <a:lnTo>
                    <a:pt x="24392510" y="13716000"/>
                  </a:lnTo>
                  <a:lnTo>
                    <a:pt x="24392510" y="13724510"/>
                  </a:lnTo>
                  <a:lnTo>
                    <a:pt x="24384000" y="13724510"/>
                  </a:lnTo>
                  <a:lnTo>
                    <a:pt x="24384000" y="8509"/>
                  </a:lnTo>
                  <a:lnTo>
                    <a:pt x="24392510" y="8509"/>
                  </a:lnTo>
                  <a:lnTo>
                    <a:pt x="2439251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3324729" y="7560393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657941" y="262759"/>
            <a:ext cx="12972118" cy="1531882"/>
            <a:chOff x="0" y="0"/>
            <a:chExt cx="17296157" cy="204250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296157" cy="2042509"/>
            </a:xfrm>
            <a:custGeom>
              <a:avLst/>
              <a:gdLst/>
              <a:ahLst/>
              <a:cxnLst/>
              <a:rect r="r" b="b" t="t" l="l"/>
              <a:pathLst>
                <a:path h="2042509" w="17296157">
                  <a:moveTo>
                    <a:pt x="0" y="0"/>
                  </a:moveTo>
                  <a:lnTo>
                    <a:pt x="17296157" y="0"/>
                  </a:lnTo>
                  <a:lnTo>
                    <a:pt x="17296157" y="2042509"/>
                  </a:lnTo>
                  <a:lnTo>
                    <a:pt x="0" y="20425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17296157" cy="211870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6070"/>
                </a:lnSpc>
              </a:pPr>
              <a:r>
                <a:rPr lang="en-US" b="true" sz="4398" spc="429" u="sng">
                  <a:solidFill>
                    <a:srgbClr val="1ED44E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SARIMA Model / Random Forest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1028700"/>
            <a:ext cx="15844001" cy="4330531"/>
          </a:xfrm>
          <a:custGeom>
            <a:avLst/>
            <a:gdLst/>
            <a:ahLst/>
            <a:cxnLst/>
            <a:rect r="r" b="b" t="t" l="l"/>
            <a:pathLst>
              <a:path h="4330531" w="15844001">
                <a:moveTo>
                  <a:pt x="0" y="0"/>
                </a:moveTo>
                <a:lnTo>
                  <a:pt x="15844001" y="0"/>
                </a:lnTo>
                <a:lnTo>
                  <a:pt x="15844001" y="4330531"/>
                </a:lnTo>
                <a:lnTo>
                  <a:pt x="0" y="43305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822" b="-56312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00523" y="5946891"/>
            <a:ext cx="15913053" cy="3284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3"/>
              </a:lnSpc>
              <a:spcBef>
                <a:spcPct val="0"/>
              </a:spcBef>
            </a:pPr>
            <a:r>
              <a:rPr lang="en-US" b="true" sz="3198" spc="310">
                <a:solidFill>
                  <a:srgbClr val="4839CC"/>
                </a:solidFill>
                <a:latin typeface="Roboto Bold"/>
                <a:ea typeface="Roboto Bold"/>
                <a:cs typeface="Roboto Bold"/>
                <a:sym typeface="Roboto Bold"/>
              </a:rPr>
              <a:t>Interpretation of Metrics</a:t>
            </a:r>
          </a:p>
          <a:p>
            <a:pPr algn="l">
              <a:lnSpc>
                <a:spcPts val="2343"/>
              </a:lnSpc>
              <a:spcBef>
                <a:spcPct val="0"/>
              </a:spcBef>
            </a:pPr>
          </a:p>
          <a:p>
            <a:pPr algn="l" marL="604105" indent="-302052" lvl="1">
              <a:lnSpc>
                <a:spcPts val="3862"/>
              </a:lnSpc>
              <a:buFont typeface="Arial"/>
              <a:buChar char="•"/>
            </a:pPr>
            <a:r>
              <a:rPr lang="en-US" sz="2798" spc="273">
                <a:solidFill>
                  <a:srgbClr val="040506"/>
                </a:solidFill>
                <a:latin typeface="Roboto"/>
                <a:ea typeface="Roboto"/>
                <a:cs typeface="Roboto"/>
                <a:sym typeface="Roboto"/>
              </a:rPr>
              <a:t>RMSE (Lower is Better): Measures the average prediction error in the same unit as the target variable. A lower RMSE means better accuracy.</a:t>
            </a:r>
          </a:p>
          <a:p>
            <a:pPr algn="l" marL="604105" indent="-302052" lvl="1">
              <a:lnSpc>
                <a:spcPts val="3862"/>
              </a:lnSpc>
              <a:buFont typeface="Arial"/>
              <a:buChar char="•"/>
            </a:pPr>
            <a:r>
              <a:rPr lang="en-US" sz="2798" spc="273">
                <a:solidFill>
                  <a:srgbClr val="040506"/>
                </a:solidFill>
                <a:latin typeface="Roboto"/>
                <a:ea typeface="Roboto"/>
                <a:cs typeface="Roboto"/>
                <a:sym typeface="Roboto"/>
              </a:rPr>
              <a:t>R^2 (Closer to 1 is Better): Measures how well the model explains variance in the data. A negative R^2 means the model is worse than a simple mean prediction.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762" y="-4763"/>
            <a:ext cx="18297525" cy="10296525"/>
            <a:chOff x="0" y="0"/>
            <a:chExt cx="24396700" cy="13728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509" y="8509"/>
              <a:ext cx="24384001" cy="13716001"/>
            </a:xfrm>
            <a:custGeom>
              <a:avLst/>
              <a:gdLst/>
              <a:ahLst/>
              <a:cxnLst/>
              <a:rect r="r" b="b" t="t" l="l"/>
              <a:pathLst>
                <a:path h="13716001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3716001"/>
                  </a:lnTo>
                  <a:lnTo>
                    <a:pt x="0" y="1371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1018" cy="13733018"/>
            </a:xfrm>
            <a:custGeom>
              <a:avLst/>
              <a:gdLst/>
              <a:ahLst/>
              <a:cxnLst/>
              <a:rect r="r" b="b" t="t" l="l"/>
              <a:pathLst>
                <a:path h="13733018" w="24401018">
                  <a:moveTo>
                    <a:pt x="8509" y="0"/>
                  </a:moveTo>
                  <a:lnTo>
                    <a:pt x="24392510" y="0"/>
                  </a:lnTo>
                  <a:cubicBezTo>
                    <a:pt x="24397208" y="0"/>
                    <a:pt x="24401018" y="3810"/>
                    <a:pt x="24401018" y="8509"/>
                  </a:cubicBezTo>
                  <a:lnTo>
                    <a:pt x="24401018" y="13724510"/>
                  </a:lnTo>
                  <a:cubicBezTo>
                    <a:pt x="24401018" y="13729208"/>
                    <a:pt x="24397208" y="13733018"/>
                    <a:pt x="24392510" y="13733018"/>
                  </a:cubicBezTo>
                  <a:lnTo>
                    <a:pt x="8509" y="13733018"/>
                  </a:lnTo>
                  <a:cubicBezTo>
                    <a:pt x="3810" y="13733018"/>
                    <a:pt x="0" y="13729208"/>
                    <a:pt x="0" y="13724510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13724510"/>
                  </a:lnTo>
                  <a:lnTo>
                    <a:pt x="8509" y="13724510"/>
                  </a:lnTo>
                  <a:lnTo>
                    <a:pt x="8509" y="13716000"/>
                  </a:lnTo>
                  <a:lnTo>
                    <a:pt x="24392510" y="13716000"/>
                  </a:lnTo>
                  <a:lnTo>
                    <a:pt x="24392510" y="13724510"/>
                  </a:lnTo>
                  <a:lnTo>
                    <a:pt x="24384000" y="13724510"/>
                  </a:lnTo>
                  <a:lnTo>
                    <a:pt x="24384000" y="8509"/>
                  </a:lnTo>
                  <a:lnTo>
                    <a:pt x="24392510" y="8509"/>
                  </a:lnTo>
                  <a:lnTo>
                    <a:pt x="2439251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176364">
            <a:off x="-446707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451089" y="231281"/>
            <a:ext cx="10378582" cy="797419"/>
            <a:chOff x="0" y="0"/>
            <a:chExt cx="13838110" cy="106322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838109" cy="1063225"/>
            </a:xfrm>
            <a:custGeom>
              <a:avLst/>
              <a:gdLst/>
              <a:ahLst/>
              <a:cxnLst/>
              <a:rect r="r" b="b" t="t" l="l"/>
              <a:pathLst>
                <a:path h="1063225" w="13838109">
                  <a:moveTo>
                    <a:pt x="0" y="0"/>
                  </a:moveTo>
                  <a:lnTo>
                    <a:pt x="13838109" y="0"/>
                  </a:lnTo>
                  <a:lnTo>
                    <a:pt x="13838109" y="1063225"/>
                  </a:lnTo>
                  <a:lnTo>
                    <a:pt x="0" y="10632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13838110" cy="11299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966"/>
                </a:lnSpc>
              </a:pPr>
              <a:r>
                <a:rPr lang="en-US" sz="3599" spc="351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Visualizations: 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83780" y="1159337"/>
            <a:ext cx="8525237" cy="3740448"/>
          </a:xfrm>
          <a:custGeom>
            <a:avLst/>
            <a:gdLst/>
            <a:ahLst/>
            <a:cxnLst/>
            <a:rect r="r" b="b" t="t" l="l"/>
            <a:pathLst>
              <a:path h="3740448" w="8525237">
                <a:moveTo>
                  <a:pt x="0" y="0"/>
                </a:moveTo>
                <a:lnTo>
                  <a:pt x="8525238" y="0"/>
                </a:lnTo>
                <a:lnTo>
                  <a:pt x="8525238" y="3740447"/>
                </a:lnTo>
                <a:lnTo>
                  <a:pt x="0" y="37404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83780" y="5684999"/>
            <a:ext cx="8525237" cy="3751104"/>
          </a:xfrm>
          <a:custGeom>
            <a:avLst/>
            <a:gdLst/>
            <a:ahLst/>
            <a:cxnLst/>
            <a:rect r="r" b="b" t="t" l="l"/>
            <a:pathLst>
              <a:path h="3751104" w="8525237">
                <a:moveTo>
                  <a:pt x="0" y="0"/>
                </a:moveTo>
                <a:lnTo>
                  <a:pt x="8525238" y="0"/>
                </a:lnTo>
                <a:lnTo>
                  <a:pt x="8525238" y="3751105"/>
                </a:lnTo>
                <a:lnTo>
                  <a:pt x="0" y="37511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34475" y="1175666"/>
            <a:ext cx="8503320" cy="4400468"/>
          </a:xfrm>
          <a:custGeom>
            <a:avLst/>
            <a:gdLst/>
            <a:ahLst/>
            <a:cxnLst/>
            <a:rect r="r" b="b" t="t" l="l"/>
            <a:pathLst>
              <a:path h="4400468" w="8503320">
                <a:moveTo>
                  <a:pt x="0" y="0"/>
                </a:moveTo>
                <a:lnTo>
                  <a:pt x="8503320" y="0"/>
                </a:lnTo>
                <a:lnTo>
                  <a:pt x="8503320" y="4400467"/>
                </a:lnTo>
                <a:lnTo>
                  <a:pt x="0" y="44004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144000" y="5684999"/>
            <a:ext cx="8493795" cy="4342452"/>
          </a:xfrm>
          <a:custGeom>
            <a:avLst/>
            <a:gdLst/>
            <a:ahLst/>
            <a:cxnLst/>
            <a:rect r="r" b="b" t="t" l="l"/>
            <a:pathLst>
              <a:path h="4342452" w="8493795">
                <a:moveTo>
                  <a:pt x="0" y="0"/>
                </a:moveTo>
                <a:lnTo>
                  <a:pt x="8493795" y="0"/>
                </a:lnTo>
                <a:lnTo>
                  <a:pt x="8493795" y="4342453"/>
                </a:lnTo>
                <a:lnTo>
                  <a:pt x="0" y="434245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762" y="-4763"/>
            <a:ext cx="18297525" cy="10296525"/>
            <a:chOff x="0" y="0"/>
            <a:chExt cx="24396700" cy="13728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509" y="8509"/>
              <a:ext cx="24384001" cy="13716001"/>
            </a:xfrm>
            <a:custGeom>
              <a:avLst/>
              <a:gdLst/>
              <a:ahLst/>
              <a:cxnLst/>
              <a:rect r="r" b="b" t="t" l="l"/>
              <a:pathLst>
                <a:path h="13716001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3716001"/>
                  </a:lnTo>
                  <a:lnTo>
                    <a:pt x="0" y="1371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1018" cy="13733018"/>
            </a:xfrm>
            <a:custGeom>
              <a:avLst/>
              <a:gdLst/>
              <a:ahLst/>
              <a:cxnLst/>
              <a:rect r="r" b="b" t="t" l="l"/>
              <a:pathLst>
                <a:path h="13733018" w="24401018">
                  <a:moveTo>
                    <a:pt x="8509" y="0"/>
                  </a:moveTo>
                  <a:lnTo>
                    <a:pt x="24392510" y="0"/>
                  </a:lnTo>
                  <a:cubicBezTo>
                    <a:pt x="24397208" y="0"/>
                    <a:pt x="24401018" y="3810"/>
                    <a:pt x="24401018" y="8509"/>
                  </a:cubicBezTo>
                  <a:lnTo>
                    <a:pt x="24401018" y="13724510"/>
                  </a:lnTo>
                  <a:cubicBezTo>
                    <a:pt x="24401018" y="13729208"/>
                    <a:pt x="24397208" y="13733018"/>
                    <a:pt x="24392510" y="13733018"/>
                  </a:cubicBezTo>
                  <a:lnTo>
                    <a:pt x="8509" y="13733018"/>
                  </a:lnTo>
                  <a:cubicBezTo>
                    <a:pt x="3810" y="13733018"/>
                    <a:pt x="0" y="13729208"/>
                    <a:pt x="0" y="13724510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13724510"/>
                  </a:lnTo>
                  <a:lnTo>
                    <a:pt x="8509" y="13724510"/>
                  </a:lnTo>
                  <a:lnTo>
                    <a:pt x="8509" y="13716000"/>
                  </a:lnTo>
                  <a:lnTo>
                    <a:pt x="24392510" y="13716000"/>
                  </a:lnTo>
                  <a:lnTo>
                    <a:pt x="24392510" y="13724510"/>
                  </a:lnTo>
                  <a:lnTo>
                    <a:pt x="24384000" y="13724510"/>
                  </a:lnTo>
                  <a:lnTo>
                    <a:pt x="24384000" y="8509"/>
                  </a:lnTo>
                  <a:lnTo>
                    <a:pt x="24392510" y="8509"/>
                  </a:lnTo>
                  <a:lnTo>
                    <a:pt x="2439251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176364">
            <a:off x="-446707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451089" y="231281"/>
            <a:ext cx="10378582" cy="797419"/>
            <a:chOff x="0" y="0"/>
            <a:chExt cx="13838110" cy="106322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838109" cy="1063225"/>
            </a:xfrm>
            <a:custGeom>
              <a:avLst/>
              <a:gdLst/>
              <a:ahLst/>
              <a:cxnLst/>
              <a:rect r="r" b="b" t="t" l="l"/>
              <a:pathLst>
                <a:path h="1063225" w="13838109">
                  <a:moveTo>
                    <a:pt x="0" y="0"/>
                  </a:moveTo>
                  <a:lnTo>
                    <a:pt x="13838109" y="0"/>
                  </a:lnTo>
                  <a:lnTo>
                    <a:pt x="13838109" y="1063225"/>
                  </a:lnTo>
                  <a:lnTo>
                    <a:pt x="0" y="10632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13838110" cy="11299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966"/>
                </a:lnSpc>
              </a:pPr>
              <a:r>
                <a:rPr lang="en-US" sz="3599" spc="351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Visualizations: 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451089" y="1159337"/>
            <a:ext cx="8357929" cy="3677489"/>
          </a:xfrm>
          <a:custGeom>
            <a:avLst/>
            <a:gdLst/>
            <a:ahLst/>
            <a:cxnLst/>
            <a:rect r="r" b="b" t="t" l="l"/>
            <a:pathLst>
              <a:path h="3677489" w="8357929">
                <a:moveTo>
                  <a:pt x="0" y="0"/>
                </a:moveTo>
                <a:lnTo>
                  <a:pt x="8357929" y="0"/>
                </a:lnTo>
                <a:lnTo>
                  <a:pt x="8357929" y="3677488"/>
                </a:lnTo>
                <a:lnTo>
                  <a:pt x="0" y="36774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66180" y="5684999"/>
            <a:ext cx="8527746" cy="3741548"/>
          </a:xfrm>
          <a:custGeom>
            <a:avLst/>
            <a:gdLst/>
            <a:ahLst/>
            <a:cxnLst/>
            <a:rect r="r" b="b" t="t" l="l"/>
            <a:pathLst>
              <a:path h="3741548" w="8527746">
                <a:moveTo>
                  <a:pt x="0" y="0"/>
                </a:moveTo>
                <a:lnTo>
                  <a:pt x="8527746" y="0"/>
                </a:lnTo>
                <a:lnTo>
                  <a:pt x="8527746" y="3741549"/>
                </a:lnTo>
                <a:lnTo>
                  <a:pt x="0" y="37415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101606" y="1172305"/>
            <a:ext cx="8465236" cy="4349015"/>
          </a:xfrm>
          <a:custGeom>
            <a:avLst/>
            <a:gdLst/>
            <a:ahLst/>
            <a:cxnLst/>
            <a:rect r="r" b="b" t="t" l="l"/>
            <a:pathLst>
              <a:path h="4349015" w="8465236">
                <a:moveTo>
                  <a:pt x="0" y="0"/>
                </a:moveTo>
                <a:lnTo>
                  <a:pt x="8465236" y="0"/>
                </a:lnTo>
                <a:lnTo>
                  <a:pt x="8465236" y="4349015"/>
                </a:lnTo>
                <a:lnTo>
                  <a:pt x="0" y="43490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144000" y="5684999"/>
            <a:ext cx="8532427" cy="4394200"/>
          </a:xfrm>
          <a:custGeom>
            <a:avLst/>
            <a:gdLst/>
            <a:ahLst/>
            <a:cxnLst/>
            <a:rect r="r" b="b" t="t" l="l"/>
            <a:pathLst>
              <a:path h="4394200" w="8532427">
                <a:moveTo>
                  <a:pt x="0" y="0"/>
                </a:moveTo>
                <a:lnTo>
                  <a:pt x="8532427" y="0"/>
                </a:lnTo>
                <a:lnTo>
                  <a:pt x="8532427" y="4394200"/>
                </a:lnTo>
                <a:lnTo>
                  <a:pt x="0" y="43942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9525" y="-4762"/>
            <a:ext cx="18297525" cy="10296525"/>
            <a:chOff x="0" y="0"/>
            <a:chExt cx="24396700" cy="13728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509" y="8509"/>
              <a:ext cx="24384001" cy="13716001"/>
            </a:xfrm>
            <a:custGeom>
              <a:avLst/>
              <a:gdLst/>
              <a:ahLst/>
              <a:cxnLst/>
              <a:rect r="r" b="b" t="t" l="l"/>
              <a:pathLst>
                <a:path h="13716001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3716001"/>
                  </a:lnTo>
                  <a:lnTo>
                    <a:pt x="0" y="1371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1018" cy="13733018"/>
            </a:xfrm>
            <a:custGeom>
              <a:avLst/>
              <a:gdLst/>
              <a:ahLst/>
              <a:cxnLst/>
              <a:rect r="r" b="b" t="t" l="l"/>
              <a:pathLst>
                <a:path h="13733018" w="24401018">
                  <a:moveTo>
                    <a:pt x="8509" y="0"/>
                  </a:moveTo>
                  <a:lnTo>
                    <a:pt x="24392510" y="0"/>
                  </a:lnTo>
                  <a:cubicBezTo>
                    <a:pt x="24397208" y="0"/>
                    <a:pt x="24401018" y="3810"/>
                    <a:pt x="24401018" y="8509"/>
                  </a:cubicBezTo>
                  <a:lnTo>
                    <a:pt x="24401018" y="13724510"/>
                  </a:lnTo>
                  <a:cubicBezTo>
                    <a:pt x="24401018" y="13729208"/>
                    <a:pt x="24397208" y="13733018"/>
                    <a:pt x="24392510" y="13733018"/>
                  </a:cubicBezTo>
                  <a:lnTo>
                    <a:pt x="8509" y="13733018"/>
                  </a:lnTo>
                  <a:cubicBezTo>
                    <a:pt x="3810" y="13733018"/>
                    <a:pt x="0" y="13729208"/>
                    <a:pt x="0" y="13724510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13724510"/>
                  </a:lnTo>
                  <a:lnTo>
                    <a:pt x="8509" y="13724510"/>
                  </a:lnTo>
                  <a:lnTo>
                    <a:pt x="8509" y="13716000"/>
                  </a:lnTo>
                  <a:lnTo>
                    <a:pt x="24392510" y="13716000"/>
                  </a:lnTo>
                  <a:lnTo>
                    <a:pt x="24392510" y="13724510"/>
                  </a:lnTo>
                  <a:lnTo>
                    <a:pt x="24384000" y="13724510"/>
                  </a:lnTo>
                  <a:lnTo>
                    <a:pt x="24384000" y="8509"/>
                  </a:lnTo>
                  <a:lnTo>
                    <a:pt x="24392510" y="8509"/>
                  </a:lnTo>
                  <a:lnTo>
                    <a:pt x="2439251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3324729" y="7560393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162454" y="199560"/>
            <a:ext cx="12972118" cy="1531882"/>
            <a:chOff x="0" y="0"/>
            <a:chExt cx="17296157" cy="204250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296157" cy="2042509"/>
            </a:xfrm>
            <a:custGeom>
              <a:avLst/>
              <a:gdLst/>
              <a:ahLst/>
              <a:cxnLst/>
              <a:rect r="r" b="b" t="t" l="l"/>
              <a:pathLst>
                <a:path h="2042509" w="17296157">
                  <a:moveTo>
                    <a:pt x="0" y="0"/>
                  </a:moveTo>
                  <a:lnTo>
                    <a:pt x="17296157" y="0"/>
                  </a:lnTo>
                  <a:lnTo>
                    <a:pt x="17296157" y="2042509"/>
                  </a:lnTo>
                  <a:lnTo>
                    <a:pt x="0" y="20425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85725"/>
              <a:ext cx="17296157" cy="212823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6898"/>
                </a:lnSpc>
              </a:pPr>
              <a:r>
                <a:rPr lang="en-US" b="true" sz="4998" spc="488" u="sng">
                  <a:solidFill>
                    <a:srgbClr val="1ED44E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Model Training &amp; Validation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51365" y="1910612"/>
            <a:ext cx="15688626" cy="7658789"/>
            <a:chOff x="0" y="0"/>
            <a:chExt cx="20918168" cy="1021171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918167" cy="10211718"/>
            </a:xfrm>
            <a:custGeom>
              <a:avLst/>
              <a:gdLst/>
              <a:ahLst/>
              <a:cxnLst/>
              <a:rect r="r" b="b" t="t" l="l"/>
              <a:pathLst>
                <a:path h="10211718" w="20918167">
                  <a:moveTo>
                    <a:pt x="0" y="0"/>
                  </a:moveTo>
                  <a:lnTo>
                    <a:pt x="20918167" y="0"/>
                  </a:lnTo>
                  <a:lnTo>
                    <a:pt x="20918167" y="10211718"/>
                  </a:lnTo>
                  <a:lnTo>
                    <a:pt x="0" y="1021171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20918168" cy="1027839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4275"/>
                </a:lnSpc>
              </a:pPr>
              <a:r>
                <a:rPr lang="en-US" sz="3098" spc="300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Data Splitting:</a:t>
              </a:r>
            </a:p>
            <a:p>
              <a:pPr algn="just">
                <a:lnSpc>
                  <a:spcPts val="4275"/>
                </a:lnSpc>
              </a:pPr>
              <a:r>
                <a:rPr lang="en-US" sz="3098" spc="300">
                  <a:solidFill>
                    <a:srgbClr val="231F20"/>
                  </a:solidFill>
                  <a:latin typeface="Roboto"/>
                  <a:ea typeface="Roboto"/>
                  <a:cs typeface="Roboto"/>
                  <a:sym typeface="Roboto"/>
                </a:rPr>
                <a:t>        </a:t>
              </a:r>
              <a:r>
                <a:rPr lang="en-US" sz="3098" spc="300">
                  <a:solidFill>
                    <a:srgbClr val="231F20"/>
                  </a:solidFill>
                  <a:latin typeface="Roboto"/>
                  <a:ea typeface="Roboto"/>
                  <a:cs typeface="Roboto"/>
                  <a:sym typeface="Roboto"/>
                </a:rPr>
                <a:t>Training Set: 80%</a:t>
              </a:r>
            </a:p>
            <a:p>
              <a:pPr algn="just">
                <a:lnSpc>
                  <a:spcPts val="4275"/>
                </a:lnSpc>
              </a:pPr>
              <a:r>
                <a:rPr lang="en-US" sz="3098" spc="300">
                  <a:solidFill>
                    <a:srgbClr val="231F20"/>
                  </a:solidFill>
                  <a:latin typeface="Roboto"/>
                  <a:ea typeface="Roboto"/>
                  <a:cs typeface="Roboto"/>
                  <a:sym typeface="Roboto"/>
                </a:rPr>
                <a:t>        </a:t>
              </a:r>
              <a:r>
                <a:rPr lang="en-US" sz="3098" spc="300">
                  <a:solidFill>
                    <a:srgbClr val="231F20"/>
                  </a:solidFill>
                  <a:latin typeface="Roboto"/>
                  <a:ea typeface="Roboto"/>
                  <a:cs typeface="Roboto"/>
                  <a:sym typeface="Roboto"/>
                </a:rPr>
                <a:t>Testing Set: 20%</a:t>
              </a:r>
            </a:p>
            <a:p>
              <a:pPr algn="just">
                <a:lnSpc>
                  <a:spcPts val="4275"/>
                </a:lnSpc>
              </a:pPr>
              <a:r>
                <a:rPr lang="en-US" sz="3098" spc="300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Model Training:</a:t>
              </a:r>
            </a:p>
            <a:p>
              <a:pPr algn="just">
                <a:lnSpc>
                  <a:spcPts val="4275"/>
                </a:lnSpc>
              </a:pPr>
              <a:r>
                <a:rPr lang="en-US" sz="3098" spc="300">
                  <a:solidFill>
                    <a:srgbClr val="231F20"/>
                  </a:solidFill>
                  <a:latin typeface="Roboto"/>
                  <a:ea typeface="Roboto"/>
                  <a:cs typeface="Roboto"/>
                  <a:sym typeface="Roboto"/>
                </a:rPr>
                <a:t>     </a:t>
              </a:r>
              <a:r>
                <a:rPr lang="en-US" sz="3098" spc="300">
                  <a:solidFill>
                    <a:srgbClr val="231F20"/>
                  </a:solidFill>
                  <a:latin typeface="Roboto"/>
                  <a:ea typeface="Roboto"/>
                  <a:cs typeface="Roboto"/>
                  <a:sym typeface="Roboto"/>
                </a:rPr>
                <a:t>Random Forest:</a:t>
              </a:r>
            </a:p>
            <a:p>
              <a:pPr algn="just">
                <a:lnSpc>
                  <a:spcPts val="4275"/>
                </a:lnSpc>
              </a:pPr>
              <a:r>
                <a:rPr lang="en-US" sz="3098" spc="300">
                  <a:solidFill>
                    <a:srgbClr val="1ED44E"/>
                  </a:solidFill>
                  <a:latin typeface="Roboto"/>
                  <a:ea typeface="Roboto"/>
                  <a:cs typeface="Roboto"/>
                  <a:sym typeface="Roboto"/>
                </a:rPr>
                <a:t>            </a:t>
              </a:r>
              <a:r>
                <a:rPr lang="en-US" sz="3098" spc="300">
                  <a:solidFill>
                    <a:srgbClr val="231F20"/>
                  </a:solidFill>
                  <a:latin typeface="Roboto"/>
                  <a:ea typeface="Roboto"/>
                  <a:cs typeface="Roboto"/>
                  <a:sym typeface="Roboto"/>
                </a:rPr>
                <a:t>n_estimators=100, random_state=42 </a:t>
              </a:r>
            </a:p>
            <a:p>
              <a:pPr algn="just">
                <a:lnSpc>
                  <a:spcPts val="4275"/>
                </a:lnSpc>
              </a:pPr>
              <a:r>
                <a:rPr lang="en-US" sz="3098" spc="300">
                  <a:solidFill>
                    <a:srgbClr val="231F20"/>
                  </a:solidFill>
                  <a:latin typeface="Roboto"/>
                  <a:ea typeface="Roboto"/>
                  <a:cs typeface="Roboto"/>
                  <a:sym typeface="Roboto"/>
                </a:rPr>
                <a:t>     </a:t>
              </a:r>
              <a:r>
                <a:rPr lang="en-US" sz="3098" spc="300">
                  <a:solidFill>
                    <a:srgbClr val="231F20"/>
                  </a:solidFill>
                  <a:latin typeface="Roboto"/>
                  <a:ea typeface="Roboto"/>
                  <a:cs typeface="Roboto"/>
                  <a:sym typeface="Roboto"/>
                </a:rPr>
                <a:t>SARIMA:</a:t>
              </a:r>
            </a:p>
            <a:p>
              <a:pPr algn="just">
                <a:lnSpc>
                  <a:spcPts val="4275"/>
                </a:lnSpc>
              </a:pPr>
              <a:r>
                <a:rPr lang="en-US" sz="3098" spc="300">
                  <a:solidFill>
                    <a:srgbClr val="1ED44E"/>
                  </a:solidFill>
                  <a:latin typeface="Roboto"/>
                  <a:ea typeface="Roboto"/>
                  <a:cs typeface="Roboto"/>
                  <a:sym typeface="Roboto"/>
                </a:rPr>
                <a:t>            </a:t>
              </a:r>
              <a:r>
                <a:rPr lang="en-US" sz="3098" spc="300">
                  <a:solidFill>
                    <a:srgbClr val="231F20"/>
                  </a:solidFill>
                  <a:latin typeface="Roboto"/>
                  <a:ea typeface="Roboto"/>
                  <a:cs typeface="Roboto"/>
                  <a:sym typeface="Roboto"/>
                </a:rPr>
                <a:t>order=(1, 1, 1), seasonal_order=(1, 1, 1, 12)</a:t>
              </a:r>
            </a:p>
            <a:p>
              <a:pPr algn="just">
                <a:lnSpc>
                  <a:spcPts val="4275"/>
                </a:lnSpc>
              </a:pPr>
              <a:r>
                <a:rPr lang="en-US" sz="3098" spc="300">
                  <a:solidFill>
                    <a:srgbClr val="231F20"/>
                  </a:solidFill>
                  <a:latin typeface="Roboto"/>
                  <a:ea typeface="Roboto"/>
                  <a:cs typeface="Roboto"/>
                  <a:sym typeface="Roboto"/>
                </a:rPr>
                <a:t>     </a:t>
              </a:r>
              <a:r>
                <a:rPr lang="en-US" sz="3098" spc="300">
                  <a:solidFill>
                    <a:srgbClr val="231F20"/>
                  </a:solidFill>
                  <a:latin typeface="Roboto"/>
                  <a:ea typeface="Roboto"/>
                  <a:cs typeface="Roboto"/>
                  <a:sym typeface="Roboto"/>
                </a:rPr>
                <a:t>Model Evaluation:</a:t>
              </a:r>
            </a:p>
            <a:p>
              <a:pPr algn="just">
                <a:lnSpc>
                  <a:spcPts val="4275"/>
                </a:lnSpc>
              </a:pPr>
              <a:r>
                <a:rPr lang="en-US" sz="3098" spc="300">
                  <a:solidFill>
                    <a:srgbClr val="1ED44E"/>
                  </a:solidFill>
                  <a:latin typeface="Roboto"/>
                  <a:ea typeface="Roboto"/>
                  <a:cs typeface="Roboto"/>
                  <a:sym typeface="Roboto"/>
                </a:rPr>
                <a:t>            </a:t>
              </a:r>
              <a:r>
                <a:rPr lang="en-US" sz="3098" spc="300">
                  <a:solidFill>
                    <a:srgbClr val="231F20"/>
                  </a:solidFill>
                  <a:latin typeface="Roboto"/>
                  <a:ea typeface="Roboto"/>
                  <a:cs typeface="Roboto"/>
                  <a:sym typeface="Roboto"/>
                </a:rPr>
                <a:t>Predicted values compared to actual test data.</a:t>
              </a:r>
            </a:p>
            <a:p>
              <a:pPr algn="just">
                <a:lnSpc>
                  <a:spcPts val="4275"/>
                </a:lnSpc>
              </a:pPr>
              <a:r>
                <a:rPr lang="en-US" sz="3098" spc="300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Evaluation Metrics:</a:t>
              </a:r>
            </a:p>
            <a:p>
              <a:pPr algn="just">
                <a:lnSpc>
                  <a:spcPts val="4275"/>
                </a:lnSpc>
              </a:pPr>
              <a:r>
                <a:rPr lang="en-US" sz="3098" spc="300">
                  <a:solidFill>
                    <a:srgbClr val="231F20"/>
                  </a:solidFill>
                  <a:latin typeface="Roboto"/>
                  <a:ea typeface="Roboto"/>
                  <a:cs typeface="Roboto"/>
                  <a:sym typeface="Roboto"/>
                </a:rPr>
                <a:t>Root Mean Squared Error (RMSE): Measures prediction error.</a:t>
              </a:r>
            </a:p>
            <a:p>
              <a:pPr algn="just">
                <a:lnSpc>
                  <a:spcPts val="4275"/>
                </a:lnSpc>
              </a:pPr>
              <a:r>
                <a:rPr lang="en-US" sz="3098" spc="300">
                  <a:solidFill>
                    <a:srgbClr val="231F20"/>
                  </a:solidFill>
                  <a:latin typeface="Roboto"/>
                  <a:ea typeface="Roboto"/>
                  <a:cs typeface="Roboto"/>
                  <a:sym typeface="Roboto"/>
                </a:rPr>
                <a:t>R² Score: Explains model accuracy.</a:t>
              </a:r>
            </a:p>
            <a:p>
              <a:pPr algn="l">
                <a:lnSpc>
                  <a:spcPts val="4276"/>
                </a:lnSpc>
              </a:pPr>
            </a:p>
          </p:txBody>
        </p:sp>
      </p:grp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32190" y="0"/>
            <a:ext cx="18297525" cy="10296525"/>
            <a:chOff x="0" y="0"/>
            <a:chExt cx="24396700" cy="13728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509" y="8509"/>
              <a:ext cx="24384001" cy="13716001"/>
            </a:xfrm>
            <a:custGeom>
              <a:avLst/>
              <a:gdLst/>
              <a:ahLst/>
              <a:cxnLst/>
              <a:rect r="r" b="b" t="t" l="l"/>
              <a:pathLst>
                <a:path h="13716001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3716001"/>
                  </a:lnTo>
                  <a:lnTo>
                    <a:pt x="0" y="1371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1018" cy="13733018"/>
            </a:xfrm>
            <a:custGeom>
              <a:avLst/>
              <a:gdLst/>
              <a:ahLst/>
              <a:cxnLst/>
              <a:rect r="r" b="b" t="t" l="l"/>
              <a:pathLst>
                <a:path h="13733018" w="24401018">
                  <a:moveTo>
                    <a:pt x="8509" y="0"/>
                  </a:moveTo>
                  <a:lnTo>
                    <a:pt x="24392510" y="0"/>
                  </a:lnTo>
                  <a:cubicBezTo>
                    <a:pt x="24397208" y="0"/>
                    <a:pt x="24401018" y="3810"/>
                    <a:pt x="24401018" y="8509"/>
                  </a:cubicBezTo>
                  <a:lnTo>
                    <a:pt x="24401018" y="13724510"/>
                  </a:lnTo>
                  <a:cubicBezTo>
                    <a:pt x="24401018" y="13729208"/>
                    <a:pt x="24397208" y="13733018"/>
                    <a:pt x="24392510" y="13733018"/>
                  </a:cubicBezTo>
                  <a:lnTo>
                    <a:pt x="8509" y="13733018"/>
                  </a:lnTo>
                  <a:cubicBezTo>
                    <a:pt x="3810" y="13733018"/>
                    <a:pt x="0" y="13729208"/>
                    <a:pt x="0" y="13724510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13724510"/>
                  </a:lnTo>
                  <a:lnTo>
                    <a:pt x="8509" y="13724510"/>
                  </a:lnTo>
                  <a:lnTo>
                    <a:pt x="8509" y="13716000"/>
                  </a:lnTo>
                  <a:lnTo>
                    <a:pt x="24392510" y="13716000"/>
                  </a:lnTo>
                  <a:lnTo>
                    <a:pt x="24392510" y="13724510"/>
                  </a:lnTo>
                  <a:lnTo>
                    <a:pt x="24384000" y="13724510"/>
                  </a:lnTo>
                  <a:lnTo>
                    <a:pt x="24384000" y="8509"/>
                  </a:lnTo>
                  <a:lnTo>
                    <a:pt x="24392510" y="8509"/>
                  </a:lnTo>
                  <a:lnTo>
                    <a:pt x="2439251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3162454" y="-76200"/>
            <a:ext cx="12972118" cy="1531882"/>
            <a:chOff x="0" y="0"/>
            <a:chExt cx="17296157" cy="204250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296157" cy="2042509"/>
            </a:xfrm>
            <a:custGeom>
              <a:avLst/>
              <a:gdLst/>
              <a:ahLst/>
              <a:cxnLst/>
              <a:rect r="r" b="b" t="t" l="l"/>
              <a:pathLst>
                <a:path h="2042509" w="17296157">
                  <a:moveTo>
                    <a:pt x="0" y="0"/>
                  </a:moveTo>
                  <a:lnTo>
                    <a:pt x="17296157" y="0"/>
                  </a:lnTo>
                  <a:lnTo>
                    <a:pt x="17296157" y="2042509"/>
                  </a:lnTo>
                  <a:lnTo>
                    <a:pt x="0" y="20425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17296157" cy="213775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7036"/>
                </a:lnSpc>
              </a:pPr>
              <a:r>
                <a:rPr lang="en-US" b="true" sz="5098" spc="498" u="sng">
                  <a:solidFill>
                    <a:srgbClr val="1ED44E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Dashboard Api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88616" y="1754603"/>
            <a:ext cx="16042109" cy="7960897"/>
          </a:xfrm>
          <a:custGeom>
            <a:avLst/>
            <a:gdLst/>
            <a:ahLst/>
            <a:cxnLst/>
            <a:rect r="r" b="b" t="t" l="l"/>
            <a:pathLst>
              <a:path h="7960897" w="16042109">
                <a:moveTo>
                  <a:pt x="0" y="0"/>
                </a:moveTo>
                <a:lnTo>
                  <a:pt x="16042109" y="0"/>
                </a:lnTo>
                <a:lnTo>
                  <a:pt x="16042109" y="7960897"/>
                </a:lnTo>
                <a:lnTo>
                  <a:pt x="0" y="79608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324729" y="7560393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6" r="0" b="-6"/>
            </a:stretch>
          </a:blipFill>
        </p:spPr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32190" y="0"/>
            <a:ext cx="18297525" cy="10296525"/>
            <a:chOff x="0" y="0"/>
            <a:chExt cx="24396700" cy="13728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509" y="8509"/>
              <a:ext cx="24384001" cy="13716001"/>
            </a:xfrm>
            <a:custGeom>
              <a:avLst/>
              <a:gdLst/>
              <a:ahLst/>
              <a:cxnLst/>
              <a:rect r="r" b="b" t="t" l="l"/>
              <a:pathLst>
                <a:path h="13716001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3716001"/>
                  </a:lnTo>
                  <a:lnTo>
                    <a:pt x="0" y="1371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1018" cy="13733018"/>
            </a:xfrm>
            <a:custGeom>
              <a:avLst/>
              <a:gdLst/>
              <a:ahLst/>
              <a:cxnLst/>
              <a:rect r="r" b="b" t="t" l="l"/>
              <a:pathLst>
                <a:path h="13733018" w="24401018">
                  <a:moveTo>
                    <a:pt x="8509" y="0"/>
                  </a:moveTo>
                  <a:lnTo>
                    <a:pt x="24392510" y="0"/>
                  </a:lnTo>
                  <a:cubicBezTo>
                    <a:pt x="24397208" y="0"/>
                    <a:pt x="24401018" y="3810"/>
                    <a:pt x="24401018" y="8509"/>
                  </a:cubicBezTo>
                  <a:lnTo>
                    <a:pt x="24401018" y="13724510"/>
                  </a:lnTo>
                  <a:cubicBezTo>
                    <a:pt x="24401018" y="13729208"/>
                    <a:pt x="24397208" y="13733018"/>
                    <a:pt x="24392510" y="13733018"/>
                  </a:cubicBezTo>
                  <a:lnTo>
                    <a:pt x="8509" y="13733018"/>
                  </a:lnTo>
                  <a:cubicBezTo>
                    <a:pt x="3810" y="13733018"/>
                    <a:pt x="0" y="13729208"/>
                    <a:pt x="0" y="13724510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13724510"/>
                  </a:lnTo>
                  <a:lnTo>
                    <a:pt x="8509" y="13724510"/>
                  </a:lnTo>
                  <a:lnTo>
                    <a:pt x="8509" y="13716000"/>
                  </a:lnTo>
                  <a:lnTo>
                    <a:pt x="24392510" y="13716000"/>
                  </a:lnTo>
                  <a:lnTo>
                    <a:pt x="24392510" y="13724510"/>
                  </a:lnTo>
                  <a:lnTo>
                    <a:pt x="24384000" y="13724510"/>
                  </a:lnTo>
                  <a:lnTo>
                    <a:pt x="24384000" y="8509"/>
                  </a:lnTo>
                  <a:lnTo>
                    <a:pt x="24392510" y="8509"/>
                  </a:lnTo>
                  <a:lnTo>
                    <a:pt x="2439251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3324729" y="7560393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162454" y="199560"/>
            <a:ext cx="12972118" cy="1531882"/>
            <a:chOff x="0" y="0"/>
            <a:chExt cx="17296157" cy="204250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296157" cy="2042509"/>
            </a:xfrm>
            <a:custGeom>
              <a:avLst/>
              <a:gdLst/>
              <a:ahLst/>
              <a:cxnLst/>
              <a:rect r="r" b="b" t="t" l="l"/>
              <a:pathLst>
                <a:path h="2042509" w="17296157">
                  <a:moveTo>
                    <a:pt x="0" y="0"/>
                  </a:moveTo>
                  <a:lnTo>
                    <a:pt x="17296157" y="0"/>
                  </a:lnTo>
                  <a:lnTo>
                    <a:pt x="17296157" y="2042509"/>
                  </a:lnTo>
                  <a:lnTo>
                    <a:pt x="0" y="20425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85725"/>
              <a:ext cx="17296157" cy="212823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7312"/>
                </a:lnSpc>
              </a:pPr>
              <a:r>
                <a:rPr lang="en-US" b="true" sz="5298" spc="517" u="sng">
                  <a:solidFill>
                    <a:srgbClr val="1ED44E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Prediction api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821395" y="1976373"/>
            <a:ext cx="9011206" cy="4426755"/>
          </a:xfrm>
          <a:custGeom>
            <a:avLst/>
            <a:gdLst/>
            <a:ahLst/>
            <a:cxnLst/>
            <a:rect r="r" b="b" t="t" l="l"/>
            <a:pathLst>
              <a:path h="4426755" w="9011206">
                <a:moveTo>
                  <a:pt x="0" y="0"/>
                </a:moveTo>
                <a:lnTo>
                  <a:pt x="9011207" y="0"/>
                </a:lnTo>
                <a:lnTo>
                  <a:pt x="9011207" y="4426755"/>
                </a:lnTo>
                <a:lnTo>
                  <a:pt x="0" y="44267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916573" y="5377627"/>
            <a:ext cx="8752945" cy="4365531"/>
          </a:xfrm>
          <a:custGeom>
            <a:avLst/>
            <a:gdLst/>
            <a:ahLst/>
            <a:cxnLst/>
            <a:rect r="r" b="b" t="t" l="l"/>
            <a:pathLst>
              <a:path h="4365531" w="8752945">
                <a:moveTo>
                  <a:pt x="0" y="0"/>
                </a:moveTo>
                <a:lnTo>
                  <a:pt x="8752945" y="0"/>
                </a:lnTo>
                <a:lnTo>
                  <a:pt x="8752945" y="4365532"/>
                </a:lnTo>
                <a:lnTo>
                  <a:pt x="0" y="43655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762" y="-4762"/>
            <a:ext cx="18297525" cy="10296525"/>
            <a:chOff x="0" y="0"/>
            <a:chExt cx="24396700" cy="13728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509" y="8509"/>
              <a:ext cx="24384001" cy="13716001"/>
            </a:xfrm>
            <a:custGeom>
              <a:avLst/>
              <a:gdLst/>
              <a:ahLst/>
              <a:cxnLst/>
              <a:rect r="r" b="b" t="t" l="l"/>
              <a:pathLst>
                <a:path h="13716001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3716001"/>
                  </a:lnTo>
                  <a:lnTo>
                    <a:pt x="0" y="1371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1018" cy="13733018"/>
            </a:xfrm>
            <a:custGeom>
              <a:avLst/>
              <a:gdLst/>
              <a:ahLst/>
              <a:cxnLst/>
              <a:rect r="r" b="b" t="t" l="l"/>
              <a:pathLst>
                <a:path h="13733018" w="24401018">
                  <a:moveTo>
                    <a:pt x="8509" y="0"/>
                  </a:moveTo>
                  <a:lnTo>
                    <a:pt x="24392510" y="0"/>
                  </a:lnTo>
                  <a:cubicBezTo>
                    <a:pt x="24397208" y="0"/>
                    <a:pt x="24401018" y="3810"/>
                    <a:pt x="24401018" y="8509"/>
                  </a:cubicBezTo>
                  <a:lnTo>
                    <a:pt x="24401018" y="13724510"/>
                  </a:lnTo>
                  <a:cubicBezTo>
                    <a:pt x="24401018" y="13729208"/>
                    <a:pt x="24397208" y="13733018"/>
                    <a:pt x="24392510" y="13733018"/>
                  </a:cubicBezTo>
                  <a:lnTo>
                    <a:pt x="8509" y="13733018"/>
                  </a:lnTo>
                  <a:cubicBezTo>
                    <a:pt x="3810" y="13733018"/>
                    <a:pt x="0" y="13729208"/>
                    <a:pt x="0" y="13724510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13724510"/>
                  </a:lnTo>
                  <a:lnTo>
                    <a:pt x="8509" y="13724510"/>
                  </a:lnTo>
                  <a:lnTo>
                    <a:pt x="8509" y="13716000"/>
                  </a:lnTo>
                  <a:lnTo>
                    <a:pt x="24392510" y="13716000"/>
                  </a:lnTo>
                  <a:lnTo>
                    <a:pt x="24392510" y="13724510"/>
                  </a:lnTo>
                  <a:lnTo>
                    <a:pt x="24384000" y="13724510"/>
                  </a:lnTo>
                  <a:lnTo>
                    <a:pt x="24384000" y="8509"/>
                  </a:lnTo>
                  <a:lnTo>
                    <a:pt x="24392510" y="8509"/>
                  </a:lnTo>
                  <a:lnTo>
                    <a:pt x="2439251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239721">
            <a:off x="-2561806" y="7511172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1749493"/>
            <a:ext cx="16757612" cy="7848471"/>
            <a:chOff x="0" y="0"/>
            <a:chExt cx="22343483" cy="1046462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343483" cy="10464628"/>
            </a:xfrm>
            <a:custGeom>
              <a:avLst/>
              <a:gdLst/>
              <a:ahLst/>
              <a:cxnLst/>
              <a:rect r="r" b="b" t="t" l="l"/>
              <a:pathLst>
                <a:path h="10464628" w="22343483">
                  <a:moveTo>
                    <a:pt x="0" y="0"/>
                  </a:moveTo>
                  <a:lnTo>
                    <a:pt x="22343483" y="0"/>
                  </a:lnTo>
                  <a:lnTo>
                    <a:pt x="22343483" y="10464628"/>
                  </a:lnTo>
                  <a:lnTo>
                    <a:pt x="0" y="104646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80975"/>
              <a:ext cx="22343483" cy="1064560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734266" indent="-244755" lvl="2">
                <a:lnSpc>
                  <a:spcPts val="5588"/>
                </a:lnSpc>
                <a:buFont typeface="Arial"/>
                <a:buChar char="⚬"/>
              </a:pPr>
              <a:r>
                <a:rPr lang="en-US" sz="3212" spc="311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Urban Planning: </a:t>
              </a:r>
            </a:p>
            <a:p>
              <a:pPr algn="l" marL="1312162" indent="-328040" lvl="3">
                <a:lnSpc>
                  <a:spcPts val="5588"/>
                </a:lnSpc>
                <a:buFont typeface="Arial"/>
                <a:buChar char="￭"/>
              </a:pPr>
              <a:r>
                <a:rPr lang="en-US" sz="3212" spc="311">
                  <a:solidFill>
                    <a:srgbClr val="040506"/>
                  </a:solidFill>
                  <a:latin typeface="Roboto"/>
                  <a:ea typeface="Roboto"/>
                  <a:cs typeface="Roboto"/>
                  <a:sym typeface="Roboto"/>
                </a:rPr>
                <a:t>Guide sustainable growth through evidence-based policy.</a:t>
              </a:r>
            </a:p>
            <a:p>
              <a:pPr algn="l" marL="734266" indent="-244755" lvl="2">
                <a:lnSpc>
                  <a:spcPts val="5588"/>
                </a:lnSpc>
                <a:buFont typeface="Arial"/>
                <a:buChar char="⚬"/>
              </a:pPr>
              <a:r>
                <a:rPr lang="en-US" sz="3212" spc="311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Environmental Protection: </a:t>
              </a:r>
            </a:p>
            <a:p>
              <a:pPr algn="l" marL="1312162" indent="-328040" lvl="3">
                <a:lnSpc>
                  <a:spcPts val="5588"/>
                </a:lnSpc>
                <a:buFont typeface="Arial"/>
                <a:buChar char="￭"/>
              </a:pPr>
              <a:r>
                <a:rPr lang="en-US" sz="3212" spc="311">
                  <a:solidFill>
                    <a:srgbClr val="231F20"/>
                  </a:solidFill>
                  <a:latin typeface="Roboto"/>
                  <a:ea typeface="Roboto"/>
                  <a:cs typeface="Roboto"/>
                  <a:sym typeface="Roboto"/>
                </a:rPr>
                <a:t>Mitigate air pollution by predicting hazardous levels.</a:t>
              </a:r>
            </a:p>
            <a:p>
              <a:pPr algn="l" marL="734266" indent="-244755" lvl="2">
                <a:lnSpc>
                  <a:spcPts val="5588"/>
                </a:lnSpc>
                <a:buFont typeface="Arial"/>
                <a:buChar char="⚬"/>
              </a:pPr>
              <a:r>
                <a:rPr lang="en-US" sz="3212" spc="311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Public Health: </a:t>
              </a:r>
            </a:p>
            <a:p>
              <a:pPr algn="l" marL="1312162" indent="-328040" lvl="3">
                <a:lnSpc>
                  <a:spcPts val="5588"/>
                </a:lnSpc>
                <a:buFont typeface="Arial"/>
                <a:buChar char="￭"/>
              </a:pPr>
              <a:r>
                <a:rPr lang="en-US" sz="3212" spc="311">
                  <a:solidFill>
                    <a:srgbClr val="231F20"/>
                  </a:solidFill>
                  <a:latin typeface="Roboto"/>
                  <a:ea typeface="Roboto"/>
                  <a:cs typeface="Roboto"/>
                  <a:sym typeface="Roboto"/>
                </a:rPr>
                <a:t>Provide real-time information for residents, especially vulnerable groups.</a:t>
              </a:r>
            </a:p>
            <a:p>
              <a:pPr algn="l" marL="734266" indent="-244755" lvl="2">
                <a:lnSpc>
                  <a:spcPts val="5588"/>
                </a:lnSpc>
                <a:buFont typeface="Arial"/>
                <a:buChar char="⚬"/>
              </a:pPr>
              <a:r>
                <a:rPr lang="en-US" sz="3212" spc="311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Climate Change Adaptation: </a:t>
              </a:r>
            </a:p>
            <a:p>
              <a:pPr algn="l" marL="1312162" indent="-328040" lvl="3">
                <a:lnSpc>
                  <a:spcPts val="5589"/>
                </a:lnSpc>
                <a:buFont typeface="Arial"/>
                <a:buChar char="￭"/>
              </a:pPr>
              <a:r>
                <a:rPr lang="en-US" sz="3212" spc="313">
                  <a:solidFill>
                    <a:srgbClr val="231F20"/>
                  </a:solidFill>
                  <a:latin typeface="Roboto"/>
                  <a:ea typeface="Roboto"/>
                  <a:cs typeface="Roboto"/>
                  <a:sym typeface="Roboto"/>
                </a:rPr>
                <a:t>Analyze the potential future impacts of climate change on air quality and vegetation.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162454" y="199560"/>
            <a:ext cx="12972118" cy="1445158"/>
            <a:chOff x="0" y="0"/>
            <a:chExt cx="17296157" cy="192687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296157" cy="1926877"/>
            </a:xfrm>
            <a:custGeom>
              <a:avLst/>
              <a:gdLst/>
              <a:ahLst/>
              <a:cxnLst/>
              <a:rect r="r" b="b" t="t" l="l"/>
              <a:pathLst>
                <a:path h="1926877" w="17296157">
                  <a:moveTo>
                    <a:pt x="0" y="0"/>
                  </a:moveTo>
                  <a:lnTo>
                    <a:pt x="17296157" y="0"/>
                  </a:lnTo>
                  <a:lnTo>
                    <a:pt x="17296157" y="1926877"/>
                  </a:lnTo>
                  <a:lnTo>
                    <a:pt x="0" y="19268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17296157" cy="202212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7588"/>
                </a:lnSpc>
              </a:pPr>
              <a:r>
                <a:rPr lang="en-US" b="true" sz="5498" spc="537" u="sng">
                  <a:solidFill>
                    <a:srgbClr val="1ED44E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Impact &amp; Sustainability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762" y="-4762"/>
            <a:ext cx="18297525" cy="10296525"/>
            <a:chOff x="0" y="0"/>
            <a:chExt cx="24396700" cy="13728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509" y="8509"/>
              <a:ext cx="24384001" cy="13716001"/>
            </a:xfrm>
            <a:custGeom>
              <a:avLst/>
              <a:gdLst/>
              <a:ahLst/>
              <a:cxnLst/>
              <a:rect r="r" b="b" t="t" l="l"/>
              <a:pathLst>
                <a:path h="13716001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3716001"/>
                  </a:lnTo>
                  <a:lnTo>
                    <a:pt x="0" y="1371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1018" cy="13733018"/>
            </a:xfrm>
            <a:custGeom>
              <a:avLst/>
              <a:gdLst/>
              <a:ahLst/>
              <a:cxnLst/>
              <a:rect r="r" b="b" t="t" l="l"/>
              <a:pathLst>
                <a:path h="13733018" w="24401018">
                  <a:moveTo>
                    <a:pt x="8509" y="0"/>
                  </a:moveTo>
                  <a:lnTo>
                    <a:pt x="24392510" y="0"/>
                  </a:lnTo>
                  <a:cubicBezTo>
                    <a:pt x="24397208" y="0"/>
                    <a:pt x="24401018" y="3810"/>
                    <a:pt x="24401018" y="8509"/>
                  </a:cubicBezTo>
                  <a:lnTo>
                    <a:pt x="24401018" y="13724510"/>
                  </a:lnTo>
                  <a:cubicBezTo>
                    <a:pt x="24401018" y="13729208"/>
                    <a:pt x="24397208" y="13733018"/>
                    <a:pt x="24392510" y="13733018"/>
                  </a:cubicBezTo>
                  <a:lnTo>
                    <a:pt x="8509" y="13733018"/>
                  </a:lnTo>
                  <a:cubicBezTo>
                    <a:pt x="3810" y="13733018"/>
                    <a:pt x="0" y="13729208"/>
                    <a:pt x="0" y="13724510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13724510"/>
                  </a:lnTo>
                  <a:lnTo>
                    <a:pt x="8509" y="13724510"/>
                  </a:lnTo>
                  <a:lnTo>
                    <a:pt x="8509" y="13716000"/>
                  </a:lnTo>
                  <a:lnTo>
                    <a:pt x="24392510" y="13716000"/>
                  </a:lnTo>
                  <a:lnTo>
                    <a:pt x="24392510" y="13724510"/>
                  </a:lnTo>
                  <a:lnTo>
                    <a:pt x="24384000" y="13724510"/>
                  </a:lnTo>
                  <a:lnTo>
                    <a:pt x="24384000" y="8509"/>
                  </a:lnTo>
                  <a:lnTo>
                    <a:pt x="24392510" y="8509"/>
                  </a:lnTo>
                  <a:lnTo>
                    <a:pt x="2439251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239721">
            <a:off x="-2561806" y="7511172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657941" y="2450710"/>
            <a:ext cx="14460387" cy="6261521"/>
            <a:chOff x="0" y="0"/>
            <a:chExt cx="19280516" cy="834869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280518" cy="8348695"/>
            </a:xfrm>
            <a:custGeom>
              <a:avLst/>
              <a:gdLst/>
              <a:ahLst/>
              <a:cxnLst/>
              <a:rect r="r" b="b" t="t" l="l"/>
              <a:pathLst>
                <a:path h="8348695" w="19280518">
                  <a:moveTo>
                    <a:pt x="0" y="0"/>
                  </a:moveTo>
                  <a:lnTo>
                    <a:pt x="19280518" y="0"/>
                  </a:lnTo>
                  <a:lnTo>
                    <a:pt x="19280518" y="8348695"/>
                  </a:lnTo>
                  <a:lnTo>
                    <a:pt x="0" y="834869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0"/>
              <a:ext cx="19280516" cy="853919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937"/>
                </a:lnSpc>
              </a:pPr>
              <a:r>
                <a:rPr lang="en-US" sz="3411" spc="333">
                  <a:solidFill>
                    <a:srgbClr val="040506"/>
                  </a:solidFill>
                  <a:latin typeface="Roboto"/>
                  <a:ea typeface="Roboto"/>
                  <a:cs typeface="Roboto"/>
                  <a:sym typeface="Roboto"/>
                </a:rPr>
                <a:t>“The project will provide valuable insights for urban sustainability in Bengaluru by forecasting key environmental parameters (AQI(NO2), NDVI, Rainfall &amp; Temperature). The predictive models and will serve as tools for policymakers, urban planners, and the general public to take proactive actions for a healthier, greener Bengaluru.”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657941" y="199560"/>
            <a:ext cx="12972118" cy="1445158"/>
            <a:chOff x="0" y="0"/>
            <a:chExt cx="17296157" cy="192687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296157" cy="1926877"/>
            </a:xfrm>
            <a:custGeom>
              <a:avLst/>
              <a:gdLst/>
              <a:ahLst/>
              <a:cxnLst/>
              <a:rect r="r" b="b" t="t" l="l"/>
              <a:pathLst>
                <a:path h="1926877" w="17296157">
                  <a:moveTo>
                    <a:pt x="0" y="0"/>
                  </a:moveTo>
                  <a:lnTo>
                    <a:pt x="17296157" y="0"/>
                  </a:lnTo>
                  <a:lnTo>
                    <a:pt x="17296157" y="1926877"/>
                  </a:lnTo>
                  <a:lnTo>
                    <a:pt x="0" y="19268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17296157" cy="202212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7588"/>
                </a:lnSpc>
              </a:pPr>
              <a:r>
                <a:rPr lang="en-US" b="true" sz="5498" spc="537" u="sng">
                  <a:solidFill>
                    <a:srgbClr val="1ED44E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Conclusion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4762"/>
            <a:ext cx="18297525" cy="10296525"/>
            <a:chOff x="0" y="0"/>
            <a:chExt cx="24396700" cy="13728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509" y="8509"/>
              <a:ext cx="24384001" cy="13716001"/>
            </a:xfrm>
            <a:custGeom>
              <a:avLst/>
              <a:gdLst/>
              <a:ahLst/>
              <a:cxnLst/>
              <a:rect r="r" b="b" t="t" l="l"/>
              <a:pathLst>
                <a:path h="13716001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3716001"/>
                  </a:lnTo>
                  <a:lnTo>
                    <a:pt x="0" y="1371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1018" cy="13733018"/>
            </a:xfrm>
            <a:custGeom>
              <a:avLst/>
              <a:gdLst/>
              <a:ahLst/>
              <a:cxnLst/>
              <a:rect r="r" b="b" t="t" l="l"/>
              <a:pathLst>
                <a:path h="13733018" w="24401018">
                  <a:moveTo>
                    <a:pt x="8509" y="0"/>
                  </a:moveTo>
                  <a:lnTo>
                    <a:pt x="24392510" y="0"/>
                  </a:lnTo>
                  <a:cubicBezTo>
                    <a:pt x="24397208" y="0"/>
                    <a:pt x="24401018" y="3810"/>
                    <a:pt x="24401018" y="8509"/>
                  </a:cubicBezTo>
                  <a:lnTo>
                    <a:pt x="24401018" y="13724510"/>
                  </a:lnTo>
                  <a:cubicBezTo>
                    <a:pt x="24401018" y="13729208"/>
                    <a:pt x="24397208" y="13733018"/>
                    <a:pt x="24392510" y="13733018"/>
                  </a:cubicBezTo>
                  <a:lnTo>
                    <a:pt x="8509" y="13733018"/>
                  </a:lnTo>
                  <a:cubicBezTo>
                    <a:pt x="3810" y="13733018"/>
                    <a:pt x="0" y="13729208"/>
                    <a:pt x="0" y="13724510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13724510"/>
                  </a:lnTo>
                  <a:lnTo>
                    <a:pt x="8509" y="13724510"/>
                  </a:lnTo>
                  <a:lnTo>
                    <a:pt x="8509" y="13716000"/>
                  </a:lnTo>
                  <a:lnTo>
                    <a:pt x="24392510" y="13716000"/>
                  </a:lnTo>
                  <a:lnTo>
                    <a:pt x="24392510" y="13724510"/>
                  </a:lnTo>
                  <a:lnTo>
                    <a:pt x="24384000" y="13724510"/>
                  </a:lnTo>
                  <a:lnTo>
                    <a:pt x="24384000" y="8509"/>
                  </a:lnTo>
                  <a:lnTo>
                    <a:pt x="24392510" y="8509"/>
                  </a:lnTo>
                  <a:lnTo>
                    <a:pt x="2439251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176364">
            <a:off x="-446707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367511" y="83359"/>
            <a:ext cx="11552977" cy="1339482"/>
            <a:chOff x="0" y="0"/>
            <a:chExt cx="15403969" cy="178597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403970" cy="1785976"/>
            </a:xfrm>
            <a:custGeom>
              <a:avLst/>
              <a:gdLst/>
              <a:ahLst/>
              <a:cxnLst/>
              <a:rect r="r" b="b" t="t" l="l"/>
              <a:pathLst>
                <a:path h="1785976" w="15403970">
                  <a:moveTo>
                    <a:pt x="0" y="0"/>
                  </a:moveTo>
                  <a:lnTo>
                    <a:pt x="15403970" y="0"/>
                  </a:lnTo>
                  <a:lnTo>
                    <a:pt x="15403970" y="1785976"/>
                  </a:lnTo>
                  <a:lnTo>
                    <a:pt x="0" y="17859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33350"/>
              <a:ext cx="15403969" cy="191932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9587"/>
                </a:lnSpc>
              </a:pPr>
              <a:r>
                <a:rPr lang="en-US" b="true" sz="6947" spc="368" u="sng">
                  <a:solidFill>
                    <a:srgbClr val="1ED44E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Time Series Overview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97635" y="2685201"/>
            <a:ext cx="16680865" cy="7752785"/>
            <a:chOff x="0" y="0"/>
            <a:chExt cx="22241154" cy="1033704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241154" cy="10337047"/>
            </a:xfrm>
            <a:custGeom>
              <a:avLst/>
              <a:gdLst/>
              <a:ahLst/>
              <a:cxnLst/>
              <a:rect r="r" b="b" t="t" l="l"/>
              <a:pathLst>
                <a:path h="10337047" w="22241154">
                  <a:moveTo>
                    <a:pt x="0" y="0"/>
                  </a:moveTo>
                  <a:lnTo>
                    <a:pt x="22241154" y="0"/>
                  </a:lnTo>
                  <a:lnTo>
                    <a:pt x="22241154" y="10337047"/>
                  </a:lnTo>
                  <a:lnTo>
                    <a:pt x="0" y="103370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33350"/>
              <a:ext cx="22241154" cy="1047039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319"/>
                </a:lnSpc>
              </a:pP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ime series f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o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recasting is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a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tech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ique used to predict future v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al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u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bas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on p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re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vious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l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y observed d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at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 po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nts c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o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llected over time. It i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volve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identifying patterns suc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h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as trends, seasonal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ty, and cyclical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be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haviors 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o mak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inform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 predictio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s.</a:t>
              </a:r>
            </a:p>
            <a:p>
              <a:pPr algn="l">
                <a:lnSpc>
                  <a:spcPts val="5319"/>
                </a:lnSpc>
              </a:pPr>
            </a:p>
            <a:p>
              <a:pPr algn="l">
                <a:lnSpc>
                  <a:spcPts val="5319"/>
                </a:lnSpc>
              </a:pP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time se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ies co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 of:</a:t>
              </a:r>
            </a:p>
            <a:p>
              <a:pPr algn="l" marL="727801" indent="-363901" lvl="1">
                <a:lnSpc>
                  <a:spcPts val="5319"/>
                </a:lnSpc>
                <a:buFont typeface="Arial"/>
                <a:buChar char="•"/>
              </a:pP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Trend: L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on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g-term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mo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ment in data.</a:t>
              </a:r>
            </a:p>
            <a:p>
              <a:pPr algn="l" marL="727801" indent="-363901" lvl="1">
                <a:lnSpc>
                  <a:spcPts val="5319"/>
                </a:lnSpc>
                <a:buFont typeface="Arial"/>
                <a:buChar char="•"/>
              </a:pP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asonali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y: Repe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atin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g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patt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rns 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 regu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l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ar intervals.</a:t>
              </a:r>
            </a:p>
            <a:p>
              <a:pPr algn="l" marL="727801" indent="-363901" lvl="1">
                <a:lnSpc>
                  <a:spcPts val="5319"/>
                </a:lnSpc>
                <a:buFont typeface="Arial"/>
                <a:buChar char="•"/>
              </a:pP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Cyclic Pa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terns: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I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rregular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fluctu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ons that a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not tied to season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ality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</a:p>
            <a:p>
              <a:pPr algn="l" marL="727801" indent="-363901" lvl="1">
                <a:lnSpc>
                  <a:spcPts val="5322"/>
                </a:lnSpc>
                <a:buFont typeface="Arial"/>
                <a:buChar char="•"/>
              </a:pP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Noise: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and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om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va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o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w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th 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o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dict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l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 patte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</a:t>
              </a:r>
              <a:r>
                <a:rPr lang="en-US" sz="3371" spc="326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</a:p>
            <a:p>
              <a:pPr algn="l">
                <a:lnSpc>
                  <a:spcPts val="1685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28700" y="1714605"/>
            <a:ext cx="16473071" cy="797419"/>
            <a:chOff x="0" y="0"/>
            <a:chExt cx="21964095" cy="10632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964095" cy="1063225"/>
            </a:xfrm>
            <a:custGeom>
              <a:avLst/>
              <a:gdLst/>
              <a:ahLst/>
              <a:cxnLst/>
              <a:rect r="r" b="b" t="t" l="l"/>
              <a:pathLst>
                <a:path h="1063225" w="21964095">
                  <a:moveTo>
                    <a:pt x="0" y="0"/>
                  </a:moveTo>
                  <a:lnTo>
                    <a:pt x="21964095" y="0"/>
                  </a:lnTo>
                  <a:lnTo>
                    <a:pt x="21964095" y="1063225"/>
                  </a:lnTo>
                  <a:lnTo>
                    <a:pt x="0" y="106322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21964095" cy="11394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518"/>
                </a:lnSpc>
              </a:pPr>
              <a:r>
                <a:rPr lang="en-US" sz="3999" spc="390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What is Time Series Forecasting?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-3000890">
            <a:off x="314822" y="942545"/>
            <a:ext cx="1427756" cy="759518"/>
          </a:xfrm>
          <a:custGeom>
            <a:avLst/>
            <a:gdLst/>
            <a:ahLst/>
            <a:cxnLst/>
            <a:rect r="r" b="b" t="t" l="l"/>
            <a:pathLst>
              <a:path h="759518" w="1427756">
                <a:moveTo>
                  <a:pt x="0" y="0"/>
                </a:moveTo>
                <a:lnTo>
                  <a:pt x="1427756" y="0"/>
                </a:lnTo>
                <a:lnTo>
                  <a:pt x="1427756" y="759518"/>
                </a:lnTo>
                <a:lnTo>
                  <a:pt x="0" y="7595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rnd">
            <a:noFill/>
            <a:prstDash val="lgDash"/>
            <a:round/>
          </a:ln>
        </p:spPr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762" y="-4762"/>
            <a:ext cx="18297525" cy="10296525"/>
            <a:chOff x="0" y="0"/>
            <a:chExt cx="24396700" cy="13728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509" y="8509"/>
              <a:ext cx="24384001" cy="13716001"/>
            </a:xfrm>
            <a:custGeom>
              <a:avLst/>
              <a:gdLst/>
              <a:ahLst/>
              <a:cxnLst/>
              <a:rect r="r" b="b" t="t" l="l"/>
              <a:pathLst>
                <a:path h="13716001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3716001"/>
                  </a:lnTo>
                  <a:lnTo>
                    <a:pt x="0" y="13716001"/>
                  </a:lnTo>
                  <a:lnTo>
                    <a:pt x="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8C52FF">
                    <a:alpha val="100000"/>
                  </a:srgbClr>
                </a:gs>
                <a:gs pos="100000">
                  <a:srgbClr val="00BF63">
                    <a:alpha val="100000"/>
                  </a:srgbClr>
                </a:gs>
              </a:gsLst>
              <a:lin ang="10800000"/>
            </a:gra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1018" cy="13733018"/>
            </a:xfrm>
            <a:custGeom>
              <a:avLst/>
              <a:gdLst/>
              <a:ahLst/>
              <a:cxnLst/>
              <a:rect r="r" b="b" t="t" l="l"/>
              <a:pathLst>
                <a:path h="13733018" w="24401018">
                  <a:moveTo>
                    <a:pt x="8509" y="0"/>
                  </a:moveTo>
                  <a:lnTo>
                    <a:pt x="24392510" y="0"/>
                  </a:lnTo>
                  <a:cubicBezTo>
                    <a:pt x="24397208" y="0"/>
                    <a:pt x="24401018" y="3810"/>
                    <a:pt x="24401018" y="8509"/>
                  </a:cubicBezTo>
                  <a:lnTo>
                    <a:pt x="24401018" y="13724510"/>
                  </a:lnTo>
                  <a:cubicBezTo>
                    <a:pt x="24401018" y="13729208"/>
                    <a:pt x="24397208" y="13733018"/>
                    <a:pt x="24392510" y="13733018"/>
                  </a:cubicBezTo>
                  <a:lnTo>
                    <a:pt x="8509" y="13733018"/>
                  </a:lnTo>
                  <a:cubicBezTo>
                    <a:pt x="3810" y="13733018"/>
                    <a:pt x="0" y="13729208"/>
                    <a:pt x="0" y="13724510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13724510"/>
                  </a:lnTo>
                  <a:lnTo>
                    <a:pt x="8509" y="13724510"/>
                  </a:lnTo>
                  <a:lnTo>
                    <a:pt x="8509" y="13716000"/>
                  </a:lnTo>
                  <a:lnTo>
                    <a:pt x="24392510" y="13716000"/>
                  </a:lnTo>
                  <a:lnTo>
                    <a:pt x="24392510" y="13724510"/>
                  </a:lnTo>
                  <a:lnTo>
                    <a:pt x="24384000" y="13724510"/>
                  </a:lnTo>
                  <a:lnTo>
                    <a:pt x="24384000" y="8509"/>
                  </a:lnTo>
                  <a:lnTo>
                    <a:pt x="24392510" y="8509"/>
                  </a:lnTo>
                  <a:lnTo>
                    <a:pt x="2439251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-10580377">
            <a:off x="9407140" y="-9309963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9"/>
                </a:lnTo>
                <a:lnTo>
                  <a:pt x="0" y="246641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" r="0" b="-1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0" r="0" b="-8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86644" y="1234000"/>
            <a:ext cx="6312416" cy="3031468"/>
          </a:xfrm>
          <a:custGeom>
            <a:avLst/>
            <a:gdLst/>
            <a:ahLst/>
            <a:cxnLst/>
            <a:rect r="r" b="b" t="t" l="l"/>
            <a:pathLst>
              <a:path h="3031468" w="6312416">
                <a:moveTo>
                  <a:pt x="0" y="0"/>
                </a:moveTo>
                <a:lnTo>
                  <a:pt x="6312416" y="0"/>
                </a:lnTo>
                <a:lnTo>
                  <a:pt x="6312416" y="3031468"/>
                </a:lnTo>
                <a:lnTo>
                  <a:pt x="0" y="30314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23" r="0" b="-23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577806" y="3387437"/>
            <a:ext cx="8097687" cy="1756063"/>
            <a:chOff x="0" y="0"/>
            <a:chExt cx="10796916" cy="23414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796916" cy="2341417"/>
            </a:xfrm>
            <a:custGeom>
              <a:avLst/>
              <a:gdLst/>
              <a:ahLst/>
              <a:cxnLst/>
              <a:rect r="r" b="b" t="t" l="l"/>
              <a:pathLst>
                <a:path h="2341417" w="10796916">
                  <a:moveTo>
                    <a:pt x="0" y="0"/>
                  </a:moveTo>
                  <a:lnTo>
                    <a:pt x="10796916" y="0"/>
                  </a:lnTo>
                  <a:lnTo>
                    <a:pt x="10796916" y="2341417"/>
                  </a:lnTo>
                  <a:lnTo>
                    <a:pt x="0" y="23414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61925"/>
              <a:ext cx="10796916" cy="250334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13014"/>
                </a:lnSpc>
              </a:pPr>
              <a:r>
                <a:rPr lang="en-US" b="true" sz="9431" spc="924">
                  <a:solidFill>
                    <a:srgbClr val="1ED44E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THANK YOU!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762" y="-4762"/>
            <a:ext cx="18297525" cy="10296525"/>
            <a:chOff x="0" y="0"/>
            <a:chExt cx="24396700" cy="13728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509" y="8509"/>
              <a:ext cx="24384001" cy="13716001"/>
            </a:xfrm>
            <a:custGeom>
              <a:avLst/>
              <a:gdLst/>
              <a:ahLst/>
              <a:cxnLst/>
              <a:rect r="r" b="b" t="t" l="l"/>
              <a:pathLst>
                <a:path h="13716001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3716001"/>
                  </a:lnTo>
                  <a:lnTo>
                    <a:pt x="0" y="1371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1018" cy="13733018"/>
            </a:xfrm>
            <a:custGeom>
              <a:avLst/>
              <a:gdLst/>
              <a:ahLst/>
              <a:cxnLst/>
              <a:rect r="r" b="b" t="t" l="l"/>
              <a:pathLst>
                <a:path h="13733018" w="24401018">
                  <a:moveTo>
                    <a:pt x="8509" y="0"/>
                  </a:moveTo>
                  <a:lnTo>
                    <a:pt x="24392510" y="0"/>
                  </a:lnTo>
                  <a:cubicBezTo>
                    <a:pt x="24397208" y="0"/>
                    <a:pt x="24401018" y="3810"/>
                    <a:pt x="24401018" y="8509"/>
                  </a:cubicBezTo>
                  <a:lnTo>
                    <a:pt x="24401018" y="13724510"/>
                  </a:lnTo>
                  <a:cubicBezTo>
                    <a:pt x="24401018" y="13729208"/>
                    <a:pt x="24397208" y="13733018"/>
                    <a:pt x="24392510" y="13733018"/>
                  </a:cubicBezTo>
                  <a:lnTo>
                    <a:pt x="8509" y="13733018"/>
                  </a:lnTo>
                  <a:cubicBezTo>
                    <a:pt x="3810" y="13733018"/>
                    <a:pt x="0" y="13729208"/>
                    <a:pt x="0" y="13724510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13724510"/>
                  </a:lnTo>
                  <a:lnTo>
                    <a:pt x="8509" y="13724510"/>
                  </a:lnTo>
                  <a:lnTo>
                    <a:pt x="8509" y="13716000"/>
                  </a:lnTo>
                  <a:lnTo>
                    <a:pt x="24392510" y="13716000"/>
                  </a:lnTo>
                  <a:lnTo>
                    <a:pt x="24392510" y="13724510"/>
                  </a:lnTo>
                  <a:lnTo>
                    <a:pt x="24384000" y="13724510"/>
                  </a:lnTo>
                  <a:lnTo>
                    <a:pt x="24384000" y="8509"/>
                  </a:lnTo>
                  <a:lnTo>
                    <a:pt x="24392510" y="8509"/>
                  </a:lnTo>
                  <a:lnTo>
                    <a:pt x="2439251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144632" y="150034"/>
            <a:ext cx="14915745" cy="1184199"/>
            <a:chOff x="0" y="0"/>
            <a:chExt cx="19887660" cy="15789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887660" cy="1578932"/>
            </a:xfrm>
            <a:custGeom>
              <a:avLst/>
              <a:gdLst/>
              <a:ahLst/>
              <a:cxnLst/>
              <a:rect r="r" b="b" t="t" l="l"/>
              <a:pathLst>
                <a:path h="1578932" w="19887660">
                  <a:moveTo>
                    <a:pt x="0" y="0"/>
                  </a:moveTo>
                  <a:lnTo>
                    <a:pt x="19887660" y="0"/>
                  </a:lnTo>
                  <a:lnTo>
                    <a:pt x="19887660" y="1578932"/>
                  </a:lnTo>
                  <a:lnTo>
                    <a:pt x="0" y="15789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14300"/>
              <a:ext cx="19887660" cy="169323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345"/>
                </a:lnSpc>
              </a:pPr>
              <a:r>
                <a:rPr lang="en-US" b="true" sz="6047" spc="320" u="sng">
                  <a:solidFill>
                    <a:srgbClr val="1ED44E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Data Collection &amp; Preprocessing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53210" y="2896022"/>
            <a:ext cx="9327347" cy="6913554"/>
            <a:chOff x="0" y="0"/>
            <a:chExt cx="12436462" cy="921807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436462" cy="9218072"/>
            </a:xfrm>
            <a:custGeom>
              <a:avLst/>
              <a:gdLst/>
              <a:ahLst/>
              <a:cxnLst/>
              <a:rect r="r" b="b" t="t" l="l"/>
              <a:pathLst>
                <a:path h="9218072" w="12436462">
                  <a:moveTo>
                    <a:pt x="0" y="0"/>
                  </a:moveTo>
                  <a:lnTo>
                    <a:pt x="12436462" y="0"/>
                  </a:lnTo>
                  <a:lnTo>
                    <a:pt x="12436462" y="9218072"/>
                  </a:lnTo>
                  <a:lnTo>
                    <a:pt x="0" y="92180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1ED44E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133350"/>
              <a:ext cx="12436462" cy="935142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684621" indent="-342310" lvl="1">
                <a:lnSpc>
                  <a:spcPts val="5003"/>
                </a:lnSpc>
                <a:buFont typeface="Arial"/>
                <a:buChar char="•"/>
              </a:pPr>
              <a:r>
                <a:rPr lang="en-US" sz="3171" spc="304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Multi-Source Satellite Data</a:t>
              </a:r>
            </a:p>
            <a:p>
              <a:pPr algn="l" marL="1369241" indent="-456414" lvl="2">
                <a:lnSpc>
                  <a:spcPts val="5003"/>
                </a:lnSpc>
                <a:buFont typeface="Arial"/>
                <a:buChar char="⚬"/>
              </a:pPr>
              <a:r>
                <a:rPr lang="en-US" sz="3171" spc="304">
                  <a:solidFill>
                    <a:srgbClr val="040506"/>
                  </a:solidFill>
                  <a:latin typeface="Roboto"/>
                  <a:ea typeface="Roboto"/>
                  <a:cs typeface="Roboto"/>
                  <a:sym typeface="Roboto"/>
                </a:rPr>
                <a:t>NDVI (Vegetation Health): Landsat 8</a:t>
              </a:r>
            </a:p>
            <a:p>
              <a:pPr algn="l" marL="1369241" indent="-456414" lvl="2">
                <a:lnSpc>
                  <a:spcPts val="5003"/>
                </a:lnSpc>
                <a:buFont typeface="Arial"/>
                <a:buChar char="⚬"/>
              </a:pPr>
              <a:r>
                <a:rPr lang="en-US" sz="3171" spc="304">
                  <a:solidFill>
                    <a:srgbClr val="040506"/>
                  </a:solidFill>
                  <a:latin typeface="Roboto"/>
                  <a:ea typeface="Roboto"/>
                  <a:cs typeface="Roboto"/>
                  <a:sym typeface="Roboto"/>
                </a:rPr>
                <a:t>Temperature &amp; Rainfall: ERA5-Land, CHIRPS</a:t>
              </a:r>
            </a:p>
            <a:p>
              <a:pPr algn="l" marL="1369241" indent="-456414" lvl="2">
                <a:lnSpc>
                  <a:spcPts val="5003"/>
                </a:lnSpc>
                <a:buFont typeface="Arial"/>
                <a:buChar char="⚬"/>
              </a:pPr>
              <a:r>
                <a:rPr lang="en-US" sz="3171" spc="304">
                  <a:solidFill>
                    <a:srgbClr val="040506"/>
                  </a:solidFill>
                  <a:latin typeface="Roboto"/>
                  <a:ea typeface="Roboto"/>
                  <a:cs typeface="Roboto"/>
                  <a:sym typeface="Roboto"/>
                </a:rPr>
                <a:t>Air Quality (NO₂ &amp; Aerosol Index): Sentinel-5P</a:t>
              </a:r>
            </a:p>
            <a:p>
              <a:pPr algn="l" marL="684621" indent="-342310" lvl="1">
                <a:lnSpc>
                  <a:spcPts val="5003"/>
                </a:lnSpc>
                <a:buFont typeface="Arial"/>
                <a:buChar char="•"/>
              </a:pPr>
              <a:r>
                <a:rPr lang="en-US" sz="3171" spc="304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Temporal Structure</a:t>
              </a:r>
            </a:p>
            <a:p>
              <a:pPr algn="l" marL="1369241" indent="-456414" lvl="2">
                <a:lnSpc>
                  <a:spcPts val="5003"/>
                </a:lnSpc>
                <a:buFont typeface="Arial"/>
                <a:buChar char="⚬"/>
              </a:pPr>
              <a:r>
                <a:rPr lang="en-US" sz="3171" spc="304">
                  <a:solidFill>
                    <a:srgbClr val="040506"/>
                  </a:solidFill>
                  <a:latin typeface="Roboto"/>
                  <a:ea typeface="Roboto"/>
                  <a:cs typeface="Roboto"/>
                  <a:sym typeface="Roboto"/>
                </a:rPr>
                <a:t>Time-series data with daily/monthly timestamps</a:t>
              </a:r>
            </a:p>
            <a:p>
              <a:pPr algn="l" marL="1369241" indent="-456414" lvl="2">
                <a:lnSpc>
                  <a:spcPts val="5006"/>
                </a:lnSpc>
                <a:buFont typeface="Arial"/>
                <a:buChar char="⚬"/>
              </a:pPr>
              <a:r>
                <a:rPr lang="en-US" sz="3171" spc="309">
                  <a:solidFill>
                    <a:srgbClr val="040506"/>
                  </a:solidFill>
                  <a:latin typeface="Roboto"/>
                  <a:ea typeface="Roboto"/>
                  <a:cs typeface="Roboto"/>
                  <a:sym typeface="Roboto"/>
                </a:rPr>
                <a:t>Enables trend analysis and forecasting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4176364">
            <a:off x="-465757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939939" y="1652081"/>
            <a:ext cx="5024991" cy="907043"/>
            <a:chOff x="0" y="0"/>
            <a:chExt cx="6699987" cy="120939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699987" cy="1209391"/>
            </a:xfrm>
            <a:custGeom>
              <a:avLst/>
              <a:gdLst/>
              <a:ahLst/>
              <a:cxnLst/>
              <a:rect r="r" b="b" t="t" l="l"/>
              <a:pathLst>
                <a:path h="1209391" w="6699987">
                  <a:moveTo>
                    <a:pt x="0" y="0"/>
                  </a:moveTo>
                  <a:lnTo>
                    <a:pt x="6699987" y="0"/>
                  </a:lnTo>
                  <a:lnTo>
                    <a:pt x="6699987" y="1209391"/>
                  </a:lnTo>
                  <a:lnTo>
                    <a:pt x="0" y="12093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85725"/>
              <a:ext cx="6699987" cy="129511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6484"/>
                </a:lnSpc>
              </a:pPr>
              <a:r>
                <a:rPr lang="en-US" sz="4699" spc="459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Data Overview :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331575" y="2896022"/>
            <a:ext cx="7635144" cy="6913554"/>
            <a:chOff x="0" y="0"/>
            <a:chExt cx="10180191" cy="921807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180191" cy="9218072"/>
            </a:xfrm>
            <a:custGeom>
              <a:avLst/>
              <a:gdLst/>
              <a:ahLst/>
              <a:cxnLst/>
              <a:rect r="r" b="b" t="t" l="l"/>
              <a:pathLst>
                <a:path h="9218072" w="10180191">
                  <a:moveTo>
                    <a:pt x="0" y="0"/>
                  </a:moveTo>
                  <a:lnTo>
                    <a:pt x="10180191" y="0"/>
                  </a:lnTo>
                  <a:lnTo>
                    <a:pt x="10180191" y="9218072"/>
                  </a:lnTo>
                  <a:lnTo>
                    <a:pt x="0" y="92180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1ED44E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133350"/>
              <a:ext cx="10180191" cy="935142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684621" indent="-342310" lvl="1">
                <a:lnSpc>
                  <a:spcPts val="5003"/>
                </a:lnSpc>
                <a:buFont typeface="Arial"/>
                <a:buChar char="•"/>
              </a:pPr>
              <a:r>
                <a:rPr lang="en-US" sz="3171" spc="304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Spatial Structure</a:t>
              </a:r>
            </a:p>
            <a:p>
              <a:pPr algn="l" marL="1369241" indent="-456414" lvl="2">
                <a:lnSpc>
                  <a:spcPts val="5003"/>
                </a:lnSpc>
                <a:buFont typeface="Arial"/>
                <a:buChar char="⚬"/>
              </a:pPr>
              <a:r>
                <a:rPr lang="en-US" sz="3171" spc="304">
                  <a:solidFill>
                    <a:srgbClr val="040506"/>
                  </a:solidFill>
                  <a:latin typeface="Roboto"/>
                  <a:ea typeface="Roboto"/>
                  <a:cs typeface="Roboto"/>
                  <a:sym typeface="Roboto"/>
                </a:rPr>
                <a:t>Data extracted for a defined geographical region (e.g., city + 10 km buffer)</a:t>
              </a:r>
            </a:p>
            <a:p>
              <a:pPr algn="l" marL="684621" indent="-342310" lvl="1">
                <a:lnSpc>
                  <a:spcPts val="5003"/>
                </a:lnSpc>
                <a:buFont typeface="Arial"/>
                <a:buChar char="•"/>
              </a:pPr>
              <a:r>
                <a:rPr lang="en-US" sz="3171" spc="304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Final Data Format (Tabular)</a:t>
              </a:r>
            </a:p>
            <a:p>
              <a:pPr algn="l" marL="1369241" indent="-456414" lvl="2">
                <a:lnSpc>
                  <a:spcPts val="5003"/>
                </a:lnSpc>
                <a:buFont typeface="Arial"/>
                <a:buChar char="⚬"/>
              </a:pPr>
              <a:r>
                <a:rPr lang="en-US" sz="3171" spc="304">
                  <a:solidFill>
                    <a:srgbClr val="040506"/>
                  </a:solidFill>
                  <a:latin typeface="Roboto"/>
                  <a:ea typeface="Roboto"/>
                  <a:cs typeface="Roboto"/>
                  <a:sym typeface="Roboto"/>
                </a:rPr>
                <a:t>Columns: Date, NDVI, Temperature, Rainfall, NO₂, Aerosol Index</a:t>
              </a:r>
            </a:p>
            <a:p>
              <a:pPr algn="l" marL="1369241" indent="-456414" lvl="2">
                <a:lnSpc>
                  <a:spcPts val="5006"/>
                </a:lnSpc>
                <a:buFont typeface="Arial"/>
                <a:buChar char="⚬"/>
              </a:pPr>
              <a:r>
                <a:rPr lang="en-US" sz="3171" spc="304">
                  <a:solidFill>
                    <a:srgbClr val="040506"/>
                  </a:solidFill>
                  <a:latin typeface="Roboto"/>
                  <a:ea typeface="Roboto"/>
                  <a:cs typeface="Roboto"/>
                  <a:sym typeface="Roboto"/>
                </a:rPr>
                <a:t>Suitable for EDA, visualization, and predictive modeling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762" y="-4762"/>
            <a:ext cx="18297525" cy="10296525"/>
            <a:chOff x="0" y="0"/>
            <a:chExt cx="24396700" cy="13728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509" y="8509"/>
              <a:ext cx="24384001" cy="13716001"/>
            </a:xfrm>
            <a:custGeom>
              <a:avLst/>
              <a:gdLst/>
              <a:ahLst/>
              <a:cxnLst/>
              <a:rect r="r" b="b" t="t" l="l"/>
              <a:pathLst>
                <a:path h="13716001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3716001"/>
                  </a:lnTo>
                  <a:lnTo>
                    <a:pt x="0" y="1371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1018" cy="13733018"/>
            </a:xfrm>
            <a:custGeom>
              <a:avLst/>
              <a:gdLst/>
              <a:ahLst/>
              <a:cxnLst/>
              <a:rect r="r" b="b" t="t" l="l"/>
              <a:pathLst>
                <a:path h="13733018" w="24401018">
                  <a:moveTo>
                    <a:pt x="8509" y="0"/>
                  </a:moveTo>
                  <a:lnTo>
                    <a:pt x="24392510" y="0"/>
                  </a:lnTo>
                  <a:cubicBezTo>
                    <a:pt x="24397208" y="0"/>
                    <a:pt x="24401018" y="3810"/>
                    <a:pt x="24401018" y="8509"/>
                  </a:cubicBezTo>
                  <a:lnTo>
                    <a:pt x="24401018" y="13724510"/>
                  </a:lnTo>
                  <a:cubicBezTo>
                    <a:pt x="24401018" y="13729208"/>
                    <a:pt x="24397208" y="13733018"/>
                    <a:pt x="24392510" y="13733018"/>
                  </a:cubicBezTo>
                  <a:lnTo>
                    <a:pt x="8509" y="13733018"/>
                  </a:lnTo>
                  <a:cubicBezTo>
                    <a:pt x="3810" y="13733018"/>
                    <a:pt x="0" y="13729208"/>
                    <a:pt x="0" y="13724510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13724510"/>
                  </a:lnTo>
                  <a:lnTo>
                    <a:pt x="8509" y="13724510"/>
                  </a:lnTo>
                  <a:lnTo>
                    <a:pt x="8509" y="13716000"/>
                  </a:lnTo>
                  <a:lnTo>
                    <a:pt x="24392510" y="13716000"/>
                  </a:lnTo>
                  <a:lnTo>
                    <a:pt x="24392510" y="13724510"/>
                  </a:lnTo>
                  <a:lnTo>
                    <a:pt x="24384000" y="13724510"/>
                  </a:lnTo>
                  <a:lnTo>
                    <a:pt x="24384000" y="8509"/>
                  </a:lnTo>
                  <a:lnTo>
                    <a:pt x="24392510" y="8509"/>
                  </a:lnTo>
                  <a:lnTo>
                    <a:pt x="2439251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144632" y="150034"/>
            <a:ext cx="14915745" cy="1184199"/>
            <a:chOff x="0" y="0"/>
            <a:chExt cx="19887660" cy="15789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887660" cy="1578932"/>
            </a:xfrm>
            <a:custGeom>
              <a:avLst/>
              <a:gdLst/>
              <a:ahLst/>
              <a:cxnLst/>
              <a:rect r="r" b="b" t="t" l="l"/>
              <a:pathLst>
                <a:path h="1578932" w="19887660">
                  <a:moveTo>
                    <a:pt x="0" y="0"/>
                  </a:moveTo>
                  <a:lnTo>
                    <a:pt x="19887660" y="0"/>
                  </a:lnTo>
                  <a:lnTo>
                    <a:pt x="19887660" y="1578932"/>
                  </a:lnTo>
                  <a:lnTo>
                    <a:pt x="0" y="15789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14300"/>
              <a:ext cx="19887660" cy="169323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345"/>
                </a:lnSpc>
              </a:pPr>
              <a:r>
                <a:rPr lang="en-US" b="true" sz="6047" spc="320" u="sng">
                  <a:solidFill>
                    <a:srgbClr val="1ED44E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Data Collection &amp; Preprocessing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4176364">
            <a:off x="-465757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1611433" y="2785345"/>
            <a:ext cx="5024991" cy="907043"/>
            <a:chOff x="0" y="0"/>
            <a:chExt cx="6699987" cy="120939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699987" cy="1209391"/>
            </a:xfrm>
            <a:custGeom>
              <a:avLst/>
              <a:gdLst/>
              <a:ahLst/>
              <a:cxnLst/>
              <a:rect r="r" b="b" t="t" l="l"/>
              <a:pathLst>
                <a:path h="1209391" w="6699987">
                  <a:moveTo>
                    <a:pt x="0" y="0"/>
                  </a:moveTo>
                  <a:lnTo>
                    <a:pt x="6699987" y="0"/>
                  </a:lnTo>
                  <a:lnTo>
                    <a:pt x="6699987" y="1209391"/>
                  </a:lnTo>
                  <a:lnTo>
                    <a:pt x="0" y="12093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6699987" cy="129511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6484"/>
                </a:lnSpc>
              </a:pPr>
              <a:r>
                <a:rPr lang="en-US" sz="4699" spc="459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Data Overview :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6790481" y="5143500"/>
            <a:ext cx="11027285" cy="4789784"/>
          </a:xfrm>
          <a:custGeom>
            <a:avLst/>
            <a:gdLst/>
            <a:ahLst/>
            <a:cxnLst/>
            <a:rect r="r" b="b" t="t" l="l"/>
            <a:pathLst>
              <a:path h="4789784" w="11027285">
                <a:moveTo>
                  <a:pt x="0" y="0"/>
                </a:moveTo>
                <a:lnTo>
                  <a:pt x="11027285" y="0"/>
                </a:lnTo>
                <a:lnTo>
                  <a:pt x="11027285" y="4789784"/>
                </a:lnTo>
                <a:lnTo>
                  <a:pt x="0" y="47897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32945" y="1334233"/>
            <a:ext cx="10607906" cy="3443557"/>
          </a:xfrm>
          <a:custGeom>
            <a:avLst/>
            <a:gdLst/>
            <a:ahLst/>
            <a:cxnLst/>
            <a:rect r="r" b="b" t="t" l="l"/>
            <a:pathLst>
              <a:path h="3443557" w="10607906">
                <a:moveTo>
                  <a:pt x="0" y="0"/>
                </a:moveTo>
                <a:lnTo>
                  <a:pt x="10607906" y="0"/>
                </a:lnTo>
                <a:lnTo>
                  <a:pt x="10607906" y="3443557"/>
                </a:lnTo>
                <a:lnTo>
                  <a:pt x="0" y="34435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762" y="-4763"/>
            <a:ext cx="18297525" cy="10296525"/>
            <a:chOff x="0" y="0"/>
            <a:chExt cx="24396700" cy="13728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509" y="8509"/>
              <a:ext cx="24384001" cy="13716001"/>
            </a:xfrm>
            <a:custGeom>
              <a:avLst/>
              <a:gdLst/>
              <a:ahLst/>
              <a:cxnLst/>
              <a:rect r="r" b="b" t="t" l="l"/>
              <a:pathLst>
                <a:path h="13716001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3716001"/>
                  </a:lnTo>
                  <a:lnTo>
                    <a:pt x="0" y="1371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1018" cy="13733018"/>
            </a:xfrm>
            <a:custGeom>
              <a:avLst/>
              <a:gdLst/>
              <a:ahLst/>
              <a:cxnLst/>
              <a:rect r="r" b="b" t="t" l="l"/>
              <a:pathLst>
                <a:path h="13733018" w="24401018">
                  <a:moveTo>
                    <a:pt x="8509" y="0"/>
                  </a:moveTo>
                  <a:lnTo>
                    <a:pt x="24392510" y="0"/>
                  </a:lnTo>
                  <a:cubicBezTo>
                    <a:pt x="24397208" y="0"/>
                    <a:pt x="24401018" y="3810"/>
                    <a:pt x="24401018" y="8509"/>
                  </a:cubicBezTo>
                  <a:lnTo>
                    <a:pt x="24401018" y="13724510"/>
                  </a:lnTo>
                  <a:cubicBezTo>
                    <a:pt x="24401018" y="13729208"/>
                    <a:pt x="24397208" y="13733018"/>
                    <a:pt x="24392510" y="13733018"/>
                  </a:cubicBezTo>
                  <a:lnTo>
                    <a:pt x="8509" y="13733018"/>
                  </a:lnTo>
                  <a:cubicBezTo>
                    <a:pt x="3810" y="13733018"/>
                    <a:pt x="0" y="13729208"/>
                    <a:pt x="0" y="13724510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13724510"/>
                  </a:lnTo>
                  <a:lnTo>
                    <a:pt x="8509" y="13724510"/>
                  </a:lnTo>
                  <a:lnTo>
                    <a:pt x="8509" y="13716000"/>
                  </a:lnTo>
                  <a:lnTo>
                    <a:pt x="24392510" y="13716000"/>
                  </a:lnTo>
                  <a:lnTo>
                    <a:pt x="24392510" y="13724510"/>
                  </a:lnTo>
                  <a:lnTo>
                    <a:pt x="24384000" y="13724510"/>
                  </a:lnTo>
                  <a:lnTo>
                    <a:pt x="24384000" y="8509"/>
                  </a:lnTo>
                  <a:lnTo>
                    <a:pt x="24392510" y="8509"/>
                  </a:lnTo>
                  <a:lnTo>
                    <a:pt x="2439251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95859" y="4742404"/>
            <a:ext cx="11678830" cy="4364963"/>
          </a:xfrm>
          <a:custGeom>
            <a:avLst/>
            <a:gdLst/>
            <a:ahLst/>
            <a:cxnLst/>
            <a:rect r="r" b="b" t="t" l="l"/>
            <a:pathLst>
              <a:path h="4364963" w="11678830">
                <a:moveTo>
                  <a:pt x="0" y="0"/>
                </a:moveTo>
                <a:lnTo>
                  <a:pt x="11678830" y="0"/>
                </a:lnTo>
                <a:lnTo>
                  <a:pt x="11678830" y="4364963"/>
                </a:lnTo>
                <a:lnTo>
                  <a:pt x="0" y="43649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4176364">
            <a:off x="-446707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1692957"/>
            <a:ext cx="16322620" cy="1849932"/>
            <a:chOff x="0" y="0"/>
            <a:chExt cx="21763493" cy="24665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763493" cy="2466577"/>
            </a:xfrm>
            <a:custGeom>
              <a:avLst/>
              <a:gdLst/>
              <a:ahLst/>
              <a:cxnLst/>
              <a:rect r="r" b="b" t="t" l="l"/>
              <a:pathLst>
                <a:path h="2466577" w="21763493">
                  <a:moveTo>
                    <a:pt x="0" y="0"/>
                  </a:moveTo>
                  <a:lnTo>
                    <a:pt x="21763493" y="0"/>
                  </a:lnTo>
                  <a:lnTo>
                    <a:pt x="21763493" y="2466577"/>
                  </a:lnTo>
                  <a:lnTo>
                    <a:pt x="0" y="24665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33350"/>
              <a:ext cx="21763493" cy="259992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 marL="702033" indent="-234011" lvl="2">
                <a:lnSpc>
                  <a:spcPts val="4971"/>
                </a:lnSpc>
                <a:buFont typeface="Arial"/>
                <a:buChar char="⚬"/>
              </a:pPr>
              <a:r>
                <a:rPr lang="en-US" sz="3071" spc="294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Handling Missing Values</a:t>
              </a:r>
            </a:p>
            <a:p>
              <a:pPr algn="just" marL="1326062" indent="-442021" lvl="2">
                <a:lnSpc>
                  <a:spcPts val="4975"/>
                </a:lnSpc>
                <a:buFont typeface="Arial"/>
                <a:buChar char="⚬"/>
              </a:pPr>
              <a:r>
                <a:rPr lang="en-US" sz="3071" spc="294">
                  <a:solidFill>
                    <a:srgbClr val="040506"/>
                  </a:solidFill>
                  <a:latin typeface="Roboto"/>
                  <a:ea typeface="Roboto"/>
                  <a:cs typeface="Roboto"/>
                  <a:sym typeface="Roboto"/>
                </a:rPr>
                <a:t>Linear Interpolation used to fill gaps in NDVI, Temperature, Rainfall, NO₂, and Aerosol Index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81746" y="260854"/>
            <a:ext cx="10280141" cy="844282"/>
            <a:chOff x="0" y="0"/>
            <a:chExt cx="13706854" cy="112570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706853" cy="1125709"/>
            </a:xfrm>
            <a:custGeom>
              <a:avLst/>
              <a:gdLst/>
              <a:ahLst/>
              <a:cxnLst/>
              <a:rect r="r" b="b" t="t" l="l"/>
              <a:pathLst>
                <a:path h="1125709" w="13706853">
                  <a:moveTo>
                    <a:pt x="0" y="0"/>
                  </a:moveTo>
                  <a:lnTo>
                    <a:pt x="13706853" y="0"/>
                  </a:lnTo>
                  <a:lnTo>
                    <a:pt x="13706853" y="1125709"/>
                  </a:lnTo>
                  <a:lnTo>
                    <a:pt x="0" y="11257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85725"/>
              <a:ext cx="13706854" cy="121143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070"/>
                </a:lnSpc>
              </a:pPr>
              <a:r>
                <a:rPr lang="en-US" sz="4399" spc="429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Data Cleaning &amp; Preprocessing: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3670474" y="5909487"/>
            <a:ext cx="4204279" cy="1889681"/>
          </a:xfrm>
          <a:custGeom>
            <a:avLst/>
            <a:gdLst/>
            <a:ahLst/>
            <a:cxnLst/>
            <a:rect r="r" b="b" t="t" l="l"/>
            <a:pathLst>
              <a:path h="1889681" w="4204279">
                <a:moveTo>
                  <a:pt x="0" y="0"/>
                </a:moveTo>
                <a:lnTo>
                  <a:pt x="4204279" y="0"/>
                </a:lnTo>
                <a:lnTo>
                  <a:pt x="4204279" y="1889680"/>
                </a:lnTo>
                <a:lnTo>
                  <a:pt x="0" y="18896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9829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781746" y="3809589"/>
            <a:ext cx="1091684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Plots:</a:t>
            </a:r>
          </a:p>
        </p:txBody>
      </p:sp>
      <p:sp>
        <p:nvSpPr>
          <p:cNvPr name="AutoShape 16" id="16"/>
          <p:cNvSpPr/>
          <p:nvPr/>
        </p:nvSpPr>
        <p:spPr>
          <a:xfrm flipH="true">
            <a:off x="13370553" y="6816241"/>
            <a:ext cx="599843" cy="0"/>
          </a:xfrm>
          <a:prstGeom prst="line">
            <a:avLst/>
          </a:prstGeom>
          <a:ln cap="flat" w="57150">
            <a:solidFill>
              <a:srgbClr val="4839CC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9525"/>
            <a:ext cx="18297525" cy="10296525"/>
            <a:chOff x="0" y="0"/>
            <a:chExt cx="24396700" cy="13728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509" y="8509"/>
              <a:ext cx="24384001" cy="13716001"/>
            </a:xfrm>
            <a:custGeom>
              <a:avLst/>
              <a:gdLst/>
              <a:ahLst/>
              <a:cxnLst/>
              <a:rect r="r" b="b" t="t" l="l"/>
              <a:pathLst>
                <a:path h="13716001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3716001"/>
                  </a:lnTo>
                  <a:lnTo>
                    <a:pt x="0" y="1371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1018" cy="13733018"/>
            </a:xfrm>
            <a:custGeom>
              <a:avLst/>
              <a:gdLst/>
              <a:ahLst/>
              <a:cxnLst/>
              <a:rect r="r" b="b" t="t" l="l"/>
              <a:pathLst>
                <a:path h="13733018" w="24401018">
                  <a:moveTo>
                    <a:pt x="8509" y="0"/>
                  </a:moveTo>
                  <a:lnTo>
                    <a:pt x="24392510" y="0"/>
                  </a:lnTo>
                  <a:cubicBezTo>
                    <a:pt x="24397208" y="0"/>
                    <a:pt x="24401018" y="3810"/>
                    <a:pt x="24401018" y="8509"/>
                  </a:cubicBezTo>
                  <a:lnTo>
                    <a:pt x="24401018" y="13724510"/>
                  </a:lnTo>
                  <a:cubicBezTo>
                    <a:pt x="24401018" y="13729208"/>
                    <a:pt x="24397208" y="13733018"/>
                    <a:pt x="24392510" y="13733018"/>
                  </a:cubicBezTo>
                  <a:lnTo>
                    <a:pt x="8509" y="13733018"/>
                  </a:lnTo>
                  <a:cubicBezTo>
                    <a:pt x="3810" y="13733018"/>
                    <a:pt x="0" y="13729208"/>
                    <a:pt x="0" y="13724510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13724510"/>
                  </a:lnTo>
                  <a:lnTo>
                    <a:pt x="8509" y="13724510"/>
                  </a:lnTo>
                  <a:lnTo>
                    <a:pt x="8509" y="13716000"/>
                  </a:lnTo>
                  <a:lnTo>
                    <a:pt x="24392510" y="13716000"/>
                  </a:lnTo>
                  <a:lnTo>
                    <a:pt x="24392510" y="13724510"/>
                  </a:lnTo>
                  <a:lnTo>
                    <a:pt x="24384000" y="13724510"/>
                  </a:lnTo>
                  <a:lnTo>
                    <a:pt x="24384000" y="8509"/>
                  </a:lnTo>
                  <a:lnTo>
                    <a:pt x="24392510" y="8509"/>
                  </a:lnTo>
                  <a:lnTo>
                    <a:pt x="2439251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176364">
            <a:off x="-446707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686929" y="6677216"/>
            <a:ext cx="9399096" cy="3430670"/>
          </a:xfrm>
          <a:custGeom>
            <a:avLst/>
            <a:gdLst/>
            <a:ahLst/>
            <a:cxnLst/>
            <a:rect r="r" b="b" t="t" l="l"/>
            <a:pathLst>
              <a:path h="3430670" w="9399096">
                <a:moveTo>
                  <a:pt x="0" y="0"/>
                </a:moveTo>
                <a:lnTo>
                  <a:pt x="9399097" y="0"/>
                </a:lnTo>
                <a:lnTo>
                  <a:pt x="9399097" y="3430670"/>
                </a:lnTo>
                <a:lnTo>
                  <a:pt x="0" y="34306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72086" y="3735185"/>
            <a:ext cx="8871914" cy="3326968"/>
          </a:xfrm>
          <a:custGeom>
            <a:avLst/>
            <a:gdLst/>
            <a:ahLst/>
            <a:cxnLst/>
            <a:rect r="r" b="b" t="t" l="l"/>
            <a:pathLst>
              <a:path h="3326968" w="8871914">
                <a:moveTo>
                  <a:pt x="0" y="0"/>
                </a:moveTo>
                <a:lnTo>
                  <a:pt x="8871914" y="0"/>
                </a:lnTo>
                <a:lnTo>
                  <a:pt x="8871914" y="3326967"/>
                </a:lnTo>
                <a:lnTo>
                  <a:pt x="0" y="332696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233453" y="241483"/>
            <a:ext cx="9852573" cy="3731662"/>
          </a:xfrm>
          <a:custGeom>
            <a:avLst/>
            <a:gdLst/>
            <a:ahLst/>
            <a:cxnLst/>
            <a:rect r="r" b="b" t="t" l="l"/>
            <a:pathLst>
              <a:path h="3731662" w="9852573">
                <a:moveTo>
                  <a:pt x="0" y="0"/>
                </a:moveTo>
                <a:lnTo>
                  <a:pt x="9852573" y="0"/>
                </a:lnTo>
                <a:lnTo>
                  <a:pt x="9852573" y="3731662"/>
                </a:lnTo>
                <a:lnTo>
                  <a:pt x="0" y="37316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86506" y="4555330"/>
            <a:ext cx="4650184" cy="1686677"/>
          </a:xfrm>
          <a:custGeom>
            <a:avLst/>
            <a:gdLst/>
            <a:ahLst/>
            <a:cxnLst/>
            <a:rect r="r" b="b" t="t" l="l"/>
            <a:pathLst>
              <a:path h="1686677" w="4650184">
                <a:moveTo>
                  <a:pt x="0" y="0"/>
                </a:moveTo>
                <a:lnTo>
                  <a:pt x="4650184" y="0"/>
                </a:lnTo>
                <a:lnTo>
                  <a:pt x="4650184" y="1686677"/>
                </a:lnTo>
                <a:lnTo>
                  <a:pt x="0" y="168667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135164" y="1057273"/>
            <a:ext cx="4956062" cy="1559384"/>
          </a:xfrm>
          <a:custGeom>
            <a:avLst/>
            <a:gdLst/>
            <a:ahLst/>
            <a:cxnLst/>
            <a:rect r="r" b="b" t="t" l="l"/>
            <a:pathLst>
              <a:path h="1559384" w="4956062">
                <a:moveTo>
                  <a:pt x="0" y="0"/>
                </a:moveTo>
                <a:lnTo>
                  <a:pt x="4956063" y="0"/>
                </a:lnTo>
                <a:lnTo>
                  <a:pt x="4956063" y="1559384"/>
                </a:lnTo>
                <a:lnTo>
                  <a:pt x="0" y="155938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263457" y="7896765"/>
            <a:ext cx="5428217" cy="1683618"/>
          </a:xfrm>
          <a:custGeom>
            <a:avLst/>
            <a:gdLst/>
            <a:ahLst/>
            <a:cxnLst/>
            <a:rect r="r" b="b" t="t" l="l"/>
            <a:pathLst>
              <a:path h="1683618" w="5428217">
                <a:moveTo>
                  <a:pt x="0" y="0"/>
                </a:moveTo>
                <a:lnTo>
                  <a:pt x="5428217" y="0"/>
                </a:lnTo>
                <a:lnTo>
                  <a:pt x="5428217" y="1683618"/>
                </a:lnTo>
                <a:lnTo>
                  <a:pt x="0" y="168361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AutoShape 13" id="13"/>
          <p:cNvSpPr/>
          <p:nvPr/>
        </p:nvSpPr>
        <p:spPr>
          <a:xfrm flipV="true">
            <a:off x="7091227" y="1817915"/>
            <a:ext cx="599540" cy="19050"/>
          </a:xfrm>
          <a:prstGeom prst="line">
            <a:avLst/>
          </a:prstGeom>
          <a:ln cap="flat" w="57150">
            <a:solidFill>
              <a:srgbClr val="4839CC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4" id="14"/>
          <p:cNvSpPr/>
          <p:nvPr/>
        </p:nvSpPr>
        <p:spPr>
          <a:xfrm flipV="true">
            <a:off x="7090319" y="8767135"/>
            <a:ext cx="599540" cy="19050"/>
          </a:xfrm>
          <a:prstGeom prst="line">
            <a:avLst/>
          </a:prstGeom>
          <a:ln cap="flat" w="57150">
            <a:solidFill>
              <a:srgbClr val="4839CC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5" id="15"/>
          <p:cNvSpPr/>
          <p:nvPr/>
        </p:nvSpPr>
        <p:spPr>
          <a:xfrm flipH="true" flipV="true">
            <a:off x="9685907" y="5544757"/>
            <a:ext cx="599843" cy="0"/>
          </a:xfrm>
          <a:prstGeom prst="line">
            <a:avLst/>
          </a:prstGeom>
          <a:ln cap="flat" w="57150">
            <a:solidFill>
              <a:srgbClr val="4839CC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762" y="-4763"/>
            <a:ext cx="18297525" cy="10296525"/>
            <a:chOff x="0" y="0"/>
            <a:chExt cx="24396700" cy="13728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509" y="8509"/>
              <a:ext cx="24384001" cy="13716001"/>
            </a:xfrm>
            <a:custGeom>
              <a:avLst/>
              <a:gdLst/>
              <a:ahLst/>
              <a:cxnLst/>
              <a:rect r="r" b="b" t="t" l="l"/>
              <a:pathLst>
                <a:path h="13716001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3716001"/>
                  </a:lnTo>
                  <a:lnTo>
                    <a:pt x="0" y="1371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1018" cy="13733018"/>
            </a:xfrm>
            <a:custGeom>
              <a:avLst/>
              <a:gdLst/>
              <a:ahLst/>
              <a:cxnLst/>
              <a:rect r="r" b="b" t="t" l="l"/>
              <a:pathLst>
                <a:path h="13733018" w="24401018">
                  <a:moveTo>
                    <a:pt x="8509" y="0"/>
                  </a:moveTo>
                  <a:lnTo>
                    <a:pt x="24392510" y="0"/>
                  </a:lnTo>
                  <a:cubicBezTo>
                    <a:pt x="24397208" y="0"/>
                    <a:pt x="24401018" y="3810"/>
                    <a:pt x="24401018" y="8509"/>
                  </a:cubicBezTo>
                  <a:lnTo>
                    <a:pt x="24401018" y="13724510"/>
                  </a:lnTo>
                  <a:cubicBezTo>
                    <a:pt x="24401018" y="13729208"/>
                    <a:pt x="24397208" y="13733018"/>
                    <a:pt x="24392510" y="13733018"/>
                  </a:cubicBezTo>
                  <a:lnTo>
                    <a:pt x="8509" y="13733018"/>
                  </a:lnTo>
                  <a:cubicBezTo>
                    <a:pt x="3810" y="13733018"/>
                    <a:pt x="0" y="13729208"/>
                    <a:pt x="0" y="13724510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13724510"/>
                  </a:lnTo>
                  <a:lnTo>
                    <a:pt x="8509" y="13724510"/>
                  </a:lnTo>
                  <a:lnTo>
                    <a:pt x="8509" y="13716000"/>
                  </a:lnTo>
                  <a:lnTo>
                    <a:pt x="24392510" y="13716000"/>
                  </a:lnTo>
                  <a:lnTo>
                    <a:pt x="24392510" y="13724510"/>
                  </a:lnTo>
                  <a:lnTo>
                    <a:pt x="24384000" y="13724510"/>
                  </a:lnTo>
                  <a:lnTo>
                    <a:pt x="24384000" y="8509"/>
                  </a:lnTo>
                  <a:lnTo>
                    <a:pt x="24392510" y="8509"/>
                  </a:lnTo>
                  <a:lnTo>
                    <a:pt x="2439251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6321664">
            <a:off x="15805877" y="-3286285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176364">
            <a:off x="-446707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82690" y="1514655"/>
            <a:ext cx="16790218" cy="8136432"/>
            <a:chOff x="0" y="0"/>
            <a:chExt cx="22386957" cy="1084857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386958" cy="10848577"/>
            </a:xfrm>
            <a:custGeom>
              <a:avLst/>
              <a:gdLst/>
              <a:ahLst/>
              <a:cxnLst/>
              <a:rect r="r" b="b" t="t" l="l"/>
              <a:pathLst>
                <a:path h="10848577" w="22386958">
                  <a:moveTo>
                    <a:pt x="0" y="0"/>
                  </a:moveTo>
                  <a:lnTo>
                    <a:pt x="22386958" y="0"/>
                  </a:lnTo>
                  <a:lnTo>
                    <a:pt x="22386958" y="10848577"/>
                  </a:lnTo>
                  <a:lnTo>
                    <a:pt x="0" y="108485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33350"/>
              <a:ext cx="22386957" cy="1098192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 marL="663031" indent="-331516" lvl="1">
                <a:lnSpc>
                  <a:spcPts val="4971"/>
                </a:lnSpc>
                <a:buFont typeface="Arial"/>
                <a:buChar char="•"/>
              </a:pPr>
              <a:r>
                <a:rPr lang="en-US" sz="3071" spc="294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Z-Score Method</a:t>
              </a:r>
            </a:p>
            <a:p>
              <a:pPr algn="just" marL="1326062" indent="-442021" lvl="2">
                <a:lnSpc>
                  <a:spcPts val="4971"/>
                </a:lnSpc>
                <a:buFont typeface="Arial"/>
                <a:buChar char="⚬"/>
              </a:pPr>
              <a:r>
                <a:rPr lang="en-US" sz="3071" spc="294">
                  <a:solidFill>
                    <a:srgbClr val="040506"/>
                  </a:solidFill>
                  <a:latin typeface="Roboto"/>
                  <a:ea typeface="Roboto"/>
                  <a:cs typeface="Roboto"/>
                  <a:sym typeface="Roboto"/>
                </a:rPr>
                <a:t>Detects outliers using standard deviation from the mean.</a:t>
              </a:r>
            </a:p>
            <a:p>
              <a:pPr algn="just" marL="1326062" indent="-442021" lvl="2">
                <a:lnSpc>
                  <a:spcPts val="4971"/>
                </a:lnSpc>
                <a:buFont typeface="Arial"/>
                <a:buChar char="⚬"/>
              </a:pPr>
              <a:r>
                <a:rPr lang="en-US" sz="3071" spc="294">
                  <a:solidFill>
                    <a:srgbClr val="040506"/>
                  </a:solidFill>
                  <a:latin typeface="Roboto"/>
                  <a:ea typeface="Roboto"/>
                  <a:cs typeface="Roboto"/>
                  <a:sym typeface="Roboto"/>
                </a:rPr>
                <a:t>Values beyond a threshold of 3 standard deviations are considered outliers.</a:t>
              </a:r>
            </a:p>
            <a:p>
              <a:pPr algn="just" marL="663031" indent="-331516" lvl="1">
                <a:lnSpc>
                  <a:spcPts val="4971"/>
                </a:lnSpc>
                <a:buFont typeface="Arial"/>
                <a:buChar char="•"/>
              </a:pPr>
              <a:r>
                <a:rPr lang="en-US" sz="3071" spc="294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Handling Low-Variation Columns</a:t>
              </a:r>
            </a:p>
            <a:p>
              <a:pPr algn="just" marL="1326062" indent="-442021" lvl="2">
                <a:lnSpc>
                  <a:spcPts val="4971"/>
                </a:lnSpc>
                <a:buFont typeface="Arial"/>
                <a:buChar char="⚬"/>
              </a:pPr>
              <a:r>
                <a:rPr lang="en-US" sz="3071" spc="294">
                  <a:solidFill>
                    <a:srgbClr val="040506"/>
                  </a:solidFill>
                  <a:latin typeface="Roboto"/>
                  <a:ea typeface="Roboto"/>
                  <a:cs typeface="Roboto"/>
                  <a:sym typeface="Roboto"/>
                </a:rPr>
                <a:t>If a column has very low standard deviation, outlier removal is skipped to avoid data distortion.</a:t>
              </a:r>
            </a:p>
            <a:p>
              <a:pPr algn="just" marL="663031" indent="-331516" lvl="1">
                <a:lnSpc>
                  <a:spcPts val="4971"/>
                </a:lnSpc>
                <a:buFont typeface="Arial"/>
                <a:buChar char="•"/>
              </a:pPr>
              <a:r>
                <a:rPr lang="en-US" sz="3071" spc="294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Replacement &amp; Interpolation</a:t>
              </a:r>
            </a:p>
            <a:p>
              <a:pPr algn="just" marL="1326062" indent="-442021" lvl="2">
                <a:lnSpc>
                  <a:spcPts val="4971"/>
                </a:lnSpc>
                <a:buFont typeface="Arial"/>
                <a:buChar char="⚬"/>
              </a:pPr>
              <a:r>
                <a:rPr lang="en-US" sz="3071" spc="294">
                  <a:solidFill>
                    <a:srgbClr val="040506"/>
                  </a:solidFill>
                  <a:latin typeface="Roboto"/>
                  <a:ea typeface="Roboto"/>
                  <a:cs typeface="Roboto"/>
                  <a:sym typeface="Roboto"/>
                </a:rPr>
                <a:t>Outliers are marked as NaN and filled using linear interpolation to maintain continuity.</a:t>
              </a:r>
            </a:p>
            <a:p>
              <a:pPr algn="just" marL="663031" indent="-331516" lvl="1">
                <a:lnSpc>
                  <a:spcPts val="4971"/>
                </a:lnSpc>
                <a:buFont typeface="Arial"/>
                <a:buChar char="•"/>
              </a:pPr>
              <a:r>
                <a:rPr lang="en-US" sz="3071" spc="294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Diagnostic Visualization</a:t>
              </a:r>
            </a:p>
            <a:p>
              <a:pPr algn="just" marL="1326062" indent="-442021" lvl="2">
                <a:lnSpc>
                  <a:spcPts val="4975"/>
                </a:lnSpc>
                <a:buFont typeface="Arial"/>
                <a:buChar char="⚬"/>
              </a:pPr>
              <a:r>
                <a:rPr lang="en-US" sz="3071" spc="294">
                  <a:solidFill>
                    <a:srgbClr val="040506"/>
                  </a:solidFill>
                  <a:latin typeface="Roboto"/>
                  <a:ea typeface="Roboto"/>
                  <a:cs typeface="Roboto"/>
                  <a:sym typeface="Roboto"/>
                </a:rPr>
                <a:t>Before &amp; After Scatter Plots are used to confirm effective outlier removal.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81746" y="222754"/>
            <a:ext cx="15645211" cy="844282"/>
            <a:chOff x="0" y="0"/>
            <a:chExt cx="20860281" cy="112570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860280" cy="1125709"/>
            </a:xfrm>
            <a:custGeom>
              <a:avLst/>
              <a:gdLst/>
              <a:ahLst/>
              <a:cxnLst/>
              <a:rect r="r" b="b" t="t" l="l"/>
              <a:pathLst>
                <a:path h="1125709" w="20860280">
                  <a:moveTo>
                    <a:pt x="0" y="0"/>
                  </a:moveTo>
                  <a:lnTo>
                    <a:pt x="20860280" y="0"/>
                  </a:lnTo>
                  <a:lnTo>
                    <a:pt x="20860280" y="1125709"/>
                  </a:lnTo>
                  <a:lnTo>
                    <a:pt x="0" y="112570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20860281" cy="121143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070"/>
                </a:lnSpc>
              </a:pPr>
              <a:r>
                <a:rPr lang="en-US" sz="4399" spc="429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Data Cleaning &amp; Preprocessing: (</a:t>
              </a:r>
              <a:r>
                <a:rPr lang="en-US" sz="4399" spc="429">
                  <a:solidFill>
                    <a:srgbClr val="1ED44E"/>
                  </a:solidFill>
                  <a:latin typeface="Roboto"/>
                  <a:ea typeface="Roboto"/>
                  <a:cs typeface="Roboto"/>
                  <a:sym typeface="Roboto"/>
                </a:rPr>
                <a:t>Removing Outliers</a:t>
              </a:r>
              <a:r>
                <a:rPr lang="en-US" sz="4399" spc="429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)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762" y="-4763"/>
            <a:ext cx="18297525" cy="10296525"/>
            <a:chOff x="0" y="0"/>
            <a:chExt cx="24396700" cy="13728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509" y="8509"/>
              <a:ext cx="24384001" cy="13716001"/>
            </a:xfrm>
            <a:custGeom>
              <a:avLst/>
              <a:gdLst/>
              <a:ahLst/>
              <a:cxnLst/>
              <a:rect r="r" b="b" t="t" l="l"/>
              <a:pathLst>
                <a:path h="13716001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3716001"/>
                  </a:lnTo>
                  <a:lnTo>
                    <a:pt x="0" y="1371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01018" cy="13733018"/>
            </a:xfrm>
            <a:custGeom>
              <a:avLst/>
              <a:gdLst/>
              <a:ahLst/>
              <a:cxnLst/>
              <a:rect r="r" b="b" t="t" l="l"/>
              <a:pathLst>
                <a:path h="13733018" w="24401018">
                  <a:moveTo>
                    <a:pt x="8509" y="0"/>
                  </a:moveTo>
                  <a:lnTo>
                    <a:pt x="24392510" y="0"/>
                  </a:lnTo>
                  <a:cubicBezTo>
                    <a:pt x="24397208" y="0"/>
                    <a:pt x="24401018" y="3810"/>
                    <a:pt x="24401018" y="8509"/>
                  </a:cubicBezTo>
                  <a:lnTo>
                    <a:pt x="24401018" y="13724510"/>
                  </a:lnTo>
                  <a:cubicBezTo>
                    <a:pt x="24401018" y="13729208"/>
                    <a:pt x="24397208" y="13733018"/>
                    <a:pt x="24392510" y="13733018"/>
                  </a:cubicBezTo>
                  <a:lnTo>
                    <a:pt x="8509" y="13733018"/>
                  </a:lnTo>
                  <a:cubicBezTo>
                    <a:pt x="3810" y="13733018"/>
                    <a:pt x="0" y="13729208"/>
                    <a:pt x="0" y="13724510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13724510"/>
                  </a:lnTo>
                  <a:lnTo>
                    <a:pt x="8509" y="13724510"/>
                  </a:lnTo>
                  <a:lnTo>
                    <a:pt x="8509" y="13716000"/>
                  </a:lnTo>
                  <a:lnTo>
                    <a:pt x="24392510" y="13716000"/>
                  </a:lnTo>
                  <a:lnTo>
                    <a:pt x="24392510" y="13724510"/>
                  </a:lnTo>
                  <a:lnTo>
                    <a:pt x="24384000" y="13724510"/>
                  </a:lnTo>
                  <a:lnTo>
                    <a:pt x="24384000" y="8509"/>
                  </a:lnTo>
                  <a:lnTo>
                    <a:pt x="24392510" y="8509"/>
                  </a:lnTo>
                  <a:lnTo>
                    <a:pt x="24392510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4479722" y="-4833750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2343" y="5557138"/>
            <a:ext cx="5605963" cy="3701162"/>
          </a:xfrm>
          <a:custGeom>
            <a:avLst/>
            <a:gdLst/>
            <a:ahLst/>
            <a:cxnLst/>
            <a:rect r="r" b="b" t="t" l="l"/>
            <a:pathLst>
              <a:path h="3701162" w="5605963">
                <a:moveTo>
                  <a:pt x="0" y="0"/>
                </a:moveTo>
                <a:lnTo>
                  <a:pt x="5605962" y="0"/>
                </a:lnTo>
                <a:lnTo>
                  <a:pt x="5605962" y="3701162"/>
                </a:lnTo>
                <a:lnTo>
                  <a:pt x="0" y="37011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1593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4176364">
            <a:off x="-4467079" y="6530238"/>
            <a:ext cx="7616557" cy="7815497"/>
          </a:xfrm>
          <a:custGeom>
            <a:avLst/>
            <a:gdLst/>
            <a:ahLst/>
            <a:cxnLst/>
            <a:rect r="r" b="b" t="t" l="l"/>
            <a:pathLst>
              <a:path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" r="0" b="-6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81746" y="441829"/>
            <a:ext cx="4740278" cy="1250493"/>
            <a:chOff x="0" y="0"/>
            <a:chExt cx="6320370" cy="166732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20370" cy="1667324"/>
            </a:xfrm>
            <a:custGeom>
              <a:avLst/>
              <a:gdLst/>
              <a:ahLst/>
              <a:cxnLst/>
              <a:rect r="r" b="b" t="t" l="l"/>
              <a:pathLst>
                <a:path h="1667324" w="6320370">
                  <a:moveTo>
                    <a:pt x="0" y="0"/>
                  </a:moveTo>
                  <a:lnTo>
                    <a:pt x="6320370" y="0"/>
                  </a:lnTo>
                  <a:lnTo>
                    <a:pt x="6320370" y="1667324"/>
                  </a:lnTo>
                  <a:lnTo>
                    <a:pt x="0" y="16673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6320370" cy="173399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242"/>
                </a:lnSpc>
              </a:pPr>
              <a:r>
                <a:rPr lang="en-US" sz="3799" spc="371">
                  <a:solidFill>
                    <a:srgbClr val="4839CC"/>
                  </a:solidFill>
                  <a:latin typeface="Roboto"/>
                  <a:ea typeface="Roboto"/>
                  <a:cs typeface="Roboto"/>
                  <a:sym typeface="Roboto"/>
                </a:rPr>
                <a:t>Visualizations: 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182302" y="86810"/>
            <a:ext cx="10331307" cy="3383503"/>
          </a:xfrm>
          <a:custGeom>
            <a:avLst/>
            <a:gdLst/>
            <a:ahLst/>
            <a:cxnLst/>
            <a:rect r="r" b="b" t="t" l="l"/>
            <a:pathLst>
              <a:path h="3383503" w="10331307">
                <a:moveTo>
                  <a:pt x="0" y="0"/>
                </a:moveTo>
                <a:lnTo>
                  <a:pt x="10331307" y="0"/>
                </a:lnTo>
                <a:lnTo>
                  <a:pt x="10331307" y="3383503"/>
                </a:lnTo>
                <a:lnTo>
                  <a:pt x="0" y="33835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239452" y="3485014"/>
            <a:ext cx="10321782" cy="3380383"/>
          </a:xfrm>
          <a:custGeom>
            <a:avLst/>
            <a:gdLst/>
            <a:ahLst/>
            <a:cxnLst/>
            <a:rect r="r" b="b" t="t" l="l"/>
            <a:pathLst>
              <a:path h="3380383" w="10321782">
                <a:moveTo>
                  <a:pt x="0" y="0"/>
                </a:moveTo>
                <a:lnTo>
                  <a:pt x="10321782" y="0"/>
                </a:lnTo>
                <a:lnTo>
                  <a:pt x="10321782" y="3380383"/>
                </a:lnTo>
                <a:lnTo>
                  <a:pt x="0" y="33803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182302" y="6874922"/>
            <a:ext cx="10331307" cy="3383503"/>
          </a:xfrm>
          <a:custGeom>
            <a:avLst/>
            <a:gdLst/>
            <a:ahLst/>
            <a:cxnLst/>
            <a:rect r="r" b="b" t="t" l="l"/>
            <a:pathLst>
              <a:path h="3383503" w="10331307">
                <a:moveTo>
                  <a:pt x="0" y="0"/>
                </a:moveTo>
                <a:lnTo>
                  <a:pt x="10331307" y="0"/>
                </a:lnTo>
                <a:lnTo>
                  <a:pt x="10331307" y="3383503"/>
                </a:lnTo>
                <a:lnTo>
                  <a:pt x="0" y="338350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32818" y="1647222"/>
            <a:ext cx="5719605" cy="3701162"/>
          </a:xfrm>
          <a:custGeom>
            <a:avLst/>
            <a:gdLst/>
            <a:ahLst/>
            <a:cxnLst/>
            <a:rect r="r" b="b" t="t" l="l"/>
            <a:pathLst>
              <a:path h="3701162" w="5719605">
                <a:moveTo>
                  <a:pt x="0" y="0"/>
                </a:moveTo>
                <a:lnTo>
                  <a:pt x="5719605" y="0"/>
                </a:lnTo>
                <a:lnTo>
                  <a:pt x="5719605" y="3701162"/>
                </a:lnTo>
                <a:lnTo>
                  <a:pt x="0" y="37011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97588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DAGer08t79w</dc:identifier>
  <dcterms:modified xsi:type="dcterms:W3CDTF">2011-08-01T06:04:30Z</dcterms:modified>
  <cp:revision>1</cp:revision>
  <dc:title>Time Series Analysis and Forcasting Project</dc:title>
</cp:coreProperties>
</file>