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8"/>
  </p:notesMasterIdLst>
  <p:handoutMasterIdLst>
    <p:handoutMasterId r:id="rId39"/>
  </p:handoutMasterIdLst>
  <p:sldIdLst>
    <p:sldId id="256" r:id="rId3"/>
    <p:sldId id="442" r:id="rId4"/>
    <p:sldId id="478" r:id="rId5"/>
    <p:sldId id="443" r:id="rId6"/>
    <p:sldId id="444" r:id="rId7"/>
    <p:sldId id="445" r:id="rId8"/>
    <p:sldId id="459" r:id="rId9"/>
    <p:sldId id="460" r:id="rId10"/>
    <p:sldId id="447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77" r:id="rId22"/>
    <p:sldId id="461" r:id="rId23"/>
    <p:sldId id="462" r:id="rId24"/>
    <p:sldId id="476" r:id="rId25"/>
    <p:sldId id="463" r:id="rId26"/>
    <p:sldId id="464" r:id="rId27"/>
    <p:sldId id="465" r:id="rId28"/>
    <p:sldId id="466" r:id="rId29"/>
    <p:sldId id="468" r:id="rId30"/>
    <p:sldId id="467" r:id="rId31"/>
    <p:sldId id="469" r:id="rId32"/>
    <p:sldId id="470" r:id="rId33"/>
    <p:sldId id="471" r:id="rId34"/>
    <p:sldId id="473" r:id="rId35"/>
    <p:sldId id="474" r:id="rId36"/>
    <p:sldId id="475" r:id="rId3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5520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D16B1-E6CC-4E0C-847C-D2CDA1B01500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97A9-9A86-42D5-B6EB-31DCB098E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7199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D4E7-0234-495F-AE06-C39E63EE1CBE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48993-EDCF-4DE4-B454-DD2AD3A00B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249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BCCBED1-FE26-48C1-94F1-9117F84B0ECB}"/>
              </a:ext>
            </a:extLst>
          </p:cNvPr>
          <p:cNvCxnSpPr/>
          <p:nvPr userDrawn="1"/>
        </p:nvCxnSpPr>
        <p:spPr>
          <a:xfrm>
            <a:off x="0" y="9432764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2F0572D-658F-4326-8560-7B741132CA63}"/>
              </a:ext>
            </a:extLst>
          </p:cNvPr>
          <p:cNvCxnSpPr/>
          <p:nvPr userDrawn="1"/>
        </p:nvCxnSpPr>
        <p:spPr>
          <a:xfrm>
            <a:off x="0" y="525382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9514586"/>
            <a:ext cx="6858000" cy="39141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52DDC880-7737-4F89-9E65-3923E98D9F7B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14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991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200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BCCBED1-FE26-48C1-94F1-9117F84B0ECB}"/>
              </a:ext>
            </a:extLst>
          </p:cNvPr>
          <p:cNvCxnSpPr/>
          <p:nvPr userDrawn="1"/>
        </p:nvCxnSpPr>
        <p:spPr>
          <a:xfrm>
            <a:off x="0" y="9432764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72F0572D-658F-4326-8560-7B741132CA63}"/>
              </a:ext>
            </a:extLst>
          </p:cNvPr>
          <p:cNvCxnSpPr/>
          <p:nvPr userDrawn="1"/>
        </p:nvCxnSpPr>
        <p:spPr>
          <a:xfrm>
            <a:off x="0" y="525382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07049F-C2FD-4E6F-A52F-0D209221D231}"/>
              </a:ext>
            </a:extLst>
          </p:cNvPr>
          <p:cNvSpPr txBox="1"/>
          <p:nvPr userDrawn="1"/>
        </p:nvSpPr>
        <p:spPr>
          <a:xfrm>
            <a:off x="3244073" y="249002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디지털 경기도정 구현을 위한 전략과제별 정보시스템 구축</a:t>
            </a:r>
            <a:endParaRPr lang="ko-KR" altLang="en-US" sz="1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-1" y="9497332"/>
            <a:ext cx="6858000" cy="391414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ea"/>
                <a:ea typeface="+mn-ea"/>
              </a:defRPr>
            </a:lvl1pPr>
          </a:lstStyle>
          <a:p>
            <a:r>
              <a:rPr lang="en-US" altLang="ko-KR"/>
              <a:t>-</a:t>
            </a:r>
            <a:fld id="{52DDC880-7737-4F89-9E65-3923E98D9F7B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025" name="_x250931576" descr="EMB00004c0c096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" y="9519085"/>
            <a:ext cx="1935163" cy="288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81346264" descr="EMB00004c0c096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30" y="9432820"/>
            <a:ext cx="1931987" cy="47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15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C880-7737-4F89-9E65-3923E98D9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76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439CA7-636A-4B48-B9C5-0EF5111D0895}"/>
              </a:ext>
            </a:extLst>
          </p:cNvPr>
          <p:cNvSpPr txBox="1"/>
          <p:nvPr/>
        </p:nvSpPr>
        <p:spPr>
          <a:xfrm>
            <a:off x="0" y="2883569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디지털 경기도정 구현을 위한 전략과제별 정보시스템 구축</a:t>
            </a:r>
            <a:endParaRPr lang="ko-KR" altLang="en-US" sz="2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A46692-0CD0-4141-A0A5-D29097C804A0}"/>
              </a:ext>
            </a:extLst>
          </p:cNvPr>
          <p:cNvSpPr txBox="1"/>
          <p:nvPr/>
        </p:nvSpPr>
        <p:spPr>
          <a:xfrm>
            <a:off x="0" y="5846405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2020.12</a:t>
            </a:r>
            <a:endParaRPr lang="ko-KR" altLang="en-US" sz="2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5F3F62-FE23-4D48-B2E8-05EE5DC4DAEC}"/>
              </a:ext>
            </a:extLst>
          </p:cNvPr>
          <p:cNvSpPr txBox="1"/>
          <p:nvPr/>
        </p:nvSpPr>
        <p:spPr>
          <a:xfrm>
            <a:off x="0" y="3439056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운영자 </a:t>
            </a:r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메뉴얼</a:t>
            </a:r>
          </a:p>
        </p:txBody>
      </p:sp>
      <p:pic>
        <p:nvPicPr>
          <p:cNvPr id="2049" name="_x281443200" descr="EMB00004c0c096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06" y="8227982"/>
            <a:ext cx="1931987" cy="592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576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관리자관리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관리자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관리자를 삭제한다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관리자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관리자를 등록한다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등록 팝업이 열린다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등록할 관리자를 선택한다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858000" cy="16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" y="3290266"/>
            <a:ext cx="4410074" cy="230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24634" y="28030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888754" y="340296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8.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관리자</a:t>
            </a:r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관리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182114" y="20817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 승인 관리 목록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지식 승인 상세 확인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승인할 지식의 상세 내용을 확인한다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지식 승인 상세 페이지로 이동한다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12900"/>
            <a:ext cx="6858000" cy="255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049282" y="249219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9.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지식 승인 관리 목록</a:t>
            </a:r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 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승인 관리 상세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승인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지식을 승인하거나 반려한다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8232"/>
            <a:ext cx="6858000" cy="307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38640" y="42610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10.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지식 승인 관리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추천 지식 관리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추천지식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추천지식을 등록한다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등록 팝업이 열린다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등록할 지식을 선택한다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001" y="4156332"/>
            <a:ext cx="3009900" cy="181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6200"/>
            <a:ext cx="685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50034" y="37835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549154" y="41802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11.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추천 지식 관리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오류 신고 목록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오류 신고 상세 확인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오류 신고의 상세 내용을 확인한다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오류 신고 상세 페이지로 이동한다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62100"/>
            <a:ext cx="685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06738" y="268116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12.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오류 신고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오류 신고 상세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오류 신고 답변 등록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신고 내용에 대한 답변을 등록한다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하단에 등록한 답변을 조회한다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1125"/>
            <a:ext cx="6858000" cy="352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7346" y="283966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13.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오류 신고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ko-KR" altLang="en-US" sz="110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지식</a:t>
                      </a:r>
                      <a:r>
                        <a:rPr lang="ko-KR" altLang="en-US" sz="1100" baseline="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맵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관리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유형 및 대주제 선택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대주제를 선택한다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해당 대주제의 소주제가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우측창에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표시된다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대주제 추가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대주제를 추가한다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소주제 선택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소주제를 선택한다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소주제 추가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소주제를 추가한다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⑤ 변경 적용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변경한 내용을 적용한다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2634"/>
            <a:ext cx="6857999" cy="455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634498" y="246780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359410" y="250990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14. </a:t>
            </a:r>
            <a:r>
              <a:rPr lang="ko-KR" altLang="en-US" sz="1400" b="1" dirty="0" err="1" smtClean="0">
                <a:latin typeface="경기천년제목 Bold" pitchFamily="18" charset="-127"/>
                <a:ea typeface="경기천년제목 Bold" pitchFamily="18" charset="-127"/>
              </a:rPr>
              <a:t>지식맵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 관리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133602" y="52165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541278" y="47690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159510" y="477304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관리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설문조사 관리 상세 확인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설문조사의 상세 내용을 확인한다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설문조사 관리 상세 페이지로 이동한다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67687"/>
            <a:ext cx="6858000" cy="205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12834" y="242513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15.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설문조사 관리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관리 상세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설문조사 승인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설문조사를 승인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5" y="1302639"/>
            <a:ext cx="6510528" cy="477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04402" y="591814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16.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설문조사 관리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공지사항 관리 목록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공지사항 상세 확인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공지사항의 상세 내용을 확인한다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공지사항 관리 상세 페이지로 이동한다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공지사항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공지사항을 등록한다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공지사항 등록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857999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07754" y="21934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70354" y="415988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17.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공지사항 관리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738D59-041E-46C5-B783-05170CECB4F7}"/>
              </a:ext>
            </a:extLst>
          </p:cNvPr>
          <p:cNvSpPr txBox="1"/>
          <p:nvPr/>
        </p:nvSpPr>
        <p:spPr>
          <a:xfrm>
            <a:off x="0" y="517821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Bold" pitchFamily="18" charset="-127"/>
                <a:ea typeface="경기천년제목 Bold" pitchFamily="18" charset="-127"/>
              </a:rPr>
              <a:t>목    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3DDCAFF-5788-470D-BD1D-19261B54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8844335"/>
              </p:ext>
            </p:extLst>
          </p:nvPr>
        </p:nvGraphicFramePr>
        <p:xfrm>
          <a:off x="421450" y="977169"/>
          <a:ext cx="6080125" cy="85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418">
                  <a:extLst>
                    <a:ext uri="{9D8B030D-6E8A-4147-A177-3AD203B41FA5}">
                      <a16:colId xmlns="" xmlns:a16="http://schemas.microsoft.com/office/drawing/2014/main" val="1205367373"/>
                    </a:ext>
                  </a:extLst>
                </a:gridCol>
                <a:gridCol w="528707">
                  <a:extLst>
                    <a:ext uri="{9D8B030D-6E8A-4147-A177-3AD203B41FA5}">
                      <a16:colId xmlns="" xmlns:a16="http://schemas.microsoft.com/office/drawing/2014/main" val="3142098696"/>
                    </a:ext>
                  </a:extLst>
                </a:gridCol>
              </a:tblGrid>
              <a:tr h="1578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1.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메인화면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………………………………………………………………………………………………………………………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9001443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2.</a:t>
                      </a:r>
                      <a:r>
                        <a:rPr lang="en-US" altLang="ko-KR" sz="1050" b="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부서별 </a:t>
                      </a:r>
                      <a:r>
                        <a:rPr lang="ko-KR" altLang="en-US" sz="1050" b="0" baseline="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050" b="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4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6237165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부서별 </a:t>
                      </a:r>
                      <a:r>
                        <a:rPr lang="ko-KR" altLang="en-US" sz="1050" b="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5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3722741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4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목록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………………………………………………………………………………………………………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6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7445938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5.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 </a:t>
                      </a:r>
                      <a:r>
                        <a:rPr lang="ko-KR" altLang="en-US" sz="1050" b="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7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7404132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6.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우수사용자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8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61148371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7.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우수부서</a:t>
                      </a:r>
                      <a:r>
                        <a:rPr lang="ko-KR" altLang="en-US" sz="1050" b="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9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0305901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8.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관리자 관리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10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0148914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9.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지식 승인 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11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0343169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10.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지식 승인 관리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12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7005214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11.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추천 지식 관리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13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0869886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12.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오류 신고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14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689542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13.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오류 신고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15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7983149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14. </a:t>
                      </a:r>
                      <a:r>
                        <a:rPr lang="ko-KR" altLang="en-US" sz="1050" b="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관리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16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775513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15.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17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130248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16.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관리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18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8588643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17.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19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0223020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18.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등록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20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19.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관리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21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1940318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20. FAQ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22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357762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21. FAQ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23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22. FAQ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24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8755410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23.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25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8323127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24.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관리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26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6978034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25.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배너 관리 목록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27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4179714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26.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배너 등록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28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6438712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27.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배너 관리 상세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29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002427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28.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메뉴 관리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30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1737588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29.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접속통계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31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4672078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30.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지식통계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32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2124688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31.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접속통계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33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472565"/>
                  </a:ext>
                </a:extLst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32.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검색통계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34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</a:tr>
              <a:tr h="1578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33. </a:t>
                      </a:r>
                      <a:r>
                        <a:rPr lang="ko-KR" altLang="en-US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로그관리</a:t>
                      </a:r>
                      <a:r>
                        <a:rPr lang="ko-KR" altLang="en-US" sz="1050" b="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………………………………………………………………………………………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……………………………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35</a:t>
                      </a:r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</a:tr>
              <a:tr h="15787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7603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01800"/>
            <a:ext cx="6858001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공지사항 등록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공지사항 입력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등록할 공지사항의 내용을 입력한다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작성완료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공지사항을 등록한다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 후 공지사항 관리 목록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883674" y="275736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587754" y="50895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18.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공지사항 등록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공지사항 관리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공지사항 수정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수정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내용을 수정한다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수정페이지로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공지사항을 삭제한다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7000"/>
            <a:ext cx="685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98178" y="385159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19.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공지사항 관리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en-US" altLang="ko-KR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 목록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확인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의 상세 내용을 확인한다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FAQ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등록한다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등록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6690"/>
            <a:ext cx="6858000" cy="27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20. FAQ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관리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848114" y="22361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75434" y="396843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5100"/>
            <a:ext cx="68580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FAQ </a:t>
                      </a:r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등록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등록한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의 내용을 입력한다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작성완료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등록한다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 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관리 목록 페이지로 이동한다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884690" y="247390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645666" y="47898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21. FAQ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등록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en-US" altLang="ko-KR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 상세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수정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수정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FAQ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수정한다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수정페이지로 이동한다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삭제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FAQ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삭제한다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36700"/>
            <a:ext cx="6858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29300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22. FAQ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관리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 목록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상세 확인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개설을 신청한 커뮤니티 상세 내용을 확인한다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3200"/>
            <a:ext cx="6858000" cy="308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29114" y="24830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23.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커뮤니티 관리</a:t>
            </a:r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 상세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승인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개설을 신청한 커뮤니티를 승인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 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36700"/>
            <a:ext cx="68580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32069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24.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커뮤니티 관리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배너 관리 목록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배너 상세 확인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커뮤니티 배너의 상세 내용을 확인한다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배너를 등록한다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커뮤니티 배너 등록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0175"/>
            <a:ext cx="68580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352554" y="252876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60194" y="382968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25.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커뮤니티 배너 관리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배너 등록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배너 입력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등록한 커뮤니티 배너의 내용을 입력한다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배너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미리보기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등록할 배너를 확인한다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작성완료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커뮤니티 배너를 등록한다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 후 커뮤니티 배너 관리 목록으로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4524"/>
            <a:ext cx="6858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05874" y="25592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506474" y="271716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26.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커뮤니티 배너 등록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856994" y="383476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배너 관리 상세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배너 수정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수정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배너를 수정한다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커뮤니티 배너 수정 페이지로 이동한다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배너를 삭제한다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0032"/>
            <a:ext cx="6857999" cy="308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41365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27.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커뮤니티 배너 관리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ko-KR" altLang="en-US" sz="110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메인화면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사용자관리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게시판관리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메뉴관리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로그관리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마일리지관리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점수를 조회한다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사용자관리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우수사용자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우수부서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관리자를 관리한다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지식관리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지식승인 및 추천지식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오류신고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지식맵을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관리한다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설문조사관리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승인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게시판관리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및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관리한다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커뮤니티관리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승인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반려 및 커뮤니티 배너를 관리한다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메뉴관리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메뉴를 관리한다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로그관리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 및 로그를 조회한다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6858000" cy="345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959874" y="20156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1. </a:t>
            </a:r>
            <a:r>
              <a:rPr lang="ko-KR" altLang="en-US" sz="1400" b="1" dirty="0" err="1" smtClean="0">
                <a:latin typeface="경기천년제목 Bold" pitchFamily="18" charset="-127"/>
                <a:ea typeface="경기천년제목 Bold" pitchFamily="18" charset="-127"/>
              </a:rPr>
              <a:t>메인화면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메뉴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관리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메뉴 변경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변경할 내용을 입력한다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적용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내용을 적용한다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0650"/>
            <a:ext cx="685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448314" y="25744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806194" y="518604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28.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메뉴 관리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접속통계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접속통계 조회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접속통계 기록을 확인한다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다운로드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통계기록을 엑셀파일로 다운로드 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13705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13774" y="478218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29.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접속통계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9164"/>
            <a:ext cx="6858000" cy="259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통계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지식통계 조회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지식통계 기록을 확인한다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152902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30.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지식 통계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Q&amp;A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통계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 조회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Q&amp;A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 기록을 확인한다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다운로드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통계기록을 엑셀파일로 다운로드 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" y="1358637"/>
            <a:ext cx="6422072" cy="27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6754" y="14213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65234" y="391604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31. Q&amp;A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통계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검색통계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검색통계 조회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검색통계 기록을 확인한다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Access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Key 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0baea2f0ae20150d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1" y="1238250"/>
            <a:ext cx="5626100" cy="492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18194" y="129940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32.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검색통계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68580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로그관리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로그 조회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로그 기록을 확인한다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24728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33.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로그관리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부서별 </a:t>
                      </a:r>
                      <a:r>
                        <a:rPr lang="ko-KR" altLang="en-US" sz="110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목록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부서별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목록을 조회한다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상세 확인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상세를 확인한다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부서별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페이지로 이동한다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9400"/>
            <a:ext cx="6858000" cy="12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5794" y="257956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872234" y="25800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2.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 부서별 </a:t>
            </a:r>
            <a:r>
              <a:rPr lang="ko-KR" altLang="en-US" sz="1400" b="1" dirty="0" err="1" smtClean="0">
                <a:latin typeface="경기천년제목 Bold" pitchFamily="18" charset="-127"/>
                <a:ea typeface="경기천년제목 Bold" pitchFamily="18" charset="-127"/>
              </a:rPr>
              <a:t>마일리지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부서별 </a:t>
                      </a:r>
                      <a:r>
                        <a:rPr lang="ko-KR" altLang="en-US" sz="110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부서별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 목록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 내역을 조회한다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49"/>
            <a:ext cx="6858000" cy="315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24322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3.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부서별 </a:t>
            </a:r>
            <a:r>
              <a:rPr lang="ko-KR" altLang="en-US" sz="1400" b="1" dirty="0" err="1" smtClean="0">
                <a:latin typeface="경기천년제목 Bold" pitchFamily="18" charset="-127"/>
                <a:ea typeface="경기천년제목 Bold" pitchFamily="18" charset="-127"/>
              </a:rPr>
              <a:t>마일리지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○ 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</a:p>
                    <a:p>
                      <a:pPr latinLnBrk="1"/>
                      <a:endParaRPr lang="ko-KR" altLang="en-US" sz="12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기능 설명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목록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목록을 조회한다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확인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상세를 확인한다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페이지로 이동한다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12136"/>
            <a:ext cx="6858000" cy="158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1824" y="250209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4.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개인별 </a:t>
            </a:r>
            <a:r>
              <a:rPr lang="ko-KR" altLang="en-US" sz="1400" b="1" dirty="0" err="1" smtClean="0">
                <a:latin typeface="경기천년제목 Bold" pitchFamily="18" charset="-127"/>
                <a:ea typeface="경기천년제목 Bold" pitchFamily="18" charset="-127"/>
              </a:rPr>
              <a:t>마일리지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 목록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949704" y="25135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개인별 </a:t>
                      </a:r>
                      <a:r>
                        <a:rPr lang="ko-KR" altLang="en-US" sz="1100" dirty="0" err="1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 목록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상세 내역을 조회한다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62100"/>
            <a:ext cx="6857999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3414" y="23712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5.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개인별 </a:t>
            </a:r>
            <a:r>
              <a:rPr lang="ko-KR" altLang="en-US" sz="1400" b="1" dirty="0" err="1" smtClean="0">
                <a:latin typeface="경기천년제목 Bold" pitchFamily="18" charset="-127"/>
                <a:ea typeface="경기천년제목 Bold" pitchFamily="18" charset="-127"/>
              </a:rPr>
              <a:t>마일리지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 상세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우수사용자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우수사용자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우수사용자를 삭제한다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우수사용자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우수사용자를 등록한다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등록 팝업이 열린다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등록할 우수사용자를 선택한다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9488"/>
            <a:ext cx="6858000" cy="16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48764" y="289833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6.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우수사용자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0550" y="3067686"/>
            <a:ext cx="3352800" cy="172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720604" y="313455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201164" y="215919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우수부서</a:t>
                      </a:r>
                      <a:r>
                        <a:rPr lang="ko-KR" altLang="en-US" sz="1100" baseline="0" dirty="0" smtClean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 smtClean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 smtClean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우수부서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우수부서를 삭제한다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우수부서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우수부서를 등록한다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등록 팝업이 열린다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등록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등록할 우수부서를 선택한다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3578225"/>
            <a:ext cx="4210050" cy="21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5100"/>
            <a:ext cx="6857999" cy="191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194306" y="22849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982226" y="364375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D0D78F-BC09-4C3F-84B1-807FFB262C8E}"/>
              </a:ext>
            </a:extLst>
          </p:cNvPr>
          <p:cNvSpPr txBox="1"/>
          <p:nvPr/>
        </p:nvSpPr>
        <p:spPr>
          <a:xfrm>
            <a:off x="0" y="690248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경기천년제목 Bold" pitchFamily="18" charset="-127"/>
                <a:ea typeface="경기천년제목 Bold" pitchFamily="18" charset="-127"/>
              </a:rPr>
              <a:t>7. </a:t>
            </a:r>
            <a:r>
              <a:rPr lang="ko-KR" altLang="en-US" sz="1400" b="1" dirty="0" smtClean="0">
                <a:latin typeface="경기천년제목 Bold" pitchFamily="18" charset="-127"/>
                <a:ea typeface="경기천년제목 Bold" pitchFamily="18" charset="-127"/>
              </a:rPr>
              <a:t>우수부서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60194" y="31505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88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4997</TotalTime>
  <Words>1750</Words>
  <Application>Microsoft Office PowerPoint</Application>
  <PresentationFormat>A4 용지(210x297mm)</PresentationFormat>
  <Paragraphs>465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이봉규</dc:creator>
  <cp:lastModifiedBy>jyg</cp:lastModifiedBy>
  <cp:revision>747</cp:revision>
  <dcterms:created xsi:type="dcterms:W3CDTF">2020-05-11T01:32:09Z</dcterms:created>
  <dcterms:modified xsi:type="dcterms:W3CDTF">2021-12-14T19:23:02Z</dcterms:modified>
</cp:coreProperties>
</file>