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41"/>
  </p:notesMasterIdLst>
  <p:handoutMasterIdLst>
    <p:handoutMasterId r:id="rId42"/>
  </p:handoutMasterIdLst>
  <p:sldIdLst>
    <p:sldId id="256" r:id="rId3"/>
    <p:sldId id="445" r:id="rId4"/>
    <p:sldId id="471" r:id="rId5"/>
    <p:sldId id="472" r:id="rId6"/>
    <p:sldId id="443" r:id="rId7"/>
    <p:sldId id="444" r:id="rId8"/>
    <p:sldId id="473" r:id="rId9"/>
    <p:sldId id="446" r:id="rId10"/>
    <p:sldId id="476" r:id="rId11"/>
    <p:sldId id="477" r:id="rId12"/>
    <p:sldId id="478" r:id="rId13"/>
    <p:sldId id="480" r:id="rId14"/>
    <p:sldId id="449" r:id="rId15"/>
    <p:sldId id="450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81" r:id="rId24"/>
    <p:sldId id="459" r:id="rId25"/>
    <p:sldId id="482" r:id="rId26"/>
    <p:sldId id="483" r:id="rId27"/>
    <p:sldId id="460" r:id="rId28"/>
    <p:sldId id="461" r:id="rId29"/>
    <p:sldId id="447" r:id="rId30"/>
    <p:sldId id="448" r:id="rId31"/>
    <p:sldId id="470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469" r:id="rId4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2" autoAdjust="0"/>
    <p:restoredTop sz="94660"/>
  </p:normalViewPr>
  <p:slideViewPr>
    <p:cSldViewPr snapToGrid="0">
      <p:cViewPr>
        <p:scale>
          <a:sx n="100" d="100"/>
          <a:sy n="100" d="100"/>
        </p:scale>
        <p:origin x="3264" y="-18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D16B1-E6CC-4E0C-847C-D2CDA1B01500}" type="datetimeFigureOut">
              <a:rPr lang="ko-KR" altLang="en-US" smtClean="0"/>
              <a:pPr/>
              <a:t>2021-12-22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997A9-9A86-42D5-B6EB-31DCB098E0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992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DD4E7-0234-495F-AE06-C39E63EE1CBE}" type="datetimeFigureOut">
              <a:rPr lang="ko-KR" altLang="en-US" smtClean="0"/>
              <a:pPr/>
              <a:t>2021-12-22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48993-EDCF-4DE4-B454-DD2AD3A00B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90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CCBED1-FE26-48C1-94F1-9117F84B0ECB}"/>
              </a:ext>
            </a:extLst>
          </p:cNvPr>
          <p:cNvCxnSpPr/>
          <p:nvPr userDrawn="1"/>
        </p:nvCxnSpPr>
        <p:spPr>
          <a:xfrm>
            <a:off x="0" y="9432764"/>
            <a:ext cx="6858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2F0572D-658F-4326-8560-7B741132CA63}"/>
              </a:ext>
            </a:extLst>
          </p:cNvPr>
          <p:cNvCxnSpPr/>
          <p:nvPr userDrawn="1"/>
        </p:nvCxnSpPr>
        <p:spPr>
          <a:xfrm>
            <a:off x="0" y="525382"/>
            <a:ext cx="6858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9514586"/>
            <a:ext cx="6858000" cy="391414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-</a:t>
            </a:r>
            <a:fld id="{52DDC880-7737-4F89-9E65-3923E98D9F7B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49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1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CCBED1-FE26-48C1-94F1-9117F84B0ECB}"/>
              </a:ext>
            </a:extLst>
          </p:cNvPr>
          <p:cNvCxnSpPr/>
          <p:nvPr userDrawn="1"/>
        </p:nvCxnSpPr>
        <p:spPr>
          <a:xfrm>
            <a:off x="0" y="9432764"/>
            <a:ext cx="6858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2F0572D-658F-4326-8560-7B741132CA63}"/>
              </a:ext>
            </a:extLst>
          </p:cNvPr>
          <p:cNvCxnSpPr/>
          <p:nvPr userDrawn="1"/>
        </p:nvCxnSpPr>
        <p:spPr>
          <a:xfrm>
            <a:off x="0" y="525382"/>
            <a:ext cx="6858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07049F-C2FD-4E6F-A52F-0D209221D231}"/>
              </a:ext>
            </a:extLst>
          </p:cNvPr>
          <p:cNvSpPr txBox="1"/>
          <p:nvPr userDrawn="1"/>
        </p:nvSpPr>
        <p:spPr>
          <a:xfrm>
            <a:off x="3244073" y="249002"/>
            <a:ext cx="361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디지털 경기도정 구현을 위한 전략과제별 정보시스템 구축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-1" y="9497332"/>
            <a:ext cx="6858000" cy="391414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+mn-ea"/>
                <a:ea typeface="+mn-ea"/>
              </a:defRPr>
            </a:lvl1pPr>
          </a:lstStyle>
          <a:p>
            <a:r>
              <a:rPr lang="en-US" altLang="ko-KR"/>
              <a:t>-</a:t>
            </a:r>
            <a:fld id="{52DDC880-7737-4F89-9E65-3923E98D9F7B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025" name="_x250931576" descr="EMB00004c0c096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2" y="9519085"/>
            <a:ext cx="1935163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81346264" descr="EMB00004c0c0967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730" y="9432820"/>
            <a:ext cx="1931987" cy="47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51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2100"/>
            <a:ext cx="160020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2100"/>
            <a:ext cx="217170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2100"/>
            <a:ext cx="160020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DC880-7737-4F89-9E65-3923E98D9F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64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439CA7-636A-4B48-B9C5-0EF5111D0895}"/>
              </a:ext>
            </a:extLst>
          </p:cNvPr>
          <p:cNvSpPr txBox="1"/>
          <p:nvPr/>
        </p:nvSpPr>
        <p:spPr>
          <a:xfrm>
            <a:off x="0" y="2883569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</a:t>
            </a:r>
            <a:r>
              <a:rPr lang="ko-KR" altLang="en-US" sz="3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도 정 지 식 포 털 </a:t>
            </a:r>
            <a:r>
              <a:rPr lang="en-US" altLang="ko-KR" sz="3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</a:t>
            </a:r>
            <a:endParaRPr lang="ko-KR" altLang="en-US" sz="32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46692-0CD0-4141-A0A5-D29097C804A0}"/>
              </a:ext>
            </a:extLst>
          </p:cNvPr>
          <p:cNvSpPr txBox="1"/>
          <p:nvPr/>
        </p:nvSpPr>
        <p:spPr>
          <a:xfrm>
            <a:off x="0" y="5846405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2021.12</a:t>
            </a:r>
            <a:endParaRPr lang="ko-KR" altLang="en-US" sz="20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F3F62-FE23-4D48-B2E8-05EE5DC4DAEC}"/>
              </a:ext>
            </a:extLst>
          </p:cNvPr>
          <p:cNvSpPr txBox="1"/>
          <p:nvPr/>
        </p:nvSpPr>
        <p:spPr>
          <a:xfrm>
            <a:off x="0" y="3439056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사용자 메뉴얼</a:t>
            </a:r>
          </a:p>
        </p:txBody>
      </p:sp>
    </p:spTree>
    <p:extLst>
      <p:ext uri="{BB962C8B-B14F-4D97-AF65-F5344CB8AC3E}">
        <p14:creationId xmlns:p14="http://schemas.microsoft.com/office/powerpoint/2010/main" val="225766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95564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필요한 지식을 요청하는 목록 </a:t>
                      </a:r>
                      <a:r>
                        <a:rPr lang="ko-KR" altLang="en-US" sz="1100" baseline="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화면</a:t>
                      </a:r>
                      <a:endParaRPr lang="en-US" altLang="ko-KR" sz="1100" baseline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지식요청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입력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유형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 유형을 선택한다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err="1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지식맵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 err="1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지식맵을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선택한다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제목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지식요청 제목을 입력한다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내용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지식요청 내용을 입력한다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첨부파일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첨부파일을 등록한다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작성완료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지식요청 등록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입력한 내용을 지식요청으로 등록한다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지식요청 목록으로 이동된다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264" y="1425038"/>
            <a:ext cx="5733780" cy="432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394219" y="220511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4853794" y="547326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6.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지식요청</a:t>
            </a:r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지식요청 </a:t>
                      </a:r>
                      <a:r>
                        <a:rPr lang="ko-KR" altLang="en-US" sz="1100" baseline="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상세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수정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지식요청을 수정한다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삭제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지식요청을 삭제한다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008" y="1285443"/>
            <a:ext cx="6069667" cy="479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45930" y="584246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7.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지식요청</a:t>
            </a:r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상세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333462" y="584246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32106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지식요청 답변하기 </a:t>
                      </a:r>
                      <a:r>
                        <a:rPr lang="ko-KR" altLang="en-US" sz="1100" baseline="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상세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답변하기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요청사항에 대한 답변을 할 수 있다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 ※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답변 등록 후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추가 답변 시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기존 답변이 지워집니다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>
                        <a:solidFill>
                          <a:srgbClr val="FF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C880-7737-4F89-9E65-3923E98D9F7B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itchFamily="18" charset="-127"/>
                <a:ea typeface="경기천년제목 Bold" pitchFamily="18" charset="-127"/>
                <a:cs typeface="+mn-cs"/>
              </a:rPr>
              <a:t>7-1.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itchFamily="18" charset="-127"/>
                <a:ea typeface="경기천년제목 Bold" pitchFamily="18" charset="-127"/>
                <a:cs typeface="+mn-cs"/>
              </a:rPr>
              <a:t>지식요청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itchFamily="18" charset="-127"/>
                <a:ea typeface="경기천년제목 Bold" pitchFamily="18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itchFamily="18" charset="-127"/>
                <a:ea typeface="경기천년제목 Bold" pitchFamily="18" charset="-127"/>
                <a:cs typeface="+mn-cs"/>
              </a:rPr>
              <a:t>답변하기 상세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69E807-CFB3-4CAA-A222-C745E1665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780"/>
            <a:ext cx="6858000" cy="41605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2D1B3E-792A-4106-A7F7-DEF4C46E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253" y="3922763"/>
            <a:ext cx="256054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4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682" y="1520042"/>
            <a:ext cx="6438519" cy="41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설문조사 목록 </a:t>
                      </a:r>
                      <a:r>
                        <a:rPr lang="ko-KR" altLang="en-US" sz="1100" baseline="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목록 구분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전체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진행중인 설문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완료된 설문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내가 참여한 설문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내가 작성한 설문으로 목록을 구분한다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검색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검색 유형을 선택 한 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검색어를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입력하고 버튼을 클릭한다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검색 결과 목록이 조회된다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③ 설문 등록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기존 설문 재사용하거나 신규로 등록한다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설문 등록 페이지로 이동한다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구 설문조사 페이지로 이동한다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62494" y="191408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4636714" y="219430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4177949" y="5413410"/>
            <a:ext cx="136769" cy="169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8.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설문조사</a:t>
            </a:r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53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설문조사 등록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설문조사 상세 입력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설문 공개여부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설문조사 공개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비공개를 선택한다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시작 일시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설문조사 시작 일시를 입력한다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종료 일시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설문조사 종료 일시를 입력한다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설문 대상자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설문조사 대상자를 선택한다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.(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대상자 지정 시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부서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개인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그룹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*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선택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)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   *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그룹 편집은 마이페이지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My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그룹에서 편집 가능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설문 대상자 외 공개여부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설문 대상자 외에게는 설문을 공개할지 여부를 결정한다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결과 공개여부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설문조사 결과 공개여부를 선택한다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제목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설문조사 제목을 입력한다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설문내용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설문조사 내용을 입력한다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45" y="1343218"/>
            <a:ext cx="6491225" cy="4658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446339" y="205651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9.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설문조사</a:t>
            </a:r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55345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설문조사 등록 화면</a:t>
                      </a:r>
                      <a:r>
                        <a:rPr lang="en-US" altLang="ko-KR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(</a:t>
                      </a:r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문항</a:t>
                      </a:r>
                      <a:r>
                        <a:rPr lang="en-US" altLang="ko-KR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설문 항목에 그림 삽입 가능</a:t>
                      </a:r>
                      <a:r>
                        <a:rPr lang="en-US" altLang="ko-KR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. </a:t>
                      </a:r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그림에 대한 부연 설명</a:t>
                      </a:r>
                      <a:r>
                        <a:rPr lang="en-US" altLang="ko-KR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(</a:t>
                      </a:r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예</a:t>
                      </a:r>
                      <a:r>
                        <a:rPr lang="en-US" altLang="ko-KR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그림</a:t>
                      </a:r>
                      <a:r>
                        <a:rPr lang="en-US" altLang="ko-KR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1, </a:t>
                      </a:r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그림</a:t>
                      </a:r>
                      <a:r>
                        <a:rPr lang="en-US" altLang="ko-KR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2 </a:t>
                      </a:r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등</a:t>
                      </a:r>
                      <a:r>
                        <a:rPr lang="en-US" altLang="ko-KR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)</a:t>
                      </a:r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이 반드시 입력돼야 한다</a:t>
                      </a:r>
                      <a:r>
                        <a:rPr lang="en-US" altLang="ko-KR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서술형 항목 등록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서술형 답변을 입력 받을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단일 선택형 항목 등록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1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개의 답변을 입력 받을 수 있다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- 2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개의 선택항목 외에 항목을 추가 등록 시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 [+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단일선택 항목 추가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]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버튼 누르면 항목이 하나씩 추가된다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[+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기타 항목 추가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]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입력 시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기타의 의견을 답으로 받을 수 있다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 [Ⅹ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기타 항목 삭제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]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도 가능하다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③ 복수 선택형 항목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등록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여러 개의 답변을 입력 받을 수 있다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247775"/>
            <a:ext cx="6489700" cy="485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796044" y="164909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9-1.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설문조사 등록</a:t>
            </a:r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(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문항</a:t>
            </a:r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) 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785884" y="278701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785884" y="466661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설문조사 등록 화면</a:t>
                      </a:r>
                      <a:r>
                        <a:rPr lang="en-US" altLang="ko-KR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(</a:t>
                      </a:r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문항</a:t>
                      </a:r>
                      <a:r>
                        <a:rPr lang="en-US" altLang="ko-KR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건너뛰기 항목 등록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예제 선택 시 건너뛰기 대상 항목으로 자동 이동된다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건너뛰기 대상 항목 등록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80" y="1464466"/>
            <a:ext cx="6725920" cy="341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4672665" y="523777"/>
            <a:ext cx="1908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기본 지침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695204" y="184042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703840" y="363994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9-2.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설문조사 등록</a:t>
            </a:r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(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문항</a:t>
            </a:r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)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설문조사</a:t>
                      </a:r>
                      <a:r>
                        <a:rPr lang="ko-KR" altLang="en-US" sz="1100" baseline="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 상세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설문조사 참여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설문항목에 응답한다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결과보기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응답한 결과를 확인한다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0" y="1276350"/>
            <a:ext cx="61722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4672665" y="523777"/>
            <a:ext cx="1908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기본 지침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95969" y="236811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22944" y="592137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10.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설문조사 상세</a:t>
            </a: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설문조사 결과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설문조사 결과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응답한 결과를 확인한다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다운로드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기간연장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삭제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다운로드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설문조사 결과를 엑셀파일로 다운로드 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기간연장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설문조사 기간을 연장한다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삭제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설문조사를 삭제한다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845" y="1238248"/>
            <a:ext cx="4664155" cy="4905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4672665" y="523777"/>
            <a:ext cx="1908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기본 지침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459494" y="230778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488069" y="596900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11.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설문조사 결과</a:t>
            </a: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30703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커뮤니티 목록</a:t>
                      </a:r>
                      <a:r>
                        <a:rPr lang="ko-KR" altLang="en-US" sz="1100" baseline="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커뮤니티 등록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등록 페이지로 이동한다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나의 커뮤니티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내가 가입한 커뮤니티를 표시한다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③ 커뮤니티 검색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커뮤니티를 검색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설명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키워드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④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커뮤니티 배너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홍보용 배너를 표시한다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228600" marR="0" lvl="0" indent="-22860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circleNumDbPlain" startAt="5"/>
                        <a:tabLst/>
                        <a:defRPr/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목록 구분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228600" marR="0" lvl="0" indent="-22860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신규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인기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전체로 커뮤니티 목록을 구분한다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1476374"/>
            <a:ext cx="6502400" cy="383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92844" y="152102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48979" y="184467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4465709" y="152273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763014" y="182562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4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12.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커뮤니티 목록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31834" y="343344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5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54157"/>
              </p:ext>
            </p:extLst>
          </p:nvPr>
        </p:nvGraphicFramePr>
        <p:xfrm>
          <a:off x="0" y="1174784"/>
          <a:ext cx="6858000" cy="815590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지식포털 접속 시 첫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알림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사용자 별 이용정보 알림 확인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이용정보 알림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 Light" pitchFamily="18" charset="-127"/>
                          <a:ea typeface="경기천년제목 Light" pitchFamily="18" charset="-127"/>
                        </a:rPr>
                        <a:t>팝업창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 Light" pitchFamily="18" charset="-127"/>
                          <a:ea typeface="경기천년제목 Light" pitchFamily="18" charset="-127"/>
                        </a:rPr>
                        <a:t> 열림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마이페이지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사용자 별 개인화 정보 확인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마이 페이지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로 이동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③ 로그아웃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행정포털 로그인 페이지로 이동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④ 통합검색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통합검색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법령정보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자치법규 검색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검색할 분류를 선택 한 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검색어를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입력하고 검색 버튼을 클릭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통합검색으로 이동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⑤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공지사항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최신 공지사항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공지사항 상세로 이동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⑥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우수 부서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우수 사용자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마일리지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획득 상위 부서 및 사용자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⑦ 최신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추천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맞춤지식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최신 지식과 조회 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추천 수가 높은 지식 목록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지식백과 상세로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304" y="1333041"/>
            <a:ext cx="6455884" cy="471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87232"/>
            <a:ext cx="1152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1. </a:t>
            </a:r>
            <a:r>
              <a:rPr lang="ko-KR" altLang="en-US" sz="1400" b="1" dirty="0" err="1">
                <a:latin typeface="경기천년제목 Bold" pitchFamily="18" charset="-127"/>
                <a:ea typeface="경기천년제목 Bold" pitchFamily="18" charset="-127"/>
              </a:rPr>
              <a:t>메인화면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316249" y="1334770"/>
            <a:ext cx="136769" cy="14673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206129" y="414591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7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879259" y="1339215"/>
            <a:ext cx="136769" cy="14673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3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224154" y="2892425"/>
            <a:ext cx="136769" cy="14673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5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3378834" y="2891790"/>
            <a:ext cx="136769" cy="14673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6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425636" y="1340296"/>
            <a:ext cx="136769" cy="14673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283334" y="2138045"/>
            <a:ext cx="136769" cy="14673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85949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커뮤니티 개설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커뮤니티 정보 입력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명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명을 입력한다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설명 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설명을 입력한다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검색키워드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검색을 위한 키워드를 입력한다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회원목록 공개여부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회원 목록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공개여부를 선택한다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개설신청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입력한 정보의 커뮤니티를 등록한다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커뮤니티 목록페이지로 이동한다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③ 승인 후 가입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승인 후 가입여부를 결정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승인 후 가입 선택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회원 승인 요청 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개설자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관리자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가 승인 후에 가입 완료된다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승인 후 가입 미 선택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별도의 가입 승인없이 커뮤니티 회원 가입이 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800" y="1511299"/>
            <a:ext cx="6400799" cy="285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672219" y="225381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444244" y="416833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13.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커뮤니티 개설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0C772F-A0D9-42BC-83B5-35DAF047D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217" y="2101399"/>
            <a:ext cx="256054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506765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커뮤니티</a:t>
                      </a:r>
                      <a:r>
                        <a:rPr lang="ko-KR" altLang="en-US" sz="1100" baseline="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 상세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커뮤니티 관리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관리 페이지로 이동한다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회원 수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해당 커뮤니티의 현재 회원 수를 표시한다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228600" marR="0" lvl="0" indent="-22860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circleNumDbPlain" startAt="3"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공지사항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자유게시판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지식게시판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228600" marR="0" lvl="0" indent="-22860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각 게시판으로 이동한다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" y="1478280"/>
            <a:ext cx="6621780" cy="265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323729" y="166326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8809" y="324104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274834" y="204870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14.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커뮤니티 상세</a:t>
            </a: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03586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커뮤니티 관리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커뮤니티 관리자 페이지 접속 이후의 과정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정보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가입요청관리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회원관리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스텝관리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정보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정보를 변경한다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커뮤니티 위임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폐쇄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커뮤니티를 위임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커뮤니티를 다른 사람에게 위임한다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폐쇄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커뮤니티를 폐쇄한다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C880-7737-4F89-9E65-3923E98D9F7B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-10719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itchFamily="18" charset="-127"/>
                <a:ea typeface="경기천년제목 Bold" pitchFamily="18" charset="-127"/>
                <a:cs typeface="+mn-cs"/>
              </a:rPr>
              <a:t>15.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itchFamily="18" charset="-127"/>
                <a:ea typeface="경기천년제목 Bold" pitchFamily="18" charset="-127"/>
                <a:cs typeface="+mn-cs"/>
              </a:rPr>
              <a:t>커뮤니티 관리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itchFamily="18" charset="-127"/>
                <a:ea typeface="경기천년제목 Bold" pitchFamily="18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itchFamily="18" charset="-127"/>
                <a:ea typeface="경기천년제목 Bold" pitchFamily="18" charset="-127"/>
                <a:cs typeface="+mn-cs"/>
              </a:rPr>
              <a:t>정보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itchFamily="18" charset="-127"/>
                <a:ea typeface="경기천년제목 Bold" pitchFamily="18" charset="-127"/>
                <a:cs typeface="+mn-cs"/>
              </a:rPr>
              <a:t>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itchFamily="18" charset="-127"/>
              <a:ea typeface="경기천년제목 Bold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868E43-934C-463C-97C0-E99BCD296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657"/>
            <a:ext cx="6858000" cy="32553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D3F2A1-50BE-4FC9-A770-C2131464A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548" y="2080247"/>
            <a:ext cx="256054" cy="3048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93FECF-0572-4CB5-97D0-8C7564CDF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141" y="4438943"/>
            <a:ext cx="256054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45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79933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커뮤니티 관리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커뮤니티 관리자 페이지 접속 이후의 과정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가입요청관리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승인 후 가입으로 커뮤니티를 개설할 경우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승인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거절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회원 가입 승인 요청 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승인 또는 반려를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15-1.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커뮤니티 관리</a:t>
            </a:r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(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가입요청 관리</a:t>
            </a:r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)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5B4715B-1681-4020-BD5E-D4652404B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960"/>
            <a:ext cx="6858000" cy="33680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DEFAEBD-E088-4194-9D4F-EA0685480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813" y="1965947"/>
            <a:ext cx="256054" cy="3048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2328CCE-DA10-4569-AA9B-4C11C8834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141" y="3870947"/>
            <a:ext cx="256054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87530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커뮤니티 관리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커뮤니티 관리자 페이지 접속 이후의 과정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회원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관리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등록된 회원 명단을 확인할 수 있다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부서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이름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+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닉네임으로 회원 검색이 가능하다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강제탈퇴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스텝등록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등록된 회원을 강제 탈퇴 시킬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회원을 스텝으로 등록할 수 있다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C880-7737-4F89-9E65-3923E98D9F7B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itchFamily="18" charset="-127"/>
                <a:ea typeface="경기천년제목 Bold" pitchFamily="18" charset="-127"/>
                <a:cs typeface="+mn-cs"/>
              </a:rPr>
              <a:t>15-2.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itchFamily="18" charset="-127"/>
                <a:ea typeface="경기천년제목 Bold" pitchFamily="18" charset="-127"/>
                <a:cs typeface="+mn-cs"/>
              </a:rPr>
              <a:t>커뮤니티 관리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itchFamily="18" charset="-127"/>
                <a:ea typeface="경기천년제목 Bold" pitchFamily="18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itchFamily="18" charset="-127"/>
                <a:ea typeface="경기천년제목 Bold" pitchFamily="18" charset="-127"/>
                <a:cs typeface="+mn-cs"/>
              </a:rPr>
              <a:t>회원 관리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itchFamily="18" charset="-127"/>
                <a:ea typeface="경기천년제목 Bold" pitchFamily="18" charset="-127"/>
                <a:cs typeface="+mn-cs"/>
              </a:rPr>
              <a:t>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itchFamily="18" charset="-127"/>
              <a:ea typeface="경기천년제목 Bold" pitchFamily="18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BE7DC0-2752-445A-AC53-B0E0515C6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4277"/>
            <a:ext cx="6858000" cy="28952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9C0019-240C-41B0-A0B1-66308CAC3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133" y="2049767"/>
            <a:ext cx="256054" cy="3048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C75644-BA4C-45BD-AC52-107D8C0A8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141" y="4168101"/>
            <a:ext cx="256054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47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35026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커뮤니티 관리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커뮤니티 관리자 페이지 접속 이후의 과정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스텝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관리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회원 관리 탭에서 회원을 스텝으로 등록한다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부서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이름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+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닉네임으로 회원 검색이 가능하다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권한 설정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게시판 스텝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회원 관리 스텝으로 권한을 부여할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③ 스텝 삭제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스텝으로 설정된 회원의 권한을 삭제할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C880-7737-4F89-9E65-3923E98D9F7B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itchFamily="18" charset="-127"/>
                <a:ea typeface="경기천년제목 Bold" pitchFamily="18" charset="-127"/>
                <a:cs typeface="+mn-cs"/>
              </a:rPr>
              <a:t>15-2.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itchFamily="18" charset="-127"/>
                <a:ea typeface="경기천년제목 Bold" pitchFamily="18" charset="-127"/>
                <a:cs typeface="+mn-cs"/>
              </a:rPr>
              <a:t>커뮤니티 관리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itchFamily="18" charset="-127"/>
                <a:ea typeface="경기천년제목 Bold" pitchFamily="18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itchFamily="18" charset="-127"/>
                <a:ea typeface="경기천년제목 Bold" pitchFamily="18" charset="-127"/>
                <a:cs typeface="+mn-cs"/>
              </a:rPr>
              <a:t>스텝 관리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itchFamily="18" charset="-127"/>
                <a:ea typeface="경기천년제목 Bold" pitchFamily="18" charset="-127"/>
                <a:cs typeface="+mn-cs"/>
              </a:rPr>
              <a:t>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itchFamily="18" charset="-127"/>
              <a:ea typeface="경기천년제목 Bold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2D90C4-B29E-4545-BA3B-6F2F5452E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6724"/>
            <a:ext cx="6858000" cy="33199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AED82A-D2E4-4060-90FC-B91DAF004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09" y="1780018"/>
            <a:ext cx="256054" cy="310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CA9939-1151-4642-939A-DB9BD98CA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193" y="3040367"/>
            <a:ext cx="256054" cy="3048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CF555A-8F88-4E2A-8641-0C73D0013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141" y="3992854"/>
            <a:ext cx="256054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91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54919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일정 목록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일정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등록된 일정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내용이 표시된다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일정 상세로 이동한다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일정추가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일정추가 페이지로 이동한다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16.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2241F-8D80-4EFA-A9F4-B8C49C3D1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74606"/>
            <a:ext cx="6804661" cy="45117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C8562D-40F4-41B3-9B02-6CFE94B8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093" y="3530460"/>
            <a:ext cx="256054" cy="3048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9E93AC-3ED9-46E8-BAC7-19ED1248B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893" y="1584947"/>
            <a:ext cx="256054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192802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일정 등록 </a:t>
                      </a:r>
                      <a:r>
                        <a:rPr lang="ko-KR" altLang="en-US" sz="1100" baseline="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일정 입력</a:t>
                      </a:r>
                      <a:endParaRPr lang="en-US" altLang="ko-KR" sz="1100" baseline="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등록한 일정 내용을 입력한다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개인일정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도 주요일정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국 주요일정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과 주요일정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커뮤니티일정으로 구분된다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일정 등록의 경우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 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커뮤니티 선택을 해야 한다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 일정은 대외비 설정이 가능하다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작성완료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입력한 내용으로 일정을 등록한다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17.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일정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20992D-45AC-408D-B64D-C372D34E5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262"/>
            <a:ext cx="6858000" cy="4386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0CCB2B-C1C4-43AD-A949-CD381AD11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3" y="2079542"/>
            <a:ext cx="256054" cy="3048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4B153B-46B7-470A-85F9-2F300EFC0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973" y="5414668"/>
            <a:ext cx="256054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00098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</a:t>
                      </a:r>
                      <a:r>
                        <a:rPr lang="en-US" altLang="ko-KR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Q&amp;A </a:t>
                      </a:r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목록</a:t>
                      </a:r>
                      <a:r>
                        <a:rPr lang="ko-KR" altLang="en-US" sz="1100" baseline="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 화면</a:t>
                      </a:r>
                      <a:endParaRPr lang="en-US" altLang="ko-KR" sz="1100" baseline="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</a:t>
                      </a:r>
                      <a:r>
                        <a:rPr lang="ko-KR" altLang="en-US" sz="1100" dirty="0" err="1">
                          <a:latin typeface="경기천년제목 Light" pitchFamily="18" charset="-127"/>
                          <a:ea typeface="경기천년제목 Light" pitchFamily="18" charset="-127"/>
                        </a:rPr>
                        <a:t>도정지식포털</a:t>
                      </a:r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 관련 질문을 등록한다</a:t>
                      </a:r>
                      <a:r>
                        <a:rPr lang="en-US" altLang="ko-KR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228600" marR="0" lvl="0" indent="-22860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circleNumDbPlain"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이용안내 구분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228600" marR="0" lvl="0" indent="-22860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Q&amp;A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FAQ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를 선택한다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Q&amp;A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목록 구분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전체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진행중인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Q&amp;A/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완료된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Q&amp;A/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나의 질문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나의 답변으로 목록을 구분한다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③ 검색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검색 유형을 선택 한 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검색어를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입력하고 버튼을 클릭한다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검색 결과 목록이 조회된다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④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글작성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Q&amp;A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Q&amp;A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 페이지로 이동된다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18.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이용안내</a:t>
            </a:r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(Q&amp;A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및 </a:t>
            </a:r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FAQ)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341969" y="182828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329519" y="267838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A346BC-1BBF-48DD-81B7-0935FD351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8" y="1240381"/>
            <a:ext cx="6143431" cy="46651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6E03F3-2A73-4F7C-8C9E-4E0397F9E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13" y="5654003"/>
            <a:ext cx="256054" cy="3048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3A563F-D539-4765-B4EF-50F453D2A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353" y="2730984"/>
            <a:ext cx="256054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636569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</a:t>
                      </a:r>
                      <a:r>
                        <a:rPr lang="en-US" altLang="ko-KR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Q&amp;A</a:t>
                      </a:r>
                      <a:r>
                        <a:rPr lang="en-US" altLang="ko-KR" sz="1100" baseline="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등록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Q&amp;A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입력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도정지식포털과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관련된 질문을 등록한다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제목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내용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첨부파일을 입력한다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작성완료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Q&amp;A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입력한 내용을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Q&amp;A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로 등록한다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Q&amp;A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목록으로 이동된다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18-1. Q&amp;A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0D1978-4FB4-4E8D-A499-D5E31D7C0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504"/>
            <a:ext cx="6858000" cy="43363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83D296-5181-45E6-B831-DA6620AC4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33" y="1912607"/>
            <a:ext cx="256054" cy="3048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5A63D6-7BCA-46B1-B738-5AC8A148D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393" y="5433034"/>
            <a:ext cx="256054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677" y="1844040"/>
            <a:ext cx="6007735" cy="20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이용정보 알림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이용정보 건수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카테고리 별 승인 및 답변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대기중인 이용정보 건수 표시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확인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이용정보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팝업창을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종료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-1" y="687232"/>
            <a:ext cx="1757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1-1.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이용정보 알림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2398664" y="259761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540129" y="349301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</a:t>
                      </a:r>
                      <a:r>
                        <a:rPr lang="en-US" altLang="ko-KR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Q&amp;A </a:t>
                      </a:r>
                      <a:r>
                        <a:rPr lang="ko-KR" altLang="en-US" sz="1100" baseline="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상세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답변하기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질의에 대한 응답을 등록한다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채택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응답을 채택한다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800" y="1254126"/>
            <a:ext cx="6502400" cy="4861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905526" y="2568944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6049526" y="411067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18-2. Q&amp;A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3649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자주 찾는 질문 </a:t>
                      </a:r>
                      <a:r>
                        <a:rPr lang="ko-KR" altLang="en-US" sz="1100" baseline="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FAQ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검색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FAQ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를 검색한다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FAQ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상세 확인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- FAQ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상세 내용을 확인한다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756" y="1340309"/>
            <a:ext cx="6329548" cy="461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4598294" y="242846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6439725" y="323800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18-3. FAQ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01146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공지사항 </a:t>
                      </a:r>
                      <a:r>
                        <a:rPr lang="ko-KR" altLang="en-US" sz="1100" baseline="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공지사항 검색</a:t>
                      </a:r>
                      <a:endParaRPr lang="en-US" altLang="ko-KR" sz="1100" baseline="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공지사항을 검색한다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공지사항 상세 확인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공지사항 상세를 확인한다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공지사항 상세 페이지로 이동한다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56" y="1549400"/>
            <a:ext cx="67341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4751840" y="196336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637040" y="2534666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19.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공지사항 목록</a:t>
            </a: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공지사항</a:t>
                      </a:r>
                      <a:r>
                        <a:rPr lang="ko-KR" altLang="en-US" sz="1100" baseline="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 상세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공지사항 상세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공지사항 상세 내용을 확인한다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0" y="1471419"/>
            <a:ext cx="6596739" cy="312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0" y="193421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20.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공지사항 상세</a:t>
            </a: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255" y="1384100"/>
            <a:ext cx="6543303" cy="3926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67661"/>
              </p:ext>
            </p:extLst>
          </p:nvPr>
        </p:nvGraphicFramePr>
        <p:xfrm>
          <a:off x="0" y="1174784"/>
          <a:ext cx="6858000" cy="817114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마이 페이지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개인정보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닉네임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질문 수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답변 수를 확인할 수 있다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닉네임을 변경한다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지식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신고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오류신고 및 등록한 지식내역을 확인한다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③ 지식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즐겨찾기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-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즐겨찾기로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등록한 지식을 확인한다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④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My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그룹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임의의 조직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사용자를 그룹으로 등록한다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새로 만들 그룹의 이름을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그룹명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칸에 입력하고 추가 버튼을 누르면 그룹이 생성된다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228600" marR="0" lvl="0" indent="-22860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⑤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배경설정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228600" marR="0" lvl="0" indent="-22860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마이 페이지의 배경을 변경한다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228600" marR="0" lvl="0" indent="-22860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⑥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관심분야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228600" marR="0" lvl="0" indent="-22860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관심분야로 등록한 지식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맵을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확인한다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55964" y="186709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2347349" y="357568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5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2358144" y="187154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4571119" y="187154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30564" y="358096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4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4555244" y="357060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6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21. </a:t>
            </a:r>
            <a:r>
              <a:rPr lang="ko-KR" altLang="en-US" sz="1400" b="1" dirty="0" err="1">
                <a:latin typeface="경기천년제목 Bold" pitchFamily="18" charset="-127"/>
                <a:ea typeface="경기천년제목 Bold" pitchFamily="18" charset="-127"/>
              </a:rPr>
              <a:t>마이페이지</a:t>
            </a:r>
            <a:endParaRPr lang="ko-KR" altLang="en-US" sz="1400" b="1" dirty="0">
              <a:latin typeface="경기천년제목 Bold" pitchFamily="18" charset="-127"/>
              <a:ea typeface="경기천년제목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56771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그룹 편집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설문조사 탭의 설문 대상자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부서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개인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그룹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)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지정의 경우 그룹 편집을 이곳에서 할 수 있다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 그룹등록 목록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그룹으로 등록될 대상이 표시된다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조직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개인 선택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그룹으로 등록한 조직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개인을 선택한다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③ 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확인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삭제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확인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그룹을 저장한다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삭제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작성 중이거나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작성된 그룹을 삭제한다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22.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그룹 편집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1FF5AE-DFE6-46C3-85C2-3934D56AF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829"/>
            <a:ext cx="6858000" cy="41412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8BF404-CDD6-4318-B051-7147A9311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93" y="2449121"/>
            <a:ext cx="256054" cy="3048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A424B8-72D7-4AD8-B58F-2EE7734BC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893" y="2761567"/>
            <a:ext cx="256054" cy="3048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8BB355-FE45-4D13-B859-64866EA17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113" y="5324325"/>
            <a:ext cx="256054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16573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지식 신고</a:t>
                      </a:r>
                      <a:r>
                        <a:rPr lang="en-US" altLang="ko-KR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등록 목록 </a:t>
                      </a:r>
                      <a:r>
                        <a:rPr lang="ko-KR" altLang="en-US" sz="1100" baseline="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오류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신고 내역 검색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입력한 검색어에 해당하는 오류신고 목록을 검색한다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오류 신고 상세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오류 신고 상세 내역을 확인한다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상세 페이지로 이동한다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381" y="1754949"/>
            <a:ext cx="6377049" cy="266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4620014" y="246780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710954" y="300672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23.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지식 신고</a:t>
            </a:r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/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등록 목록</a:t>
            </a: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76509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지식</a:t>
                      </a:r>
                      <a:r>
                        <a:rPr lang="ko-KR" altLang="en-US" sz="1100" baseline="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 신고</a:t>
                      </a:r>
                      <a:r>
                        <a:rPr lang="en-US" altLang="ko-KR" sz="1100" baseline="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등록 상세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228600" marR="0" lvl="0" indent="-22860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circleNumDbPlain"/>
                        <a:tabLst/>
                        <a:defRPr/>
                      </a:pPr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오류 신고</a:t>
                      </a:r>
                      <a:r>
                        <a:rPr lang="ko-KR" altLang="en-US" sz="1100" baseline="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상세 내용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228600" marR="0" lvl="0" indent="-22860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등록된 </a:t>
                      </a:r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오류 신고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내용을 확인한다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879" y="1308512"/>
            <a:ext cx="6412677" cy="477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70874" y="206140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24.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지식 신고</a:t>
            </a:r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/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등록 상세</a:t>
            </a: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2262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배경 설정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배경설정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마이 페이지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&gt;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배경설정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&gt;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&gt;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첨부파일 찾기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선택적용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선택한 배경을 마이 페이지 배경으로 적용한다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마이 페이지에서 등록된 배경을 삭제할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25.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배경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35947D-C80D-4F3C-96B8-296E1BB18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925"/>
            <a:ext cx="6858000" cy="32463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EAA6E2-0FFE-4355-9D84-7275ABE74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773" y="3101327"/>
            <a:ext cx="256054" cy="3048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08F685-D95A-4814-B308-686688BBA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833" y="3398533"/>
            <a:ext cx="256054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통합검색 결과 조회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통합검색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 err="1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검색어에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대한 검색 결과 목록 조회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검색어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입력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검색 버튼 클릭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검색 결과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더보기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해당 카테고리의 검색결과만 조회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36" y="1745673"/>
            <a:ext cx="6365919" cy="36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-1" y="687232"/>
            <a:ext cx="1228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1-2.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통합검색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69419" y="220721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4517269" y="518930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지식백과 목록 조회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지식맵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지식의 유형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지식맵을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선택하여 해당 유형의 지식 목록을 확인한다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관심분야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선택한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지식맵을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관심분야로 등록한다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등록된 관심분야는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마이페이지에서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확인할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③ 검색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검색 유형을 선택 한 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검색어를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입력하고 버튼을 클릭한다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검색 결과 목록이 조회된다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④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등록하기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 등록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지식등록 페이지로 이동한다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지식백과 등록으로 이동한다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257300"/>
            <a:ext cx="6543676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1875" y="178563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3943294" y="211475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669669" y="174080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771269" y="581997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4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2.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지식백과</a:t>
            </a:r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389" y="1305730"/>
            <a:ext cx="5391397" cy="470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31295"/>
              </p:ext>
            </p:extLst>
          </p:nvPr>
        </p:nvGraphicFramePr>
        <p:xfrm>
          <a:off x="0" y="1174784"/>
          <a:ext cx="6858000" cy="815590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지식백과 등록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지식 입력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지식으로 등록할 내용을 입력한다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유형 및 대주제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소주제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등록한 지식의 지식 맵 카테고리를 선택한다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  ※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대주제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소주제 카테고리 지정 후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 자료 등록 시 카테고리 변경 불가능 → 등록 전 카테고리 재확인 필요</a:t>
                      </a:r>
                      <a:endParaRPr lang="en-US" altLang="ko-KR" sz="1100" dirty="0">
                        <a:solidFill>
                          <a:srgbClr val="FF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공동편집가능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개인별지식에서만 활성화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공동편집가능여부를 체크한다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공동편집가능 시 등록자 외에도 수정이 가능하다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제목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내용 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지식의 제목과 내용을 입력한다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(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※ </a:t>
                      </a:r>
                      <a:r>
                        <a:rPr lang="ko-KR" altLang="en-US" sz="1100" baseline="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 자료 등록 후</a:t>
                      </a:r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, </a:t>
                      </a:r>
                      <a:r>
                        <a:rPr lang="ko-KR" altLang="en-US" sz="1100" baseline="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제목은 변경 불가능</a:t>
                      </a:r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)</a:t>
                      </a:r>
                      <a:endParaRPr lang="en-US" altLang="ko-KR" sz="1100" dirty="0">
                        <a:solidFill>
                          <a:srgbClr val="FF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파일변환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기존문서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(HWP,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XLSX)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를 웹 문서로 변환하여 내용에 입력한다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지식연결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기존지식을 하이퍼링크로 연결하거나 임의의 하이퍼링크 주소를 입력한다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지식요약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지식의 요약 내용을 입력한다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관련지식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첨부파일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 검색 후 관련지식을 등록한다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 /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첨부파일 선택 후 등록한다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공개범위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 열람 대상을 지정한다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미리보기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입력한 내용을 상세화면으로 확인한다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팝업 창을 통해 조회된다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③ 작성완료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입력한 내용을 지식으로 등록한다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지식등록 후 지식목록으로 이동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2091365" y="184822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754890" y="580967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4862621" y="581202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3.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지식백과 등록</a:t>
            </a: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07672"/>
            <a:ext cx="6805185" cy="2693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1078" y="1330036"/>
            <a:ext cx="3637292" cy="332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54157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지식연결 등록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지식연결 대상 텍스트 선택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지식을 연결할 텍스트를 드래그 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텍스트가 선택된 상태에서만 지식연결이 가능하다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지식연결 검색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선택된 텍스트로 지식을 검색한다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③ 지식 목록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 검색 결과를 표시한다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원하는 지식 선택 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텍스트에 지식을 연결한다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228600" marR="0" lvl="0" indent="-22860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circleNumDbPlain" startAt="4"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URL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직접등록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228600" marR="0" lvl="0" indent="-22860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원하는 지식 결과가 없을 경우 연결한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URL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을 직접 입력한다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⑤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검색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연결을 위한 지식을 검색한다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⑥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확인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선택한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지식연결을 등록한다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23816" y="336827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232390" y="265092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2499496" y="242764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3-1.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지식연결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3041385" y="182448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4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511453" y="210948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5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000814" y="4377674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6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747239"/>
              </p:ext>
            </p:extLst>
          </p:nvPr>
        </p:nvGraphicFramePr>
        <p:xfrm>
          <a:off x="7620" y="1174784"/>
          <a:ext cx="685038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038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지식</a:t>
                      </a:r>
                      <a:r>
                        <a:rPr lang="ko-KR" altLang="en-US" sz="1100" baseline="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 상세 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① 첨부파일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미리보기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등록된 첨부파일을 확인한다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 err="1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미리보기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클릭 시 등록된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첨부파일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내용이 출력된다</a:t>
                      </a:r>
                      <a:r>
                        <a:rPr lang="en-US" altLang="ko-KR" sz="1100" baseline="0" dirty="0">
                          <a:solidFill>
                            <a:srgbClr val="00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② 목차 이동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선택한 목차로 이동된다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※ 18pt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파란색 ○ 문자를 목차로 인식해 변환합니다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③ 지식 편집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선택한 목차 내용을 편집하는 페이지로 이동한다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④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다운로드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링크복사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즐겨찾기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오류신고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/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추천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다운로드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지식을 다운로드 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링크복사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지식의 하이퍼링크를 복사한다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즐겨찾기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지식을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즐겨찾기로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등록하여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마이페이지에서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확인한다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오류신고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지식의 오류를 신고한다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228600" marR="0" lvl="0" indent="-22860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circleNumDbPlain" startAt="5"/>
                        <a:tabLst/>
                        <a:defRPr/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수정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지식을 수정하는 페이지로 이동한다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228600" marR="0" lvl="0" indent="-22860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⑥ 삭제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228600" marR="0" lvl="0" indent="-22860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지식을 삭제한다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" y="1215270"/>
            <a:ext cx="6515100" cy="490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713864" y="323653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739264" y="225201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3201994" y="356591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2188594" y="555086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4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1637669" y="593503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5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4.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지식백과 상세</a:t>
            </a: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9F628A-F612-403C-A4B9-88F52E41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12216"/>
              </p:ext>
            </p:extLst>
          </p:nvPr>
        </p:nvGraphicFramePr>
        <p:xfrm>
          <a:off x="0" y="1174784"/>
          <a:ext cx="6858000" cy="81450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308929117"/>
                    </a:ext>
                  </a:extLst>
                </a:gridCol>
              </a:tblGrid>
              <a:tr h="5016466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6895"/>
                  </a:ext>
                </a:extLst>
              </a:tr>
              <a:tr h="3128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가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화면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○ 지식요청 목록 </a:t>
                      </a:r>
                      <a:r>
                        <a:rPr lang="ko-KR" altLang="en-US" sz="1100" baseline="0" dirty="0">
                          <a:latin typeface="경기천년제목 Light" pitchFamily="18" charset="-127"/>
                          <a:ea typeface="경기천년제목 Light" pitchFamily="18" charset="-127"/>
                        </a:rPr>
                        <a:t>화면</a:t>
                      </a:r>
                      <a:endParaRPr lang="en-US" altLang="ko-KR" sz="1100" dirty="0"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나</a:t>
                      </a:r>
                      <a:r>
                        <a:rPr lang="en-US" altLang="ko-KR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.</a:t>
                      </a:r>
                      <a:r>
                        <a:rPr lang="ko-KR" altLang="en-US" sz="1200" dirty="0">
                          <a:latin typeface="경기천년제목 Bold" pitchFamily="18" charset="-127"/>
                          <a:ea typeface="경기천년제목 Bold" pitchFamily="18" charset="-127"/>
                        </a:rPr>
                        <a:t> 기능 설명</a:t>
                      </a:r>
                      <a:endParaRPr lang="en-US" altLang="ko-KR" sz="1200" dirty="0"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  <a:p>
                      <a:pPr marL="228600" marR="0" lvl="0" indent="-22860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circleNumDbPlain"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검색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검색 유형을 선택 한 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검색어를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입력하고 버튼을 클릭한다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검색 결과 목록이 조회된다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③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글작성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지식요청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경기천년제목 Light" pitchFamily="18" charset="-127"/>
                        <a:ea typeface="경기천년제목 Light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 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클릭 시 지식요청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등록 페이지로 이동된다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경기천년제목 Light" pitchFamily="18" charset="-127"/>
                          <a:ea typeface="경기천년제목 Light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637" y="1923571"/>
            <a:ext cx="5772150" cy="278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0D78F-BC09-4C3F-84B1-807FFB262C8E}"/>
              </a:ext>
            </a:extLst>
          </p:cNvPr>
          <p:cNvSpPr txBox="1"/>
          <p:nvPr/>
        </p:nvSpPr>
        <p:spPr>
          <a:xfrm>
            <a:off x="0" y="695272"/>
            <a:ext cx="332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5.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지식요청</a:t>
            </a:r>
            <a:r>
              <a:rPr lang="en-US" altLang="ko-KR" sz="1400" b="1" dirty="0">
                <a:latin typeface="경기천년제목 Bold" pitchFamily="18" charset="-127"/>
                <a:ea typeface="경기천년제목 Bold" pitchFamily="18" charset="-127"/>
              </a:rPr>
              <a:t> </a:t>
            </a:r>
            <a:r>
              <a:rPr lang="ko-KR" altLang="en-US" sz="1400" b="1" dirty="0">
                <a:latin typeface="경기천년제목 Bold" pitchFamily="18" charset="-127"/>
                <a:ea typeface="경기천년제목 Bold" pitchFamily="18" charset="-127"/>
              </a:rPr>
              <a:t>목록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3714570" y="2422046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C880-7737-4F89-9E65-3923E98D9F7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63FA61-4F3C-46CE-9672-D679CD8659C6}"/>
              </a:ext>
            </a:extLst>
          </p:cNvPr>
          <p:cNvSpPr/>
          <p:nvPr/>
        </p:nvSpPr>
        <p:spPr>
          <a:xfrm>
            <a:off x="5222036" y="4435944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88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5582</TotalTime>
  <Words>2829</Words>
  <Application>Microsoft Office PowerPoint</Application>
  <PresentationFormat>A4 용지(210x297mm)</PresentationFormat>
  <Paragraphs>569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경기천년제목 Bold</vt:lpstr>
      <vt:lpstr>경기천년제목 Light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이봉규</dc:creator>
  <cp:lastModifiedBy>USER</cp:lastModifiedBy>
  <cp:revision>877</cp:revision>
  <dcterms:created xsi:type="dcterms:W3CDTF">2020-05-11T01:32:09Z</dcterms:created>
  <dcterms:modified xsi:type="dcterms:W3CDTF">2021-12-22T08:19:09Z</dcterms:modified>
</cp:coreProperties>
</file>