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3.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4.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 Dart" initials="" lastIdx="2" clrIdx="0"/>
  <p:cmAuthor id="1" name="Michael Dopheide" initials="" lastIdx="2" clrIdx="1"/>
  <p:cmAuthor id="2" name="Nick Buraglio"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298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0-12T08:21:56.584" idx="2">
    <p:pos x="6000" y="0"/>
    <p:text>Historically, I always heard Bro described as a three-layer stack. The first layer is a packet processing layer - the packet processing layer knows what the event layer needs, and passes the relevant traffic to the event engine. In a traditional one-host model, the packet processing layer is BPF - in a Bro cluster the packet processing layer is something like a CPacket box or other hardware-based packet filter. The second layer is the event engine, which generates events based on packet analysis. The third layer is the policy layer, which uses the scripts written in the policy language to process events and apply policies to the events.</p:text>
  </p:cm>
  <p:cm authorId="2" dt="2018-10-12T08:21:56.584" idx="1">
    <p:pos x="6000" y="100"/>
    <p:text>Good breakdown. I'll add some content around that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10-12T08:21:56.584" idx="1">
    <p:pos x="6000" y="0"/>
    <p:text>The original packet processing layer is BPF</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12T08:21:56.584" idx="1">
    <p:pos x="6000" y="0"/>
    <p:text>What is this graphic trying to portray?</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8-10-12T08:21:56.584" idx="2">
    <p:pos x="6000" y="0"/>
    <p:text>I really want to use the image of the Kid holding up a Log from the Ren&amp; Stimpy "It's Log" cartoon, but it's not appropriate for my audience.
https://pbmo.files.wordpress.com/2012/02/log.png?w=300&amp;h=245</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a:solidFill>
                  <a:schemeClr val="dk1"/>
                </a:solidFill>
              </a:rPr>
              <a:t>These are part of the defense in depth strategy. You may or may not have them but their functions often exist as part of a larger security architecture. Bro can either integrate into or augment these types of services.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a:solidFill>
                  <a:schemeClr val="dk1"/>
                </a:solidFill>
              </a:rPr>
              <a:t>This can be tailored to whatever your site needs. It is very flexible. There is a global policy and then each alert can be customised based on needs and requirements.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a:solidFill>
                  <a:schemeClr val="dk1"/>
                </a:solidFill>
              </a:rPr>
              <a:t>Bro provides a really nice set of logs to start with right out of the box; You can coorelate things like netflow with connection logs, see anomalies with protocols like http. ftp, ssh, irc, etc. It also allows for some good observational data for things like known certs, services and will even produce some notices and alarms. It is also useful for simple diagnostics like detecting capture loss.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1" name="Shape 1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a:solidFill>
                  <a:schemeClr val="dk1"/>
                </a:solidFill>
              </a:rPr>
              <a:t>Bro is able to consume and utilize any number of community intelligence feeds. There are free, open and private feeds. Much like any good security deployment, this is not set and forget. It needs care and feeding over time with an initial ramp up of tuning to allow for squelching and minimizing false positives.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a:solidFill>
                  <a:schemeClr val="dk1"/>
                </a:solidFill>
              </a:rPr>
              <a:t>Bro is able to consume and utilize any number of community intelligence feeds. There are free, open and private feeds. Much like any good security deployment, this is not set and forget. It needs care and feeding over time with an initial ramp up of tuning to allow for squelching and minimizing false positives.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a:solidFill>
                  <a:schemeClr val="dk1"/>
                </a:solidFill>
              </a:rPr>
              <a:t>This is how bro is able to consume data from very large network feeds. Distribution of the data via the packet processing layer helps distribute the load to worker nodes allowing the data to be consumed in smaller streams.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7" name="Shape 7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a:solidFill>
                  <a:schemeClr val="dk1"/>
                </a:solidFill>
              </a:rPr>
              <a:t>Unlike a typical signature based IDS that will perform actions when a specific signature is identified, Bro profiles network traffic and tells you what your network is doing. It is is up to the manager of bro to determine what is and is not acceptable and alert worthy. It’s a programming language for looking at traffic. It operates on streams.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a:solidFill>
                  <a:schemeClr val="dk1"/>
                </a:solidFill>
              </a:rPr>
              <a:t>A good example of this is the black hole routing, and this can also tie back into an existing infrastructure as well. Given an existing or new black hole router, Bro is able to, based on user defined criteria, execute a script that can insert routes into a black hole router. There are projects on github that provide this functionality.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7" name="Shape 20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a:solidFill>
                  <a:schemeClr val="dk1"/>
                </a:solidFill>
              </a:rPr>
              <a:t>Bro is able to consume and utilize any number of community intelligence feeds. There are free, open and private feeds. Much like any good security deployment, this is not set and forget. It needs care and feeding over time with an initial ramp up of tuning to allow for squelching and minimizing false positives.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Here is a brief timeline detailing the progress and development of bro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a:solidFill>
                  <a:schemeClr val="dk1"/>
                </a:solidFill>
              </a:rPr>
              <a:t>In most cases the packet processing layer is handled by an external process or device. This would be the gigamon, cpacket, arista types of devices.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1100">
                <a:solidFill>
                  <a:schemeClr val="dk1"/>
                </a:solidFill>
              </a:rPr>
              <a:t>This was an architecture and proof of concept that I did a few years ago utilizing Arista devices for this task. It can also be accomplished by using openflow and things such as scipass or with other commercial devices like gigamon and cpacket. I did a brief write up which is a little dated at this point but the concept pieces are there.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bg>
      <p:bgPr>
        <a:blipFill rotWithShape="1">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Shape 13"/>
          <p:cNvPicPr preferRelativeResize="0"/>
          <p:nvPr/>
        </p:nvPicPr>
        <p:blipFill rotWithShape="1">
          <a:blip r:embed="rId3">
            <a:alphaModFix/>
          </a:blip>
          <a:srcRect/>
          <a:stretch/>
        </p:blipFill>
        <p:spPr>
          <a:xfrm>
            <a:off x="6103937" y="5832476"/>
            <a:ext cx="1573199" cy="524100"/>
          </a:xfrm>
          <a:prstGeom prst="rect">
            <a:avLst/>
          </a:prstGeom>
          <a:noFill/>
          <a:ln>
            <a:noFill/>
          </a:ln>
        </p:spPr>
      </p:pic>
      <p:pic>
        <p:nvPicPr>
          <p:cNvPr id="14" name="Shape 14"/>
          <p:cNvPicPr preferRelativeResize="0"/>
          <p:nvPr/>
        </p:nvPicPr>
        <p:blipFill rotWithShape="1">
          <a:blip r:embed="rId4">
            <a:alphaModFix/>
          </a:blip>
          <a:srcRect/>
          <a:stretch/>
        </p:blipFill>
        <p:spPr>
          <a:xfrm>
            <a:off x="7772400" y="5667380"/>
            <a:ext cx="908100" cy="689099"/>
          </a:xfrm>
          <a:prstGeom prst="rect">
            <a:avLst/>
          </a:prstGeom>
          <a:noFill/>
          <a:ln>
            <a:noFill/>
          </a:ln>
        </p:spPr>
      </p:pic>
      <p:pic>
        <p:nvPicPr>
          <p:cNvPr id="15" name="Shape 15"/>
          <p:cNvPicPr preferRelativeResize="0"/>
          <p:nvPr/>
        </p:nvPicPr>
        <p:blipFill rotWithShape="1">
          <a:blip r:embed="rId5">
            <a:alphaModFix/>
          </a:blip>
          <a:srcRect/>
          <a:stretch/>
        </p:blipFill>
        <p:spPr>
          <a:xfrm>
            <a:off x="804862" y="652464"/>
            <a:ext cx="3287700" cy="958799"/>
          </a:xfrm>
          <a:prstGeom prst="rect">
            <a:avLst/>
          </a:prstGeom>
          <a:noFill/>
          <a:ln>
            <a:noFill/>
          </a:ln>
        </p:spPr>
      </p:pic>
      <p:sp>
        <p:nvSpPr>
          <p:cNvPr id="16" name="Shape 16"/>
          <p:cNvSpPr txBox="1">
            <a:spLocks noGrp="1"/>
          </p:cNvSpPr>
          <p:nvPr>
            <p:ph type="ctrTitle"/>
          </p:nvPr>
        </p:nvSpPr>
        <p:spPr>
          <a:xfrm>
            <a:off x="914407" y="2130430"/>
            <a:ext cx="7762799" cy="1470000"/>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7" name="Shape 17"/>
          <p:cNvSpPr txBox="1">
            <a:spLocks noGrp="1"/>
          </p:cNvSpPr>
          <p:nvPr>
            <p:ph type="subTitle" idx="1"/>
          </p:nvPr>
        </p:nvSpPr>
        <p:spPr>
          <a:xfrm>
            <a:off x="914400" y="3869273"/>
            <a:ext cx="3657600" cy="1389899"/>
          </a:xfrm>
          <a:prstGeom prst="rect">
            <a:avLst/>
          </a:prstGeom>
          <a:noFill/>
          <a:ln>
            <a:noFill/>
          </a:ln>
        </p:spPr>
        <p:txBody>
          <a:bodyPr lIns="91425" tIns="91425" rIns="91425" bIns="91425" anchor="b" anchorCtr="0"/>
          <a:lstStyle>
            <a:lvl1pPr marL="0" marR="0" indent="0" algn="l" rtl="0">
              <a:spcBef>
                <a:spcPts val="0"/>
              </a:spcBef>
              <a:spcAft>
                <a:spcPts val="0"/>
              </a:spcAft>
              <a:buClr>
                <a:schemeClr val="accent1"/>
              </a:buClr>
              <a:buFont typeface="Arial"/>
              <a:buNone/>
              <a:defRPr/>
            </a:lvl1pPr>
            <a:lvl2pPr marL="457200" marR="0" indent="0" algn="ctr" rtl="0">
              <a:spcBef>
                <a:spcPts val="360"/>
              </a:spcBef>
              <a:spcAft>
                <a:spcPts val="0"/>
              </a:spcAft>
              <a:buClr>
                <a:schemeClr val="lt2"/>
              </a:buClr>
              <a:buFont typeface="Arial"/>
              <a:buNone/>
              <a:defRPr/>
            </a:lvl2pPr>
            <a:lvl3pPr marL="914400" marR="0" indent="0" algn="ctr" rtl="0">
              <a:spcBef>
                <a:spcPts val="320"/>
              </a:spcBef>
              <a:spcAft>
                <a:spcPts val="0"/>
              </a:spcAft>
              <a:buClr>
                <a:schemeClr val="lt2"/>
              </a:buClr>
              <a:buFont typeface="Arial"/>
              <a:buNone/>
              <a:defRPr/>
            </a:lvl3pPr>
            <a:lvl4pPr marL="1371600" marR="0" indent="0" algn="ctr" rtl="0">
              <a:spcBef>
                <a:spcPts val="280"/>
              </a:spcBef>
              <a:spcAft>
                <a:spcPts val="0"/>
              </a:spcAft>
              <a:buClr>
                <a:schemeClr val="lt2"/>
              </a:buClr>
              <a:buFont typeface="Arial"/>
              <a:buNone/>
              <a:defRPr/>
            </a:lvl4pPr>
            <a:lvl5pPr marL="1828800" marR="0" indent="0" algn="ctr" rtl="0">
              <a:spcBef>
                <a:spcPts val="280"/>
              </a:spcBef>
              <a:spcAft>
                <a:spcPts val="0"/>
              </a:spcAft>
              <a:buClr>
                <a:schemeClr val="lt2"/>
              </a:buClr>
              <a:buFont typeface="Arial"/>
              <a:buNone/>
              <a:defRPr/>
            </a:lvl5pPr>
            <a:lvl6pPr marL="2286000" marR="0" indent="0" algn="ctr" rtl="0">
              <a:spcBef>
                <a:spcPts val="400"/>
              </a:spcBef>
              <a:buClr>
                <a:srgbClr val="B1B1B2"/>
              </a:buClr>
              <a:buFont typeface="Arial"/>
              <a:buNone/>
              <a:defRPr/>
            </a:lvl6pPr>
            <a:lvl7pPr marL="2743200" marR="0" indent="0" algn="ctr" rtl="0">
              <a:spcBef>
                <a:spcPts val="400"/>
              </a:spcBef>
              <a:buClr>
                <a:srgbClr val="B1B1B2"/>
              </a:buClr>
              <a:buFont typeface="Arial"/>
              <a:buNone/>
              <a:defRPr/>
            </a:lvl7pPr>
            <a:lvl8pPr marL="3200400" marR="0" indent="0" algn="ctr" rtl="0">
              <a:spcBef>
                <a:spcPts val="400"/>
              </a:spcBef>
              <a:buClr>
                <a:srgbClr val="B1B1B2"/>
              </a:buClr>
              <a:buFont typeface="Arial"/>
              <a:buNone/>
              <a:defRPr/>
            </a:lvl8pPr>
            <a:lvl9pPr marL="3657600" marR="0" indent="0" algn="ctr" rtl="0">
              <a:spcBef>
                <a:spcPts val="400"/>
              </a:spcBef>
              <a:buClr>
                <a:srgbClr val="B1B1B2"/>
              </a:buClr>
              <a:buFont typeface="Arial"/>
              <a:buNone/>
              <a:defRPr/>
            </a:lvl9pPr>
          </a:lstStyle>
          <a:p>
            <a:endParaRPr/>
          </a:p>
        </p:txBody>
      </p:sp>
      <p:sp>
        <p:nvSpPr>
          <p:cNvPr id="18" name="Shape 18"/>
          <p:cNvSpPr txBox="1">
            <a:spLocks noGrp="1"/>
          </p:cNvSpPr>
          <p:nvPr>
            <p:ph type="dt" idx="10"/>
          </p:nvPr>
        </p:nvSpPr>
        <p:spPr>
          <a:xfrm>
            <a:off x="930279" y="6483351"/>
            <a:ext cx="1685999" cy="365099"/>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ftr" idx="11"/>
          </p:nvPr>
        </p:nvSpPr>
        <p:spPr>
          <a:xfrm>
            <a:off x="4572000" y="6483351"/>
            <a:ext cx="4114800" cy="365099"/>
          </a:xfrm>
          <a:prstGeom prst="rect">
            <a:avLst/>
          </a:prstGeom>
          <a:noFill/>
          <a:ln>
            <a:noFill/>
          </a:ln>
        </p:spPr>
        <p:txBody>
          <a:bodyPr lIns="91425" tIns="91425" rIns="91425" bIns="91425" anchor="ctr" anchorCtr="0"/>
          <a:lstStyle>
            <a:lvl1pPr marL="0" marR="0" indent="0" algn="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 name="Shape 20"/>
          <p:cNvSpPr txBox="1">
            <a:spLocks noGrp="1"/>
          </p:cNvSpPr>
          <p:nvPr>
            <p:ph type="sldNum" idx="12"/>
          </p:nvPr>
        </p:nvSpPr>
        <p:spPr>
          <a:xfrm>
            <a:off x="457208" y="6483351"/>
            <a:ext cx="447600" cy="365099"/>
          </a:xfrm>
          <a:prstGeom prst="rect">
            <a:avLst/>
          </a:prstGeom>
          <a:noFill/>
          <a:ln>
            <a:noFill/>
          </a:ln>
        </p:spPr>
        <p:txBody>
          <a:bodyPr lIns="91425" tIns="45700" rIns="91425" bIns="45700" anchor="ctr" anchorCtr="0">
            <a:noAutofit/>
          </a:bodyPr>
          <a:lstStyle>
            <a:lvl1pPr marL="0" marR="0" indent="0" algn="l" rtl="0">
              <a:spcBef>
                <a:spcPts val="0"/>
              </a:spcBef>
              <a:spcAft>
                <a:spcPts val="0"/>
              </a:spcAft>
              <a:buNone/>
              <a:defRPr sz="900" b="0" i="0" u="none" strike="noStrike" cap="none" baseline="0">
                <a:solidFill>
                  <a:srgbClr val="B1B1B2"/>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23" name="Shape 23"/>
          <p:cNvSpPr txBox="1">
            <a:spLocks noGrp="1"/>
          </p:cNvSpPr>
          <p:nvPr>
            <p:ph type="body" idx="1"/>
          </p:nvPr>
        </p:nvSpPr>
        <p:spPr>
          <a:xfrm>
            <a:off x="457200" y="1600201"/>
            <a:ext cx="8229600" cy="43449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dt" idx="10"/>
          </p:nvPr>
        </p:nvSpPr>
        <p:spPr>
          <a:xfrm>
            <a:off x="930279" y="6483351"/>
            <a:ext cx="1685999" cy="365099"/>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5" name="Shape 25"/>
          <p:cNvSpPr txBox="1">
            <a:spLocks noGrp="1"/>
          </p:cNvSpPr>
          <p:nvPr>
            <p:ph type="ftr" idx="11"/>
          </p:nvPr>
        </p:nvSpPr>
        <p:spPr>
          <a:xfrm>
            <a:off x="4572000" y="6483351"/>
            <a:ext cx="4114800" cy="365099"/>
          </a:xfrm>
          <a:prstGeom prst="rect">
            <a:avLst/>
          </a:prstGeom>
          <a:noFill/>
          <a:ln>
            <a:noFill/>
          </a:ln>
        </p:spPr>
        <p:txBody>
          <a:bodyPr lIns="91425" tIns="91425" rIns="91425" bIns="91425" anchor="ctr" anchorCtr="0"/>
          <a:lstStyle>
            <a:lvl1pPr marL="0" marR="0" indent="0" algn="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6" name="Shape 26"/>
          <p:cNvSpPr txBox="1">
            <a:spLocks noGrp="1"/>
          </p:cNvSpPr>
          <p:nvPr>
            <p:ph type="sldNum" idx="12"/>
          </p:nvPr>
        </p:nvSpPr>
        <p:spPr>
          <a:xfrm>
            <a:off x="457208" y="6483351"/>
            <a:ext cx="447600" cy="365099"/>
          </a:xfrm>
          <a:prstGeom prst="rect">
            <a:avLst/>
          </a:prstGeom>
          <a:noFill/>
          <a:ln>
            <a:noFill/>
          </a:ln>
        </p:spPr>
        <p:txBody>
          <a:bodyPr lIns="91425" tIns="45700" rIns="91425" bIns="45700" anchor="ctr" anchorCtr="0">
            <a:noAutofit/>
          </a:bodyPr>
          <a:lstStyle>
            <a:lvl1pPr marL="0" marR="0" indent="0" algn="l" rtl="0">
              <a:spcBef>
                <a:spcPts val="0"/>
              </a:spcBef>
              <a:spcAft>
                <a:spcPts val="0"/>
              </a:spcAft>
              <a:buNone/>
              <a:defRPr sz="900" b="0" i="0" u="none" strike="noStrike" cap="none" baseline="0">
                <a:solidFill>
                  <a:srgbClr val="B1B1B2"/>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blipFill rotWithShape="1">
          <a:blip r:embed="rId2">
            <a:alphaModFix/>
          </a:blip>
          <a:stretch>
            <a:fillRect/>
          </a:stretch>
        </a:blipFill>
        <a:effectLst/>
      </p:bgPr>
    </p:bg>
    <p:spTree>
      <p:nvGrpSpPr>
        <p:cNvPr id="1" name="Shape 27"/>
        <p:cNvGrpSpPr/>
        <p:nvPr/>
      </p:nvGrpSpPr>
      <p:grpSpPr>
        <a:xfrm>
          <a:off x="0" y="0"/>
          <a:ext cx="0" cy="0"/>
          <a:chOff x="0" y="0"/>
          <a:chExt cx="0" cy="0"/>
        </a:xfrm>
      </p:grpSpPr>
      <p:pic>
        <p:nvPicPr>
          <p:cNvPr id="28" name="Shape 28"/>
          <p:cNvPicPr preferRelativeResize="0"/>
          <p:nvPr/>
        </p:nvPicPr>
        <p:blipFill rotWithShape="1">
          <a:blip r:embed="rId3">
            <a:alphaModFix/>
          </a:blip>
          <a:srcRect/>
          <a:stretch/>
        </p:blipFill>
        <p:spPr>
          <a:xfrm>
            <a:off x="7477132" y="6116642"/>
            <a:ext cx="1209600" cy="362100"/>
          </a:xfrm>
          <a:prstGeom prst="rect">
            <a:avLst/>
          </a:prstGeom>
          <a:noFill/>
          <a:ln>
            <a:noFill/>
          </a:ln>
        </p:spPr>
      </p:pic>
      <p:sp>
        <p:nvSpPr>
          <p:cNvPr id="29" name="Shape 29"/>
          <p:cNvSpPr/>
          <p:nvPr/>
        </p:nvSpPr>
        <p:spPr>
          <a:xfrm>
            <a:off x="7" y="0"/>
            <a:ext cx="136499" cy="6848399"/>
          </a:xfrm>
          <a:prstGeom prst="rect">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400" b="0" i="0" u="none" strike="noStrike" cap="none" baseline="0">
              <a:solidFill>
                <a:schemeClr val="accent1"/>
              </a:solidFill>
              <a:latin typeface="Arial"/>
              <a:ea typeface="Arial"/>
              <a:cs typeface="Arial"/>
              <a:sym typeface="Arial"/>
            </a:endParaRPr>
          </a:p>
        </p:txBody>
      </p:sp>
      <p:sp>
        <p:nvSpPr>
          <p:cNvPr id="30" name="Shape 30"/>
          <p:cNvSpPr txBox="1">
            <a:spLocks noGrp="1"/>
          </p:cNvSpPr>
          <p:nvPr>
            <p:ph type="title"/>
          </p:nvPr>
        </p:nvSpPr>
        <p:spPr>
          <a:xfrm>
            <a:off x="914400" y="3897312"/>
            <a:ext cx="7772400" cy="1361999"/>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1" name="Shape 31"/>
          <p:cNvSpPr txBox="1">
            <a:spLocks noGrp="1"/>
          </p:cNvSpPr>
          <p:nvPr>
            <p:ph type="body" idx="1"/>
          </p:nvPr>
        </p:nvSpPr>
        <p:spPr>
          <a:xfrm>
            <a:off x="914400" y="2124076"/>
            <a:ext cx="7772400" cy="1500300"/>
          </a:xfrm>
          <a:prstGeom prst="rect">
            <a:avLst/>
          </a:prstGeom>
          <a:noFill/>
          <a:ln>
            <a:noFill/>
          </a:ln>
        </p:spPr>
        <p:txBody>
          <a:bodyPr lIns="91425" tIns="91425" rIns="91425" bIns="91425" anchor="b" anchorCtr="0"/>
          <a:lstStyle>
            <a:lvl1pPr marL="0" indent="0" rtl="0">
              <a:spcBef>
                <a:spcPts val="0"/>
              </a:spcBef>
              <a:buClr>
                <a:srgbClr val="B1B1B2"/>
              </a:buClr>
              <a:buFont typeface="Arial Narrow"/>
              <a:buNone/>
              <a:defRPr/>
            </a:lvl1pPr>
            <a:lvl2pPr marL="457200" indent="0" rtl="0">
              <a:spcBef>
                <a:spcPts val="0"/>
              </a:spcBef>
              <a:buClr>
                <a:srgbClr val="B1B1B2"/>
              </a:buClr>
              <a:buFont typeface="Arial Narrow"/>
              <a:buNone/>
              <a:defRPr/>
            </a:lvl2pPr>
            <a:lvl3pPr marL="914400" indent="0" rtl="0">
              <a:spcBef>
                <a:spcPts val="0"/>
              </a:spcBef>
              <a:buClr>
                <a:srgbClr val="B1B1B2"/>
              </a:buClr>
              <a:buFont typeface="Arial Narrow"/>
              <a:buNone/>
              <a:defRPr/>
            </a:lvl3pPr>
            <a:lvl4pPr marL="1371600" indent="0" rtl="0">
              <a:spcBef>
                <a:spcPts val="0"/>
              </a:spcBef>
              <a:buClr>
                <a:srgbClr val="B1B1B2"/>
              </a:buClr>
              <a:buFont typeface="Arial Narrow"/>
              <a:buNone/>
              <a:defRPr/>
            </a:lvl4pPr>
            <a:lvl5pPr marL="1828800" indent="0" rtl="0">
              <a:spcBef>
                <a:spcPts val="0"/>
              </a:spcBef>
              <a:buClr>
                <a:srgbClr val="B1B1B2"/>
              </a:buClr>
              <a:buFont typeface="Arial Narrow"/>
              <a:buNone/>
              <a:defRPr/>
            </a:lvl5pPr>
            <a:lvl6pPr marL="2286000" indent="0" rtl="0">
              <a:spcBef>
                <a:spcPts val="0"/>
              </a:spcBef>
              <a:buClr>
                <a:srgbClr val="B1B1B2"/>
              </a:buClr>
              <a:buFont typeface="Arial Narrow"/>
              <a:buNone/>
              <a:defRPr/>
            </a:lvl6pPr>
            <a:lvl7pPr marL="2743200" indent="0" rtl="0">
              <a:spcBef>
                <a:spcPts val="0"/>
              </a:spcBef>
              <a:buClr>
                <a:srgbClr val="B1B1B2"/>
              </a:buClr>
              <a:buFont typeface="Arial Narrow"/>
              <a:buNone/>
              <a:defRPr/>
            </a:lvl7pPr>
            <a:lvl8pPr marL="3200400" indent="0" rtl="0">
              <a:spcBef>
                <a:spcPts val="0"/>
              </a:spcBef>
              <a:buClr>
                <a:srgbClr val="B1B1B2"/>
              </a:buClr>
              <a:buFont typeface="Arial Narrow"/>
              <a:buNone/>
              <a:defRPr/>
            </a:lvl8pPr>
            <a:lvl9pPr marL="3657600" indent="0" rtl="0">
              <a:spcBef>
                <a:spcPts val="0"/>
              </a:spcBef>
              <a:buClr>
                <a:srgbClr val="B1B1B2"/>
              </a:buClr>
              <a:buFont typeface="Arial Narrow"/>
              <a:buNone/>
              <a:defRPr/>
            </a:lvl9pPr>
          </a:lstStyle>
          <a:p>
            <a:endParaRPr/>
          </a:p>
        </p:txBody>
      </p:sp>
      <p:sp>
        <p:nvSpPr>
          <p:cNvPr id="32" name="Shape 32"/>
          <p:cNvSpPr txBox="1">
            <a:spLocks noGrp="1"/>
          </p:cNvSpPr>
          <p:nvPr>
            <p:ph type="dt" idx="10"/>
          </p:nvPr>
        </p:nvSpPr>
        <p:spPr>
          <a:xfrm>
            <a:off x="930279" y="6483351"/>
            <a:ext cx="1685999" cy="365099"/>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3" name="Shape 33"/>
          <p:cNvSpPr txBox="1">
            <a:spLocks noGrp="1"/>
          </p:cNvSpPr>
          <p:nvPr>
            <p:ph type="ftr" idx="11"/>
          </p:nvPr>
        </p:nvSpPr>
        <p:spPr>
          <a:xfrm>
            <a:off x="4572000" y="6483351"/>
            <a:ext cx="4114800" cy="365099"/>
          </a:xfrm>
          <a:prstGeom prst="rect">
            <a:avLst/>
          </a:prstGeom>
          <a:noFill/>
          <a:ln>
            <a:noFill/>
          </a:ln>
        </p:spPr>
        <p:txBody>
          <a:bodyPr lIns="91425" tIns="91425" rIns="91425" bIns="91425" anchor="ctr" anchorCtr="0"/>
          <a:lstStyle>
            <a:lvl1pPr marL="0" marR="0" indent="0" algn="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4" name="Shape 34"/>
          <p:cNvSpPr txBox="1">
            <a:spLocks noGrp="1"/>
          </p:cNvSpPr>
          <p:nvPr>
            <p:ph type="sldNum" idx="12"/>
          </p:nvPr>
        </p:nvSpPr>
        <p:spPr>
          <a:xfrm>
            <a:off x="457208" y="6483351"/>
            <a:ext cx="447600" cy="365099"/>
          </a:xfrm>
          <a:prstGeom prst="rect">
            <a:avLst/>
          </a:prstGeom>
          <a:noFill/>
          <a:ln>
            <a:noFill/>
          </a:ln>
        </p:spPr>
        <p:txBody>
          <a:bodyPr lIns="91425" tIns="45700" rIns="91425" bIns="45700" anchor="ctr" anchorCtr="0">
            <a:noAutofit/>
          </a:bodyPr>
          <a:lstStyle>
            <a:lvl1pPr marL="0" marR="0" indent="0" algn="l" rtl="0">
              <a:spcBef>
                <a:spcPts val="0"/>
              </a:spcBef>
              <a:spcAft>
                <a:spcPts val="0"/>
              </a:spcAft>
              <a:buNone/>
              <a:defRPr sz="900" b="0" i="0" u="none" strike="noStrike" cap="none" baseline="0">
                <a:solidFill>
                  <a:srgbClr val="B1B1B2"/>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37" name="Shape 37"/>
          <p:cNvSpPr txBox="1">
            <a:spLocks noGrp="1"/>
          </p:cNvSpPr>
          <p:nvPr>
            <p:ph type="body" idx="1"/>
          </p:nvPr>
        </p:nvSpPr>
        <p:spPr>
          <a:xfrm>
            <a:off x="457200" y="1600200"/>
            <a:ext cx="4038599" cy="4348499"/>
          </a:xfrm>
          <a:prstGeom prst="rect">
            <a:avLst/>
          </a:prstGeom>
          <a:noFill/>
          <a:ln>
            <a:noFill/>
          </a:ln>
        </p:spPr>
        <p:txBody>
          <a:bodyPr lIns="91425" tIns="91425" rIns="91425" bIns="91425" anchor="t" anchorCtr="0"/>
          <a:lstStyle>
            <a:lvl1pPr marL="228600" indent="-228600" rtl="0">
              <a:spcBef>
                <a:spcPts val="0"/>
              </a:spcBef>
              <a:defRPr/>
            </a:lvl1pPr>
            <a:lvl2pPr marL="457200" indent="-228600" rtl="0">
              <a:spcBef>
                <a:spcPts val="0"/>
              </a:spcBef>
              <a:defRPr/>
            </a:lvl2pPr>
            <a:lvl3pPr marL="685800" indent="-228600" rtl="0">
              <a:spcBef>
                <a:spcPts val="0"/>
              </a:spcBef>
              <a:defRPr/>
            </a:lvl3pPr>
            <a:lvl4pPr marL="914400" indent="-228600" rtl="0">
              <a:spcBef>
                <a:spcPts val="0"/>
              </a:spcBef>
              <a:defRPr/>
            </a:lvl4pPr>
            <a:lvl5pPr marL="1143000" indent="-228600"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8" name="Shape 38"/>
          <p:cNvSpPr txBox="1">
            <a:spLocks noGrp="1"/>
          </p:cNvSpPr>
          <p:nvPr>
            <p:ph type="body" idx="2"/>
          </p:nvPr>
        </p:nvSpPr>
        <p:spPr>
          <a:xfrm>
            <a:off x="4648200" y="1600200"/>
            <a:ext cx="4038599" cy="4348499"/>
          </a:xfrm>
          <a:prstGeom prst="rect">
            <a:avLst/>
          </a:prstGeom>
          <a:noFill/>
          <a:ln>
            <a:noFill/>
          </a:ln>
        </p:spPr>
        <p:txBody>
          <a:bodyPr lIns="91425" tIns="91425" rIns="91425" bIns="91425" anchor="t" anchorCtr="0"/>
          <a:lstStyle>
            <a:lvl1pPr marL="228600" indent="-228600" rtl="0">
              <a:spcBef>
                <a:spcPts val="0"/>
              </a:spcBef>
              <a:defRPr/>
            </a:lvl1pPr>
            <a:lvl2pPr marL="457200" indent="-228600" rtl="0">
              <a:spcBef>
                <a:spcPts val="0"/>
              </a:spcBef>
              <a:defRPr/>
            </a:lvl2pPr>
            <a:lvl3pPr marL="685800" indent="-228600" rtl="0">
              <a:spcBef>
                <a:spcPts val="0"/>
              </a:spcBef>
              <a:defRPr/>
            </a:lvl3pPr>
            <a:lvl4pPr marL="914400" indent="-228600" rtl="0">
              <a:spcBef>
                <a:spcPts val="0"/>
              </a:spcBef>
              <a:defRPr/>
            </a:lvl4pPr>
            <a:lvl5pPr marL="1143000" indent="-228600"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dt" idx="10"/>
          </p:nvPr>
        </p:nvSpPr>
        <p:spPr>
          <a:xfrm>
            <a:off x="930279" y="6483351"/>
            <a:ext cx="1685999" cy="365099"/>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0" name="Shape 40"/>
          <p:cNvSpPr txBox="1">
            <a:spLocks noGrp="1"/>
          </p:cNvSpPr>
          <p:nvPr>
            <p:ph type="ftr" idx="11"/>
          </p:nvPr>
        </p:nvSpPr>
        <p:spPr>
          <a:xfrm>
            <a:off x="4572000" y="6483351"/>
            <a:ext cx="4114800" cy="365099"/>
          </a:xfrm>
          <a:prstGeom prst="rect">
            <a:avLst/>
          </a:prstGeom>
          <a:noFill/>
          <a:ln>
            <a:noFill/>
          </a:ln>
        </p:spPr>
        <p:txBody>
          <a:bodyPr lIns="91425" tIns="91425" rIns="91425" bIns="91425" anchor="ctr" anchorCtr="0"/>
          <a:lstStyle>
            <a:lvl1pPr marL="0" marR="0" indent="0" algn="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1" name="Shape 41"/>
          <p:cNvSpPr txBox="1">
            <a:spLocks noGrp="1"/>
          </p:cNvSpPr>
          <p:nvPr>
            <p:ph type="sldNum" idx="12"/>
          </p:nvPr>
        </p:nvSpPr>
        <p:spPr>
          <a:xfrm>
            <a:off x="457208" y="6483351"/>
            <a:ext cx="447600" cy="365099"/>
          </a:xfrm>
          <a:prstGeom prst="rect">
            <a:avLst/>
          </a:prstGeom>
          <a:noFill/>
          <a:ln>
            <a:noFill/>
          </a:ln>
        </p:spPr>
        <p:txBody>
          <a:bodyPr lIns="91425" tIns="45700" rIns="91425" bIns="45700" anchor="ctr" anchorCtr="0">
            <a:noAutofit/>
          </a:bodyPr>
          <a:lstStyle>
            <a:lvl1pPr marL="0" marR="0" indent="0" algn="l" rtl="0">
              <a:spcBef>
                <a:spcPts val="0"/>
              </a:spcBef>
              <a:spcAft>
                <a:spcPts val="0"/>
              </a:spcAft>
              <a:buNone/>
              <a:defRPr sz="900" b="0" i="0" u="none" strike="noStrike" cap="none" baseline="0">
                <a:solidFill>
                  <a:srgbClr val="B1B1B2"/>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1"/>
          </p:nvPr>
        </p:nvSpPr>
        <p:spPr>
          <a:xfrm>
            <a:off x="457200" y="1535112"/>
            <a:ext cx="4040099" cy="639900"/>
          </a:xfrm>
          <a:prstGeom prst="rect">
            <a:avLst/>
          </a:prstGeom>
          <a:noFill/>
          <a:ln>
            <a:noFill/>
          </a:ln>
        </p:spPr>
        <p:txBody>
          <a:bodyPr lIns="91425" tIns="91425" rIns="91425" bIns="91425" anchor="b" anchorCtr="0"/>
          <a:lstStyle>
            <a:lvl1pPr marL="0" indent="0" rtl="0">
              <a:spcBef>
                <a:spcPts val="0"/>
              </a:spcBef>
              <a:buFont typeface="Arial Narrow"/>
              <a:buNone/>
              <a:defRPr/>
            </a:lvl1pPr>
            <a:lvl2pPr marL="457200" indent="0" rtl="0">
              <a:spcBef>
                <a:spcPts val="0"/>
              </a:spcBef>
              <a:buFont typeface="Arial Narrow"/>
              <a:buNone/>
              <a:defRPr/>
            </a:lvl2pPr>
            <a:lvl3pPr marL="914400" indent="0" rtl="0">
              <a:spcBef>
                <a:spcPts val="0"/>
              </a:spcBef>
              <a:buFont typeface="Arial Narrow"/>
              <a:buNone/>
              <a:defRPr/>
            </a:lvl3pPr>
            <a:lvl4pPr marL="1371600" indent="0" rtl="0">
              <a:spcBef>
                <a:spcPts val="0"/>
              </a:spcBef>
              <a:buFont typeface="Arial Narrow"/>
              <a:buNone/>
              <a:defRPr/>
            </a:lvl4pPr>
            <a:lvl5pPr marL="1828800" indent="0" rtl="0">
              <a:spcBef>
                <a:spcPts val="0"/>
              </a:spcBef>
              <a:buFont typeface="Arial Narrow"/>
              <a:buNone/>
              <a:defRPr/>
            </a:lvl5pPr>
            <a:lvl6pPr marL="2286000" indent="0" rtl="0">
              <a:spcBef>
                <a:spcPts val="0"/>
              </a:spcBef>
              <a:buFont typeface="Arial Narrow"/>
              <a:buNone/>
              <a:defRPr/>
            </a:lvl6pPr>
            <a:lvl7pPr marL="2743200" indent="0" rtl="0">
              <a:spcBef>
                <a:spcPts val="0"/>
              </a:spcBef>
              <a:buFont typeface="Arial Narrow"/>
              <a:buNone/>
              <a:defRPr/>
            </a:lvl7pPr>
            <a:lvl8pPr marL="3200400" indent="0" rtl="0">
              <a:spcBef>
                <a:spcPts val="0"/>
              </a:spcBef>
              <a:buFont typeface="Arial Narrow"/>
              <a:buNone/>
              <a:defRPr/>
            </a:lvl8pPr>
            <a:lvl9pPr marL="3657600" indent="0" rtl="0">
              <a:spcBef>
                <a:spcPts val="0"/>
              </a:spcBef>
              <a:buFont typeface="Arial Narrow"/>
              <a:buNone/>
              <a:defRPr/>
            </a:lvl9pPr>
          </a:lstStyle>
          <a:p>
            <a:endParaRPr/>
          </a:p>
        </p:txBody>
      </p:sp>
      <p:sp>
        <p:nvSpPr>
          <p:cNvPr id="45" name="Shape 45"/>
          <p:cNvSpPr txBox="1">
            <a:spLocks noGrp="1"/>
          </p:cNvSpPr>
          <p:nvPr>
            <p:ph type="body" idx="2"/>
          </p:nvPr>
        </p:nvSpPr>
        <p:spPr>
          <a:xfrm>
            <a:off x="457200" y="2174875"/>
            <a:ext cx="4040099" cy="3773699"/>
          </a:xfrm>
          <a:prstGeom prst="rect">
            <a:avLst/>
          </a:prstGeom>
          <a:noFill/>
          <a:ln>
            <a:noFill/>
          </a:ln>
        </p:spPr>
        <p:txBody>
          <a:bodyPr lIns="91425" tIns="91425" rIns="91425" bIns="91425" anchor="t" anchorCtr="0"/>
          <a:lstStyle>
            <a:lvl1pPr rtl="0">
              <a:spcBef>
                <a:spcPts val="0"/>
              </a:spcBef>
              <a:defRPr/>
            </a:lvl1pPr>
            <a:lvl2pPr marL="457200" indent="-228600" rtl="0">
              <a:spcBef>
                <a:spcPts val="0"/>
              </a:spcBef>
              <a:defRPr/>
            </a:lvl2pPr>
            <a:lvl3pPr marL="685800" indent="-228600" rtl="0">
              <a:spcBef>
                <a:spcPts val="0"/>
              </a:spcBef>
              <a:defRPr/>
            </a:lvl3pPr>
            <a:lvl4pPr marL="914400" indent="-228600" rtl="0">
              <a:spcBef>
                <a:spcPts val="0"/>
              </a:spcBef>
              <a:defRPr/>
            </a:lvl4pPr>
            <a:lvl5pPr marL="1143000" indent="-228600"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3"/>
          </p:nvPr>
        </p:nvSpPr>
        <p:spPr>
          <a:xfrm>
            <a:off x="4645032" y="1535112"/>
            <a:ext cx="4041900" cy="639900"/>
          </a:xfrm>
          <a:prstGeom prst="rect">
            <a:avLst/>
          </a:prstGeom>
          <a:noFill/>
          <a:ln>
            <a:noFill/>
          </a:ln>
        </p:spPr>
        <p:txBody>
          <a:bodyPr lIns="91425" tIns="91425" rIns="91425" bIns="91425" anchor="b" anchorCtr="0"/>
          <a:lstStyle>
            <a:lvl1pPr marL="0" indent="0" rtl="0">
              <a:spcBef>
                <a:spcPts val="0"/>
              </a:spcBef>
              <a:buFont typeface="Arial Narrow"/>
              <a:buNone/>
              <a:defRPr/>
            </a:lvl1pPr>
            <a:lvl2pPr marL="457200" indent="0" rtl="0">
              <a:spcBef>
                <a:spcPts val="0"/>
              </a:spcBef>
              <a:buFont typeface="Arial Narrow"/>
              <a:buNone/>
              <a:defRPr/>
            </a:lvl2pPr>
            <a:lvl3pPr marL="914400" indent="0" rtl="0">
              <a:spcBef>
                <a:spcPts val="0"/>
              </a:spcBef>
              <a:buFont typeface="Arial Narrow"/>
              <a:buNone/>
              <a:defRPr/>
            </a:lvl3pPr>
            <a:lvl4pPr marL="1371600" indent="0" rtl="0">
              <a:spcBef>
                <a:spcPts val="0"/>
              </a:spcBef>
              <a:buFont typeface="Arial Narrow"/>
              <a:buNone/>
              <a:defRPr/>
            </a:lvl4pPr>
            <a:lvl5pPr marL="1828800" indent="0" rtl="0">
              <a:spcBef>
                <a:spcPts val="0"/>
              </a:spcBef>
              <a:buFont typeface="Arial Narrow"/>
              <a:buNone/>
              <a:defRPr/>
            </a:lvl5pPr>
            <a:lvl6pPr marL="2286000" indent="0" rtl="0">
              <a:spcBef>
                <a:spcPts val="0"/>
              </a:spcBef>
              <a:buFont typeface="Arial Narrow"/>
              <a:buNone/>
              <a:defRPr/>
            </a:lvl6pPr>
            <a:lvl7pPr marL="2743200" indent="0" rtl="0">
              <a:spcBef>
                <a:spcPts val="0"/>
              </a:spcBef>
              <a:buFont typeface="Arial Narrow"/>
              <a:buNone/>
              <a:defRPr/>
            </a:lvl7pPr>
            <a:lvl8pPr marL="3200400" indent="0" rtl="0">
              <a:spcBef>
                <a:spcPts val="0"/>
              </a:spcBef>
              <a:buFont typeface="Arial Narrow"/>
              <a:buNone/>
              <a:defRPr/>
            </a:lvl8pPr>
            <a:lvl9pPr marL="3657600" indent="0" rtl="0">
              <a:spcBef>
                <a:spcPts val="0"/>
              </a:spcBef>
              <a:buFont typeface="Arial Narrow"/>
              <a:buNone/>
              <a:defRPr/>
            </a:lvl9pPr>
          </a:lstStyle>
          <a:p>
            <a:endParaRPr/>
          </a:p>
        </p:txBody>
      </p:sp>
      <p:sp>
        <p:nvSpPr>
          <p:cNvPr id="47" name="Shape 47"/>
          <p:cNvSpPr txBox="1">
            <a:spLocks noGrp="1"/>
          </p:cNvSpPr>
          <p:nvPr>
            <p:ph type="body" idx="4"/>
          </p:nvPr>
        </p:nvSpPr>
        <p:spPr>
          <a:xfrm>
            <a:off x="4645032" y="2174875"/>
            <a:ext cx="4041900" cy="3773699"/>
          </a:xfrm>
          <a:prstGeom prst="rect">
            <a:avLst/>
          </a:prstGeom>
          <a:noFill/>
          <a:ln>
            <a:noFill/>
          </a:ln>
        </p:spPr>
        <p:txBody>
          <a:bodyPr lIns="91425" tIns="91425" rIns="91425" bIns="91425" anchor="t" anchorCtr="0"/>
          <a:lstStyle>
            <a:lvl1pPr rtl="0">
              <a:spcBef>
                <a:spcPts val="0"/>
              </a:spcBef>
              <a:defRPr/>
            </a:lvl1pPr>
            <a:lvl2pPr marL="457200" indent="-228600" rtl="0">
              <a:spcBef>
                <a:spcPts val="0"/>
              </a:spcBef>
              <a:defRPr/>
            </a:lvl2pPr>
            <a:lvl3pPr marL="685800" indent="-228600" rtl="0">
              <a:spcBef>
                <a:spcPts val="0"/>
              </a:spcBef>
              <a:defRPr/>
            </a:lvl3pPr>
            <a:lvl4pPr marL="914400" indent="-228600" rtl="0">
              <a:spcBef>
                <a:spcPts val="0"/>
              </a:spcBef>
              <a:defRPr/>
            </a:lvl4pPr>
            <a:lvl5pPr marL="1143000" indent="-228600"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dt" idx="10"/>
          </p:nvPr>
        </p:nvSpPr>
        <p:spPr>
          <a:xfrm>
            <a:off x="930279" y="6483351"/>
            <a:ext cx="1685999" cy="365099"/>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 name="Shape 49"/>
          <p:cNvSpPr txBox="1">
            <a:spLocks noGrp="1"/>
          </p:cNvSpPr>
          <p:nvPr>
            <p:ph type="ftr" idx="11"/>
          </p:nvPr>
        </p:nvSpPr>
        <p:spPr>
          <a:xfrm>
            <a:off x="4572000" y="6483351"/>
            <a:ext cx="4114800" cy="365099"/>
          </a:xfrm>
          <a:prstGeom prst="rect">
            <a:avLst/>
          </a:prstGeom>
          <a:noFill/>
          <a:ln>
            <a:noFill/>
          </a:ln>
        </p:spPr>
        <p:txBody>
          <a:bodyPr lIns="91425" tIns="91425" rIns="91425" bIns="91425" anchor="ctr" anchorCtr="0"/>
          <a:lstStyle>
            <a:lvl1pPr marL="0" marR="0" indent="0" algn="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0" name="Shape 50"/>
          <p:cNvSpPr txBox="1">
            <a:spLocks noGrp="1"/>
          </p:cNvSpPr>
          <p:nvPr>
            <p:ph type="sldNum" idx="12"/>
          </p:nvPr>
        </p:nvSpPr>
        <p:spPr>
          <a:xfrm>
            <a:off x="457208" y="6483351"/>
            <a:ext cx="447600" cy="365099"/>
          </a:xfrm>
          <a:prstGeom prst="rect">
            <a:avLst/>
          </a:prstGeom>
          <a:noFill/>
          <a:ln>
            <a:noFill/>
          </a:ln>
        </p:spPr>
        <p:txBody>
          <a:bodyPr lIns="91425" tIns="45700" rIns="91425" bIns="45700" anchor="ctr" anchorCtr="0">
            <a:noAutofit/>
          </a:bodyPr>
          <a:lstStyle/>
          <a:p>
            <a:pPr marL="0" lvl="0" indent="0">
              <a:spcBef>
                <a:spcPts val="0"/>
              </a:spcBef>
              <a:buNone/>
            </a:pPr>
            <a:endParaRPr sz="900" b="0" i="0" u="none" strike="noStrike" cap="none" baseline="0">
              <a:solidFill>
                <a:srgbClr val="B1B1B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53" name="Shape 53"/>
          <p:cNvSpPr txBox="1">
            <a:spLocks noGrp="1"/>
          </p:cNvSpPr>
          <p:nvPr>
            <p:ph type="dt" idx="10"/>
          </p:nvPr>
        </p:nvSpPr>
        <p:spPr>
          <a:xfrm>
            <a:off x="930279" y="6483351"/>
            <a:ext cx="1685999" cy="365099"/>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4" name="Shape 54"/>
          <p:cNvSpPr txBox="1">
            <a:spLocks noGrp="1"/>
          </p:cNvSpPr>
          <p:nvPr>
            <p:ph type="ftr" idx="11"/>
          </p:nvPr>
        </p:nvSpPr>
        <p:spPr>
          <a:xfrm>
            <a:off x="4572000" y="6483351"/>
            <a:ext cx="4114800" cy="365099"/>
          </a:xfrm>
          <a:prstGeom prst="rect">
            <a:avLst/>
          </a:prstGeom>
          <a:noFill/>
          <a:ln>
            <a:noFill/>
          </a:ln>
        </p:spPr>
        <p:txBody>
          <a:bodyPr lIns="91425" tIns="91425" rIns="91425" bIns="91425" anchor="ctr" anchorCtr="0"/>
          <a:lstStyle>
            <a:lvl1pPr marL="0" marR="0" indent="0" algn="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5" name="Shape 55"/>
          <p:cNvSpPr txBox="1">
            <a:spLocks noGrp="1"/>
          </p:cNvSpPr>
          <p:nvPr>
            <p:ph type="sldNum" idx="12"/>
          </p:nvPr>
        </p:nvSpPr>
        <p:spPr>
          <a:xfrm>
            <a:off x="457208" y="6483351"/>
            <a:ext cx="447600" cy="365099"/>
          </a:xfrm>
          <a:prstGeom prst="rect">
            <a:avLst/>
          </a:prstGeom>
          <a:noFill/>
          <a:ln>
            <a:noFill/>
          </a:ln>
        </p:spPr>
        <p:txBody>
          <a:bodyPr lIns="91425" tIns="45700" rIns="91425" bIns="45700" anchor="ctr" anchorCtr="0">
            <a:noAutofit/>
          </a:bodyPr>
          <a:lstStyle/>
          <a:p>
            <a:pPr marL="0" lvl="0" indent="0">
              <a:spcBef>
                <a:spcPts val="0"/>
              </a:spcBef>
              <a:buNone/>
            </a:pPr>
            <a:endParaRPr sz="900" b="0" i="0" u="none" strike="noStrike" cap="none" baseline="0">
              <a:solidFill>
                <a:srgbClr val="B1B1B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a:off x="930279" y="6483351"/>
            <a:ext cx="1685999" cy="365099"/>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ftr" idx="11"/>
          </p:nvPr>
        </p:nvSpPr>
        <p:spPr>
          <a:xfrm>
            <a:off x="4572000" y="6483351"/>
            <a:ext cx="4114800" cy="365099"/>
          </a:xfrm>
          <a:prstGeom prst="rect">
            <a:avLst/>
          </a:prstGeom>
          <a:noFill/>
          <a:ln>
            <a:noFill/>
          </a:ln>
        </p:spPr>
        <p:txBody>
          <a:bodyPr lIns="91425" tIns="91425" rIns="91425" bIns="91425" anchor="ctr" anchorCtr="0"/>
          <a:lstStyle>
            <a:lvl1pPr marL="0" marR="0" indent="0" algn="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9" name="Shape 59"/>
          <p:cNvSpPr txBox="1">
            <a:spLocks noGrp="1"/>
          </p:cNvSpPr>
          <p:nvPr>
            <p:ph type="sldNum" idx="12"/>
          </p:nvPr>
        </p:nvSpPr>
        <p:spPr>
          <a:xfrm>
            <a:off x="457208" y="6483351"/>
            <a:ext cx="447600" cy="365099"/>
          </a:xfrm>
          <a:prstGeom prst="rect">
            <a:avLst/>
          </a:prstGeom>
          <a:noFill/>
          <a:ln>
            <a:noFill/>
          </a:ln>
        </p:spPr>
        <p:txBody>
          <a:bodyPr lIns="91425" tIns="45700" rIns="91425" bIns="45700" anchor="ctr" anchorCtr="0">
            <a:noAutofit/>
          </a:bodyPr>
          <a:lstStyle/>
          <a:p>
            <a:pPr marL="0" lvl="0" indent="0">
              <a:spcBef>
                <a:spcPts val="0"/>
              </a:spcBef>
              <a:buNone/>
            </a:pPr>
            <a:endParaRPr sz="900" b="0" i="0" u="none" strike="noStrike" cap="none" baseline="0">
              <a:solidFill>
                <a:srgbClr val="B1B1B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685800" y="2111123"/>
            <a:ext cx="7772400" cy="1546500"/>
          </a:xfrm>
          <a:prstGeom prst="rect">
            <a:avLst/>
          </a:prstGeom>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62" name="Shape 62"/>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63" name="Shape 63"/>
          <p:cNvSpPr txBox="1">
            <a:spLocks noGrp="1"/>
          </p:cNvSpPr>
          <p:nvPr>
            <p:ph type="sldNum" idx="12"/>
          </p:nvPr>
        </p:nvSpPr>
        <p:spPr>
          <a:xfrm>
            <a:off x="8556791" y="6333134"/>
            <a:ext cx="548699" cy="524699"/>
          </a:xfrm>
          <a:prstGeom prst="rect">
            <a:avLst/>
          </a:prstGeom>
        </p:spPr>
        <p:txBody>
          <a:bodyPr lIns="91425" tIns="45700" rIns="91425" bIns="45700" anchor="ctr" anchorCtr="0">
            <a:noAutofit/>
          </a:bodyPr>
          <a:lstStyle>
            <a:lvl1pPr rtl="0">
              <a:spcBef>
                <a:spcPts val="0"/>
              </a:spcBef>
              <a:buNone/>
              <a:defRPr/>
            </a:lvl1p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6" name="Shape 6"/>
          <p:cNvSpPr txBox="1">
            <a:spLocks noGrp="1"/>
          </p:cNvSpPr>
          <p:nvPr>
            <p:ph type="body" idx="1"/>
          </p:nvPr>
        </p:nvSpPr>
        <p:spPr>
          <a:xfrm>
            <a:off x="457200" y="1600201"/>
            <a:ext cx="8229600" cy="4344900"/>
          </a:xfrm>
          <a:prstGeom prst="rect">
            <a:avLst/>
          </a:prstGeom>
          <a:noFill/>
          <a:ln>
            <a:noFill/>
          </a:ln>
        </p:spPr>
        <p:txBody>
          <a:bodyPr lIns="91425" tIns="91425" rIns="91425" bIns="91425" anchor="t" anchorCtr="0"/>
          <a:lstStyle>
            <a:lvl1pPr marL="228600" marR="0" indent="-101600" algn="l" rtl="0">
              <a:spcBef>
                <a:spcPts val="875"/>
              </a:spcBef>
              <a:spcAft>
                <a:spcPts val="0"/>
              </a:spcAft>
              <a:buClr>
                <a:schemeClr val="accent1"/>
              </a:buClr>
              <a:buFont typeface="Arial"/>
              <a:buChar char="•"/>
              <a:defRPr/>
            </a:lvl1pPr>
            <a:lvl2pPr marL="458787" marR="0" indent="-133032" algn="l" rtl="0">
              <a:spcBef>
                <a:spcPts val="360"/>
              </a:spcBef>
              <a:spcAft>
                <a:spcPts val="0"/>
              </a:spcAft>
              <a:buClr>
                <a:schemeClr val="lt2"/>
              </a:buClr>
              <a:buFont typeface="Arial"/>
              <a:buChar char="–"/>
              <a:defRPr/>
            </a:lvl2pPr>
            <a:lvl3pPr marL="688975" marR="0" indent="-130175" algn="l" rtl="0">
              <a:spcBef>
                <a:spcPts val="320"/>
              </a:spcBef>
              <a:spcAft>
                <a:spcPts val="0"/>
              </a:spcAft>
              <a:buClr>
                <a:schemeClr val="lt2"/>
              </a:buClr>
              <a:buFont typeface="Arial"/>
              <a:buChar char="•"/>
              <a:defRPr/>
            </a:lvl3pPr>
            <a:lvl4pPr marL="914400" marR="0" indent="-152400" algn="l" rtl="0">
              <a:spcBef>
                <a:spcPts val="280"/>
              </a:spcBef>
              <a:spcAft>
                <a:spcPts val="0"/>
              </a:spcAft>
              <a:buClr>
                <a:schemeClr val="lt2"/>
              </a:buClr>
              <a:buFont typeface="Arial"/>
              <a:buChar char="–"/>
              <a:defRPr/>
            </a:lvl4pPr>
            <a:lvl5pPr marL="1143000" marR="0" indent="-152400" algn="l" rtl="0">
              <a:spcBef>
                <a:spcPts val="280"/>
              </a:spcBef>
              <a:spcAft>
                <a:spcPts val="0"/>
              </a:spcAft>
              <a:buClr>
                <a:schemeClr val="lt2"/>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7" name="Shape 7"/>
          <p:cNvSpPr txBox="1">
            <a:spLocks noGrp="1"/>
          </p:cNvSpPr>
          <p:nvPr>
            <p:ph type="dt" idx="10"/>
          </p:nvPr>
        </p:nvSpPr>
        <p:spPr>
          <a:xfrm>
            <a:off x="930279" y="6483351"/>
            <a:ext cx="1685999" cy="365099"/>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 name="Shape 8"/>
          <p:cNvSpPr txBox="1">
            <a:spLocks noGrp="1"/>
          </p:cNvSpPr>
          <p:nvPr>
            <p:ph type="ftr" idx="11"/>
          </p:nvPr>
        </p:nvSpPr>
        <p:spPr>
          <a:xfrm>
            <a:off x="4572000" y="6483351"/>
            <a:ext cx="4114800" cy="365099"/>
          </a:xfrm>
          <a:prstGeom prst="rect">
            <a:avLst/>
          </a:prstGeom>
          <a:noFill/>
          <a:ln>
            <a:noFill/>
          </a:ln>
        </p:spPr>
        <p:txBody>
          <a:bodyPr lIns="91425" tIns="91425" rIns="91425" bIns="91425" anchor="ctr" anchorCtr="0"/>
          <a:lstStyle>
            <a:lvl1pPr marL="0" marR="0" indent="0" algn="r" rtl="0">
              <a:spcBef>
                <a:spcPts val="0"/>
              </a:spcBef>
              <a:spcAft>
                <a:spcPts val="0"/>
              </a:spcAft>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9" name="Shape 9"/>
          <p:cNvSpPr txBox="1">
            <a:spLocks noGrp="1"/>
          </p:cNvSpPr>
          <p:nvPr>
            <p:ph type="sldNum" idx="12"/>
          </p:nvPr>
        </p:nvSpPr>
        <p:spPr>
          <a:xfrm>
            <a:off x="457208" y="6483351"/>
            <a:ext cx="447600" cy="365099"/>
          </a:xfrm>
          <a:prstGeom prst="rect">
            <a:avLst/>
          </a:prstGeom>
          <a:noFill/>
          <a:ln>
            <a:noFill/>
          </a:ln>
        </p:spPr>
        <p:txBody>
          <a:bodyPr lIns="91425" tIns="45700" rIns="91425" bIns="45700" anchor="ctr" anchorCtr="0">
            <a:noAutofit/>
          </a:bodyPr>
          <a:lstStyle>
            <a:lvl1pPr marL="0" marR="0" indent="0" algn="l" rtl="0">
              <a:spcBef>
                <a:spcPts val="0"/>
              </a:spcBef>
              <a:spcAft>
                <a:spcPts val="0"/>
              </a:spcAft>
              <a:buNone/>
              <a:defRPr sz="900" b="0" i="0" u="none" strike="noStrike" cap="none" baseline="0">
                <a:solidFill>
                  <a:srgbClr val="B1B1B2"/>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pic>
        <p:nvPicPr>
          <p:cNvPr id="10" name="Shape 10"/>
          <p:cNvPicPr preferRelativeResize="0"/>
          <p:nvPr/>
        </p:nvPicPr>
        <p:blipFill rotWithShape="1">
          <a:blip r:embed="rId10">
            <a:alphaModFix/>
          </a:blip>
          <a:srcRect/>
          <a:stretch/>
        </p:blipFill>
        <p:spPr>
          <a:xfrm>
            <a:off x="7477132" y="6116642"/>
            <a:ext cx="1209600" cy="362100"/>
          </a:xfrm>
          <a:prstGeom prst="rect">
            <a:avLst/>
          </a:prstGeom>
          <a:noFill/>
          <a:ln>
            <a:noFill/>
          </a:ln>
        </p:spPr>
      </p:pic>
      <p:sp>
        <p:nvSpPr>
          <p:cNvPr id="11" name="Shape 11"/>
          <p:cNvSpPr/>
          <p:nvPr/>
        </p:nvSpPr>
        <p:spPr>
          <a:xfrm>
            <a:off x="7" y="0"/>
            <a:ext cx="136499" cy="6848399"/>
          </a:xfrm>
          <a:prstGeom prst="rect">
            <a:avLst/>
          </a:prstGeom>
          <a:solidFill>
            <a:schemeClr val="accen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400" b="0" i="0" u="none" strike="noStrike" cap="none" baseline="0">
              <a:solidFill>
                <a:schemeClr val="accen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bro.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buraglio/singularity"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JustinAzoff/bhr-sit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914407" y="2130430"/>
            <a:ext cx="7762799" cy="1470000"/>
          </a:xfrm>
          <a:prstGeom prst="rect">
            <a:avLst/>
          </a:prstGeom>
          <a:noFill/>
          <a:ln>
            <a:noFill/>
          </a:ln>
        </p:spPr>
        <p:txBody>
          <a:bodyPr lIns="91425" tIns="45700" rIns="91425" bIns="45700" anchor="ctr" anchorCtr="0">
            <a:noAutofit/>
          </a:bodyPr>
          <a:lstStyle/>
          <a:p>
            <a:pPr marL="0" marR="0" lvl="0" indent="0" algn="l" rtl="0">
              <a:spcBef>
                <a:spcPts val="0"/>
              </a:spcBef>
              <a:spcAft>
                <a:spcPts val="0"/>
              </a:spcAft>
              <a:buSzPct val="25000"/>
              <a:buNone/>
            </a:pPr>
            <a:r>
              <a:rPr lang="en" sz="3000">
                <a:solidFill>
                  <a:schemeClr val="dk1"/>
                </a:solidFill>
                <a:latin typeface="Arial Narrow"/>
                <a:ea typeface="Arial Narrow"/>
                <a:cs typeface="Arial Narrow"/>
                <a:sym typeface="Arial Narrow"/>
              </a:rPr>
              <a:t>Bro intrusion detection system (IDS): an overview</a:t>
            </a:r>
          </a:p>
        </p:txBody>
      </p:sp>
      <p:sp>
        <p:nvSpPr>
          <p:cNvPr id="66" name="Shape 66"/>
          <p:cNvSpPr txBox="1">
            <a:spLocks noGrp="1"/>
          </p:cNvSpPr>
          <p:nvPr>
            <p:ph type="subTitle" idx="1"/>
          </p:nvPr>
        </p:nvSpPr>
        <p:spPr>
          <a:xfrm>
            <a:off x="914400" y="3869273"/>
            <a:ext cx="3657600" cy="1389899"/>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Clr>
                <a:schemeClr val="accent1"/>
              </a:buClr>
              <a:buSzPct val="25000"/>
              <a:buFont typeface="Arial"/>
              <a:buNone/>
            </a:pPr>
            <a:r>
              <a:rPr lang="en" sz="1800" b="1" i="0" u="none" strike="noStrike" cap="none" baseline="0">
                <a:solidFill>
                  <a:schemeClr val="dk1"/>
                </a:solidFill>
                <a:latin typeface="Arial Narrow"/>
                <a:ea typeface="Arial Narrow"/>
                <a:cs typeface="Arial Narrow"/>
                <a:sym typeface="Arial Narrow"/>
              </a:rPr>
              <a:t>Nick Buraglio </a:t>
            </a:r>
          </a:p>
          <a:p>
            <a:pPr marL="0" marR="0" lvl="0" indent="0" algn="l" rtl="0">
              <a:spcBef>
                <a:spcPts val="600"/>
              </a:spcBef>
              <a:spcAft>
                <a:spcPts val="0"/>
              </a:spcAft>
              <a:buClr>
                <a:schemeClr val="accent1"/>
              </a:buClr>
              <a:buSzPct val="25000"/>
              <a:buFont typeface="Arial"/>
              <a:buNone/>
            </a:pPr>
            <a:r>
              <a:rPr lang="en" sz="1800" b="0" i="0" u="none" strike="noStrike" cap="none" baseline="0">
                <a:solidFill>
                  <a:schemeClr val="dk1"/>
                </a:solidFill>
                <a:latin typeface="Arial Narrow"/>
                <a:ea typeface="Arial Narrow"/>
                <a:cs typeface="Arial Narrow"/>
                <a:sym typeface="Arial Narrow"/>
              </a:rPr>
              <a:t>Network Engineer, ESnet</a:t>
            </a:r>
          </a:p>
          <a:p>
            <a:pPr marL="0" marR="0" lvl="0" indent="0" algn="l" rtl="0">
              <a:spcBef>
                <a:spcPts val="600"/>
              </a:spcBef>
              <a:spcAft>
                <a:spcPts val="300"/>
              </a:spcAft>
              <a:buClr>
                <a:schemeClr val="accent1"/>
              </a:buClr>
              <a:buSzPct val="25000"/>
              <a:buFont typeface="Arial"/>
              <a:buNone/>
            </a:pPr>
            <a:r>
              <a:rPr lang="en" sz="1800" b="0" i="0" u="none" strike="noStrike" cap="none" baseline="0">
                <a:solidFill>
                  <a:schemeClr val="dk1"/>
                </a:solidFill>
                <a:latin typeface="Arial Narrow"/>
                <a:ea typeface="Arial Narrow"/>
                <a:cs typeface="Arial Narrow"/>
                <a:sym typeface="Arial Narrow"/>
              </a:rPr>
              <a:t>Lawrence Berkeley National Laboratory</a:t>
            </a:r>
          </a:p>
        </p:txBody>
      </p:sp>
      <p:sp>
        <p:nvSpPr>
          <p:cNvPr id="67" name="Shape 67"/>
          <p:cNvSpPr txBox="1"/>
          <p:nvPr/>
        </p:nvSpPr>
        <p:spPr>
          <a:xfrm>
            <a:off x="4833939" y="3868737"/>
            <a:ext cx="3843300" cy="13908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78571"/>
              <a:buFont typeface="Arial"/>
              <a:buNone/>
            </a:pPr>
            <a:r>
              <a:rPr lang="en">
                <a:solidFill>
                  <a:schemeClr val="lt2"/>
                </a:solidFill>
                <a:latin typeface="Arial Narrow"/>
                <a:ea typeface="Arial Narrow"/>
                <a:cs typeface="Arial Narrow"/>
                <a:sym typeface="Arial Narrow"/>
              </a:rPr>
              <a:t>Enhancing CyberInfrastructure by</a:t>
            </a:r>
            <a:br>
              <a:rPr lang="en">
                <a:solidFill>
                  <a:schemeClr val="lt2"/>
                </a:solidFill>
                <a:latin typeface="Arial Narrow"/>
                <a:ea typeface="Arial Narrow"/>
                <a:cs typeface="Arial Narrow"/>
                <a:sym typeface="Arial Narrow"/>
              </a:rPr>
            </a:br>
            <a:r>
              <a:rPr lang="en">
                <a:solidFill>
                  <a:schemeClr val="lt2"/>
                </a:solidFill>
                <a:latin typeface="Arial Narrow"/>
                <a:ea typeface="Arial Narrow"/>
                <a:cs typeface="Arial Narrow"/>
                <a:sym typeface="Arial Narrow"/>
              </a:rPr>
              <a:t>Training and Education</a:t>
            </a:r>
          </a:p>
          <a:p>
            <a:pPr marL="0" marR="0" lvl="0" indent="0" algn="l" rtl="0">
              <a:lnSpc>
                <a:spcPct val="100000"/>
              </a:lnSpc>
              <a:spcBef>
                <a:spcPts val="280"/>
              </a:spcBef>
              <a:spcAft>
                <a:spcPts val="0"/>
              </a:spcAft>
              <a:buClr>
                <a:schemeClr val="lt2"/>
              </a:buClr>
              <a:buSzPct val="25000"/>
              <a:buFont typeface="Arial Narrow"/>
              <a:buNone/>
            </a:pPr>
            <a:r>
              <a:rPr lang="en">
                <a:solidFill>
                  <a:schemeClr val="lt2"/>
                </a:solidFill>
                <a:latin typeface="Arial Narrow"/>
                <a:ea typeface="Arial Narrow"/>
                <a:cs typeface="Arial Narrow"/>
                <a:sym typeface="Arial Narrow"/>
              </a:rPr>
              <a:t>Webinar</a:t>
            </a:r>
          </a:p>
          <a:p>
            <a:pPr marL="0" marR="0" lvl="0" indent="0" algn="l" rtl="0">
              <a:lnSpc>
                <a:spcPct val="100000"/>
              </a:lnSpc>
              <a:spcBef>
                <a:spcPts val="280"/>
              </a:spcBef>
              <a:spcAft>
                <a:spcPts val="0"/>
              </a:spcAft>
              <a:buClr>
                <a:schemeClr val="lt2"/>
              </a:buClr>
              <a:buSzPct val="25000"/>
              <a:buFont typeface="Arial Narrow"/>
              <a:buNone/>
            </a:pPr>
            <a:r>
              <a:rPr lang="en" sz="1400" b="0" i="0" u="none" strike="noStrike" cap="none" baseline="0">
                <a:solidFill>
                  <a:schemeClr val="lt2"/>
                </a:solidFill>
                <a:latin typeface="Arial Narrow"/>
                <a:ea typeface="Arial Narrow"/>
                <a:cs typeface="Arial Narrow"/>
                <a:sym typeface="Arial Narrow"/>
              </a:rPr>
              <a:t>0</a:t>
            </a:r>
            <a:r>
              <a:rPr lang="en">
                <a:solidFill>
                  <a:schemeClr val="lt2"/>
                </a:solidFill>
                <a:latin typeface="Arial Narrow"/>
                <a:ea typeface="Arial Narrow"/>
                <a:cs typeface="Arial Narrow"/>
                <a:sym typeface="Arial Narrow"/>
              </a:rPr>
              <a:t>5</a:t>
            </a:r>
            <a:r>
              <a:rPr lang="en" sz="1400" b="0" i="0" u="none" strike="noStrike" cap="none" baseline="0">
                <a:solidFill>
                  <a:schemeClr val="lt2"/>
                </a:solidFill>
                <a:latin typeface="Arial Narrow"/>
                <a:ea typeface="Arial Narrow"/>
                <a:cs typeface="Arial Narrow"/>
                <a:sym typeface="Arial Narrow"/>
              </a:rPr>
              <a:t>/2</a:t>
            </a:r>
            <a:r>
              <a:rPr lang="en">
                <a:solidFill>
                  <a:schemeClr val="lt2"/>
                </a:solidFill>
                <a:latin typeface="Arial Narrow"/>
                <a:ea typeface="Arial Narrow"/>
                <a:cs typeface="Arial Narrow"/>
                <a:sym typeface="Arial Narrow"/>
              </a:rPr>
              <a:t>2</a:t>
            </a:r>
            <a:r>
              <a:rPr lang="en" sz="1400" b="0" i="0" u="none" strike="noStrike" cap="none" baseline="0">
                <a:solidFill>
                  <a:schemeClr val="lt2"/>
                </a:solidFill>
                <a:latin typeface="Arial Narrow"/>
                <a:ea typeface="Arial Narrow"/>
                <a:cs typeface="Arial Narrow"/>
                <a:sym typeface="Arial Narrow"/>
              </a:rPr>
              <a:t>/2015</a:t>
            </a:r>
          </a:p>
        </p:txBody>
      </p:sp>
      <p:cxnSp>
        <p:nvCxnSpPr>
          <p:cNvPr id="68" name="Shape 68"/>
          <p:cNvCxnSpPr/>
          <p:nvPr/>
        </p:nvCxnSpPr>
        <p:spPr>
          <a:xfrm>
            <a:off x="4691062" y="3975100"/>
            <a:ext cx="0" cy="1284299"/>
          </a:xfrm>
          <a:prstGeom prst="straightConnector1">
            <a:avLst/>
          </a:prstGeom>
          <a:noFill/>
          <a:ln w="12700" cap="flat" cmpd="sng">
            <a:solidFill>
              <a:schemeClr val="dk1"/>
            </a:solidFill>
            <a:prstDash val="solid"/>
            <a:round/>
            <a:headEnd type="none" w="med" len="med"/>
            <a:tailEnd type="none" w="med" len="med"/>
          </a:ln>
        </p:spPr>
      </p:cxn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What does the Bro IDS do? </a:t>
            </a:r>
          </a:p>
        </p:txBody>
      </p:sp>
      <p:sp>
        <p:nvSpPr>
          <p:cNvPr id="132" name="Shape 132"/>
          <p:cNvSpPr txBox="1"/>
          <p:nvPr/>
        </p:nvSpPr>
        <p:spPr>
          <a:xfrm>
            <a:off x="970500" y="1480975"/>
            <a:ext cx="7587299" cy="4316699"/>
          </a:xfrm>
          <a:prstGeom prst="rect">
            <a:avLst/>
          </a:prstGeom>
          <a:noFill/>
          <a:ln>
            <a:noFill/>
          </a:ln>
        </p:spPr>
        <p:txBody>
          <a:bodyPr lIns="91425" tIns="91425" rIns="91425" bIns="91425" anchor="t" anchorCtr="0">
            <a:noAutofit/>
          </a:bodyPr>
          <a:lstStyle/>
          <a:p>
            <a:pPr marL="457200" lvl="0" indent="-349250" rtl="0">
              <a:lnSpc>
                <a:spcPct val="115000"/>
              </a:lnSpc>
              <a:spcBef>
                <a:spcPts val="900"/>
              </a:spcBef>
              <a:buClr>
                <a:srgbClr val="6D6E71"/>
              </a:buClr>
              <a:buSzPct val="100000"/>
              <a:buFont typeface="Calibri"/>
              <a:buChar char="●"/>
            </a:pPr>
            <a:r>
              <a:rPr lang="en" sz="1900">
                <a:solidFill>
                  <a:srgbClr val="6D6E71"/>
                </a:solidFill>
                <a:latin typeface="Calibri"/>
                <a:ea typeface="Calibri"/>
                <a:cs typeface="Calibri"/>
                <a:sym typeface="Calibri"/>
              </a:rPr>
              <a:t>Bro provides the following capabilities including (but not limited to):</a:t>
            </a:r>
          </a:p>
          <a:p>
            <a:pPr marL="914400" lvl="1"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Deep packet inspection</a:t>
            </a:r>
          </a:p>
          <a:p>
            <a:pPr marL="914400" lvl="1"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Attack and anomaly detection</a:t>
            </a:r>
          </a:p>
          <a:p>
            <a:pPr marL="914400" lvl="1"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Event correlation</a:t>
            </a:r>
          </a:p>
          <a:p>
            <a:pPr marL="914400" lvl="1"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Alert generation</a:t>
            </a:r>
          </a:p>
          <a:p>
            <a:pPr marL="914400" lvl="1"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Full IPv6 and IPv4 support</a:t>
            </a:r>
          </a:p>
          <a:p>
            <a:pPr marL="914400" lvl="1"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A powerful, flexible policy scripting language</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Scalable, clustering architecture</a:t>
            </a:r>
          </a:p>
          <a:p>
            <a:pPr marL="457200" lvl="0"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Accolades</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Born from research and education networking</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Used and tested in the fastest networks on the planet</a:t>
            </a:r>
          </a:p>
          <a:p>
            <a:pPr marL="457200" lvl="0" indent="0" rtl="0">
              <a:lnSpc>
                <a:spcPct val="115000"/>
              </a:lnSpc>
              <a:spcBef>
                <a:spcPts val="500"/>
              </a:spcBef>
              <a:buNone/>
            </a:pPr>
            <a:endParaRPr sz="1900">
              <a:solidFill>
                <a:srgbClr val="6D6E71"/>
              </a:solidFill>
              <a:latin typeface="Calibri"/>
              <a:ea typeface="Calibri"/>
              <a:cs typeface="Calibri"/>
              <a:sym typeface="Calibri"/>
            </a:endParaRPr>
          </a:p>
          <a:p>
            <a:pPr marL="0" lvl="0" indent="0" rtl="0">
              <a:lnSpc>
                <a:spcPct val="115000"/>
              </a:lnSpc>
              <a:spcBef>
                <a:spcPts val="900"/>
              </a:spcBef>
              <a:buNone/>
            </a:pPr>
            <a:r>
              <a:rPr lang="en" sz="1900">
                <a:solidFill>
                  <a:srgbClr val="6D6E71"/>
                </a:solidFill>
                <a:latin typeface="Calibri"/>
                <a:ea typeface="Calibri"/>
                <a:cs typeface="Calibri"/>
                <a:sym typeface="Calibri"/>
              </a:rPr>
              <a: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Science Data and large flows</a:t>
            </a:r>
          </a:p>
        </p:txBody>
      </p:sp>
      <p:sp>
        <p:nvSpPr>
          <p:cNvPr id="138" name="Shape 138"/>
          <p:cNvSpPr txBox="1"/>
          <p:nvPr/>
        </p:nvSpPr>
        <p:spPr>
          <a:xfrm>
            <a:off x="5536900" y="6496200"/>
            <a:ext cx="2608499" cy="361800"/>
          </a:xfrm>
          <a:prstGeom prst="rect">
            <a:avLst/>
          </a:prstGeom>
          <a:noFill/>
          <a:ln>
            <a:noFill/>
          </a:ln>
        </p:spPr>
        <p:txBody>
          <a:bodyPr lIns="91425" tIns="91425" rIns="91425" bIns="91425" anchor="t" anchorCtr="0">
            <a:noAutofit/>
          </a:bodyPr>
          <a:lstStyle/>
          <a:p>
            <a:pPr>
              <a:spcBef>
                <a:spcPts val="0"/>
              </a:spcBef>
              <a:buNone/>
            </a:pPr>
            <a:r>
              <a:rPr lang="en" sz="800"/>
              <a:t>Image courtesy of Mike Dopheide dopheide@es.net</a:t>
            </a:r>
          </a:p>
        </p:txBody>
      </p:sp>
      <p:pic>
        <p:nvPicPr>
          <p:cNvPr id="139" name="Shape 139"/>
          <p:cNvPicPr preferRelativeResize="0"/>
          <p:nvPr/>
        </p:nvPicPr>
        <p:blipFill>
          <a:blip r:embed="rId3">
            <a:alphaModFix/>
          </a:blip>
          <a:stretch>
            <a:fillRect/>
          </a:stretch>
        </p:blipFill>
        <p:spPr>
          <a:xfrm>
            <a:off x="1905000" y="1871674"/>
            <a:ext cx="5224899" cy="305095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Science Data and large flows</a:t>
            </a:r>
          </a:p>
        </p:txBody>
      </p:sp>
      <p:pic>
        <p:nvPicPr>
          <p:cNvPr id="145" name="Shape 145"/>
          <p:cNvPicPr preferRelativeResize="0"/>
          <p:nvPr/>
        </p:nvPicPr>
        <p:blipFill>
          <a:blip r:embed="rId3">
            <a:alphaModFix/>
          </a:blip>
          <a:stretch>
            <a:fillRect/>
          </a:stretch>
        </p:blipFill>
        <p:spPr>
          <a:xfrm>
            <a:off x="1938337" y="1928812"/>
            <a:ext cx="5267325" cy="30003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Integration</a:t>
            </a:r>
          </a:p>
        </p:txBody>
      </p:sp>
      <p:sp>
        <p:nvSpPr>
          <p:cNvPr id="151" name="Shape 151"/>
          <p:cNvSpPr txBox="1"/>
          <p:nvPr/>
        </p:nvSpPr>
        <p:spPr>
          <a:xfrm>
            <a:off x="580625" y="1388425"/>
            <a:ext cx="8106300" cy="4526999"/>
          </a:xfrm>
          <a:prstGeom prst="rect">
            <a:avLst/>
          </a:prstGeom>
          <a:noFill/>
          <a:ln>
            <a:noFill/>
          </a:ln>
        </p:spPr>
        <p:txBody>
          <a:bodyPr lIns="91425" tIns="91425" rIns="91425" bIns="91425" anchor="t" anchorCtr="0">
            <a:noAutofit/>
          </a:bodyPr>
          <a:lstStyle/>
          <a:p>
            <a:pPr marL="457200" lvl="0"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Integrates into existing tools</a:t>
            </a:r>
          </a:p>
          <a:p>
            <a:pPr marL="457200" lvl="0"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Utilize resources already in place</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SIEM (Log aggregation)</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Log hosts (Log aggregation)</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Splunk (Log aggregation)</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Flow data collectors (As an analog or verification tool)</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Pagerduty (Alerting and notification)</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custom middleware (Other proprietary services for internal process)</a:t>
            </a:r>
          </a:p>
          <a:p>
            <a:pPr marL="457200" lvl="0"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Built for flexibility.</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Scalable </a:t>
            </a:r>
          </a:p>
          <a:p>
            <a:pPr marL="914400" lvl="1" indent="-349250">
              <a:spcBef>
                <a:spcPts val="0"/>
              </a:spcBef>
              <a:buClr>
                <a:srgbClr val="666666"/>
              </a:buClr>
              <a:buSzPct val="100000"/>
              <a:buFont typeface="Calibri"/>
              <a:buChar char="○"/>
            </a:pPr>
            <a:r>
              <a:rPr lang="en" sz="1900">
                <a:solidFill>
                  <a:srgbClr val="666666"/>
                </a:solidFill>
                <a:latin typeface="Calibri"/>
                <a:ea typeface="Calibri"/>
                <a:cs typeface="Calibri"/>
                <a:sym typeface="Calibri"/>
              </a:rPr>
              <a:t>IPv4 and IPv6 aware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Actions: Logging</a:t>
            </a:r>
          </a:p>
        </p:txBody>
      </p:sp>
      <p:pic>
        <p:nvPicPr>
          <p:cNvPr id="157" name="Shape 157"/>
          <p:cNvPicPr preferRelativeResize="0"/>
          <p:nvPr/>
        </p:nvPicPr>
        <p:blipFill>
          <a:blip r:embed="rId3">
            <a:alphaModFix/>
          </a:blip>
          <a:stretch>
            <a:fillRect/>
          </a:stretch>
        </p:blipFill>
        <p:spPr>
          <a:xfrm>
            <a:off x="457200" y="1966475"/>
            <a:ext cx="8394425" cy="2846274"/>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Actions: Alerting</a:t>
            </a:r>
          </a:p>
        </p:txBody>
      </p:sp>
      <p:sp>
        <p:nvSpPr>
          <p:cNvPr id="163" name="Shape 163"/>
          <p:cNvSpPr txBox="1"/>
          <p:nvPr/>
        </p:nvSpPr>
        <p:spPr>
          <a:xfrm>
            <a:off x="857825" y="1497350"/>
            <a:ext cx="7177800" cy="4030800"/>
          </a:xfrm>
          <a:prstGeom prst="rect">
            <a:avLst/>
          </a:prstGeom>
          <a:noFill/>
          <a:ln>
            <a:noFill/>
          </a:ln>
        </p:spPr>
        <p:txBody>
          <a:bodyPr lIns="91425" tIns="91425" rIns="91425" bIns="91425" anchor="t" anchorCtr="0">
            <a:noAutofit/>
          </a:bodyPr>
          <a:lstStyle/>
          <a:p>
            <a:pPr marL="457200" lvl="0"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Customizable Notification framework</a:t>
            </a:r>
          </a:p>
          <a:p>
            <a:pPr marL="457200" lvl="0"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Large number of variables:</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$note</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$msg</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$sub</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$conn</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$id</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$src</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$n</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$identifier</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$suppress_for</a:t>
            </a:r>
          </a:p>
          <a:p>
            <a:pPr lvl="0">
              <a:spcBef>
                <a:spcPts val="0"/>
              </a:spcBef>
              <a:buNone/>
            </a:pPr>
            <a:endParaRPr sz="1800"/>
          </a:p>
        </p:txBody>
      </p:sp>
      <p:pic>
        <p:nvPicPr>
          <p:cNvPr id="164" name="Shape 164"/>
          <p:cNvPicPr preferRelativeResize="0"/>
          <p:nvPr/>
        </p:nvPicPr>
        <p:blipFill>
          <a:blip r:embed="rId3">
            <a:alphaModFix/>
          </a:blip>
          <a:stretch>
            <a:fillRect/>
          </a:stretch>
        </p:blipFill>
        <p:spPr>
          <a:xfrm>
            <a:off x="4822575" y="1718150"/>
            <a:ext cx="2886075" cy="38100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Out of the box….</a:t>
            </a:r>
          </a:p>
        </p:txBody>
      </p:sp>
      <p:sp>
        <p:nvSpPr>
          <p:cNvPr id="170" name="Shape 170"/>
          <p:cNvSpPr txBox="1"/>
          <p:nvPr/>
        </p:nvSpPr>
        <p:spPr>
          <a:xfrm>
            <a:off x="1068200" y="1133175"/>
            <a:ext cx="7169699" cy="4782299"/>
          </a:xfrm>
          <a:prstGeom prst="rect">
            <a:avLst/>
          </a:prstGeom>
          <a:noFill/>
          <a:ln>
            <a:noFill/>
          </a:ln>
        </p:spPr>
        <p:txBody>
          <a:bodyPr lIns="91425" tIns="91425" rIns="91425" bIns="91425" anchor="t" anchorCtr="0">
            <a:noAutofit/>
          </a:bodyPr>
          <a:lstStyle/>
          <a:p>
            <a:pPr marL="457200" lvl="0" indent="-349250" rtl="0">
              <a:lnSpc>
                <a:spcPct val="115000"/>
              </a:lnSpc>
              <a:spcBef>
                <a:spcPts val="900"/>
              </a:spcBef>
              <a:buClr>
                <a:srgbClr val="6D6E71"/>
              </a:buClr>
              <a:buSzPct val="100000"/>
              <a:buFont typeface="Calibri"/>
              <a:buChar char="●"/>
            </a:pPr>
            <a:r>
              <a:rPr lang="en" sz="1900">
                <a:solidFill>
                  <a:srgbClr val="6D6E71"/>
                </a:solidFill>
                <a:latin typeface="Calibri"/>
                <a:ea typeface="Calibri"/>
                <a:cs typeface="Calibri"/>
                <a:sym typeface="Calibri"/>
              </a:rPr>
              <a:t>Connection Log</a:t>
            </a:r>
          </a:p>
          <a:p>
            <a:pPr marL="914400" lvl="1" indent="-349250" rtl="0">
              <a:lnSpc>
                <a:spcPct val="115000"/>
              </a:lnSpc>
              <a:spcBef>
                <a:spcPts val="900"/>
              </a:spcBef>
              <a:buClr>
                <a:srgbClr val="6D6E71"/>
              </a:buClr>
              <a:buSzPct val="100000"/>
              <a:buFont typeface="Calibri"/>
              <a:buChar char="○"/>
            </a:pPr>
            <a:r>
              <a:rPr lang="en" sz="1900">
                <a:solidFill>
                  <a:srgbClr val="6D6E71"/>
                </a:solidFill>
                <a:latin typeface="Calibri"/>
                <a:ea typeface="Calibri"/>
                <a:cs typeface="Calibri"/>
                <a:sym typeface="Calibri"/>
              </a:rPr>
              <a:t>Similar to netflow information</a:t>
            </a:r>
          </a:p>
          <a:p>
            <a:pPr marL="457200" lvl="0" indent="-349250" rtl="0">
              <a:lnSpc>
                <a:spcPct val="115000"/>
              </a:lnSpc>
              <a:spcBef>
                <a:spcPts val="900"/>
              </a:spcBef>
              <a:buClr>
                <a:srgbClr val="6D6E71"/>
              </a:buClr>
              <a:buSzPct val="100000"/>
              <a:buFont typeface="Calibri"/>
              <a:buChar char="●"/>
            </a:pPr>
            <a:r>
              <a:rPr lang="en" sz="1900">
                <a:solidFill>
                  <a:srgbClr val="6D6E71"/>
                </a:solidFill>
                <a:latin typeface="Calibri"/>
                <a:ea typeface="Calibri"/>
                <a:cs typeface="Calibri"/>
                <a:sym typeface="Calibri"/>
              </a:rPr>
              <a:t>Protocol specific logs:</a:t>
            </a:r>
          </a:p>
          <a:p>
            <a:pPr marL="914400" lvl="1" indent="-349250" rtl="0">
              <a:lnSpc>
                <a:spcPct val="115000"/>
              </a:lnSpc>
              <a:spcBef>
                <a:spcPts val="900"/>
              </a:spcBef>
              <a:buClr>
                <a:srgbClr val="6D6E71"/>
              </a:buClr>
              <a:buSzPct val="100000"/>
              <a:buFont typeface="Calibri"/>
              <a:buChar char="○"/>
            </a:pPr>
            <a:r>
              <a:rPr lang="en" sz="1900">
                <a:solidFill>
                  <a:srgbClr val="6D6E71"/>
                </a:solidFill>
                <a:latin typeface="Calibri"/>
                <a:ea typeface="Calibri"/>
                <a:cs typeface="Calibri"/>
                <a:sym typeface="Calibri"/>
              </a:rPr>
              <a:t>HTTP, FTP, SMTP, IRC, SSH, SSL, DNS, …</a:t>
            </a:r>
          </a:p>
          <a:p>
            <a:pPr marL="457200" lvl="0" indent="-349250" rtl="0">
              <a:lnSpc>
                <a:spcPct val="115000"/>
              </a:lnSpc>
              <a:spcBef>
                <a:spcPts val="900"/>
              </a:spcBef>
              <a:buClr>
                <a:srgbClr val="6D6E71"/>
              </a:buClr>
              <a:buSzPct val="100000"/>
              <a:buFont typeface="Calibri"/>
              <a:buChar char="●"/>
            </a:pPr>
            <a:r>
              <a:rPr lang="en" sz="1900">
                <a:solidFill>
                  <a:srgbClr val="6D6E71"/>
                </a:solidFill>
                <a:latin typeface="Calibri"/>
                <a:ea typeface="Calibri"/>
                <a:cs typeface="Calibri"/>
                <a:sym typeface="Calibri"/>
              </a:rPr>
              <a:t>Observational logs:</a:t>
            </a:r>
          </a:p>
          <a:p>
            <a:pPr marL="914400" lvl="1" indent="-349250" rtl="0">
              <a:lnSpc>
                <a:spcPct val="115000"/>
              </a:lnSpc>
              <a:spcBef>
                <a:spcPts val="900"/>
              </a:spcBef>
              <a:buClr>
                <a:srgbClr val="6D6E71"/>
              </a:buClr>
              <a:buSzPct val="100000"/>
              <a:buFont typeface="Calibri"/>
              <a:buChar char="○"/>
            </a:pPr>
            <a:r>
              <a:rPr lang="en" sz="1900">
                <a:solidFill>
                  <a:srgbClr val="6D6E71"/>
                </a:solidFill>
                <a:latin typeface="Calibri"/>
                <a:ea typeface="Calibri"/>
                <a:cs typeface="Calibri"/>
                <a:sym typeface="Calibri"/>
              </a:rPr>
              <a:t>known_certs, known_services, known_devices, software, files</a:t>
            </a:r>
          </a:p>
          <a:p>
            <a:pPr marL="457200" lvl="0" indent="-349250" rtl="0">
              <a:lnSpc>
                <a:spcPct val="115000"/>
              </a:lnSpc>
              <a:spcBef>
                <a:spcPts val="900"/>
              </a:spcBef>
              <a:buClr>
                <a:srgbClr val="6D6E71"/>
              </a:buClr>
              <a:buSzPct val="100000"/>
              <a:buFont typeface="Calibri"/>
              <a:buChar char="●"/>
            </a:pPr>
            <a:r>
              <a:rPr lang="en" sz="1900">
                <a:solidFill>
                  <a:srgbClr val="6D6E71"/>
                </a:solidFill>
                <a:latin typeface="Calibri"/>
                <a:ea typeface="Calibri"/>
                <a:cs typeface="Calibri"/>
                <a:sym typeface="Calibri"/>
              </a:rPr>
              <a:t>Detection:</a:t>
            </a:r>
          </a:p>
          <a:p>
            <a:pPr marL="914400" lvl="1" indent="-349250" rtl="0">
              <a:lnSpc>
                <a:spcPct val="115000"/>
              </a:lnSpc>
              <a:spcBef>
                <a:spcPts val="900"/>
              </a:spcBef>
              <a:buClr>
                <a:srgbClr val="6D6E71"/>
              </a:buClr>
              <a:buSzPct val="100000"/>
              <a:buFont typeface="Calibri"/>
              <a:buChar char="○"/>
            </a:pPr>
            <a:r>
              <a:rPr lang="en" sz="1900">
                <a:solidFill>
                  <a:srgbClr val="6D6E71"/>
                </a:solidFill>
                <a:latin typeface="Calibri"/>
                <a:ea typeface="Calibri"/>
                <a:cs typeface="Calibri"/>
                <a:sym typeface="Calibri"/>
              </a:rPr>
              <a:t>Intel, notice, notice_alarm, signatures, traceroute</a:t>
            </a:r>
          </a:p>
          <a:p>
            <a:pPr marL="457200" lvl="0" indent="-349250" rtl="0">
              <a:lnSpc>
                <a:spcPct val="115000"/>
              </a:lnSpc>
              <a:spcBef>
                <a:spcPts val="900"/>
              </a:spcBef>
              <a:buClr>
                <a:srgbClr val="6D6E71"/>
              </a:buClr>
              <a:buSzPct val="100000"/>
              <a:buFont typeface="Calibri"/>
              <a:buChar char="●"/>
            </a:pPr>
            <a:r>
              <a:rPr lang="en" sz="1900">
                <a:solidFill>
                  <a:srgbClr val="6D6E71"/>
                </a:solidFill>
                <a:latin typeface="Calibri"/>
                <a:ea typeface="Calibri"/>
                <a:cs typeface="Calibri"/>
                <a:sym typeface="Calibri"/>
              </a:rPr>
              <a:t>Diagnostics</a:t>
            </a:r>
          </a:p>
          <a:p>
            <a:pPr marL="914400" lvl="1" indent="-349250" rtl="0">
              <a:lnSpc>
                <a:spcPct val="115000"/>
              </a:lnSpc>
              <a:spcBef>
                <a:spcPts val="900"/>
              </a:spcBef>
              <a:buClr>
                <a:srgbClr val="6D6E71"/>
              </a:buClr>
              <a:buSzPct val="100000"/>
              <a:buFont typeface="Calibri"/>
              <a:buChar char="○"/>
            </a:pPr>
            <a:r>
              <a:rPr lang="en" sz="1900">
                <a:solidFill>
                  <a:srgbClr val="6D6E71"/>
                </a:solidFill>
                <a:latin typeface="Calibri"/>
                <a:ea typeface="Calibri"/>
                <a:cs typeface="Calibri"/>
                <a:sym typeface="Calibri"/>
              </a:rPr>
              <a:t>capture_loss, packet_filter, communication, reporter</a:t>
            </a:r>
          </a:p>
          <a:p>
            <a:pPr>
              <a:spcBef>
                <a:spcPts val="0"/>
              </a:spcBef>
              <a:buNone/>
            </a:pP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Out of the box: Notices</a:t>
            </a:r>
          </a:p>
        </p:txBody>
      </p:sp>
      <p:sp>
        <p:nvSpPr>
          <p:cNvPr id="176" name="Shape 176"/>
          <p:cNvSpPr txBox="1"/>
          <p:nvPr/>
        </p:nvSpPr>
        <p:spPr>
          <a:xfrm>
            <a:off x="765725" y="1341750"/>
            <a:ext cx="2507700" cy="4682699"/>
          </a:xfrm>
          <a:prstGeom prst="rect">
            <a:avLst/>
          </a:prstGeom>
          <a:noFill/>
          <a:ln>
            <a:noFill/>
          </a:ln>
        </p:spPr>
        <p:txBody>
          <a:bodyPr lIns="91425" tIns="91425" rIns="91425" bIns="91425" anchor="t" anchorCtr="0">
            <a:noAutofit/>
          </a:bodyPr>
          <a:lstStyle/>
          <a:p>
            <a:pPr rtl="0">
              <a:lnSpc>
                <a:spcPct val="115000"/>
              </a:lnSpc>
              <a:spcBef>
                <a:spcPts val="900"/>
              </a:spcBef>
              <a:buNone/>
            </a:pPr>
            <a:r>
              <a:rPr lang="en" sz="800">
                <a:solidFill>
                  <a:srgbClr val="6D6E71"/>
                </a:solidFill>
                <a:latin typeface="Calibri"/>
                <a:ea typeface="Calibri"/>
                <a:cs typeface="Calibri"/>
                <a:sym typeface="Calibri"/>
              </a:rPr>
              <a:t>CaptureLoss::Too_Much_Loss</a:t>
            </a:r>
          </a:p>
          <a:p>
            <a:pPr rtl="0">
              <a:lnSpc>
                <a:spcPct val="115000"/>
              </a:lnSpc>
              <a:spcBef>
                <a:spcPts val="900"/>
              </a:spcBef>
              <a:buNone/>
            </a:pPr>
            <a:r>
              <a:rPr lang="en" sz="800">
                <a:solidFill>
                  <a:srgbClr val="6D6E71"/>
                </a:solidFill>
                <a:latin typeface="Calibri"/>
                <a:ea typeface="Calibri"/>
                <a:cs typeface="Calibri"/>
                <a:sym typeface="Calibri"/>
              </a:rPr>
              <a:t>Conn::Retransmission_Inconsistency</a:t>
            </a:r>
          </a:p>
          <a:p>
            <a:pPr rtl="0">
              <a:lnSpc>
                <a:spcPct val="115000"/>
              </a:lnSpc>
              <a:spcBef>
                <a:spcPts val="900"/>
              </a:spcBef>
              <a:buNone/>
            </a:pPr>
            <a:r>
              <a:rPr lang="en" sz="800">
                <a:solidFill>
                  <a:srgbClr val="6D6E71"/>
                </a:solidFill>
                <a:latin typeface="Calibri"/>
                <a:ea typeface="Calibri"/>
                <a:cs typeface="Calibri"/>
                <a:sym typeface="Calibri"/>
              </a:rPr>
              <a:t>Conn::Ack_Above_Hole</a:t>
            </a:r>
          </a:p>
          <a:p>
            <a:pPr rtl="0">
              <a:lnSpc>
                <a:spcPct val="115000"/>
              </a:lnSpc>
              <a:spcBef>
                <a:spcPts val="900"/>
              </a:spcBef>
              <a:buNone/>
            </a:pPr>
            <a:r>
              <a:rPr lang="en" sz="800">
                <a:solidFill>
                  <a:srgbClr val="6D6E71"/>
                </a:solidFill>
                <a:latin typeface="Calibri"/>
                <a:ea typeface="Calibri"/>
                <a:cs typeface="Calibri"/>
                <a:sym typeface="Calibri"/>
              </a:rPr>
              <a:t>Conn::Content_Gap</a:t>
            </a:r>
          </a:p>
          <a:p>
            <a:pPr rtl="0">
              <a:lnSpc>
                <a:spcPct val="115000"/>
              </a:lnSpc>
              <a:spcBef>
                <a:spcPts val="900"/>
              </a:spcBef>
              <a:buNone/>
            </a:pPr>
            <a:r>
              <a:rPr lang="en" sz="800">
                <a:solidFill>
                  <a:srgbClr val="6D6E71"/>
                </a:solidFill>
                <a:latin typeface="Calibri"/>
                <a:ea typeface="Calibri"/>
                <a:cs typeface="Calibri"/>
                <a:sym typeface="Calibri"/>
              </a:rPr>
              <a:t>DNS::External_Name</a:t>
            </a:r>
          </a:p>
          <a:p>
            <a:pPr rtl="0">
              <a:lnSpc>
                <a:spcPct val="115000"/>
              </a:lnSpc>
              <a:spcBef>
                <a:spcPts val="900"/>
              </a:spcBef>
              <a:buNone/>
            </a:pPr>
            <a:r>
              <a:rPr lang="en" sz="800">
                <a:solidFill>
                  <a:srgbClr val="6D6E71"/>
                </a:solidFill>
                <a:latin typeface="Calibri"/>
                <a:ea typeface="Calibri"/>
                <a:cs typeface="Calibri"/>
                <a:sym typeface="Calibri"/>
              </a:rPr>
              <a:t>FTP::Bruteforcing</a:t>
            </a:r>
          </a:p>
          <a:p>
            <a:pPr rtl="0">
              <a:lnSpc>
                <a:spcPct val="115000"/>
              </a:lnSpc>
              <a:spcBef>
                <a:spcPts val="900"/>
              </a:spcBef>
              <a:buNone/>
            </a:pPr>
            <a:r>
              <a:rPr lang="en" sz="800">
                <a:solidFill>
                  <a:srgbClr val="6D6E71"/>
                </a:solidFill>
                <a:latin typeface="Calibri"/>
                <a:ea typeface="Calibri"/>
                <a:cs typeface="Calibri"/>
                <a:sym typeface="Calibri"/>
              </a:rPr>
              <a:t>FTP::Site_Exec_Success</a:t>
            </a:r>
          </a:p>
          <a:p>
            <a:pPr rtl="0">
              <a:lnSpc>
                <a:spcPct val="115000"/>
              </a:lnSpc>
              <a:spcBef>
                <a:spcPts val="900"/>
              </a:spcBef>
              <a:buNone/>
            </a:pPr>
            <a:r>
              <a:rPr lang="en" sz="800">
                <a:solidFill>
                  <a:srgbClr val="6D6E71"/>
                </a:solidFill>
                <a:latin typeface="Calibri"/>
                <a:ea typeface="Calibri"/>
                <a:cs typeface="Calibri"/>
                <a:sym typeface="Calibri"/>
              </a:rPr>
              <a:t>HTTP::SQL_Injection_Attacker</a:t>
            </a:r>
          </a:p>
          <a:p>
            <a:pPr rtl="0">
              <a:lnSpc>
                <a:spcPct val="115000"/>
              </a:lnSpc>
              <a:spcBef>
                <a:spcPts val="900"/>
              </a:spcBef>
              <a:buNone/>
            </a:pPr>
            <a:r>
              <a:rPr lang="en" sz="800">
                <a:solidFill>
                  <a:srgbClr val="6D6E71"/>
                </a:solidFill>
                <a:latin typeface="Calibri"/>
                <a:ea typeface="Calibri"/>
                <a:cs typeface="Calibri"/>
                <a:sym typeface="Calibri"/>
              </a:rPr>
              <a:t>HTTP::SQL_Injection_Victim</a:t>
            </a:r>
          </a:p>
          <a:p>
            <a:pPr rtl="0">
              <a:lnSpc>
                <a:spcPct val="115000"/>
              </a:lnSpc>
              <a:spcBef>
                <a:spcPts val="900"/>
              </a:spcBef>
              <a:buNone/>
            </a:pPr>
            <a:r>
              <a:rPr lang="en" sz="800">
                <a:solidFill>
                  <a:srgbClr val="6D6E71"/>
                </a:solidFill>
                <a:latin typeface="Calibri"/>
                <a:ea typeface="Calibri"/>
                <a:cs typeface="Calibri"/>
                <a:sym typeface="Calibri"/>
              </a:rPr>
              <a:t>Heartbleed::SSL_Heartbeat_Attack</a:t>
            </a:r>
          </a:p>
          <a:p>
            <a:pPr rtl="0">
              <a:lnSpc>
                <a:spcPct val="115000"/>
              </a:lnSpc>
              <a:spcBef>
                <a:spcPts val="900"/>
              </a:spcBef>
              <a:buNone/>
            </a:pPr>
            <a:r>
              <a:rPr lang="en" sz="800">
                <a:solidFill>
                  <a:srgbClr val="6D6E71"/>
                </a:solidFill>
                <a:latin typeface="Calibri"/>
                <a:ea typeface="Calibri"/>
                <a:cs typeface="Calibri"/>
                <a:sym typeface="Calibri"/>
              </a:rPr>
              <a:t>Heartbleed::SSL_Heartbeat_Attack_Success</a:t>
            </a:r>
          </a:p>
          <a:p>
            <a:pPr rtl="0">
              <a:lnSpc>
                <a:spcPct val="115000"/>
              </a:lnSpc>
              <a:spcBef>
                <a:spcPts val="900"/>
              </a:spcBef>
              <a:buNone/>
            </a:pPr>
            <a:r>
              <a:rPr lang="en" sz="800">
                <a:solidFill>
                  <a:srgbClr val="6D6E71"/>
                </a:solidFill>
                <a:latin typeface="Calibri"/>
                <a:ea typeface="Calibri"/>
                <a:cs typeface="Calibri"/>
                <a:sym typeface="Calibri"/>
              </a:rPr>
              <a:t>Heartbleed::SSL_Heartbeat_Odd_Length</a:t>
            </a:r>
          </a:p>
          <a:p>
            <a:pPr rtl="0">
              <a:lnSpc>
                <a:spcPct val="115000"/>
              </a:lnSpc>
              <a:spcBef>
                <a:spcPts val="900"/>
              </a:spcBef>
              <a:buNone/>
            </a:pPr>
            <a:r>
              <a:rPr lang="en" sz="800">
                <a:solidFill>
                  <a:srgbClr val="6D6E71"/>
                </a:solidFill>
                <a:latin typeface="Calibri"/>
                <a:ea typeface="Calibri"/>
                <a:cs typeface="Calibri"/>
                <a:sym typeface="Calibri"/>
              </a:rPr>
              <a:t>Heartbleed::SSL_Heartbeat_Many_Requests</a:t>
            </a:r>
          </a:p>
          <a:p>
            <a:pPr rtl="0">
              <a:lnSpc>
                <a:spcPct val="115000"/>
              </a:lnSpc>
              <a:spcBef>
                <a:spcPts val="900"/>
              </a:spcBef>
              <a:buNone/>
            </a:pPr>
            <a:r>
              <a:rPr lang="en" sz="800">
                <a:solidFill>
                  <a:srgbClr val="6D6E71"/>
                </a:solidFill>
                <a:latin typeface="Calibri"/>
                <a:ea typeface="Calibri"/>
                <a:cs typeface="Calibri"/>
                <a:sym typeface="Calibri"/>
              </a:rPr>
              <a:t>Intel::Notice</a:t>
            </a:r>
          </a:p>
          <a:p>
            <a:pPr rtl="0">
              <a:lnSpc>
                <a:spcPct val="115000"/>
              </a:lnSpc>
              <a:spcBef>
                <a:spcPts val="900"/>
              </a:spcBef>
              <a:buNone/>
            </a:pPr>
            <a:r>
              <a:rPr lang="en" sz="800">
                <a:solidFill>
                  <a:srgbClr val="6D6E71"/>
                </a:solidFill>
                <a:latin typeface="Calibri"/>
                <a:ea typeface="Calibri"/>
                <a:cs typeface="Calibri"/>
                <a:sym typeface="Calibri"/>
              </a:rPr>
              <a:t>PacketFilter::Compile_Failure</a:t>
            </a:r>
          </a:p>
          <a:p>
            <a:pPr rtl="0">
              <a:lnSpc>
                <a:spcPct val="115000"/>
              </a:lnSpc>
              <a:spcBef>
                <a:spcPts val="900"/>
              </a:spcBef>
              <a:buNone/>
            </a:pPr>
            <a:r>
              <a:rPr lang="en" sz="800">
                <a:solidFill>
                  <a:srgbClr val="6D6E71"/>
                </a:solidFill>
                <a:latin typeface="Calibri"/>
                <a:ea typeface="Calibri"/>
                <a:cs typeface="Calibri"/>
                <a:sym typeface="Calibri"/>
              </a:rPr>
              <a:t>PacketFilter::Install_Failure</a:t>
            </a:r>
          </a:p>
          <a:p>
            <a:pPr lvl="0" rtl="0">
              <a:lnSpc>
                <a:spcPct val="115000"/>
              </a:lnSpc>
              <a:spcBef>
                <a:spcPts val="900"/>
              </a:spcBef>
              <a:buNone/>
            </a:pPr>
            <a:r>
              <a:rPr lang="en" sz="800">
                <a:solidFill>
                  <a:srgbClr val="6D6E71"/>
                </a:solidFill>
                <a:latin typeface="Calibri"/>
                <a:ea typeface="Calibri"/>
                <a:cs typeface="Calibri"/>
                <a:sym typeface="Calibri"/>
              </a:rPr>
              <a:t>PacketFilter::Too_Long_To_Compile_Filter</a:t>
            </a:r>
          </a:p>
        </p:txBody>
      </p:sp>
      <p:sp>
        <p:nvSpPr>
          <p:cNvPr id="177" name="Shape 177"/>
          <p:cNvSpPr txBox="1"/>
          <p:nvPr/>
        </p:nvSpPr>
        <p:spPr>
          <a:xfrm>
            <a:off x="3459375" y="1324925"/>
            <a:ext cx="2507700" cy="4682699"/>
          </a:xfrm>
          <a:prstGeom prst="rect">
            <a:avLst/>
          </a:prstGeom>
          <a:noFill/>
          <a:ln>
            <a:noFill/>
          </a:ln>
        </p:spPr>
        <p:txBody>
          <a:bodyPr lIns="91425" tIns="91425" rIns="91425" bIns="91425" anchor="t" anchorCtr="0">
            <a:noAutofit/>
          </a:bodyPr>
          <a:lstStyle/>
          <a:p>
            <a:pPr rtl="0">
              <a:lnSpc>
                <a:spcPct val="115000"/>
              </a:lnSpc>
              <a:spcBef>
                <a:spcPts val="900"/>
              </a:spcBef>
              <a:buNone/>
            </a:pPr>
            <a:r>
              <a:rPr lang="en" sz="800">
                <a:solidFill>
                  <a:srgbClr val="6D6E71"/>
                </a:solidFill>
                <a:latin typeface="Calibri"/>
                <a:ea typeface="Calibri"/>
                <a:cs typeface="Calibri"/>
                <a:sym typeface="Calibri"/>
              </a:rPr>
              <a:t>PacketFilter::Dropped_Packets</a:t>
            </a:r>
          </a:p>
          <a:p>
            <a:pPr rtl="0">
              <a:lnSpc>
                <a:spcPct val="115000"/>
              </a:lnSpc>
              <a:spcBef>
                <a:spcPts val="900"/>
              </a:spcBef>
              <a:buNone/>
            </a:pPr>
            <a:r>
              <a:rPr lang="en" sz="800">
                <a:solidFill>
                  <a:srgbClr val="6D6E71"/>
                </a:solidFill>
                <a:latin typeface="Calibri"/>
                <a:ea typeface="Calibri"/>
                <a:cs typeface="Calibri"/>
                <a:sym typeface="Calibri"/>
              </a:rPr>
              <a:t>PacketFilter::Cannot_BPF_Shunt_Conn</a:t>
            </a:r>
          </a:p>
          <a:p>
            <a:pPr rtl="0">
              <a:lnSpc>
                <a:spcPct val="115000"/>
              </a:lnSpc>
              <a:spcBef>
                <a:spcPts val="900"/>
              </a:spcBef>
              <a:buNone/>
            </a:pPr>
            <a:r>
              <a:rPr lang="en" sz="800">
                <a:solidFill>
                  <a:srgbClr val="6D6E71"/>
                </a:solidFill>
                <a:latin typeface="Calibri"/>
                <a:ea typeface="Calibri"/>
                <a:cs typeface="Calibri"/>
                <a:sym typeface="Calibri"/>
              </a:rPr>
              <a:t>ProtocolDetector::Protocol_Found</a:t>
            </a:r>
          </a:p>
          <a:p>
            <a:pPr rtl="0">
              <a:lnSpc>
                <a:spcPct val="115000"/>
              </a:lnSpc>
              <a:spcBef>
                <a:spcPts val="900"/>
              </a:spcBef>
              <a:buNone/>
            </a:pPr>
            <a:r>
              <a:rPr lang="en" sz="800">
                <a:solidFill>
                  <a:srgbClr val="6D6E71"/>
                </a:solidFill>
                <a:latin typeface="Calibri"/>
                <a:ea typeface="Calibri"/>
                <a:cs typeface="Calibri"/>
                <a:sym typeface="Calibri"/>
              </a:rPr>
              <a:t>ProtocolDetector::Server_Found</a:t>
            </a:r>
          </a:p>
          <a:p>
            <a:pPr rtl="0">
              <a:lnSpc>
                <a:spcPct val="115000"/>
              </a:lnSpc>
              <a:spcBef>
                <a:spcPts val="900"/>
              </a:spcBef>
              <a:buNone/>
            </a:pPr>
            <a:r>
              <a:rPr lang="en" sz="800">
                <a:solidFill>
                  <a:srgbClr val="6D6E71"/>
                </a:solidFill>
                <a:latin typeface="Calibri"/>
                <a:ea typeface="Calibri"/>
                <a:cs typeface="Calibri"/>
                <a:sym typeface="Calibri"/>
              </a:rPr>
              <a:t>SMTP::Blocklist_Error_Message</a:t>
            </a:r>
          </a:p>
          <a:p>
            <a:pPr rtl="0">
              <a:lnSpc>
                <a:spcPct val="115000"/>
              </a:lnSpc>
              <a:spcBef>
                <a:spcPts val="900"/>
              </a:spcBef>
              <a:buNone/>
            </a:pPr>
            <a:r>
              <a:rPr lang="en" sz="800">
                <a:solidFill>
                  <a:srgbClr val="6D6E71"/>
                </a:solidFill>
                <a:latin typeface="Calibri"/>
                <a:ea typeface="Calibri"/>
                <a:cs typeface="Calibri"/>
                <a:sym typeface="Calibri"/>
              </a:rPr>
              <a:t>SMTP::Blocklist_Blocked_Host</a:t>
            </a:r>
          </a:p>
          <a:p>
            <a:pPr rtl="0">
              <a:lnSpc>
                <a:spcPct val="115000"/>
              </a:lnSpc>
              <a:spcBef>
                <a:spcPts val="900"/>
              </a:spcBef>
              <a:buNone/>
            </a:pPr>
            <a:r>
              <a:rPr lang="en" sz="800">
                <a:solidFill>
                  <a:srgbClr val="6D6E71"/>
                </a:solidFill>
                <a:latin typeface="Calibri"/>
                <a:ea typeface="Calibri"/>
                <a:cs typeface="Calibri"/>
                <a:sym typeface="Calibri"/>
              </a:rPr>
              <a:t>SMTP::Suspicious_Origination</a:t>
            </a:r>
          </a:p>
          <a:p>
            <a:pPr rtl="0">
              <a:lnSpc>
                <a:spcPct val="115000"/>
              </a:lnSpc>
              <a:spcBef>
                <a:spcPts val="900"/>
              </a:spcBef>
              <a:buNone/>
            </a:pPr>
            <a:r>
              <a:rPr lang="en" sz="800">
                <a:solidFill>
                  <a:srgbClr val="6D6E71"/>
                </a:solidFill>
                <a:latin typeface="Calibri"/>
                <a:ea typeface="Calibri"/>
                <a:cs typeface="Calibri"/>
                <a:sym typeface="Calibri"/>
              </a:rPr>
              <a:t>SSH::Password_Guessing</a:t>
            </a:r>
          </a:p>
          <a:p>
            <a:pPr rtl="0">
              <a:lnSpc>
                <a:spcPct val="115000"/>
              </a:lnSpc>
              <a:spcBef>
                <a:spcPts val="900"/>
              </a:spcBef>
              <a:buNone/>
            </a:pPr>
            <a:r>
              <a:rPr lang="en" sz="800">
                <a:solidFill>
                  <a:srgbClr val="6D6E71"/>
                </a:solidFill>
                <a:latin typeface="Calibri"/>
                <a:ea typeface="Calibri"/>
                <a:cs typeface="Calibri"/>
                <a:sym typeface="Calibri"/>
              </a:rPr>
              <a:t>SSH::Login_By_Password_Guesser</a:t>
            </a:r>
          </a:p>
          <a:p>
            <a:pPr rtl="0">
              <a:lnSpc>
                <a:spcPct val="115000"/>
              </a:lnSpc>
              <a:spcBef>
                <a:spcPts val="900"/>
              </a:spcBef>
              <a:buNone/>
            </a:pPr>
            <a:r>
              <a:rPr lang="en" sz="800">
                <a:solidFill>
                  <a:srgbClr val="6D6E71"/>
                </a:solidFill>
                <a:latin typeface="Calibri"/>
                <a:ea typeface="Calibri"/>
                <a:cs typeface="Calibri"/>
                <a:sym typeface="Calibri"/>
              </a:rPr>
              <a:t>SSH::Watched_Country_Login</a:t>
            </a:r>
          </a:p>
          <a:p>
            <a:pPr rtl="0">
              <a:lnSpc>
                <a:spcPct val="115000"/>
              </a:lnSpc>
              <a:spcBef>
                <a:spcPts val="900"/>
              </a:spcBef>
              <a:buNone/>
            </a:pPr>
            <a:r>
              <a:rPr lang="en" sz="800">
                <a:solidFill>
                  <a:srgbClr val="6D6E71"/>
                </a:solidFill>
                <a:latin typeface="Calibri"/>
                <a:ea typeface="Calibri"/>
                <a:cs typeface="Calibri"/>
                <a:sym typeface="Calibri"/>
              </a:rPr>
              <a:t>SSH::Interesting_Hostname_Login</a:t>
            </a:r>
          </a:p>
          <a:p>
            <a:pPr rtl="0">
              <a:lnSpc>
                <a:spcPct val="115000"/>
              </a:lnSpc>
              <a:spcBef>
                <a:spcPts val="900"/>
              </a:spcBef>
              <a:buNone/>
            </a:pPr>
            <a:r>
              <a:rPr lang="en" sz="800">
                <a:solidFill>
                  <a:srgbClr val="6D6E71"/>
                </a:solidFill>
                <a:latin typeface="Calibri"/>
                <a:ea typeface="Calibri"/>
                <a:cs typeface="Calibri"/>
                <a:sym typeface="Calibri"/>
              </a:rPr>
              <a:t>SSL::Certificate_Expired</a:t>
            </a:r>
          </a:p>
          <a:p>
            <a:pPr rtl="0">
              <a:lnSpc>
                <a:spcPct val="115000"/>
              </a:lnSpc>
              <a:spcBef>
                <a:spcPts val="900"/>
              </a:spcBef>
              <a:buNone/>
            </a:pPr>
            <a:r>
              <a:rPr lang="en" sz="800">
                <a:solidFill>
                  <a:srgbClr val="6D6E71"/>
                </a:solidFill>
                <a:latin typeface="Calibri"/>
                <a:ea typeface="Calibri"/>
                <a:cs typeface="Calibri"/>
                <a:sym typeface="Calibri"/>
              </a:rPr>
              <a:t>SSL::Certificate_Expires_Soon</a:t>
            </a:r>
          </a:p>
          <a:p>
            <a:pPr rtl="0">
              <a:lnSpc>
                <a:spcPct val="115000"/>
              </a:lnSpc>
              <a:spcBef>
                <a:spcPts val="900"/>
              </a:spcBef>
              <a:buNone/>
            </a:pPr>
            <a:r>
              <a:rPr lang="en" sz="800">
                <a:solidFill>
                  <a:srgbClr val="6D6E71"/>
                </a:solidFill>
                <a:latin typeface="Calibri"/>
                <a:ea typeface="Calibri"/>
                <a:cs typeface="Calibri"/>
                <a:sym typeface="Calibri"/>
              </a:rPr>
              <a:t>SSL::Certificate_Not_Valid_Yet</a:t>
            </a:r>
          </a:p>
          <a:p>
            <a:pPr rtl="0">
              <a:lnSpc>
                <a:spcPct val="115000"/>
              </a:lnSpc>
              <a:spcBef>
                <a:spcPts val="900"/>
              </a:spcBef>
              <a:buNone/>
            </a:pPr>
            <a:r>
              <a:rPr lang="en" sz="800">
                <a:solidFill>
                  <a:srgbClr val="6D6E71"/>
                </a:solidFill>
                <a:latin typeface="Calibri"/>
                <a:ea typeface="Calibri"/>
                <a:cs typeface="Calibri"/>
                <a:sym typeface="Calibri"/>
              </a:rPr>
              <a:t>SSL::Invalid_Server_Cert</a:t>
            </a:r>
          </a:p>
          <a:p>
            <a:pPr rtl="0">
              <a:lnSpc>
                <a:spcPct val="115000"/>
              </a:lnSpc>
              <a:spcBef>
                <a:spcPts val="900"/>
              </a:spcBef>
              <a:buNone/>
            </a:pPr>
            <a:r>
              <a:rPr lang="en" sz="800">
                <a:solidFill>
                  <a:srgbClr val="6D6E71"/>
                </a:solidFill>
                <a:latin typeface="Calibri"/>
                <a:ea typeface="Calibri"/>
                <a:cs typeface="Calibri"/>
                <a:sym typeface="Calibri"/>
              </a:rPr>
              <a:t>SSL::Invalid_Ocsp_Response</a:t>
            </a:r>
          </a:p>
          <a:p>
            <a:pPr rtl="0">
              <a:lnSpc>
                <a:spcPct val="115000"/>
              </a:lnSpc>
              <a:spcBef>
                <a:spcPts val="900"/>
              </a:spcBef>
              <a:buNone/>
            </a:pPr>
            <a:r>
              <a:rPr lang="en" sz="800">
                <a:solidFill>
                  <a:srgbClr val="6D6E71"/>
                </a:solidFill>
                <a:latin typeface="Calibri"/>
                <a:ea typeface="Calibri"/>
                <a:cs typeface="Calibri"/>
                <a:sym typeface="Calibri"/>
              </a:rPr>
              <a:t>SSL::Weak_Key</a:t>
            </a:r>
          </a:p>
          <a:p>
            <a:pPr lvl="0" rtl="0">
              <a:lnSpc>
                <a:spcPct val="115000"/>
              </a:lnSpc>
              <a:spcBef>
                <a:spcPts val="900"/>
              </a:spcBef>
              <a:buNone/>
            </a:pPr>
            <a:endParaRPr sz="800">
              <a:solidFill>
                <a:srgbClr val="6D6E71"/>
              </a:solidFill>
              <a:latin typeface="Calibri"/>
              <a:ea typeface="Calibri"/>
              <a:cs typeface="Calibri"/>
              <a:sym typeface="Calibri"/>
            </a:endParaRPr>
          </a:p>
        </p:txBody>
      </p:sp>
      <p:sp>
        <p:nvSpPr>
          <p:cNvPr id="178" name="Shape 178"/>
          <p:cNvSpPr txBox="1"/>
          <p:nvPr/>
        </p:nvSpPr>
        <p:spPr>
          <a:xfrm>
            <a:off x="6153025" y="1299675"/>
            <a:ext cx="2507700" cy="4682699"/>
          </a:xfrm>
          <a:prstGeom prst="rect">
            <a:avLst/>
          </a:prstGeom>
          <a:noFill/>
          <a:ln>
            <a:noFill/>
          </a:ln>
        </p:spPr>
        <p:txBody>
          <a:bodyPr lIns="91425" tIns="91425" rIns="91425" bIns="91425" anchor="t" anchorCtr="0">
            <a:noAutofit/>
          </a:bodyPr>
          <a:lstStyle/>
          <a:p>
            <a:pPr rtl="0">
              <a:lnSpc>
                <a:spcPct val="115000"/>
              </a:lnSpc>
              <a:spcBef>
                <a:spcPts val="900"/>
              </a:spcBef>
              <a:buNone/>
            </a:pPr>
            <a:r>
              <a:rPr lang="en" sz="800">
                <a:solidFill>
                  <a:srgbClr val="6D6E71"/>
                </a:solidFill>
                <a:latin typeface="Calibri"/>
                <a:ea typeface="Calibri"/>
                <a:cs typeface="Calibri"/>
                <a:sym typeface="Calibri"/>
              </a:rPr>
              <a:t>SSL::Old_Version</a:t>
            </a:r>
          </a:p>
          <a:p>
            <a:pPr rtl="0">
              <a:lnSpc>
                <a:spcPct val="115000"/>
              </a:lnSpc>
              <a:spcBef>
                <a:spcPts val="900"/>
              </a:spcBef>
              <a:buNone/>
            </a:pPr>
            <a:r>
              <a:rPr lang="en" sz="800">
                <a:solidFill>
                  <a:srgbClr val="6D6E71"/>
                </a:solidFill>
                <a:latin typeface="Calibri"/>
                <a:ea typeface="Calibri"/>
                <a:cs typeface="Calibri"/>
                <a:sym typeface="Calibri"/>
              </a:rPr>
              <a:t>SSL::Weak_Cipher</a:t>
            </a:r>
          </a:p>
          <a:p>
            <a:pPr rtl="0">
              <a:lnSpc>
                <a:spcPct val="115000"/>
              </a:lnSpc>
              <a:spcBef>
                <a:spcPts val="900"/>
              </a:spcBef>
              <a:buNone/>
            </a:pPr>
            <a:r>
              <a:rPr lang="en" sz="800">
                <a:solidFill>
                  <a:srgbClr val="6D6E71"/>
                </a:solidFill>
                <a:latin typeface="Calibri"/>
                <a:ea typeface="Calibri"/>
                <a:cs typeface="Calibri"/>
                <a:sym typeface="Calibri"/>
              </a:rPr>
              <a:t>Scan::Address_Scan</a:t>
            </a:r>
          </a:p>
          <a:p>
            <a:pPr rtl="0">
              <a:lnSpc>
                <a:spcPct val="115000"/>
              </a:lnSpc>
              <a:spcBef>
                <a:spcPts val="900"/>
              </a:spcBef>
              <a:buNone/>
            </a:pPr>
            <a:r>
              <a:rPr lang="en" sz="800">
                <a:solidFill>
                  <a:srgbClr val="6D6E71"/>
                </a:solidFill>
                <a:latin typeface="Calibri"/>
                <a:ea typeface="Calibri"/>
                <a:cs typeface="Calibri"/>
                <a:sym typeface="Calibri"/>
              </a:rPr>
              <a:t>Scan::Port_Scan</a:t>
            </a:r>
          </a:p>
          <a:p>
            <a:pPr rtl="0">
              <a:lnSpc>
                <a:spcPct val="115000"/>
              </a:lnSpc>
              <a:spcBef>
                <a:spcPts val="900"/>
              </a:spcBef>
              <a:buNone/>
            </a:pPr>
            <a:r>
              <a:rPr lang="en" sz="800">
                <a:solidFill>
                  <a:srgbClr val="6D6E71"/>
                </a:solidFill>
                <a:latin typeface="Calibri"/>
                <a:ea typeface="Calibri"/>
                <a:cs typeface="Calibri"/>
                <a:sym typeface="Calibri"/>
              </a:rPr>
              <a:t>Signatures::Sensitive_Signature</a:t>
            </a:r>
          </a:p>
          <a:p>
            <a:pPr rtl="0">
              <a:lnSpc>
                <a:spcPct val="115000"/>
              </a:lnSpc>
              <a:spcBef>
                <a:spcPts val="900"/>
              </a:spcBef>
              <a:buNone/>
            </a:pPr>
            <a:r>
              <a:rPr lang="en" sz="800">
                <a:solidFill>
                  <a:srgbClr val="6D6E71"/>
                </a:solidFill>
                <a:latin typeface="Calibri"/>
                <a:ea typeface="Calibri"/>
                <a:cs typeface="Calibri"/>
                <a:sym typeface="Calibri"/>
              </a:rPr>
              <a:t>Signatures::Multiple_Signatures</a:t>
            </a:r>
          </a:p>
          <a:p>
            <a:pPr rtl="0">
              <a:lnSpc>
                <a:spcPct val="115000"/>
              </a:lnSpc>
              <a:spcBef>
                <a:spcPts val="900"/>
              </a:spcBef>
              <a:buNone/>
            </a:pPr>
            <a:r>
              <a:rPr lang="en" sz="800">
                <a:solidFill>
                  <a:srgbClr val="6D6E71"/>
                </a:solidFill>
                <a:latin typeface="Calibri"/>
                <a:ea typeface="Calibri"/>
                <a:cs typeface="Calibri"/>
                <a:sym typeface="Calibri"/>
              </a:rPr>
              <a:t>Signatures::Multiple_Sig_Responders</a:t>
            </a:r>
          </a:p>
          <a:p>
            <a:pPr rtl="0">
              <a:lnSpc>
                <a:spcPct val="115000"/>
              </a:lnSpc>
              <a:spcBef>
                <a:spcPts val="900"/>
              </a:spcBef>
              <a:buNone/>
            </a:pPr>
            <a:r>
              <a:rPr lang="en" sz="800">
                <a:solidFill>
                  <a:srgbClr val="6D6E71"/>
                </a:solidFill>
                <a:latin typeface="Calibri"/>
                <a:ea typeface="Calibri"/>
                <a:cs typeface="Calibri"/>
                <a:sym typeface="Calibri"/>
              </a:rPr>
              <a:t>Signatures::Count_Signature</a:t>
            </a:r>
          </a:p>
          <a:p>
            <a:pPr rtl="0">
              <a:lnSpc>
                <a:spcPct val="115000"/>
              </a:lnSpc>
              <a:spcBef>
                <a:spcPts val="900"/>
              </a:spcBef>
              <a:buNone/>
            </a:pPr>
            <a:r>
              <a:rPr lang="en" sz="800">
                <a:solidFill>
                  <a:srgbClr val="6D6E71"/>
                </a:solidFill>
                <a:latin typeface="Calibri"/>
                <a:ea typeface="Calibri"/>
                <a:cs typeface="Calibri"/>
                <a:sym typeface="Calibri"/>
              </a:rPr>
              <a:t>Signatures::Signature_Summary</a:t>
            </a:r>
          </a:p>
          <a:p>
            <a:pPr rtl="0">
              <a:lnSpc>
                <a:spcPct val="115000"/>
              </a:lnSpc>
              <a:spcBef>
                <a:spcPts val="900"/>
              </a:spcBef>
              <a:buNone/>
            </a:pPr>
            <a:r>
              <a:rPr lang="en" sz="800">
                <a:solidFill>
                  <a:srgbClr val="6D6E71"/>
                </a:solidFill>
                <a:latin typeface="Calibri"/>
                <a:ea typeface="Calibri"/>
                <a:cs typeface="Calibri"/>
                <a:sym typeface="Calibri"/>
              </a:rPr>
              <a:t>Software::Software_Version_Change</a:t>
            </a:r>
          </a:p>
          <a:p>
            <a:pPr rtl="0">
              <a:lnSpc>
                <a:spcPct val="115000"/>
              </a:lnSpc>
              <a:spcBef>
                <a:spcPts val="900"/>
              </a:spcBef>
              <a:buNone/>
            </a:pPr>
            <a:r>
              <a:rPr lang="en" sz="800">
                <a:solidFill>
                  <a:srgbClr val="6D6E71"/>
                </a:solidFill>
                <a:latin typeface="Calibri"/>
                <a:ea typeface="Calibri"/>
                <a:cs typeface="Calibri"/>
                <a:sym typeface="Calibri"/>
              </a:rPr>
              <a:t>Software::Vulnerable_Version</a:t>
            </a:r>
          </a:p>
          <a:p>
            <a:pPr rtl="0">
              <a:lnSpc>
                <a:spcPct val="115000"/>
              </a:lnSpc>
              <a:spcBef>
                <a:spcPts val="900"/>
              </a:spcBef>
              <a:buNone/>
            </a:pPr>
            <a:r>
              <a:rPr lang="en" sz="800">
                <a:solidFill>
                  <a:srgbClr val="6D6E71"/>
                </a:solidFill>
                <a:latin typeface="Calibri"/>
                <a:ea typeface="Calibri"/>
                <a:cs typeface="Calibri"/>
                <a:sym typeface="Calibri"/>
              </a:rPr>
              <a:t>Traceroute::Detected</a:t>
            </a:r>
          </a:p>
          <a:p>
            <a:pPr rtl="0">
              <a:lnSpc>
                <a:spcPct val="115000"/>
              </a:lnSpc>
              <a:spcBef>
                <a:spcPts val="900"/>
              </a:spcBef>
              <a:buNone/>
            </a:pPr>
            <a:r>
              <a:rPr lang="en" sz="800">
                <a:solidFill>
                  <a:srgbClr val="6D6E71"/>
                </a:solidFill>
                <a:latin typeface="Calibri"/>
                <a:ea typeface="Calibri"/>
                <a:cs typeface="Calibri"/>
                <a:sym typeface="Calibri"/>
              </a:rPr>
              <a:t>Weird::Activity</a:t>
            </a:r>
          </a:p>
          <a:p>
            <a:pPr lvl="0" rtl="0">
              <a:lnSpc>
                <a:spcPct val="115000"/>
              </a:lnSpc>
              <a:spcBef>
                <a:spcPts val="900"/>
              </a:spcBef>
              <a:buNone/>
            </a:pPr>
            <a:endParaRPr sz="800">
              <a:solidFill>
                <a:srgbClr val="6D6E71"/>
              </a:solidFill>
              <a:latin typeface="Calibri"/>
              <a:ea typeface="Calibri"/>
              <a:cs typeface="Calibri"/>
              <a:sym typeface="Calibri"/>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Care and feeding</a:t>
            </a:r>
          </a:p>
        </p:txBody>
      </p:sp>
      <p:sp>
        <p:nvSpPr>
          <p:cNvPr id="184" name="Shape 184"/>
          <p:cNvSpPr txBox="1"/>
          <p:nvPr/>
        </p:nvSpPr>
        <p:spPr>
          <a:xfrm>
            <a:off x="765725" y="1417950"/>
            <a:ext cx="7749900" cy="4224300"/>
          </a:xfrm>
          <a:prstGeom prst="rect">
            <a:avLst/>
          </a:prstGeom>
          <a:noFill/>
          <a:ln>
            <a:noFill/>
          </a:ln>
        </p:spPr>
        <p:txBody>
          <a:bodyPr lIns="91425" tIns="91425" rIns="91425" bIns="91425" anchor="t" anchorCtr="0">
            <a:noAutofit/>
          </a:bodyPr>
          <a:lstStyle/>
          <a:p>
            <a:pPr marL="457200" lvl="0"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Consume community intelligence feeds</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Alert based on a combination of criteria from different feeds</a:t>
            </a:r>
          </a:p>
          <a:p>
            <a:pPr marL="457200" lvl="0"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Tuning, tuning, tuning.</a:t>
            </a:r>
          </a:p>
          <a:p>
            <a:pPr marL="914400" lvl="1" indent="-349250" rtl="0">
              <a:spcBef>
                <a:spcPts val="0"/>
              </a:spcBef>
              <a:buClr>
                <a:srgbClr val="666666"/>
              </a:buClr>
              <a:buSzPct val="100000"/>
              <a:buFont typeface="Calibri"/>
              <a:buChar char="○"/>
            </a:pPr>
            <a:r>
              <a:rPr lang="en" sz="1900">
                <a:solidFill>
                  <a:srgbClr val="666666"/>
                </a:solidFill>
                <a:latin typeface="Calibri"/>
                <a:ea typeface="Calibri"/>
                <a:cs typeface="Calibri"/>
                <a:sym typeface="Calibri"/>
              </a:rPr>
              <a:t>Not “set and forget”**</a:t>
            </a:r>
          </a:p>
          <a:p>
            <a:pPr rtl="0">
              <a:spcBef>
                <a:spcPts val="0"/>
              </a:spcBef>
              <a:buNone/>
            </a:pPr>
            <a:endParaRPr sz="1900">
              <a:solidFill>
                <a:srgbClr val="666666"/>
              </a:solidFill>
              <a:latin typeface="Calibri"/>
              <a:ea typeface="Calibri"/>
              <a:cs typeface="Calibri"/>
              <a:sym typeface="Calibri"/>
            </a:endParaRPr>
          </a:p>
          <a:p>
            <a:pPr rtl="0">
              <a:spcBef>
                <a:spcPts val="0"/>
              </a:spcBef>
              <a:buNone/>
            </a:pPr>
            <a:endParaRPr sz="1900">
              <a:solidFill>
                <a:srgbClr val="666666"/>
              </a:solidFill>
              <a:latin typeface="Calibri"/>
              <a:ea typeface="Calibri"/>
              <a:cs typeface="Calibri"/>
              <a:sym typeface="Calibri"/>
            </a:endParaRPr>
          </a:p>
          <a:p>
            <a:pPr rtl="0">
              <a:spcBef>
                <a:spcPts val="0"/>
              </a:spcBef>
              <a:buNone/>
            </a:pPr>
            <a:endParaRPr sz="1900">
              <a:solidFill>
                <a:srgbClr val="666666"/>
              </a:solidFill>
              <a:latin typeface="Calibri"/>
              <a:ea typeface="Calibri"/>
              <a:cs typeface="Calibri"/>
              <a:sym typeface="Calibri"/>
            </a:endParaRPr>
          </a:p>
          <a:p>
            <a:pPr rtl="0">
              <a:spcBef>
                <a:spcPts val="0"/>
              </a:spcBef>
              <a:buNone/>
            </a:pPr>
            <a:endParaRPr sz="1900">
              <a:solidFill>
                <a:srgbClr val="666666"/>
              </a:solidFill>
              <a:latin typeface="Calibri"/>
              <a:ea typeface="Calibri"/>
              <a:cs typeface="Calibri"/>
              <a:sym typeface="Calibri"/>
            </a:endParaRPr>
          </a:p>
          <a:p>
            <a:pPr rtl="0">
              <a:spcBef>
                <a:spcPts val="0"/>
              </a:spcBef>
              <a:buNone/>
            </a:pPr>
            <a:r>
              <a:rPr lang="en" sz="1900" b="1">
                <a:solidFill>
                  <a:srgbClr val="666666"/>
                </a:solidFill>
                <a:latin typeface="Calibri"/>
                <a:ea typeface="Calibri"/>
                <a:cs typeface="Calibri"/>
                <a:sym typeface="Calibri"/>
              </a:rPr>
              <a:t>** Out of the box, untuned Bro IDS will still provide huge amounts of useful information. </a:t>
            </a:r>
          </a:p>
          <a:p>
            <a:pPr rtl="0">
              <a:spcBef>
                <a:spcPts val="0"/>
              </a:spcBef>
              <a:buNone/>
            </a:pPr>
            <a:endParaRPr sz="1900">
              <a:solidFill>
                <a:srgbClr val="666666"/>
              </a:solidFill>
              <a:latin typeface="Calibri"/>
              <a:ea typeface="Calibri"/>
              <a:cs typeface="Calibri"/>
              <a:sym typeface="Calibri"/>
            </a:endParaRPr>
          </a:p>
          <a:p>
            <a:pPr lvl="0">
              <a:spcBef>
                <a:spcPts val="0"/>
              </a:spcBef>
              <a:buNone/>
            </a:pPr>
            <a:r>
              <a:rPr lang="en" sz="1900">
                <a:solidFill>
                  <a:srgbClr val="666666"/>
                </a:solidFill>
                <a:latin typeface="Calibri"/>
                <a:ea typeface="Calibri"/>
                <a:cs typeface="Calibri"/>
                <a:sym typeface="Calibri"/>
              </a:rPr>
              <a:t>Example to follow.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Clustering</a:t>
            </a:r>
          </a:p>
        </p:txBody>
      </p:sp>
      <p:sp>
        <p:nvSpPr>
          <p:cNvPr id="190" name="Shape 190"/>
          <p:cNvSpPr txBox="1"/>
          <p:nvPr/>
        </p:nvSpPr>
        <p:spPr>
          <a:xfrm>
            <a:off x="765725" y="1417950"/>
            <a:ext cx="7749900" cy="4224300"/>
          </a:xfrm>
          <a:prstGeom prst="rect">
            <a:avLst/>
          </a:prstGeom>
          <a:noFill/>
          <a:ln>
            <a:noFill/>
          </a:ln>
        </p:spPr>
        <p:txBody>
          <a:bodyPr lIns="91425" tIns="91425" rIns="91425" bIns="91425" anchor="t" anchorCtr="0">
            <a:noAutofit/>
          </a:bodyPr>
          <a:lstStyle/>
          <a:p>
            <a:pPr marL="457200" marR="0" lvl="0" indent="-349250" algn="l" rtl="0">
              <a:lnSpc>
                <a:spcPct val="100000"/>
              </a:lnSpc>
              <a:spcBef>
                <a:spcPts val="0"/>
              </a:spcBef>
              <a:spcAft>
                <a:spcPts val="0"/>
              </a:spcAft>
              <a:buClr>
                <a:srgbClr val="666666"/>
              </a:buClr>
              <a:buSzPct val="100000"/>
              <a:buFont typeface="Calibri"/>
              <a:buChar char="●"/>
            </a:pPr>
            <a:r>
              <a:rPr lang="en" sz="1900">
                <a:solidFill>
                  <a:srgbClr val="666666"/>
                </a:solidFill>
                <a:latin typeface="Calibri"/>
                <a:ea typeface="Calibri"/>
                <a:cs typeface="Calibri"/>
                <a:sym typeface="Calibri"/>
              </a:rPr>
              <a:t>Bro provides a very powerful clustering environment</a:t>
            </a:r>
          </a:p>
          <a:p>
            <a:pPr marL="0" marR="0" lvl="0" indent="0" algn="l" rtl="0">
              <a:lnSpc>
                <a:spcPct val="100000"/>
              </a:lnSpc>
              <a:spcBef>
                <a:spcPts val="0"/>
              </a:spcBef>
              <a:spcAft>
                <a:spcPts val="0"/>
              </a:spcAft>
              <a:buNone/>
            </a:pPr>
            <a:endParaRPr sz="1900">
              <a:solidFill>
                <a:srgbClr val="666666"/>
              </a:solidFill>
              <a:latin typeface="Calibri"/>
              <a:ea typeface="Calibri"/>
              <a:cs typeface="Calibri"/>
              <a:sym typeface="Calibri"/>
            </a:endParaRPr>
          </a:p>
        </p:txBody>
      </p:sp>
      <p:pic>
        <p:nvPicPr>
          <p:cNvPr id="191" name="Shape 191"/>
          <p:cNvPicPr preferRelativeResize="0"/>
          <p:nvPr/>
        </p:nvPicPr>
        <p:blipFill>
          <a:blip r:embed="rId3">
            <a:alphaModFix/>
          </a:blip>
          <a:stretch>
            <a:fillRect/>
          </a:stretch>
        </p:blipFill>
        <p:spPr>
          <a:xfrm>
            <a:off x="2578512" y="2129875"/>
            <a:ext cx="4124325" cy="3600450"/>
          </a:xfrm>
          <a:prstGeom prst="rect">
            <a:avLst/>
          </a:prstGeom>
          <a:noFill/>
          <a:ln>
            <a:noFill/>
          </a:ln>
        </p:spPr>
      </p:pic>
      <p:sp>
        <p:nvSpPr>
          <p:cNvPr id="192" name="Shape 192"/>
          <p:cNvSpPr txBox="1"/>
          <p:nvPr/>
        </p:nvSpPr>
        <p:spPr>
          <a:xfrm>
            <a:off x="765725" y="6454125"/>
            <a:ext cx="1640699" cy="294600"/>
          </a:xfrm>
          <a:prstGeom prst="rect">
            <a:avLst/>
          </a:prstGeom>
          <a:noFill/>
          <a:ln>
            <a:noFill/>
          </a:ln>
        </p:spPr>
        <p:txBody>
          <a:bodyPr lIns="91425" tIns="91425" rIns="91425" bIns="91425" anchor="t" anchorCtr="0">
            <a:noAutofit/>
          </a:bodyPr>
          <a:lstStyle/>
          <a:p>
            <a:pPr>
              <a:spcBef>
                <a:spcPts val="0"/>
              </a:spcBef>
              <a:buNone/>
            </a:pPr>
            <a:r>
              <a:rPr lang="en" sz="800"/>
              <a:t>Image via https://www.bro.org</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What is the Bro IDS? </a:t>
            </a:r>
          </a:p>
        </p:txBody>
      </p:sp>
      <p:sp>
        <p:nvSpPr>
          <p:cNvPr id="74" name="Shape 74"/>
          <p:cNvSpPr txBox="1"/>
          <p:nvPr/>
        </p:nvSpPr>
        <p:spPr>
          <a:xfrm>
            <a:off x="970500" y="1480975"/>
            <a:ext cx="7587299" cy="4316699"/>
          </a:xfrm>
          <a:prstGeom prst="rect">
            <a:avLst/>
          </a:prstGeom>
          <a:noFill/>
          <a:ln>
            <a:noFill/>
          </a:ln>
        </p:spPr>
        <p:txBody>
          <a:bodyPr lIns="91425" tIns="91425" rIns="91425" bIns="91425" anchor="t" anchorCtr="0">
            <a:noAutofit/>
          </a:bodyPr>
          <a:lstStyle/>
          <a:p>
            <a:pPr marL="457200" lvl="0" indent="-349250" rtl="0">
              <a:lnSpc>
                <a:spcPct val="115000"/>
              </a:lnSpc>
              <a:spcBef>
                <a:spcPts val="900"/>
              </a:spcBef>
              <a:buClr>
                <a:srgbClr val="6D6E71"/>
              </a:buClr>
              <a:buSzPct val="100000"/>
              <a:buFont typeface="Calibri"/>
              <a:buChar char="●"/>
            </a:pPr>
            <a:r>
              <a:rPr lang="en" sz="1900">
                <a:solidFill>
                  <a:srgbClr val="6D6E71"/>
                </a:solidFill>
                <a:latin typeface="Calibri"/>
                <a:ea typeface="Calibri"/>
                <a:cs typeface="Calibri"/>
                <a:sym typeface="Calibri"/>
              </a:rPr>
              <a:t>An actively developed intrusion detection system originally developed and published by Vern Paxson in 1998, with work starting as early as 1995 currently funded by the NSF and supported by joint efforts at the International Computer Science Institute (ICSI) and National Center for Supercomputing Applications (NCSA)</a:t>
            </a:r>
          </a:p>
          <a:p>
            <a:pPr marL="457200" lvl="0" indent="-349250" rtl="0">
              <a:lnSpc>
                <a:spcPct val="115000"/>
              </a:lnSpc>
              <a:spcBef>
                <a:spcPts val="900"/>
              </a:spcBef>
              <a:buClr>
                <a:srgbClr val="6D6E71"/>
              </a:buClr>
              <a:buSzPct val="100000"/>
              <a:buFont typeface="Calibri"/>
              <a:buChar char="●"/>
            </a:pPr>
            <a:r>
              <a:rPr lang="en" sz="1900">
                <a:solidFill>
                  <a:srgbClr val="6D6E71"/>
                </a:solidFill>
                <a:latin typeface="Calibri"/>
                <a:ea typeface="Calibri"/>
                <a:cs typeface="Calibri"/>
                <a:sym typeface="Calibri"/>
              </a:rPr>
              <a:t>Open Source Software, licensed under the BSD license.  </a:t>
            </a:r>
          </a:p>
          <a:p>
            <a:pPr marL="457200" lvl="0" indent="-349250" rtl="0">
              <a:lnSpc>
                <a:spcPct val="115000"/>
              </a:lnSpc>
              <a:spcBef>
                <a:spcPts val="900"/>
              </a:spcBef>
              <a:buClr>
                <a:srgbClr val="6D6E71"/>
              </a:buClr>
              <a:buSzPct val="100000"/>
              <a:buFont typeface="Calibri"/>
              <a:buChar char="●"/>
            </a:pPr>
            <a:r>
              <a:rPr lang="en" sz="1900" u="sng">
                <a:solidFill>
                  <a:schemeClr val="hlink"/>
                </a:solidFill>
                <a:latin typeface="Calibri"/>
                <a:ea typeface="Calibri"/>
                <a:cs typeface="Calibri"/>
                <a:sym typeface="Calibri"/>
                <a:hlinkClick r:id="rId3"/>
              </a:rPr>
              <a:t>http://www.bro.org/</a:t>
            </a:r>
          </a:p>
          <a:p>
            <a:pPr lvl="0" rtl="0">
              <a:lnSpc>
                <a:spcPct val="115000"/>
              </a:lnSpc>
              <a:spcBef>
                <a:spcPts val="900"/>
              </a:spcBef>
              <a:buNone/>
            </a:pPr>
            <a:endParaRPr sz="1900">
              <a:solidFill>
                <a:srgbClr val="6D6E71"/>
              </a:solidFill>
              <a:latin typeface="Calibri"/>
              <a:ea typeface="Calibri"/>
              <a:cs typeface="Calibri"/>
              <a:sym typeface="Calibri"/>
            </a:endParaRPr>
          </a:p>
          <a:p>
            <a:pPr lvl="0" rtl="0">
              <a:lnSpc>
                <a:spcPct val="115000"/>
              </a:lnSpc>
              <a:spcBef>
                <a:spcPts val="500"/>
              </a:spcBef>
              <a:buNone/>
            </a:pPr>
            <a:endParaRPr sz="1900">
              <a:solidFill>
                <a:srgbClr val="6D6E71"/>
              </a:solidFill>
              <a:latin typeface="Calibri"/>
              <a:ea typeface="Calibri"/>
              <a:cs typeface="Calibri"/>
              <a:sym typeface="Calibri"/>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Actions	</a:t>
            </a:r>
          </a:p>
        </p:txBody>
      </p:sp>
      <p:sp>
        <p:nvSpPr>
          <p:cNvPr id="198" name="Shape 198"/>
          <p:cNvSpPr txBox="1"/>
          <p:nvPr/>
        </p:nvSpPr>
        <p:spPr>
          <a:xfrm>
            <a:off x="765725" y="1417950"/>
            <a:ext cx="7749900" cy="4224300"/>
          </a:xfrm>
          <a:prstGeom prst="rect">
            <a:avLst/>
          </a:prstGeom>
          <a:noFill/>
          <a:ln>
            <a:noFill/>
          </a:ln>
        </p:spPr>
        <p:txBody>
          <a:bodyPr lIns="91425" tIns="91425" rIns="91425" bIns="91425" anchor="t" anchorCtr="0">
            <a:noAutofit/>
          </a:bodyPr>
          <a:lstStyle/>
          <a:p>
            <a:pPr marL="457200" marR="0" lvl="0" indent="-349250" algn="l" rtl="0">
              <a:lnSpc>
                <a:spcPct val="100000"/>
              </a:lnSpc>
              <a:spcBef>
                <a:spcPts val="0"/>
              </a:spcBef>
              <a:spcAft>
                <a:spcPts val="0"/>
              </a:spcAft>
              <a:buClr>
                <a:srgbClr val="666666"/>
              </a:buClr>
              <a:buSzPct val="100000"/>
              <a:buFont typeface="Calibri"/>
              <a:buChar char="●"/>
            </a:pPr>
            <a:r>
              <a:rPr lang="en" sz="1900">
                <a:solidFill>
                  <a:srgbClr val="666666"/>
                </a:solidFill>
                <a:latin typeface="Calibri"/>
                <a:ea typeface="Calibri"/>
                <a:cs typeface="Calibri"/>
                <a:sym typeface="Calibri"/>
              </a:rPr>
              <a:t>Execute external scripts for operational response</a:t>
            </a:r>
          </a:p>
          <a:p>
            <a:pPr marL="914400" marR="0" lvl="1" indent="-349250" algn="l" rtl="0">
              <a:lnSpc>
                <a:spcPct val="100000"/>
              </a:lnSpc>
              <a:spcBef>
                <a:spcPts val="0"/>
              </a:spcBef>
              <a:spcAft>
                <a:spcPts val="0"/>
              </a:spcAft>
              <a:buClr>
                <a:srgbClr val="666666"/>
              </a:buClr>
              <a:buSzPct val="100000"/>
              <a:buFont typeface="Calibri"/>
              <a:buChar char="○"/>
            </a:pPr>
            <a:r>
              <a:rPr lang="en" sz="1900">
                <a:solidFill>
                  <a:srgbClr val="666666"/>
                </a:solidFill>
                <a:latin typeface="Calibri"/>
                <a:ea typeface="Calibri"/>
                <a:cs typeface="Calibri"/>
                <a:sym typeface="Calibri"/>
              </a:rPr>
              <a:t>Black hole routing</a:t>
            </a:r>
          </a:p>
          <a:p>
            <a:pPr marL="1371600" marR="0" lvl="2" indent="-349250" algn="l" rtl="0">
              <a:lnSpc>
                <a:spcPct val="100000"/>
              </a:lnSpc>
              <a:spcBef>
                <a:spcPts val="0"/>
              </a:spcBef>
              <a:spcAft>
                <a:spcPts val="0"/>
              </a:spcAft>
              <a:buClr>
                <a:srgbClr val="666666"/>
              </a:buClr>
              <a:buSzPct val="100000"/>
              <a:buFont typeface="Calibri"/>
              <a:buChar char="■"/>
            </a:pPr>
            <a:r>
              <a:rPr lang="en" sz="1900" u="sng">
                <a:solidFill>
                  <a:schemeClr val="hlink"/>
                </a:solidFill>
                <a:latin typeface="Calibri"/>
                <a:ea typeface="Calibri"/>
                <a:cs typeface="Calibri"/>
                <a:sym typeface="Calibri"/>
                <a:hlinkClick r:id="rId3"/>
              </a:rPr>
              <a:t>https://github.com/buraglio/singularity</a:t>
            </a:r>
          </a:p>
          <a:p>
            <a:pPr marL="1371600" marR="0" lvl="2" indent="-349250" algn="l" rtl="0">
              <a:lnSpc>
                <a:spcPct val="100000"/>
              </a:lnSpc>
              <a:spcBef>
                <a:spcPts val="0"/>
              </a:spcBef>
              <a:spcAft>
                <a:spcPts val="0"/>
              </a:spcAft>
              <a:buClr>
                <a:srgbClr val="666666"/>
              </a:buClr>
              <a:buSzPct val="100000"/>
              <a:buFont typeface="Calibri"/>
              <a:buChar char="■"/>
            </a:pPr>
            <a:r>
              <a:rPr lang="en" sz="1900" u="sng">
                <a:solidFill>
                  <a:schemeClr val="hlink"/>
                </a:solidFill>
                <a:latin typeface="Calibri"/>
                <a:ea typeface="Calibri"/>
                <a:cs typeface="Calibri"/>
                <a:sym typeface="Calibri"/>
                <a:hlinkClick r:id="rId4"/>
              </a:rPr>
              <a:t>https://github.com/JustinAzoff/bhr-site</a:t>
            </a:r>
            <a:r>
              <a:rPr lang="en" sz="1900">
                <a:solidFill>
                  <a:srgbClr val="666666"/>
                </a:solidFill>
                <a:latin typeface="Calibri"/>
                <a:ea typeface="Calibri"/>
                <a:cs typeface="Calibri"/>
                <a:sym typeface="Calibri"/>
              </a:rPr>
              <a:t>	</a:t>
            </a:r>
          </a:p>
          <a:p>
            <a:pPr marL="914400" marR="0" lvl="1" indent="-349250" algn="l" rtl="0">
              <a:lnSpc>
                <a:spcPct val="100000"/>
              </a:lnSpc>
              <a:spcBef>
                <a:spcPts val="0"/>
              </a:spcBef>
              <a:spcAft>
                <a:spcPts val="0"/>
              </a:spcAft>
              <a:buClr>
                <a:srgbClr val="666666"/>
              </a:buClr>
              <a:buSzPct val="100000"/>
              <a:buFont typeface="Calibri"/>
              <a:buChar char="○"/>
            </a:pPr>
            <a:r>
              <a:rPr lang="en" sz="1900">
                <a:solidFill>
                  <a:srgbClr val="666666"/>
                </a:solidFill>
                <a:latin typeface="Calibri"/>
                <a:ea typeface="Calibri"/>
                <a:cs typeface="Calibri"/>
                <a:sym typeface="Calibri"/>
              </a:rPr>
              <a:t>Apply ACLs</a:t>
            </a:r>
          </a:p>
          <a:p>
            <a:pPr marL="914400" marR="0" lvl="1" indent="-349250" algn="l" rtl="0">
              <a:lnSpc>
                <a:spcPct val="100000"/>
              </a:lnSpc>
              <a:spcBef>
                <a:spcPts val="0"/>
              </a:spcBef>
              <a:spcAft>
                <a:spcPts val="0"/>
              </a:spcAft>
              <a:buClr>
                <a:srgbClr val="666666"/>
              </a:buClr>
              <a:buSzPct val="100000"/>
              <a:buFont typeface="Calibri"/>
              <a:buChar char="○"/>
            </a:pPr>
            <a:r>
              <a:rPr lang="en" sz="1900">
                <a:solidFill>
                  <a:srgbClr val="666666"/>
                </a:solidFill>
                <a:latin typeface="Calibri"/>
                <a:ea typeface="Calibri"/>
                <a:cs typeface="Calibri"/>
                <a:sym typeface="Calibri"/>
              </a:rPr>
              <a:t>Quarantine hosts</a:t>
            </a:r>
          </a:p>
          <a:p>
            <a:pPr marL="914400" marR="0" lvl="1" indent="-349250" algn="l" rtl="0">
              <a:lnSpc>
                <a:spcPct val="100000"/>
              </a:lnSpc>
              <a:spcBef>
                <a:spcPts val="0"/>
              </a:spcBef>
              <a:spcAft>
                <a:spcPts val="0"/>
              </a:spcAft>
              <a:buClr>
                <a:srgbClr val="666666"/>
              </a:buClr>
              <a:buSzPct val="100000"/>
              <a:buFont typeface="Calibri"/>
              <a:buChar char="○"/>
            </a:pPr>
            <a:r>
              <a:rPr lang="en" sz="1900">
                <a:solidFill>
                  <a:srgbClr val="666666"/>
                </a:solidFill>
                <a:latin typeface="Calibri"/>
                <a:ea typeface="Calibri"/>
                <a:cs typeface="Calibri"/>
                <a:sym typeface="Calibri"/>
              </a:rPr>
              <a:t>...basically anything that you can write a script to do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15’ view.</a:t>
            </a:r>
          </a:p>
        </p:txBody>
      </p:sp>
      <p:sp>
        <p:nvSpPr>
          <p:cNvPr id="204" name="Shape 204"/>
          <p:cNvSpPr txBox="1"/>
          <p:nvPr/>
        </p:nvSpPr>
        <p:spPr>
          <a:xfrm>
            <a:off x="765725" y="1417950"/>
            <a:ext cx="7749900" cy="4224300"/>
          </a:xfrm>
          <a:prstGeom prst="rect">
            <a:avLst/>
          </a:prstGeom>
          <a:noFill/>
          <a:ln>
            <a:noFill/>
          </a:ln>
        </p:spPr>
        <p:txBody>
          <a:bodyPr lIns="91425" tIns="91425" rIns="91425" bIns="91425" anchor="t" anchorCtr="0">
            <a:noAutofit/>
          </a:bodyPr>
          <a:lstStyle/>
          <a:p>
            <a:pPr marL="457200" marR="0" lvl="0" indent="-349250" algn="l" rtl="0">
              <a:lnSpc>
                <a:spcPct val="100000"/>
              </a:lnSpc>
              <a:spcBef>
                <a:spcPts val="0"/>
              </a:spcBef>
              <a:spcAft>
                <a:spcPts val="0"/>
              </a:spcAft>
              <a:buClr>
                <a:srgbClr val="666666"/>
              </a:buClr>
              <a:buSzPct val="100000"/>
              <a:buFont typeface="Calibri"/>
              <a:buChar char="●"/>
            </a:pPr>
            <a:r>
              <a:rPr lang="en" sz="1900">
                <a:solidFill>
                  <a:srgbClr val="666666"/>
                </a:solidFill>
                <a:latin typeface="Calibri"/>
                <a:ea typeface="Calibri"/>
                <a:cs typeface="Calibri"/>
                <a:sym typeface="Calibri"/>
              </a:rPr>
              <a:t>A quick view of a single bro instance running on a small network.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274638"/>
            <a:ext cx="8229600" cy="1143299"/>
          </a:xfrm>
          <a:prstGeom prst="rect">
            <a:avLst/>
          </a:prstGeom>
        </p:spPr>
        <p:txBody>
          <a:bodyPr lIns="91425" tIns="91425" rIns="91425" bIns="91425" anchor="ctr" anchorCtr="0">
            <a:noAutofit/>
          </a:bodyPr>
          <a:lstStyle/>
          <a:p>
            <a:pPr>
              <a:spcBef>
                <a:spcPts val="0"/>
              </a:spcBef>
              <a:buNone/>
            </a:pPr>
            <a:endParaRPr/>
          </a:p>
        </p:txBody>
      </p:sp>
      <p:sp>
        <p:nvSpPr>
          <p:cNvPr id="80" name="Shape 80"/>
          <p:cNvSpPr txBox="1">
            <a:spLocks noGrp="1"/>
          </p:cNvSpPr>
          <p:nvPr>
            <p:ph type="body" idx="1"/>
          </p:nvPr>
        </p:nvSpPr>
        <p:spPr>
          <a:xfrm>
            <a:off x="457200" y="1600201"/>
            <a:ext cx="8229600" cy="4344900"/>
          </a:xfrm>
          <a:prstGeom prst="rect">
            <a:avLst/>
          </a:prstGeom>
        </p:spPr>
        <p:txBody>
          <a:bodyPr lIns="91425" tIns="91425" rIns="91425" bIns="91425" anchor="t" anchorCtr="0">
            <a:noAutofit/>
          </a:bodyPr>
          <a:lstStyle/>
          <a:p>
            <a:pPr>
              <a:spcBef>
                <a:spcPts val="0"/>
              </a:spcBef>
              <a:buNone/>
            </a:pPr>
            <a:endParaRPr/>
          </a:p>
        </p:txBody>
      </p:sp>
      <p:pic>
        <p:nvPicPr>
          <p:cNvPr id="81" name="Shape 81"/>
          <p:cNvPicPr preferRelativeResize="0"/>
          <p:nvPr/>
        </p:nvPicPr>
        <p:blipFill>
          <a:blip r:embed="rId3">
            <a:alphaModFix/>
          </a:blip>
          <a:stretch>
            <a:fillRect/>
          </a:stretch>
        </p:blipFill>
        <p:spPr>
          <a:xfrm>
            <a:off x="152400" y="152400"/>
            <a:ext cx="8629750" cy="5899250"/>
          </a:xfrm>
          <a:prstGeom prst="rect">
            <a:avLst/>
          </a:prstGeom>
          <a:noFill/>
          <a:ln>
            <a:noFill/>
          </a:ln>
        </p:spPr>
      </p:pic>
      <p:sp>
        <p:nvSpPr>
          <p:cNvPr id="82" name="Shape 82"/>
          <p:cNvSpPr txBox="1"/>
          <p:nvPr/>
        </p:nvSpPr>
        <p:spPr>
          <a:xfrm>
            <a:off x="5109575" y="6374825"/>
            <a:ext cx="2131500" cy="355500"/>
          </a:xfrm>
          <a:prstGeom prst="rect">
            <a:avLst/>
          </a:prstGeom>
          <a:noFill/>
          <a:ln>
            <a:noFill/>
          </a:ln>
        </p:spPr>
        <p:txBody>
          <a:bodyPr lIns="91425" tIns="91425" rIns="91425" bIns="91425" anchor="t" anchorCtr="0">
            <a:noAutofit/>
          </a:bodyPr>
          <a:lstStyle/>
          <a:p>
            <a:pPr>
              <a:spcBef>
                <a:spcPts val="0"/>
              </a:spcBef>
              <a:buNone/>
            </a:pPr>
            <a:r>
              <a:rPr lang="en" sz="800"/>
              <a:t>Image source: http://www.bro.org</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What </a:t>
            </a:r>
            <a:r>
              <a:rPr lang="en" sz="3200" b="1" u="sng">
                <a:solidFill>
                  <a:schemeClr val="dk1"/>
                </a:solidFill>
                <a:latin typeface="Arial Narrow"/>
                <a:ea typeface="Arial Narrow"/>
                <a:cs typeface="Arial Narrow"/>
                <a:sym typeface="Arial Narrow"/>
              </a:rPr>
              <a:t>is</a:t>
            </a:r>
            <a:r>
              <a:rPr lang="en" sz="3200" b="1">
                <a:solidFill>
                  <a:schemeClr val="dk1"/>
                </a:solidFill>
                <a:latin typeface="Arial Narrow"/>
                <a:ea typeface="Arial Narrow"/>
                <a:cs typeface="Arial Narrow"/>
                <a:sym typeface="Arial Narrow"/>
              </a:rPr>
              <a:t> the Bro IDS? </a:t>
            </a:r>
          </a:p>
        </p:txBody>
      </p:sp>
      <p:sp>
        <p:nvSpPr>
          <p:cNvPr id="88" name="Shape 88"/>
          <p:cNvSpPr txBox="1"/>
          <p:nvPr/>
        </p:nvSpPr>
        <p:spPr>
          <a:xfrm>
            <a:off x="970500" y="1480975"/>
            <a:ext cx="7587299" cy="4316699"/>
          </a:xfrm>
          <a:prstGeom prst="rect">
            <a:avLst/>
          </a:prstGeom>
          <a:noFill/>
          <a:ln>
            <a:noFill/>
          </a:ln>
        </p:spPr>
        <p:txBody>
          <a:bodyPr lIns="91425" tIns="91425" rIns="91425" bIns="91425" anchor="t" anchorCtr="0">
            <a:noAutofit/>
          </a:bodyPr>
          <a:lstStyle/>
          <a:p>
            <a:pPr marL="457200" lvl="0" indent="-349250" rtl="0">
              <a:lnSpc>
                <a:spcPct val="115000"/>
              </a:lnSpc>
              <a:spcBef>
                <a:spcPts val="900"/>
              </a:spcBef>
              <a:buClr>
                <a:srgbClr val="6D6E71"/>
              </a:buClr>
              <a:buSzPct val="100000"/>
              <a:buFont typeface="Calibri"/>
              <a:buChar char="●"/>
            </a:pPr>
            <a:r>
              <a:rPr lang="en" sz="1900">
                <a:solidFill>
                  <a:srgbClr val="6D6E71"/>
                </a:solidFill>
                <a:latin typeface="Calibri"/>
                <a:ea typeface="Calibri"/>
                <a:cs typeface="Calibri"/>
                <a:sym typeface="Calibri"/>
              </a:rPr>
              <a:t>A network Monitoring Platform</a:t>
            </a:r>
          </a:p>
          <a:p>
            <a:pPr marL="914400" lvl="1"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Commonly used as a power anomaly and intrusion detection system (IDS)</a:t>
            </a:r>
          </a:p>
          <a:p>
            <a:pPr marL="457200" lvl="0"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A modular software stack: three components</a:t>
            </a:r>
          </a:p>
          <a:p>
            <a:pPr marL="914400" lvl="1"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Packet processing layer</a:t>
            </a:r>
          </a:p>
          <a:p>
            <a:pPr marL="914400" lvl="1"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Event Engine</a:t>
            </a:r>
          </a:p>
          <a:p>
            <a:pPr marL="914400" lvl="1" indent="-336550" rtl="0">
              <a:lnSpc>
                <a:spcPct val="115000"/>
              </a:lnSpc>
              <a:spcBef>
                <a:spcPts val="500"/>
              </a:spcBef>
              <a:buClr>
                <a:srgbClr val="6D6E71"/>
              </a:buClr>
              <a:buSzPct val="100000"/>
              <a:buFont typeface="Calibri"/>
              <a:buChar char="○"/>
            </a:pPr>
            <a:r>
              <a:rPr lang="en" sz="1700">
                <a:solidFill>
                  <a:srgbClr val="6D6E71"/>
                </a:solidFill>
                <a:latin typeface="Calibri"/>
                <a:ea typeface="Calibri"/>
                <a:cs typeface="Calibri"/>
                <a:sym typeface="Calibri"/>
              </a:rPr>
              <a:t>A </a:t>
            </a:r>
            <a:r>
              <a:rPr lang="en" sz="1900">
                <a:solidFill>
                  <a:srgbClr val="6D6E71"/>
                </a:solidFill>
                <a:latin typeface="Calibri"/>
                <a:ea typeface="Calibri"/>
                <a:cs typeface="Calibri"/>
                <a:sym typeface="Calibri"/>
              </a:rPr>
              <a:t>policy script interpreter</a:t>
            </a:r>
          </a:p>
          <a:p>
            <a:pPr marL="0" lvl="0" indent="0" rtl="0">
              <a:lnSpc>
                <a:spcPct val="115000"/>
              </a:lnSpc>
              <a:spcBef>
                <a:spcPts val="500"/>
              </a:spcBef>
              <a:buNone/>
            </a:pPr>
            <a:endParaRPr sz="1900">
              <a:solidFill>
                <a:srgbClr val="6D6E71"/>
              </a:solidFill>
              <a:latin typeface="Calibri"/>
              <a:ea typeface="Calibri"/>
              <a:cs typeface="Calibri"/>
              <a:sym typeface="Calibr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What </a:t>
            </a:r>
            <a:r>
              <a:rPr lang="en" sz="3200" b="1" u="sng">
                <a:solidFill>
                  <a:schemeClr val="dk1"/>
                </a:solidFill>
                <a:latin typeface="Arial Narrow"/>
                <a:ea typeface="Arial Narrow"/>
                <a:cs typeface="Arial Narrow"/>
                <a:sym typeface="Arial Narrow"/>
              </a:rPr>
              <a:t>is</a:t>
            </a:r>
            <a:r>
              <a:rPr lang="en" sz="3200" b="1">
                <a:solidFill>
                  <a:schemeClr val="dk1"/>
                </a:solidFill>
                <a:latin typeface="Arial Narrow"/>
                <a:ea typeface="Arial Narrow"/>
                <a:cs typeface="Arial Narrow"/>
                <a:sym typeface="Arial Narrow"/>
              </a:rPr>
              <a:t> the Bro IDS? </a:t>
            </a:r>
          </a:p>
        </p:txBody>
      </p:sp>
      <p:sp>
        <p:nvSpPr>
          <p:cNvPr id="94" name="Shape 94"/>
          <p:cNvSpPr txBox="1"/>
          <p:nvPr/>
        </p:nvSpPr>
        <p:spPr>
          <a:xfrm>
            <a:off x="970500" y="1480975"/>
            <a:ext cx="7587299" cy="4316699"/>
          </a:xfrm>
          <a:prstGeom prst="rect">
            <a:avLst/>
          </a:prstGeom>
          <a:noFill/>
          <a:ln>
            <a:noFill/>
          </a:ln>
        </p:spPr>
        <p:txBody>
          <a:bodyPr lIns="91425" tIns="91425" rIns="91425" bIns="91425" anchor="t" anchorCtr="0">
            <a:noAutofit/>
          </a:bodyPr>
          <a:lstStyle/>
          <a:p>
            <a:pPr marL="457200" lvl="0"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Packet processing layer</a:t>
            </a:r>
          </a:p>
          <a:p>
            <a:pPr marL="914400" lvl="1"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Has knowledge of what the higher layers need</a:t>
            </a:r>
          </a:p>
          <a:p>
            <a:pPr marL="914400" lvl="1"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Can exist as hardware or software</a:t>
            </a:r>
          </a:p>
          <a:p>
            <a:pPr marL="914400" lvl="1"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Pass data to higher layers according to configuration / policy</a:t>
            </a:r>
          </a:p>
          <a:p>
            <a:pPr marL="914400" lvl="1"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In most cases this layer is an external device or software stack</a:t>
            </a:r>
          </a:p>
          <a:p>
            <a:pPr marL="0" lvl="0" indent="0" rtl="0">
              <a:lnSpc>
                <a:spcPct val="115000"/>
              </a:lnSpc>
              <a:spcBef>
                <a:spcPts val="500"/>
              </a:spcBef>
              <a:buNone/>
            </a:pPr>
            <a:endParaRPr sz="1900">
              <a:solidFill>
                <a:srgbClr val="6D6E71"/>
              </a:solidFill>
              <a:latin typeface="Calibri"/>
              <a:ea typeface="Calibri"/>
              <a:cs typeface="Calibri"/>
              <a:sym typeface="Calibri"/>
            </a:endParaRPr>
          </a:p>
        </p:txBody>
      </p:sp>
      <p:pic>
        <p:nvPicPr>
          <p:cNvPr id="95" name="Shape 95"/>
          <p:cNvPicPr preferRelativeResize="0"/>
          <p:nvPr/>
        </p:nvPicPr>
        <p:blipFill>
          <a:blip r:embed="rId3">
            <a:alphaModFix/>
          </a:blip>
          <a:stretch>
            <a:fillRect/>
          </a:stretch>
        </p:blipFill>
        <p:spPr>
          <a:xfrm>
            <a:off x="3608975" y="3716050"/>
            <a:ext cx="2095500" cy="20193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What </a:t>
            </a:r>
            <a:r>
              <a:rPr lang="en" sz="3200" b="1" u="sng">
                <a:solidFill>
                  <a:schemeClr val="dk1"/>
                </a:solidFill>
                <a:latin typeface="Arial Narrow"/>
                <a:ea typeface="Arial Narrow"/>
                <a:cs typeface="Arial Narrow"/>
                <a:sym typeface="Arial Narrow"/>
              </a:rPr>
              <a:t>is</a:t>
            </a:r>
            <a:r>
              <a:rPr lang="en" sz="3200" b="1">
                <a:solidFill>
                  <a:schemeClr val="dk1"/>
                </a:solidFill>
                <a:latin typeface="Arial Narrow"/>
                <a:ea typeface="Arial Narrow"/>
                <a:cs typeface="Arial Narrow"/>
                <a:sym typeface="Arial Narrow"/>
              </a:rPr>
              <a:t> the Bro IDS? Packet Processing Layer </a:t>
            </a:r>
          </a:p>
        </p:txBody>
      </p:sp>
      <p:sp>
        <p:nvSpPr>
          <p:cNvPr id="101" name="Shape 101"/>
          <p:cNvSpPr txBox="1"/>
          <p:nvPr/>
        </p:nvSpPr>
        <p:spPr>
          <a:xfrm>
            <a:off x="970500" y="1480975"/>
            <a:ext cx="7587299" cy="4316699"/>
          </a:xfrm>
          <a:prstGeom prst="rect">
            <a:avLst/>
          </a:prstGeom>
          <a:noFill/>
          <a:ln>
            <a:noFill/>
          </a:ln>
        </p:spPr>
        <p:txBody>
          <a:bodyPr lIns="91425" tIns="91425" rIns="91425" bIns="91425" anchor="t" anchorCtr="0">
            <a:noAutofit/>
          </a:bodyPr>
          <a:lstStyle/>
          <a:p>
            <a:pPr marL="457200" lvl="0"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Packet processing layer example</a:t>
            </a:r>
          </a:p>
          <a:p>
            <a:pPr marL="914400" lvl="1"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External hardware consuming and breaking out data streams to each bro node</a:t>
            </a:r>
          </a:p>
          <a:p>
            <a:pPr marL="457200" lvl="0" indent="0" rtl="0">
              <a:lnSpc>
                <a:spcPct val="115000"/>
              </a:lnSpc>
              <a:spcBef>
                <a:spcPts val="500"/>
              </a:spcBef>
              <a:buNone/>
            </a:pPr>
            <a:endParaRPr sz="1900">
              <a:solidFill>
                <a:srgbClr val="6D6E71"/>
              </a:solidFill>
              <a:latin typeface="Calibri"/>
              <a:ea typeface="Calibri"/>
              <a:cs typeface="Calibri"/>
              <a:sym typeface="Calibri"/>
            </a:endParaRPr>
          </a:p>
          <a:p>
            <a:pPr marL="0" indent="0" rtl="0">
              <a:lnSpc>
                <a:spcPct val="115000"/>
              </a:lnSpc>
              <a:spcBef>
                <a:spcPts val="500"/>
              </a:spcBef>
              <a:buNone/>
            </a:pPr>
            <a:endParaRPr sz="1900">
              <a:solidFill>
                <a:srgbClr val="6D6E71"/>
              </a:solidFill>
              <a:latin typeface="Calibri"/>
              <a:ea typeface="Calibri"/>
              <a:cs typeface="Calibri"/>
              <a:sym typeface="Calibri"/>
            </a:endParaRPr>
          </a:p>
          <a:p>
            <a:pPr marL="0" lvl="0" indent="0" rtl="0">
              <a:lnSpc>
                <a:spcPct val="115000"/>
              </a:lnSpc>
              <a:spcBef>
                <a:spcPts val="500"/>
              </a:spcBef>
              <a:buNone/>
            </a:pPr>
            <a:endParaRPr sz="1900">
              <a:solidFill>
                <a:srgbClr val="6D6E71"/>
              </a:solidFill>
              <a:latin typeface="Calibri"/>
              <a:ea typeface="Calibri"/>
              <a:cs typeface="Calibri"/>
              <a:sym typeface="Calibri"/>
            </a:endParaRPr>
          </a:p>
        </p:txBody>
      </p:sp>
      <p:pic>
        <p:nvPicPr>
          <p:cNvPr id="102" name="Shape 102"/>
          <p:cNvPicPr preferRelativeResize="0"/>
          <p:nvPr/>
        </p:nvPicPr>
        <p:blipFill>
          <a:blip r:embed="rId3">
            <a:alphaModFix/>
          </a:blip>
          <a:stretch>
            <a:fillRect/>
          </a:stretch>
        </p:blipFill>
        <p:spPr>
          <a:xfrm>
            <a:off x="1109725" y="3752350"/>
            <a:ext cx="3790924" cy="2843201"/>
          </a:xfrm>
          <a:prstGeom prst="rect">
            <a:avLst/>
          </a:prstGeom>
          <a:noFill/>
          <a:ln>
            <a:noFill/>
          </a:ln>
        </p:spPr>
      </p:pic>
      <p:pic>
        <p:nvPicPr>
          <p:cNvPr id="103" name="Shape 103"/>
          <p:cNvPicPr preferRelativeResize="0"/>
          <p:nvPr/>
        </p:nvPicPr>
        <p:blipFill>
          <a:blip r:embed="rId4">
            <a:alphaModFix/>
          </a:blip>
          <a:stretch>
            <a:fillRect/>
          </a:stretch>
        </p:blipFill>
        <p:spPr>
          <a:xfrm>
            <a:off x="4814875" y="2371850"/>
            <a:ext cx="3975899" cy="30091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What </a:t>
            </a:r>
            <a:r>
              <a:rPr lang="en" sz="3200" b="1" u="sng">
                <a:solidFill>
                  <a:schemeClr val="dk1"/>
                </a:solidFill>
                <a:latin typeface="Arial Narrow"/>
                <a:ea typeface="Arial Narrow"/>
                <a:cs typeface="Arial Narrow"/>
                <a:sym typeface="Arial Narrow"/>
              </a:rPr>
              <a:t>is</a:t>
            </a:r>
            <a:r>
              <a:rPr lang="en" sz="3200" b="1">
                <a:solidFill>
                  <a:schemeClr val="dk1"/>
                </a:solidFill>
                <a:latin typeface="Arial Narrow"/>
                <a:ea typeface="Arial Narrow"/>
                <a:cs typeface="Arial Narrow"/>
                <a:sym typeface="Arial Narrow"/>
              </a:rPr>
              <a:t> the Bro IDS? </a:t>
            </a:r>
          </a:p>
        </p:txBody>
      </p:sp>
      <p:sp>
        <p:nvSpPr>
          <p:cNvPr id="109" name="Shape 109"/>
          <p:cNvSpPr txBox="1"/>
          <p:nvPr/>
        </p:nvSpPr>
        <p:spPr>
          <a:xfrm>
            <a:off x="970500" y="1480975"/>
            <a:ext cx="7587299" cy="4316699"/>
          </a:xfrm>
          <a:prstGeom prst="rect">
            <a:avLst/>
          </a:prstGeom>
          <a:noFill/>
          <a:ln>
            <a:noFill/>
          </a:ln>
        </p:spPr>
        <p:txBody>
          <a:bodyPr lIns="91425" tIns="91425" rIns="91425" bIns="91425" anchor="t" anchorCtr="0">
            <a:noAutofit/>
          </a:bodyPr>
          <a:lstStyle/>
          <a:p>
            <a:pPr marL="457200" lvl="0" indent="-349250" rtl="0">
              <a:lnSpc>
                <a:spcPct val="115000"/>
              </a:lnSpc>
              <a:spcBef>
                <a:spcPts val="500"/>
              </a:spcBef>
              <a:buClr>
                <a:srgbClr val="6D6E71"/>
              </a:buClr>
              <a:buSzPct val="100000"/>
              <a:buFont typeface="Calibri"/>
              <a:buChar char="●"/>
            </a:pPr>
            <a:r>
              <a:rPr lang="en" sz="1900">
                <a:solidFill>
                  <a:srgbClr val="6D6E71"/>
                </a:solidFill>
                <a:latin typeface="Calibri"/>
                <a:ea typeface="Calibri"/>
                <a:cs typeface="Calibri"/>
                <a:sym typeface="Calibri"/>
              </a:rPr>
              <a:t>Event Engine or “Bro Core”</a:t>
            </a:r>
          </a:p>
          <a:p>
            <a:pPr marL="914400" lvl="1" indent="-349250" rtl="0">
              <a:lnSpc>
                <a:spcPct val="115000"/>
              </a:lnSpc>
              <a:spcBef>
                <a:spcPts val="400"/>
              </a:spcBef>
              <a:buClr>
                <a:srgbClr val="6D6E71"/>
              </a:buClr>
              <a:buSzPct val="111764"/>
              <a:buFont typeface="Calibri"/>
              <a:buChar char="○"/>
            </a:pPr>
            <a:r>
              <a:rPr lang="en" sz="1700">
                <a:solidFill>
                  <a:srgbClr val="6D6E71"/>
                </a:solidFill>
                <a:latin typeface="Calibri"/>
                <a:ea typeface="Calibri"/>
                <a:cs typeface="Calibri"/>
                <a:sym typeface="Calibri"/>
              </a:rPr>
              <a:t>Dynamic Protocol Detection (DPD)</a:t>
            </a:r>
          </a:p>
          <a:p>
            <a:pPr marL="914400" lvl="1" indent="-349250" rtl="0">
              <a:lnSpc>
                <a:spcPct val="115000"/>
              </a:lnSpc>
              <a:spcBef>
                <a:spcPts val="400"/>
              </a:spcBef>
              <a:buClr>
                <a:srgbClr val="6D6E71"/>
              </a:buClr>
              <a:buSzPct val="111764"/>
              <a:buFont typeface="Calibri"/>
              <a:buChar char="○"/>
            </a:pPr>
            <a:r>
              <a:rPr lang="en" sz="1700">
                <a:solidFill>
                  <a:srgbClr val="6D6E71"/>
                </a:solidFill>
                <a:latin typeface="Calibri"/>
                <a:ea typeface="Calibri"/>
                <a:cs typeface="Calibri"/>
                <a:sym typeface="Calibri"/>
              </a:rPr>
              <a:t>Generates “Events” to be processed</a:t>
            </a:r>
          </a:p>
          <a:p>
            <a:pPr marL="0" lvl="0" indent="0" rtl="0">
              <a:lnSpc>
                <a:spcPct val="115000"/>
              </a:lnSpc>
              <a:spcBef>
                <a:spcPts val="500"/>
              </a:spcBef>
              <a:buNone/>
            </a:pPr>
            <a:endParaRPr sz="1900">
              <a:solidFill>
                <a:srgbClr val="6D6E71"/>
              </a:solidFill>
              <a:latin typeface="Calibri"/>
              <a:ea typeface="Calibri"/>
              <a:cs typeface="Calibri"/>
              <a:sym typeface="Calibri"/>
            </a:endParaRPr>
          </a:p>
        </p:txBody>
      </p:sp>
      <p:pic>
        <p:nvPicPr>
          <p:cNvPr id="110" name="Shape 110"/>
          <p:cNvPicPr preferRelativeResize="0"/>
          <p:nvPr/>
        </p:nvPicPr>
        <p:blipFill>
          <a:blip r:embed="rId3">
            <a:alphaModFix/>
          </a:blip>
          <a:stretch>
            <a:fillRect/>
          </a:stretch>
        </p:blipFill>
        <p:spPr>
          <a:xfrm>
            <a:off x="3371850" y="5222275"/>
            <a:ext cx="2095500" cy="485775"/>
          </a:xfrm>
          <a:prstGeom prst="rect">
            <a:avLst/>
          </a:prstGeom>
          <a:noFill/>
          <a:ln>
            <a:noFill/>
          </a:ln>
        </p:spPr>
      </p:pic>
      <p:pic>
        <p:nvPicPr>
          <p:cNvPr id="111" name="Shape 111"/>
          <p:cNvPicPr preferRelativeResize="0"/>
          <p:nvPr/>
        </p:nvPicPr>
        <p:blipFill>
          <a:blip r:embed="rId4">
            <a:alphaModFix/>
          </a:blip>
          <a:stretch>
            <a:fillRect/>
          </a:stretch>
        </p:blipFill>
        <p:spPr>
          <a:xfrm>
            <a:off x="3371850" y="3486025"/>
            <a:ext cx="2095500" cy="20193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What </a:t>
            </a:r>
            <a:r>
              <a:rPr lang="en" sz="3200" b="1" u="sng">
                <a:solidFill>
                  <a:schemeClr val="dk1"/>
                </a:solidFill>
                <a:latin typeface="Arial Narrow"/>
                <a:ea typeface="Arial Narrow"/>
                <a:cs typeface="Arial Narrow"/>
                <a:sym typeface="Arial Narrow"/>
              </a:rPr>
              <a:t>is</a:t>
            </a:r>
            <a:r>
              <a:rPr lang="en" sz="3200" b="1">
                <a:solidFill>
                  <a:schemeClr val="dk1"/>
                </a:solidFill>
                <a:latin typeface="Arial Narrow"/>
                <a:ea typeface="Arial Narrow"/>
                <a:cs typeface="Arial Narrow"/>
                <a:sym typeface="Arial Narrow"/>
              </a:rPr>
              <a:t> the Bro IDS? </a:t>
            </a:r>
          </a:p>
        </p:txBody>
      </p:sp>
      <p:sp>
        <p:nvSpPr>
          <p:cNvPr id="117" name="Shape 117"/>
          <p:cNvSpPr txBox="1"/>
          <p:nvPr/>
        </p:nvSpPr>
        <p:spPr>
          <a:xfrm>
            <a:off x="970500" y="1480975"/>
            <a:ext cx="7587299" cy="4316699"/>
          </a:xfrm>
          <a:prstGeom prst="rect">
            <a:avLst/>
          </a:prstGeom>
          <a:noFill/>
          <a:ln>
            <a:noFill/>
          </a:ln>
        </p:spPr>
        <p:txBody>
          <a:bodyPr lIns="91425" tIns="91425" rIns="91425" bIns="91425" anchor="t" anchorCtr="0">
            <a:noAutofit/>
          </a:bodyPr>
          <a:lstStyle/>
          <a:p>
            <a:pPr marL="457200" lvl="0" indent="-336550" rtl="0">
              <a:lnSpc>
                <a:spcPct val="115000"/>
              </a:lnSpc>
              <a:spcBef>
                <a:spcPts val="500"/>
              </a:spcBef>
              <a:buClr>
                <a:srgbClr val="6D6E71"/>
              </a:buClr>
              <a:buSzPct val="100000"/>
              <a:buFont typeface="Calibri"/>
              <a:buChar char="●"/>
            </a:pPr>
            <a:r>
              <a:rPr lang="en" sz="1700">
                <a:solidFill>
                  <a:srgbClr val="6D6E71"/>
                </a:solidFill>
                <a:latin typeface="Calibri"/>
                <a:ea typeface="Calibri"/>
                <a:cs typeface="Calibri"/>
                <a:sym typeface="Calibri"/>
              </a:rPr>
              <a:t>A </a:t>
            </a:r>
            <a:r>
              <a:rPr lang="en" sz="1900">
                <a:solidFill>
                  <a:srgbClr val="6D6E71"/>
                </a:solidFill>
                <a:latin typeface="Calibri"/>
                <a:ea typeface="Calibri"/>
                <a:cs typeface="Calibri"/>
                <a:sym typeface="Calibri"/>
              </a:rPr>
              <a:t>policy script interpreter</a:t>
            </a:r>
          </a:p>
          <a:p>
            <a:pPr marL="914400" lvl="1" indent="-336550" rtl="0">
              <a:lnSpc>
                <a:spcPct val="115000"/>
              </a:lnSpc>
              <a:spcBef>
                <a:spcPts val="400"/>
              </a:spcBef>
              <a:buClr>
                <a:srgbClr val="6D6E71"/>
              </a:buClr>
              <a:buSzPct val="100000"/>
              <a:buFont typeface="Calibri"/>
              <a:buChar char="○"/>
            </a:pPr>
            <a:r>
              <a:rPr lang="en" sz="1700">
                <a:solidFill>
                  <a:srgbClr val="6D6E71"/>
                </a:solidFill>
                <a:latin typeface="Calibri"/>
                <a:ea typeface="Calibri"/>
                <a:cs typeface="Calibri"/>
                <a:sym typeface="Calibri"/>
              </a:rPr>
              <a:t>Acts on Events.</a:t>
            </a:r>
          </a:p>
          <a:p>
            <a:pPr marL="914400" lvl="1" indent="-336550" rtl="0">
              <a:lnSpc>
                <a:spcPct val="115000"/>
              </a:lnSpc>
              <a:spcBef>
                <a:spcPts val="400"/>
              </a:spcBef>
              <a:buClr>
                <a:srgbClr val="6D6E71"/>
              </a:buClr>
              <a:buSzPct val="100000"/>
              <a:buFont typeface="Calibri"/>
              <a:buChar char="○"/>
            </a:pPr>
            <a:r>
              <a:rPr lang="en" sz="1700">
                <a:solidFill>
                  <a:srgbClr val="6D6E71"/>
                </a:solidFill>
                <a:latin typeface="Calibri"/>
                <a:ea typeface="Calibri"/>
                <a:cs typeface="Calibri"/>
                <a:sym typeface="Calibri"/>
              </a:rPr>
              <a:t>Bro Programming Language</a:t>
            </a:r>
          </a:p>
          <a:p>
            <a:pPr marL="914400" lvl="1" indent="-336550" rtl="0">
              <a:lnSpc>
                <a:spcPct val="115000"/>
              </a:lnSpc>
              <a:spcBef>
                <a:spcPts val="400"/>
              </a:spcBef>
              <a:buClr>
                <a:srgbClr val="6D6E71"/>
              </a:buClr>
              <a:buSzPct val="100000"/>
              <a:buFont typeface="Calibri"/>
              <a:buChar char="○"/>
            </a:pPr>
            <a:r>
              <a:rPr lang="en" sz="1700">
                <a:solidFill>
                  <a:srgbClr val="6D6E71"/>
                </a:solidFill>
                <a:latin typeface="Calibri"/>
                <a:ea typeface="Calibri"/>
                <a:cs typeface="Calibri"/>
                <a:sym typeface="Calibri"/>
              </a:rPr>
              <a:t>Pre-built frameworks and protocol analyzers</a:t>
            </a:r>
          </a:p>
          <a:p>
            <a:pPr marL="914400" lvl="1" indent="-336550" rtl="0">
              <a:lnSpc>
                <a:spcPct val="115000"/>
              </a:lnSpc>
              <a:spcBef>
                <a:spcPts val="400"/>
              </a:spcBef>
              <a:buClr>
                <a:srgbClr val="6D6E71"/>
              </a:buClr>
              <a:buSzPct val="100000"/>
              <a:buFont typeface="Calibri"/>
              <a:buChar char="○"/>
            </a:pPr>
            <a:r>
              <a:rPr lang="en" sz="1700">
                <a:solidFill>
                  <a:srgbClr val="6D6E71"/>
                </a:solidFill>
                <a:latin typeface="Calibri"/>
                <a:ea typeface="Calibri"/>
                <a:cs typeface="Calibri"/>
                <a:sym typeface="Calibri"/>
              </a:rPr>
              <a:t>Ships with basic policies that primarily provide logging</a:t>
            </a:r>
          </a:p>
          <a:p>
            <a:pPr marL="0" lvl="0" indent="0" rtl="0">
              <a:lnSpc>
                <a:spcPct val="115000"/>
              </a:lnSpc>
              <a:spcBef>
                <a:spcPts val="500"/>
              </a:spcBef>
              <a:buNone/>
            </a:pPr>
            <a:endParaRPr sz="1900">
              <a:solidFill>
                <a:srgbClr val="6D6E71"/>
              </a:solidFill>
              <a:latin typeface="Calibri"/>
              <a:ea typeface="Calibri"/>
              <a:cs typeface="Calibri"/>
              <a:sym typeface="Calibri"/>
            </a:endParaRPr>
          </a:p>
        </p:txBody>
      </p:sp>
      <p:pic>
        <p:nvPicPr>
          <p:cNvPr id="118" name="Shape 118"/>
          <p:cNvPicPr preferRelativeResize="0"/>
          <p:nvPr/>
        </p:nvPicPr>
        <p:blipFill>
          <a:blip r:embed="rId3">
            <a:alphaModFix/>
          </a:blip>
          <a:stretch>
            <a:fillRect/>
          </a:stretch>
        </p:blipFill>
        <p:spPr>
          <a:xfrm>
            <a:off x="3524250" y="5184875"/>
            <a:ext cx="2095500" cy="485775"/>
          </a:xfrm>
          <a:prstGeom prst="rect">
            <a:avLst/>
          </a:prstGeom>
          <a:noFill/>
          <a:ln>
            <a:noFill/>
          </a:ln>
        </p:spPr>
      </p:pic>
      <p:pic>
        <p:nvPicPr>
          <p:cNvPr id="119" name="Shape 119"/>
          <p:cNvPicPr preferRelativeResize="0"/>
          <p:nvPr/>
        </p:nvPicPr>
        <p:blipFill>
          <a:blip r:embed="rId4">
            <a:alphaModFix/>
          </a:blip>
          <a:stretch>
            <a:fillRect/>
          </a:stretch>
        </p:blipFill>
        <p:spPr>
          <a:xfrm>
            <a:off x="3524250" y="3448625"/>
            <a:ext cx="2095500" cy="2019300"/>
          </a:xfrm>
          <a:prstGeom prst="rect">
            <a:avLst/>
          </a:prstGeom>
          <a:noFill/>
          <a:ln>
            <a:noFill/>
          </a:ln>
        </p:spPr>
      </p:pic>
      <p:pic>
        <p:nvPicPr>
          <p:cNvPr id="120" name="Shape 120"/>
          <p:cNvPicPr preferRelativeResize="0"/>
          <p:nvPr/>
        </p:nvPicPr>
        <p:blipFill>
          <a:blip r:embed="rId5">
            <a:alphaModFix/>
          </a:blip>
          <a:stretch>
            <a:fillRect/>
          </a:stretch>
        </p:blipFill>
        <p:spPr>
          <a:xfrm>
            <a:off x="3524250" y="5645275"/>
            <a:ext cx="2095500" cy="7905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274638"/>
            <a:ext cx="8229600" cy="1143299"/>
          </a:xfrm>
          <a:prstGeom prst="rect">
            <a:avLst/>
          </a:prstGeom>
          <a:noFill/>
          <a:ln>
            <a:noFill/>
          </a:ln>
        </p:spPr>
        <p:txBody>
          <a:bodyPr lIns="91425" tIns="91425" rIns="91425" bIns="91425" anchor="ctr" anchorCtr="0">
            <a:noAutofit/>
          </a:bodyPr>
          <a:lstStyle/>
          <a:p>
            <a:pPr marL="0" marR="0" lvl="0" indent="0" algn="l" rtl="0">
              <a:spcBef>
                <a:spcPts val="0"/>
              </a:spcBef>
              <a:spcAft>
                <a:spcPts val="0"/>
              </a:spcAft>
              <a:buClr>
                <a:schemeClr val="dk1"/>
              </a:buClr>
              <a:buSzPct val="25000"/>
              <a:buFont typeface="Arial Narrow"/>
              <a:buNone/>
            </a:pPr>
            <a:r>
              <a:rPr lang="en" sz="3200" b="1">
                <a:solidFill>
                  <a:schemeClr val="dk1"/>
                </a:solidFill>
                <a:latin typeface="Arial Narrow"/>
                <a:ea typeface="Arial Narrow"/>
                <a:cs typeface="Arial Narrow"/>
                <a:sym typeface="Arial Narrow"/>
              </a:rPr>
              <a:t>An example	</a:t>
            </a:r>
          </a:p>
        </p:txBody>
      </p:sp>
      <p:sp>
        <p:nvSpPr>
          <p:cNvPr id="126" name="Shape 126"/>
          <p:cNvSpPr txBox="1"/>
          <p:nvPr/>
        </p:nvSpPr>
        <p:spPr>
          <a:xfrm>
            <a:off x="970500" y="1480975"/>
            <a:ext cx="7587299" cy="4316699"/>
          </a:xfrm>
          <a:prstGeom prst="rect">
            <a:avLst/>
          </a:prstGeom>
          <a:noFill/>
          <a:ln>
            <a:noFill/>
          </a:ln>
        </p:spPr>
        <p:txBody>
          <a:bodyPr lIns="91425" tIns="91425" rIns="91425" bIns="91425" anchor="t" anchorCtr="0">
            <a:noAutofit/>
          </a:bodyPr>
          <a:lstStyle/>
          <a:p>
            <a:pPr marL="0" lvl="0" indent="0" rtl="0">
              <a:lnSpc>
                <a:spcPct val="115000"/>
              </a:lnSpc>
              <a:spcBef>
                <a:spcPts val="500"/>
              </a:spcBef>
              <a:buNone/>
            </a:pPr>
            <a:endParaRPr sz="1900">
              <a:solidFill>
                <a:srgbClr val="6D6E71"/>
              </a:solidFill>
              <a:latin typeface="Calibri"/>
              <a:ea typeface="Calibri"/>
              <a:cs typeface="Calibri"/>
              <a:sym typeface="Calibri"/>
            </a:endParaRPr>
          </a:p>
        </p:txBody>
      </p:sp>
    </p:spTree>
  </p:cSld>
  <p:clrMapOvr>
    <a:masterClrMapping/>
  </p:clrMapOvr>
  <p:transition spd="slow">
    <p:cut/>
  </p:transition>
</p:sld>
</file>

<file path=ppt/theme/theme1.xml><?xml version="1.0" encoding="utf-8"?>
<a:theme xmlns:a="http://schemas.openxmlformats.org/drawingml/2006/main" name="ESnet-New">
  <a:themeElements>
    <a:clrScheme name="ESnet 1">
      <a:dk1>
        <a:srgbClr val="58585B"/>
      </a:dk1>
      <a:lt1>
        <a:srgbClr val="FFFFFF"/>
      </a:lt1>
      <a:dk2>
        <a:srgbClr val="58585B"/>
      </a:dk2>
      <a:lt2>
        <a:srgbClr val="A7A9AB"/>
      </a:lt2>
      <a:accent1>
        <a:srgbClr val="2DB2CF"/>
      </a:accent1>
      <a:accent2>
        <a:srgbClr val="266782"/>
      </a:accent2>
      <a:accent3>
        <a:srgbClr val="9DBA3B"/>
      </a:accent3>
      <a:accent4>
        <a:srgbClr val="A7A9AB"/>
      </a:accent4>
      <a:accent5>
        <a:srgbClr val="58585B"/>
      </a:accent5>
      <a:accent6>
        <a:srgbClr val="D2E9EE"/>
      </a:accent6>
      <a:hlink>
        <a:srgbClr val="266782"/>
      </a:hlink>
      <a:folHlink>
        <a:srgbClr val="504F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1359</Words>
  <Application>Microsoft Office PowerPoint</Application>
  <PresentationFormat>On-screen Show (4:3)</PresentationFormat>
  <Paragraphs>178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Narrow</vt:lpstr>
      <vt:lpstr>Calibri</vt:lpstr>
      <vt:lpstr>ESnet-New</vt:lpstr>
      <vt:lpstr>Bro intrusion detection system (IDS): an overview</vt:lpstr>
      <vt:lpstr>What is the Bro IDS? </vt:lpstr>
      <vt:lpstr>PowerPoint Presentation</vt:lpstr>
      <vt:lpstr>What is the Bro IDS? </vt:lpstr>
      <vt:lpstr>What is the Bro IDS? </vt:lpstr>
      <vt:lpstr>What is the Bro IDS? Packet Processing Layer </vt:lpstr>
      <vt:lpstr>What is the Bro IDS? </vt:lpstr>
      <vt:lpstr>What is the Bro IDS? </vt:lpstr>
      <vt:lpstr>An example </vt:lpstr>
      <vt:lpstr>What does the Bro IDS do? </vt:lpstr>
      <vt:lpstr>Science Data and large flows</vt:lpstr>
      <vt:lpstr>Science Data and large flows</vt:lpstr>
      <vt:lpstr>Integration</vt:lpstr>
      <vt:lpstr>Actions: Logging</vt:lpstr>
      <vt:lpstr>Actions: Alerting</vt:lpstr>
      <vt:lpstr>Out of the box….</vt:lpstr>
      <vt:lpstr>Out of the box: Notices</vt:lpstr>
      <vt:lpstr>Care and feeding</vt:lpstr>
      <vt:lpstr>Clustering</vt:lpstr>
      <vt:lpstr>Actions </vt:lpstr>
      <vt:lpstr>15’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 intrusion detection system (IDS): an overview</dc:title>
  <cp:lastModifiedBy>Viet</cp:lastModifiedBy>
  <cp:revision>1</cp:revision>
  <dcterms:modified xsi:type="dcterms:W3CDTF">2018-10-12T06:21:58Z</dcterms:modified>
</cp:coreProperties>
</file>