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940" r:id="rId5"/>
  </p:sldMasterIdLst>
  <p:notesMasterIdLst>
    <p:notesMasterId r:id="rId47"/>
  </p:notesMasterIdLst>
  <p:handoutMasterIdLst>
    <p:handoutMasterId r:id="rId48"/>
  </p:handoutMasterIdLst>
  <p:sldIdLst>
    <p:sldId id="383" r:id="rId6"/>
    <p:sldId id="507" r:id="rId7"/>
    <p:sldId id="514" r:id="rId8"/>
    <p:sldId id="515" r:id="rId9"/>
    <p:sldId id="508" r:id="rId10"/>
    <p:sldId id="510" r:id="rId11"/>
    <p:sldId id="511" r:id="rId12"/>
    <p:sldId id="257" r:id="rId13"/>
    <p:sldId id="512" r:id="rId14"/>
    <p:sldId id="509" r:id="rId15"/>
    <p:sldId id="517" r:id="rId16"/>
    <p:sldId id="519" r:id="rId17"/>
    <p:sldId id="520" r:id="rId18"/>
    <p:sldId id="518" r:id="rId19"/>
    <p:sldId id="516" r:id="rId20"/>
    <p:sldId id="496" r:id="rId21"/>
    <p:sldId id="497" r:id="rId22"/>
    <p:sldId id="521" r:id="rId23"/>
    <p:sldId id="522" r:id="rId24"/>
    <p:sldId id="523" r:id="rId25"/>
    <p:sldId id="524" r:id="rId26"/>
    <p:sldId id="526" r:id="rId27"/>
    <p:sldId id="527" r:id="rId28"/>
    <p:sldId id="528" r:id="rId29"/>
    <p:sldId id="533" r:id="rId30"/>
    <p:sldId id="525" r:id="rId31"/>
    <p:sldId id="532" r:id="rId32"/>
    <p:sldId id="534" r:id="rId33"/>
    <p:sldId id="542" r:id="rId34"/>
    <p:sldId id="535" r:id="rId35"/>
    <p:sldId id="536" r:id="rId36"/>
    <p:sldId id="537" r:id="rId37"/>
    <p:sldId id="530" r:id="rId38"/>
    <p:sldId id="531" r:id="rId39"/>
    <p:sldId id="258" r:id="rId40"/>
    <p:sldId id="261" r:id="rId41"/>
    <p:sldId id="539" r:id="rId42"/>
    <p:sldId id="538" r:id="rId43"/>
    <p:sldId id="540" r:id="rId44"/>
    <p:sldId id="541" r:id="rId45"/>
    <p:sldId id="387" r:id="rId46"/>
  </p:sldIdLst>
  <p:sldSz cx="9144000" cy="5143500" type="screen16x9"/>
  <p:notesSz cx="6858000" cy="9144000"/>
  <p:defaultTextStyle>
    <a:defPPr>
      <a:defRPr lang="es-ES_tradnl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96">
          <p15:clr>
            <a:srgbClr val="A4A3A4"/>
          </p15:clr>
        </p15:guide>
        <p15:guide id="2" orient="horz" pos="1166" userDrawn="1">
          <p15:clr>
            <a:srgbClr val="A4A3A4"/>
          </p15:clr>
        </p15:guide>
        <p15:guide id="3" orient="horz" pos="516">
          <p15:clr>
            <a:srgbClr val="A4A3A4"/>
          </p15:clr>
        </p15:guide>
        <p15:guide id="4" orient="horz" pos="894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2216">
          <p15:clr>
            <a:srgbClr val="A4A3A4"/>
          </p15:clr>
        </p15:guide>
        <p15:guide id="7" pos="2880">
          <p15:clr>
            <a:srgbClr val="A4A3A4"/>
          </p15:clr>
        </p15:guide>
        <p15:guide id="8" pos="3674" userDrawn="1">
          <p15:clr>
            <a:srgbClr val="A4A3A4"/>
          </p15:clr>
        </p15:guide>
        <p15:guide id="9" pos="588">
          <p15:clr>
            <a:srgbClr val="A4A3A4"/>
          </p15:clr>
        </p15:guide>
        <p15:guide id="10" pos="2086" userDrawn="1">
          <p15:clr>
            <a:srgbClr val="A4A3A4"/>
          </p15:clr>
        </p15:guide>
        <p15:guide id="11" pos="2233">
          <p15:clr>
            <a:srgbClr val="A4A3A4"/>
          </p15:clr>
        </p15:guide>
        <p15:guide id="12" pos="3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BFF"/>
    <a:srgbClr val="2EAECD"/>
    <a:srgbClr val="268BAB"/>
    <a:srgbClr val="155073"/>
    <a:srgbClr val="B3F3FE"/>
    <a:srgbClr val="C0DCE5"/>
    <a:srgbClr val="D6F5FF"/>
    <a:srgbClr val="2FB0CE"/>
    <a:srgbClr val="2797B9"/>
    <a:srgbClr val="2AA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9"/>
    <p:restoredTop sz="85423" autoAdjust="0"/>
  </p:normalViewPr>
  <p:slideViewPr>
    <p:cSldViewPr snapToGrid="0" snapToObjects="1">
      <p:cViewPr varScale="1">
        <p:scale>
          <a:sx n="124" d="100"/>
          <a:sy n="124" d="100"/>
        </p:scale>
        <p:origin x="176" y="424"/>
      </p:cViewPr>
      <p:guideLst>
        <p:guide orient="horz" pos="1696"/>
        <p:guide orient="horz" pos="1166"/>
        <p:guide orient="horz" pos="516"/>
        <p:guide orient="horz" pos="894"/>
        <p:guide orient="horz" pos="1620"/>
        <p:guide pos="2216"/>
        <p:guide pos="2880"/>
        <p:guide pos="3674"/>
        <p:guide pos="588"/>
        <p:guide pos="2086"/>
        <p:guide pos="2233"/>
        <p:guide pos="3288"/>
      </p:guideLst>
    </p:cSldViewPr>
  </p:slideViewPr>
  <p:outlineViewPr>
    <p:cViewPr>
      <p:scale>
        <a:sx n="33" d="100"/>
        <a:sy n="33" d="100"/>
      </p:scale>
      <p:origin x="0" y="134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64E26A-37BA-C447-831F-45213AAD5E2F}" type="datetimeFigureOut">
              <a:rPr lang="es-ES_tradnl"/>
              <a:pPr>
                <a:defRPr/>
              </a:pPr>
              <a:t>26/1/22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EA57FA5-1F70-7C43-96AA-53C74F2A81DD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504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2BA9CE7-2F62-5347-8463-9EF021364377}" type="datetimeFigureOut">
              <a:rPr lang="es-ES_tradnl"/>
              <a:pPr>
                <a:defRPr/>
              </a:pPr>
              <a:t>26/1/22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B511D1-AC79-E84D-8569-5FEABA9CEC0E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6932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B511D1-AC79-E84D-8569-5FEABA9CEC0E}" type="slidenum">
              <a:rPr lang="es-ES_tradnl" smtClean="0"/>
              <a:pPr>
                <a:defRPr/>
              </a:pPr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15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B511D1-AC79-E84D-8569-5FEABA9CEC0E}" type="slidenum">
              <a:rPr lang="es-ES_tradnl" smtClean="0"/>
              <a:pPr>
                <a:defRPr/>
              </a:pPr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397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over_art_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3" name="Picture 3" descr="DEEPHEALTH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3306" y="144828"/>
            <a:ext cx="2395537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tx2"/>
                </a:solidFill>
                <a:latin typeface="Raleway" panose="020B0503030101060003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Picture 2" descr="Bandera_de_la_Union_Europe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12" y="4863781"/>
            <a:ext cx="3397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4"/>
          <p:cNvSpPr txBox="1">
            <a:spLocks noChangeArrowheads="1"/>
          </p:cNvSpPr>
          <p:nvPr userDrawn="1"/>
        </p:nvSpPr>
        <p:spPr bwMode="auto">
          <a:xfrm>
            <a:off x="339169" y="4889151"/>
            <a:ext cx="615982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700" b="0" i="1" dirty="0">
                <a:solidFill>
                  <a:schemeClr val="bg1">
                    <a:lumMod val="20000"/>
                    <a:lumOff val="80000"/>
                  </a:schemeClr>
                </a:solidFill>
                <a:latin typeface="Raleway Medium"/>
                <a:cs typeface="Raleway Medium"/>
              </a:rPr>
              <a:t>The project has received funding from the European Union’s Horizon 2020 research and innovation </a:t>
            </a:r>
            <a:r>
              <a:rPr lang="en-US" sz="700" b="0" i="1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Raleway Medium"/>
                <a:cs typeface="Raleway Medium"/>
              </a:rPr>
              <a:t>programme</a:t>
            </a:r>
            <a:r>
              <a:rPr lang="en-US" sz="700" b="0" i="1" dirty="0">
                <a:solidFill>
                  <a:schemeClr val="bg1">
                    <a:lumMod val="20000"/>
                    <a:lumOff val="80000"/>
                  </a:schemeClr>
                </a:solidFill>
                <a:latin typeface="Raleway Medium"/>
                <a:cs typeface="Raleway Medium"/>
              </a:rPr>
              <a:t> under grant agreement No 825111</a:t>
            </a:r>
            <a:r>
              <a:rPr lang="en-US" sz="700" b="0" i="0" dirty="0">
                <a:solidFill>
                  <a:schemeClr val="bg1">
                    <a:lumMod val="20000"/>
                    <a:lumOff val="80000"/>
                  </a:schemeClr>
                </a:solidFill>
                <a:latin typeface="Raleway Medium"/>
                <a:cs typeface="Raleway Medium"/>
              </a:rPr>
              <a:t>.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s-ES" sz="1600" b="1" kern="1200" dirty="0" smtClean="0">
                <a:solidFill>
                  <a:schemeClr val="bg1"/>
                </a:solidFill>
                <a:latin typeface="Raleway" panose="020B0503030101060003" pitchFamily="34" charset="0"/>
                <a:ea typeface="ＭＳ Ｐゴシック" charset="0"/>
                <a:cs typeface="Raleway" panose="020B0503030101060003" pitchFamily="34" charset="0"/>
              </a:defRPr>
            </a:lvl1pPr>
          </a:lstStyle>
          <a:p>
            <a:pPr marL="0" lvl="0" indent="0" algn="ctr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GB" noProof="0" dirty="0"/>
              <a:t>Subtitle</a:t>
            </a:r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3" hasCustomPrompt="1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lang="es-ES" sz="1000" b="0" kern="1200" dirty="0">
                <a:solidFill>
                  <a:schemeClr val="bg2"/>
                </a:solidFill>
                <a:latin typeface="Raleway" panose="020B0503030101060003" pitchFamily="34" charset="0"/>
                <a:ea typeface="ＭＳ Ｐゴシック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GB" noProof="0" dirty="0"/>
              <a:t>Place-Date-event</a:t>
            </a:r>
          </a:p>
        </p:txBody>
      </p:sp>
    </p:spTree>
    <p:extLst>
      <p:ext uri="{BB962C8B-B14F-4D97-AF65-F5344CB8AC3E}">
        <p14:creationId xmlns:p14="http://schemas.microsoft.com/office/powerpoint/2010/main" val="221838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898525" y="1325573"/>
            <a:ext cx="7269706" cy="3254691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SzPct val="125000"/>
              <a:defRPr sz="1600" baseline="0">
                <a:latin typeface="Raleway"/>
              </a:defRPr>
            </a:lvl1pPr>
            <a:lvl2pPr>
              <a:buClr>
                <a:srgbClr val="2797B9"/>
              </a:buClr>
              <a:buSzPct val="125000"/>
              <a:defRPr sz="1400" baseline="0">
                <a:latin typeface="Raleway"/>
              </a:defRPr>
            </a:lvl2pPr>
            <a:lvl3pPr>
              <a:buClr>
                <a:schemeClr val="bg2">
                  <a:lumMod val="75000"/>
                </a:schemeClr>
              </a:buClr>
              <a:buSzPct val="125000"/>
              <a:defRPr sz="1300" baseline="0">
                <a:latin typeface="Raleway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Add text 1st level</a:t>
            </a:r>
          </a:p>
          <a:p>
            <a:pPr lvl="1"/>
            <a:r>
              <a:rPr lang="en-GB" noProof="0" dirty="0"/>
              <a:t>Add text 2nd level</a:t>
            </a:r>
          </a:p>
          <a:p>
            <a:pPr lvl="2"/>
            <a:r>
              <a:rPr lang="en-GB" noProof="0" dirty="0"/>
              <a:t>Add text 3rd level</a:t>
            </a:r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897896" y="836164"/>
            <a:ext cx="7215817" cy="393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 dirty="0"/>
              <a:t>Add Tittle</a:t>
            </a:r>
          </a:p>
        </p:txBody>
      </p:sp>
    </p:spTree>
    <p:extLst>
      <p:ext uri="{BB962C8B-B14F-4D97-AF65-F5344CB8AC3E}">
        <p14:creationId xmlns:p14="http://schemas.microsoft.com/office/powerpoint/2010/main" val="14393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1988145" y="23150"/>
            <a:ext cx="5454556" cy="43334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093341" y="51634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6827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35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6163767" cy="41849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476373" y="291075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04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1012590" y="1110781"/>
            <a:ext cx="7425665" cy="34694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SzPct val="125000"/>
              <a:defRPr sz="1600" baseline="0">
                <a:latin typeface="Raleway"/>
              </a:defRPr>
            </a:lvl1pPr>
            <a:lvl2pPr>
              <a:buClr>
                <a:srgbClr val="2797B9"/>
              </a:buClr>
              <a:buSzPct val="125000"/>
              <a:defRPr sz="1400" baseline="0">
                <a:latin typeface="Raleway"/>
              </a:defRPr>
            </a:lvl2pPr>
            <a:lvl3pPr>
              <a:buClr>
                <a:schemeClr val="bg2">
                  <a:lumMod val="75000"/>
                </a:schemeClr>
              </a:buClr>
              <a:buSzPct val="125000"/>
              <a:defRPr sz="1300" baseline="0">
                <a:latin typeface="Raleway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Add text 1st level</a:t>
            </a:r>
          </a:p>
          <a:p>
            <a:pPr lvl="1"/>
            <a:r>
              <a:rPr lang="en-GB" noProof="0" dirty="0"/>
              <a:t>Add text 2nd level</a:t>
            </a:r>
          </a:p>
          <a:p>
            <a:pPr lvl="2"/>
            <a:r>
              <a:rPr lang="en-GB" noProof="0" dirty="0"/>
              <a:t>Add text 3rd level</a:t>
            </a:r>
          </a:p>
        </p:txBody>
      </p:sp>
    </p:spTree>
    <p:extLst>
      <p:ext uri="{BB962C8B-B14F-4D97-AF65-F5344CB8AC3E}">
        <p14:creationId xmlns:p14="http://schemas.microsoft.com/office/powerpoint/2010/main" val="109370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_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0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898525" y="1806820"/>
            <a:ext cx="3722570" cy="247971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SzPct val="125000"/>
              <a:defRPr sz="1600" baseline="0">
                <a:latin typeface="Raleway"/>
              </a:defRPr>
            </a:lvl1pPr>
            <a:lvl2pPr>
              <a:buClr>
                <a:srgbClr val="2797B9"/>
              </a:buClr>
              <a:buSzPct val="125000"/>
              <a:defRPr sz="1400" baseline="0">
                <a:latin typeface="Raleway"/>
              </a:defRPr>
            </a:lvl2pPr>
            <a:lvl3pPr>
              <a:buClr>
                <a:schemeClr val="bg2">
                  <a:lumMod val="75000"/>
                </a:schemeClr>
              </a:buClr>
              <a:buSzPct val="125000"/>
              <a:defRPr sz="1300" baseline="0">
                <a:latin typeface="Raleway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Add text 1st level</a:t>
            </a:r>
          </a:p>
          <a:p>
            <a:pPr lvl="1"/>
            <a:r>
              <a:rPr lang="en-GB" noProof="0" dirty="0"/>
              <a:t>Add text 2nd level</a:t>
            </a:r>
          </a:p>
          <a:p>
            <a:pPr lvl="2"/>
            <a:r>
              <a:rPr lang="en-GB" noProof="0" dirty="0"/>
              <a:t>Add text 3rd level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685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_Imag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0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4621095" y="1809388"/>
            <a:ext cx="3722570" cy="247971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SzPct val="125000"/>
              <a:defRPr sz="1600" baseline="0">
                <a:latin typeface="Raleway"/>
              </a:defRPr>
            </a:lvl1pPr>
            <a:lvl2pPr>
              <a:buClr>
                <a:srgbClr val="2797B9"/>
              </a:buClr>
              <a:buSzPct val="125000"/>
              <a:defRPr sz="1400" baseline="0">
                <a:latin typeface="Raleway"/>
              </a:defRPr>
            </a:lvl2pPr>
            <a:lvl3pPr>
              <a:buClr>
                <a:schemeClr val="bg2">
                  <a:lumMod val="75000"/>
                </a:schemeClr>
              </a:buClr>
              <a:buSzPct val="125000"/>
              <a:defRPr sz="1300" baseline="0">
                <a:latin typeface="Raleway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Add text 1st level</a:t>
            </a:r>
          </a:p>
          <a:p>
            <a:pPr lvl="1"/>
            <a:r>
              <a:rPr lang="en-GB" noProof="0" dirty="0"/>
              <a:t>Add text 2nd level</a:t>
            </a:r>
          </a:p>
          <a:p>
            <a:pPr lvl="2"/>
            <a:r>
              <a:rPr lang="en-GB" noProof="0" dirty="0"/>
              <a:t>Add text 3rd level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686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4006584" cy="245855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4644828" y="1263783"/>
            <a:ext cx="4030859" cy="245855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577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3381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102712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ssion_art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3" name="Picture 2" descr="Bandera_de_la_Union_Europea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4"/>
          <p:cNvSpPr txBox="1">
            <a:spLocks noChangeArrowheads="1"/>
          </p:cNvSpPr>
          <p:nvPr userDrawn="1"/>
        </p:nvSpPr>
        <p:spPr bwMode="auto"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700" b="0" i="1" dirty="0">
                <a:latin typeface="Raleway Medium"/>
                <a:cs typeface="Raleway Medium"/>
              </a:rPr>
              <a:t>The project has received funding from the European Union’s Horizon 2020 research and innovation </a:t>
            </a:r>
            <a:r>
              <a:rPr lang="en-US" sz="700" b="0" i="1" dirty="0" err="1">
                <a:latin typeface="Raleway Medium"/>
                <a:cs typeface="Raleway Medium"/>
              </a:rPr>
              <a:t>programme</a:t>
            </a:r>
            <a:r>
              <a:rPr lang="en-US" sz="700" b="0" i="1" dirty="0">
                <a:latin typeface="Raleway Medium"/>
                <a:cs typeface="Raleway Medium"/>
              </a:rPr>
              <a:t> under grant agreement No 825111</a:t>
            </a:r>
            <a:r>
              <a:rPr lang="en-US" sz="700" b="0" i="0" dirty="0">
                <a:latin typeface="Raleway Medium"/>
                <a:cs typeface="Raleway Medium"/>
              </a:rPr>
              <a:t>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tx2"/>
                </a:solidFill>
                <a:latin typeface="Raleway" panose="020B0503030101060003" pitchFamily="34" charset="0"/>
              </a:defRPr>
            </a:lvl1pPr>
          </a:lstStyle>
          <a:p>
            <a:r>
              <a:rPr lang="en-GB" noProof="0" dirty="0"/>
              <a:t>Add tittle</a:t>
            </a:r>
          </a:p>
        </p:txBody>
      </p:sp>
    </p:spTree>
    <p:extLst>
      <p:ext uri="{BB962C8B-B14F-4D97-AF65-F5344CB8AC3E}">
        <p14:creationId xmlns:p14="http://schemas.microsoft.com/office/powerpoint/2010/main" val="4010817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380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392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7390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endParaRPr lang="es-ES_tradnl" noProof="0"/>
          </a:p>
        </p:txBody>
      </p:sp>
      <p:sp>
        <p:nvSpPr>
          <p:cNvPr id="16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878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3"/>
          <p:cNvSpPr>
            <a:spLocks noChangeAspect="1"/>
          </p:cNvSpPr>
          <p:nvPr userDrawn="1"/>
        </p:nvSpPr>
        <p:spPr>
          <a:xfrm flipH="1">
            <a:off x="511175" y="3430227"/>
            <a:ext cx="180975" cy="1793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4" name="Oval 15"/>
          <p:cNvSpPr>
            <a:spLocks noChangeAspect="1"/>
          </p:cNvSpPr>
          <p:nvPr userDrawn="1"/>
        </p:nvSpPr>
        <p:spPr>
          <a:xfrm flipH="1">
            <a:off x="511175" y="3735027"/>
            <a:ext cx="180975" cy="1793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6" name="Oval 17"/>
          <p:cNvSpPr>
            <a:spLocks noChangeAspect="1"/>
          </p:cNvSpPr>
          <p:nvPr userDrawn="1"/>
        </p:nvSpPr>
        <p:spPr>
          <a:xfrm flipH="1">
            <a:off x="2590800" y="3430227"/>
            <a:ext cx="180975" cy="1793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8" name="Oval 19"/>
          <p:cNvSpPr>
            <a:spLocks noChangeAspect="1"/>
          </p:cNvSpPr>
          <p:nvPr userDrawn="1"/>
        </p:nvSpPr>
        <p:spPr>
          <a:xfrm flipH="1">
            <a:off x="2590800" y="3735027"/>
            <a:ext cx="180975" cy="17938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20" name="Oval 21"/>
          <p:cNvSpPr>
            <a:spLocks noChangeAspect="1"/>
          </p:cNvSpPr>
          <p:nvPr userDrawn="1"/>
        </p:nvSpPr>
        <p:spPr>
          <a:xfrm flipH="1">
            <a:off x="4606925" y="3430227"/>
            <a:ext cx="180975" cy="17938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21" name="Oval 23"/>
          <p:cNvSpPr>
            <a:spLocks noChangeAspect="1"/>
          </p:cNvSpPr>
          <p:nvPr userDrawn="1"/>
        </p:nvSpPr>
        <p:spPr>
          <a:xfrm flipH="1">
            <a:off x="4606925" y="3735027"/>
            <a:ext cx="180975" cy="1793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22" name="Oval 25"/>
          <p:cNvSpPr>
            <a:spLocks noChangeAspect="1"/>
          </p:cNvSpPr>
          <p:nvPr userDrawn="1"/>
        </p:nvSpPr>
        <p:spPr>
          <a:xfrm flipH="1">
            <a:off x="6623050" y="3430227"/>
            <a:ext cx="180975" cy="17938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23" name="Oval 27"/>
          <p:cNvSpPr>
            <a:spLocks noChangeAspect="1"/>
          </p:cNvSpPr>
          <p:nvPr userDrawn="1"/>
        </p:nvSpPr>
        <p:spPr>
          <a:xfrm flipH="1">
            <a:off x="6623050" y="3735027"/>
            <a:ext cx="180975" cy="1793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/>
          </p:nvPr>
        </p:nvSpPr>
        <p:spPr>
          <a:xfrm>
            <a:off x="775016" y="3427210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/>
          </p:nvPr>
        </p:nvSpPr>
        <p:spPr>
          <a:xfrm>
            <a:off x="775016" y="3732010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/>
          </p:nvPr>
        </p:nvSpPr>
        <p:spPr>
          <a:xfrm>
            <a:off x="2854512" y="3427210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/>
          </p:nvPr>
        </p:nvSpPr>
        <p:spPr>
          <a:xfrm>
            <a:off x="2854512" y="3732010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/>
          </p:nvPr>
        </p:nvSpPr>
        <p:spPr>
          <a:xfrm>
            <a:off x="4870508" y="3427210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/>
          </p:nvPr>
        </p:nvSpPr>
        <p:spPr>
          <a:xfrm>
            <a:off x="4870508" y="3732010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/>
          </p:nvPr>
        </p:nvSpPr>
        <p:spPr>
          <a:xfrm>
            <a:off x="6886504" y="3427210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/>
          </p:nvPr>
        </p:nvSpPr>
        <p:spPr>
          <a:xfrm>
            <a:off x="6886504" y="3732010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773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39"/>
          <p:cNvSpPr>
            <a:spLocks noChangeAspect="1"/>
          </p:cNvSpPr>
          <p:nvPr userDrawn="1"/>
        </p:nvSpPr>
        <p:spPr>
          <a:xfrm>
            <a:off x="739775" y="1622425"/>
            <a:ext cx="1344613" cy="1368425"/>
          </a:xfrm>
          <a:prstGeom prst="ellipse">
            <a:avLst/>
          </a:prstGeom>
          <a:ln w="381000" cap="rnd" cmpd="sng">
            <a:solidFill>
              <a:srgbClr val="2AAAC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Straight Connector 84"/>
          <p:cNvCxnSpPr/>
          <p:nvPr userDrawn="1"/>
        </p:nvCxnSpPr>
        <p:spPr>
          <a:xfrm>
            <a:off x="2420938" y="1457325"/>
            <a:ext cx="0" cy="2936875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07"/>
          <p:cNvSpPr>
            <a:spLocks noChangeAspect="1"/>
          </p:cNvSpPr>
          <p:nvPr userDrawn="1"/>
        </p:nvSpPr>
        <p:spPr>
          <a:xfrm>
            <a:off x="2816225" y="1622425"/>
            <a:ext cx="1346200" cy="1368425"/>
          </a:xfrm>
          <a:prstGeom prst="ellipse">
            <a:avLst/>
          </a:prstGeom>
          <a:ln w="381000" cap="rnd" cmpd="sng">
            <a:solidFill>
              <a:srgbClr val="2AAAC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cxnSp>
        <p:nvCxnSpPr>
          <p:cNvPr id="28" name="Straight Connector 125"/>
          <p:cNvCxnSpPr/>
          <p:nvPr userDrawn="1"/>
        </p:nvCxnSpPr>
        <p:spPr>
          <a:xfrm>
            <a:off x="4575175" y="1457325"/>
            <a:ext cx="0" cy="2936875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140"/>
          <p:cNvSpPr>
            <a:spLocks noChangeAspect="1"/>
          </p:cNvSpPr>
          <p:nvPr userDrawn="1"/>
        </p:nvSpPr>
        <p:spPr>
          <a:xfrm>
            <a:off x="4910138" y="1622425"/>
            <a:ext cx="1346200" cy="1368425"/>
          </a:xfrm>
          <a:prstGeom prst="ellipse">
            <a:avLst/>
          </a:prstGeom>
          <a:ln w="381000" cap="rnd" cmpd="sng">
            <a:solidFill>
              <a:srgbClr val="2AAAC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cxnSp>
        <p:nvCxnSpPr>
          <p:cNvPr id="32" name="Straight Connector 152"/>
          <p:cNvCxnSpPr/>
          <p:nvPr userDrawn="1"/>
        </p:nvCxnSpPr>
        <p:spPr>
          <a:xfrm>
            <a:off x="6608763" y="1457325"/>
            <a:ext cx="0" cy="2936875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159"/>
          <p:cNvSpPr>
            <a:spLocks noChangeAspect="1"/>
          </p:cNvSpPr>
          <p:nvPr userDrawn="1"/>
        </p:nvSpPr>
        <p:spPr>
          <a:xfrm>
            <a:off x="6996113" y="1622425"/>
            <a:ext cx="1344612" cy="1368425"/>
          </a:xfrm>
          <a:prstGeom prst="ellipse">
            <a:avLst/>
          </a:prstGeom>
          <a:ln w="381000" cap="rnd" cmpd="sng">
            <a:solidFill>
              <a:srgbClr val="2AAAC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1100" y="15334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898" y="3118504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n-US" dirty="0"/>
              <a:t>Main 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898" y="3486474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rgbClr val="2797B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3898" y="3744584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28454" y="15334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5334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07258" y="15334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2816225" y="3118504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n-US" dirty="0"/>
              <a:t>Main title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2816225" y="3486474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rgbClr val="2797B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816225" y="3744584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4867472" y="3128318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n-US" dirty="0"/>
              <a:t>Main title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4867472" y="3496288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rgbClr val="2797B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63"/>
          </p:nvPr>
        </p:nvSpPr>
        <p:spPr>
          <a:xfrm>
            <a:off x="4867472" y="3754398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6937624" y="3079808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n-US" dirty="0"/>
              <a:t>Main title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937624" y="3447778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rgbClr val="2797B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6937624" y="3705888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rgbClr val="2AAACB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7328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FED6-D4A9-6E4D-A8E4-A19A5018F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F001B-570B-5F45-9726-AB2B0B7BB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7F36-E861-3544-AE44-EDC6E141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01B0-0D10-9948-9BA2-E676FD60D154}" type="datetimeFigureOut">
              <a:rPr lang="en-ES" smtClean="0"/>
              <a:t>26/1/22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8C8F-3AEC-CC44-A4E4-210608A7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60F2-5E21-324D-BE50-BA065A96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DEA0-6AF3-8144-9E57-5D1073598B3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7510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4C68C-0858-2A47-815C-E6F605AE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CAC-5CF6-464F-BFBF-4EDBE32CA4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74625-8841-894B-84E8-4D32195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63E6B-19C0-9043-B239-D553F27D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F0E4-B7B0-2744-9F99-F622E4046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93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ssion_art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3" name="Picture 2" descr="Bandera_de_la_Union_Europea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4"/>
          <p:cNvSpPr txBox="1">
            <a:spLocks noChangeArrowheads="1"/>
          </p:cNvSpPr>
          <p:nvPr userDrawn="1"/>
        </p:nvSpPr>
        <p:spPr bwMode="auto"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700" b="0" i="1" dirty="0">
                <a:latin typeface="Raleway Medium"/>
                <a:cs typeface="Raleway Medium"/>
              </a:rPr>
              <a:t>The project has received funding from the European Union’s Horizon 2020 research and innovation </a:t>
            </a:r>
            <a:r>
              <a:rPr lang="en-US" sz="700" b="0" i="1" dirty="0" err="1">
                <a:latin typeface="Raleway Medium"/>
                <a:cs typeface="Raleway Medium"/>
              </a:rPr>
              <a:t>programme</a:t>
            </a:r>
            <a:r>
              <a:rPr lang="en-US" sz="700" b="0" i="1" dirty="0">
                <a:latin typeface="Raleway Medium"/>
                <a:cs typeface="Raleway Medium"/>
              </a:rPr>
              <a:t> under grant agreement No 825111</a:t>
            </a:r>
            <a:r>
              <a:rPr lang="en-US" sz="700" b="0" i="0" dirty="0">
                <a:latin typeface="Raleway Medium"/>
                <a:cs typeface="Raleway Medium"/>
              </a:rPr>
              <a:t>.</a:t>
            </a:r>
          </a:p>
        </p:txBody>
      </p:sp>
      <p:pic>
        <p:nvPicPr>
          <p:cNvPr id="6" name="Picture 3" descr="DEEPHEALTH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30121" y="1054754"/>
            <a:ext cx="1491598" cy="109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2101" y="3290114"/>
            <a:ext cx="2687637" cy="517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123E61"/>
                </a:solidFill>
                <a:latin typeface="Raleway" panose="020B0503030101060003" pitchFamily="34" charset="0"/>
              </a:defRPr>
            </a:lvl1pPr>
          </a:lstStyle>
          <a:p>
            <a:pPr lvl="0"/>
            <a:r>
              <a:rPr lang="en-GB" noProof="0" dirty="0"/>
              <a:t>Add your contact &amp; </a:t>
            </a:r>
          </a:p>
          <a:p>
            <a:pPr lvl="0"/>
            <a:r>
              <a:rPr lang="en-GB" noProof="0" dirty="0"/>
              <a:t>email</a:t>
            </a:r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1"/>
          </p:nvPr>
        </p:nvSpPr>
        <p:spPr bwMode="auto">
          <a:xfrm>
            <a:off x="2494708" y="2422007"/>
            <a:ext cx="4162425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b="1">
                <a:solidFill>
                  <a:srgbClr val="2797B9"/>
                </a:solidFill>
              </a:defRPr>
            </a:lvl1pPr>
          </a:lstStyle>
          <a:p>
            <a:pPr algn="ctr" eaLnBrk="1" hangingPunct="1"/>
            <a:r>
              <a:rPr lang="en-GB" sz="3600" noProof="0" dirty="0">
                <a:latin typeface="Raleway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2362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070046" y="216336"/>
            <a:ext cx="6122733" cy="39321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 dirty="0"/>
              <a:t>Add Tittle</a:t>
            </a:r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2070046" y="617680"/>
            <a:ext cx="604366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rgbClr val="2797B9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898524" y="954137"/>
            <a:ext cx="7748385" cy="373446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SzPct val="125000"/>
              <a:defRPr sz="1600" baseline="0">
                <a:latin typeface="Raleway"/>
              </a:defRPr>
            </a:lvl1pPr>
            <a:lvl2pPr>
              <a:buClr>
                <a:srgbClr val="2797B9"/>
              </a:buClr>
              <a:buSzPct val="125000"/>
              <a:defRPr sz="1400" baseline="0">
                <a:latin typeface="Raleway"/>
              </a:defRPr>
            </a:lvl2pPr>
            <a:lvl3pPr>
              <a:buClr>
                <a:schemeClr val="bg2">
                  <a:lumMod val="75000"/>
                </a:schemeClr>
              </a:buClr>
              <a:buSzPct val="125000"/>
              <a:defRPr sz="1300" baseline="0">
                <a:latin typeface="Raleway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Add text 1st level</a:t>
            </a:r>
          </a:p>
          <a:p>
            <a:pPr lvl="1"/>
            <a:r>
              <a:rPr lang="en-GB" noProof="0" dirty="0"/>
              <a:t>Add text 2nd level</a:t>
            </a:r>
          </a:p>
          <a:p>
            <a:pPr lvl="2"/>
            <a:r>
              <a:rPr lang="en-GB" noProof="0" dirty="0"/>
              <a:t>Add text 3rd level</a:t>
            </a:r>
          </a:p>
        </p:txBody>
      </p:sp>
    </p:spTree>
    <p:extLst>
      <p:ext uri="{BB962C8B-B14F-4D97-AF65-F5344CB8AC3E}">
        <p14:creationId xmlns:p14="http://schemas.microsoft.com/office/powerpoint/2010/main" val="285874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Righ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 dirty="0"/>
              <a:t>Add Tittle</a:t>
            </a:r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rgbClr val="2797B9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</p:spTree>
    <p:extLst>
      <p:ext uri="{BB962C8B-B14F-4D97-AF65-F5344CB8AC3E}">
        <p14:creationId xmlns:p14="http://schemas.microsoft.com/office/powerpoint/2010/main" val="59286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 dirty="0"/>
              <a:t>Add Tittle for contents</a:t>
            </a:r>
          </a:p>
        </p:txBody>
      </p:sp>
      <p:cxnSp>
        <p:nvCxnSpPr>
          <p:cNvPr id="6" name="Straight Connector 9"/>
          <p:cNvCxnSpPr/>
          <p:nvPr userDrawn="1"/>
        </p:nvCxnSpPr>
        <p:spPr>
          <a:xfrm>
            <a:off x="3421063" y="1998663"/>
            <a:ext cx="2955925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3"/>
          <p:cNvCxnSpPr/>
          <p:nvPr userDrawn="1"/>
        </p:nvCxnSpPr>
        <p:spPr>
          <a:xfrm>
            <a:off x="3421063" y="2506663"/>
            <a:ext cx="2955925" cy="0"/>
          </a:xfrm>
          <a:prstGeom prst="line">
            <a:avLst/>
          </a:prstGeom>
          <a:ln w="2540" cmpd="sng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4"/>
          <p:cNvCxnSpPr/>
          <p:nvPr userDrawn="1"/>
        </p:nvCxnSpPr>
        <p:spPr>
          <a:xfrm>
            <a:off x="3421063" y="3008313"/>
            <a:ext cx="2955925" cy="0"/>
          </a:xfrm>
          <a:prstGeom prst="line">
            <a:avLst/>
          </a:prstGeom>
          <a:ln w="254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/>
          <p:cNvCxnSpPr/>
          <p:nvPr userDrawn="1"/>
        </p:nvCxnSpPr>
        <p:spPr>
          <a:xfrm>
            <a:off x="3421063" y="3508375"/>
            <a:ext cx="2955925" cy="0"/>
          </a:xfrm>
          <a:prstGeom prst="line">
            <a:avLst/>
          </a:prstGeom>
          <a:ln w="254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/>
          <p:cNvCxnSpPr/>
          <p:nvPr userDrawn="1"/>
        </p:nvCxnSpPr>
        <p:spPr>
          <a:xfrm>
            <a:off x="3421063" y="4022853"/>
            <a:ext cx="2955925" cy="0"/>
          </a:xfrm>
          <a:prstGeom prst="line">
            <a:avLst/>
          </a:prstGeom>
          <a:ln w="254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3421063" y="1582738"/>
            <a:ext cx="2065337" cy="25908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base" hangingPunct="1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1800" kern="1200" baseline="0" dirty="0" smtClean="0">
                <a:solidFill>
                  <a:srgbClr val="2AAACB"/>
                </a:solidFill>
                <a:latin typeface="Raleway" charset="0"/>
                <a:ea typeface="ＭＳ Ｐゴシック" charset="0"/>
                <a:cs typeface="Raleway Black" charset="0"/>
              </a:defRPr>
            </a:lvl1pPr>
            <a:lvl2pPr marL="457200" indent="0" algn="l" defTabSz="685800" rtl="0" eaLnBrk="1" fontAlgn="base" hangingPunct="1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1800" kern="1200" dirty="0" smtClean="0">
                <a:solidFill>
                  <a:srgbClr val="2AAACB"/>
                </a:solidFill>
                <a:latin typeface="Raleway" charset="0"/>
                <a:ea typeface="ＭＳ Ｐゴシック" charset="0"/>
                <a:cs typeface="Raleway Black" charset="0"/>
              </a:defRPr>
            </a:lvl2pPr>
            <a:lvl3pPr marL="914400" indent="0" algn="l" defTabSz="685800" rtl="0" eaLnBrk="1" fontAlgn="base" hangingPunct="1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1800" kern="1200" dirty="0" smtClean="0">
                <a:solidFill>
                  <a:srgbClr val="2AAACB"/>
                </a:solidFill>
                <a:latin typeface="Raleway" charset="0"/>
                <a:ea typeface="ＭＳ Ｐゴシック" charset="0"/>
                <a:cs typeface="Raleway Black" charset="0"/>
              </a:defRPr>
            </a:lvl3pPr>
            <a:lvl4pPr marL="1371600" indent="0" algn="l" defTabSz="685800" rtl="0" eaLnBrk="1" fontAlgn="base" hangingPunct="1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1800" kern="1200" dirty="0" smtClean="0">
                <a:solidFill>
                  <a:srgbClr val="2AAACB"/>
                </a:solidFill>
                <a:latin typeface="Raleway" charset="0"/>
                <a:ea typeface="ＭＳ Ｐゴシック" charset="0"/>
                <a:cs typeface="Raleway Black" charset="0"/>
              </a:defRPr>
            </a:lvl4pPr>
            <a:lvl5pPr marL="1828800" indent="0" algn="l" defTabSz="685800" rtl="0" eaLnBrk="1" fontAlgn="base" hangingPunct="1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1800" kern="1200" dirty="0">
                <a:solidFill>
                  <a:srgbClr val="2AAACB"/>
                </a:solidFill>
                <a:latin typeface="Raleway" charset="0"/>
                <a:ea typeface="ＭＳ Ｐゴシック" charset="0"/>
                <a:cs typeface="Raleway Black" charset="0"/>
              </a:defRPr>
            </a:lvl5pPr>
          </a:lstStyle>
          <a:p>
            <a:pPr lvl="0"/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ítems</a:t>
            </a:r>
          </a:p>
          <a:p>
            <a:pPr lvl="0"/>
            <a:r>
              <a:rPr lang="es-ES" dirty="0" err="1"/>
              <a:t>Item</a:t>
            </a:r>
            <a:r>
              <a:rPr lang="es-ES" dirty="0"/>
              <a:t> 2</a:t>
            </a:r>
          </a:p>
          <a:p>
            <a:pPr lvl="0"/>
            <a:r>
              <a:rPr lang="es-ES" dirty="0" err="1"/>
              <a:t>Item</a:t>
            </a:r>
            <a:r>
              <a:rPr lang="es-ES" dirty="0"/>
              <a:t> 3</a:t>
            </a:r>
          </a:p>
          <a:p>
            <a:pPr lvl="0"/>
            <a:r>
              <a:rPr lang="es-ES" dirty="0" err="1"/>
              <a:t>Item</a:t>
            </a:r>
            <a:r>
              <a:rPr lang="es-ES" dirty="0"/>
              <a:t> 4</a:t>
            </a:r>
          </a:p>
          <a:p>
            <a:pPr lvl="0"/>
            <a:r>
              <a:rPr lang="es-ES" dirty="0" err="1"/>
              <a:t>Item</a:t>
            </a:r>
            <a:r>
              <a:rPr lang="es-ES" dirty="0"/>
              <a:t> 5</a:t>
            </a:r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52097" y="1581130"/>
            <a:ext cx="724891" cy="2590800"/>
          </a:xfrm>
          <a:prstGeom prst="rect">
            <a:avLst/>
          </a:prstGeom>
        </p:spPr>
        <p:txBody>
          <a:bodyPr/>
          <a:lstStyle>
            <a:lvl1pPr marL="0" indent="0" algn="r" defTabSz="685800" rtl="0" eaLnBrk="1" fontAlgn="base" hangingPunct="1">
              <a:lnSpc>
                <a:spcPct val="200000"/>
              </a:lnSpc>
              <a:spcBef>
                <a:spcPts val="650"/>
              </a:spcBef>
              <a:spcAft>
                <a:spcPct val="0"/>
              </a:spcAft>
              <a:buFont typeface="Arial" charset="0"/>
              <a:buNone/>
              <a:defRPr lang="es-ES" sz="1400" kern="1200" baseline="0" dirty="0">
                <a:solidFill>
                  <a:srgbClr val="2AAACB"/>
                </a:solidFill>
                <a:latin typeface="Raleway" charset="0"/>
                <a:ea typeface="ＭＳ Ｐゴシック" charset="0"/>
                <a:cs typeface="Raleway Black" charset="0"/>
              </a:defRPr>
            </a:lvl1pPr>
            <a:lvl2pPr marL="457200" indent="0" algn="l" defTabSz="685800" rtl="0" eaLnBrk="1" fontAlgn="base" hangingPunct="1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1800" kern="1200" dirty="0" smtClean="0">
                <a:solidFill>
                  <a:srgbClr val="2AAACB"/>
                </a:solidFill>
                <a:latin typeface="Raleway" charset="0"/>
                <a:ea typeface="ＭＳ Ｐゴシック" charset="0"/>
                <a:cs typeface="Raleway Black" charset="0"/>
              </a:defRPr>
            </a:lvl2pPr>
            <a:lvl3pPr marL="914400" indent="0" algn="l" defTabSz="685800" rtl="0" eaLnBrk="1" fontAlgn="base" hangingPunct="1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1800" kern="1200" dirty="0" smtClean="0">
                <a:solidFill>
                  <a:srgbClr val="2AAACB"/>
                </a:solidFill>
                <a:latin typeface="Raleway" charset="0"/>
                <a:ea typeface="ＭＳ Ｐゴシック" charset="0"/>
                <a:cs typeface="Raleway Black" charset="0"/>
              </a:defRPr>
            </a:lvl3pPr>
            <a:lvl4pPr marL="1371600" indent="0" algn="l" defTabSz="685800" rtl="0" eaLnBrk="1" fontAlgn="base" hangingPunct="1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1800" kern="1200" dirty="0" smtClean="0">
                <a:solidFill>
                  <a:srgbClr val="2AAACB"/>
                </a:solidFill>
                <a:latin typeface="Raleway" charset="0"/>
                <a:ea typeface="ＭＳ Ｐゴシック" charset="0"/>
                <a:cs typeface="Raleway Black" charset="0"/>
              </a:defRPr>
            </a:lvl4pPr>
            <a:lvl5pPr marL="1828800" indent="0" algn="l" defTabSz="685800" rtl="0" eaLnBrk="1" fontAlgn="base" hangingPunct="1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1800" kern="1200" dirty="0">
                <a:solidFill>
                  <a:srgbClr val="2AAACB"/>
                </a:solidFill>
                <a:latin typeface="Raleway" charset="0"/>
                <a:ea typeface="ＭＳ Ｐゴシック" charset="0"/>
                <a:cs typeface="Raleway Black" charset="0"/>
              </a:defRPr>
            </a:lvl5pPr>
          </a:lstStyle>
          <a:p>
            <a:pPr lvl="0"/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needed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88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 dirty="0"/>
              <a:t>Add Tittle</a:t>
            </a:r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rgbClr val="2797B9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5" name="Rectángulo redondeado 4"/>
          <p:cNvSpPr/>
          <p:nvPr userDrawn="1"/>
        </p:nvSpPr>
        <p:spPr>
          <a:xfrm>
            <a:off x="3322638" y="1609011"/>
            <a:ext cx="98425" cy="611187"/>
          </a:xfrm>
          <a:prstGeom prst="roundRect">
            <a:avLst>
              <a:gd name="adj" fmla="val 50000"/>
            </a:avLst>
          </a:prstGeom>
          <a:solidFill>
            <a:srgbClr val="145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350"/>
          </a:p>
        </p:txBody>
      </p:sp>
      <p:sp>
        <p:nvSpPr>
          <p:cNvPr id="6" name="Rectángulo redondeado 5"/>
          <p:cNvSpPr/>
          <p:nvPr userDrawn="1"/>
        </p:nvSpPr>
        <p:spPr>
          <a:xfrm>
            <a:off x="3322638" y="2390167"/>
            <a:ext cx="98425" cy="611188"/>
          </a:xfrm>
          <a:prstGeom prst="roundRect">
            <a:avLst>
              <a:gd name="adj" fmla="val 50000"/>
            </a:avLst>
          </a:prstGeom>
          <a:solidFill>
            <a:srgbClr val="279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350"/>
          </a:p>
        </p:txBody>
      </p:sp>
      <p:sp>
        <p:nvSpPr>
          <p:cNvPr id="7" name="Rectángulo redondeado 6"/>
          <p:cNvSpPr/>
          <p:nvPr userDrawn="1"/>
        </p:nvSpPr>
        <p:spPr>
          <a:xfrm>
            <a:off x="3322638" y="3171325"/>
            <a:ext cx="98425" cy="6111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350">
              <a:solidFill>
                <a:schemeClr val="bg2"/>
              </a:solidFill>
            </a:endParaRP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/>
              <a:buNone/>
              <a:defRPr lang="es-ES" sz="1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sz="1000" b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5" hasCustomPrompt="1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1pPr>
            <a:lvl2pPr marL="4572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2pPr>
            <a:lvl3pPr marL="9144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3pPr>
            <a:lvl4pPr marL="13716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4pPr>
            <a:lvl5pPr marL="18288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5pPr>
          </a:lstStyle>
          <a:p>
            <a:pPr eaLnBrk="1" hangingPunct="1">
              <a:lnSpc>
                <a:spcPts val="1400"/>
              </a:lnSpc>
              <a:spcBef>
                <a:spcPts val="750"/>
              </a:spcBef>
              <a:buFont typeface="Arial" charset="0"/>
              <a:buNone/>
            </a:pPr>
            <a:r>
              <a:rPr lang="en-GB" sz="900" noProof="0" dirty="0" err="1">
                <a:latin typeface="Raleway" charset="0"/>
                <a:ea typeface="Lato" charset="0"/>
              </a:rPr>
              <a:t>Lorem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ipsum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dolor</a:t>
            </a:r>
            <a:r>
              <a:rPr lang="en-GB" sz="900" noProof="0" dirty="0">
                <a:latin typeface="Raleway" charset="0"/>
                <a:ea typeface="Lato" charset="0"/>
              </a:rPr>
              <a:t> sit </a:t>
            </a:r>
            <a:r>
              <a:rPr lang="en-GB" sz="900" noProof="0" dirty="0" err="1">
                <a:latin typeface="Raleway" charset="0"/>
                <a:ea typeface="Lato" charset="0"/>
              </a:rPr>
              <a:t>amet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consectetur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adipiscing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elit</a:t>
            </a:r>
            <a:r>
              <a:rPr lang="en-GB" sz="900" noProof="0" dirty="0">
                <a:latin typeface="Raleway" charset="0"/>
                <a:ea typeface="Lato" charset="0"/>
              </a:rPr>
              <a:t>. </a:t>
            </a:r>
            <a:r>
              <a:rPr lang="en-GB" sz="900" noProof="0" dirty="0" err="1">
                <a:latin typeface="Raleway" charset="0"/>
                <a:ea typeface="Lato" charset="0"/>
              </a:rPr>
              <a:t>Fusce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diam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tortor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mattis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quis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dapibus</a:t>
            </a:r>
            <a:r>
              <a:rPr lang="en-GB" sz="900" noProof="0" dirty="0">
                <a:latin typeface="Raleway" charset="0"/>
                <a:ea typeface="Lato" charset="0"/>
              </a:rPr>
              <a:t> vitae, </a:t>
            </a:r>
          </a:p>
        </p:txBody>
      </p:sp>
      <p:sp>
        <p:nvSpPr>
          <p:cNvPr id="20" name="Marcador de texto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/>
              <a:buNone/>
              <a:defRPr lang="es-ES" sz="1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sz="1000" b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21" name="Marcador de texto 18"/>
          <p:cNvSpPr>
            <a:spLocks noGrp="1"/>
          </p:cNvSpPr>
          <p:nvPr>
            <p:ph type="body" sz="quarter" idx="17" hasCustomPrompt="1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1pPr>
            <a:lvl2pPr marL="4572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2pPr>
            <a:lvl3pPr marL="9144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3pPr>
            <a:lvl4pPr marL="13716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4pPr>
            <a:lvl5pPr marL="18288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5pPr>
          </a:lstStyle>
          <a:p>
            <a:pPr eaLnBrk="1" hangingPunct="1">
              <a:lnSpc>
                <a:spcPts val="1400"/>
              </a:lnSpc>
              <a:spcBef>
                <a:spcPts val="750"/>
              </a:spcBef>
              <a:buFont typeface="Arial" charset="0"/>
              <a:buNone/>
            </a:pPr>
            <a:r>
              <a:rPr lang="en-GB" sz="900" noProof="0" dirty="0" err="1">
                <a:latin typeface="Raleway" charset="0"/>
                <a:ea typeface="Lato" charset="0"/>
              </a:rPr>
              <a:t>Lorem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ipsum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dolor</a:t>
            </a:r>
            <a:r>
              <a:rPr lang="en-GB" sz="900" noProof="0" dirty="0">
                <a:latin typeface="Raleway" charset="0"/>
                <a:ea typeface="Lato" charset="0"/>
              </a:rPr>
              <a:t> sit </a:t>
            </a:r>
            <a:r>
              <a:rPr lang="en-GB" sz="900" noProof="0" dirty="0" err="1">
                <a:latin typeface="Raleway" charset="0"/>
                <a:ea typeface="Lato" charset="0"/>
              </a:rPr>
              <a:t>amet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consectetur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adipiscing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elit</a:t>
            </a:r>
            <a:r>
              <a:rPr lang="en-GB" sz="900" noProof="0" dirty="0">
                <a:latin typeface="Raleway" charset="0"/>
                <a:ea typeface="Lato" charset="0"/>
              </a:rPr>
              <a:t>. </a:t>
            </a:r>
            <a:r>
              <a:rPr lang="en-GB" sz="900" noProof="0" dirty="0" err="1">
                <a:latin typeface="Raleway" charset="0"/>
                <a:ea typeface="Lato" charset="0"/>
              </a:rPr>
              <a:t>Fusce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diam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tortor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mattis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quis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dapibus</a:t>
            </a:r>
            <a:r>
              <a:rPr lang="en-GB" sz="900" noProof="0" dirty="0">
                <a:latin typeface="Raleway" charset="0"/>
                <a:ea typeface="Lato" charset="0"/>
              </a:rPr>
              <a:t> vitae, </a:t>
            </a:r>
          </a:p>
        </p:txBody>
      </p:sp>
      <p:sp>
        <p:nvSpPr>
          <p:cNvPr id="22" name="Marcador de texto 15"/>
          <p:cNvSpPr>
            <a:spLocks noGrp="1"/>
          </p:cNvSpPr>
          <p:nvPr>
            <p:ph type="body" sz="quarter" idx="18" hasCustomPrompt="1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/>
              <a:buNone/>
              <a:defRPr lang="es-ES" sz="1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sz="1000" b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23" name="Marcador de texto 18"/>
          <p:cNvSpPr>
            <a:spLocks noGrp="1"/>
          </p:cNvSpPr>
          <p:nvPr>
            <p:ph type="body" sz="quarter" idx="19" hasCustomPrompt="1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1pPr>
            <a:lvl2pPr marL="4572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2pPr>
            <a:lvl3pPr marL="9144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3pPr>
            <a:lvl4pPr marL="13716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4pPr>
            <a:lvl5pPr marL="18288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5pPr>
          </a:lstStyle>
          <a:p>
            <a:pPr eaLnBrk="1" hangingPunct="1">
              <a:lnSpc>
                <a:spcPts val="1400"/>
              </a:lnSpc>
              <a:spcBef>
                <a:spcPts val="750"/>
              </a:spcBef>
              <a:buFont typeface="Arial" charset="0"/>
              <a:buNone/>
            </a:pPr>
            <a:r>
              <a:rPr lang="en-GB" sz="900" noProof="0" dirty="0" err="1">
                <a:latin typeface="Raleway" charset="0"/>
                <a:ea typeface="Lato" charset="0"/>
              </a:rPr>
              <a:t>Lorem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ipsum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dolor</a:t>
            </a:r>
            <a:r>
              <a:rPr lang="en-GB" sz="900" noProof="0" dirty="0">
                <a:latin typeface="Raleway" charset="0"/>
                <a:ea typeface="Lato" charset="0"/>
              </a:rPr>
              <a:t> sit </a:t>
            </a:r>
            <a:r>
              <a:rPr lang="en-GB" sz="900" noProof="0" dirty="0" err="1">
                <a:latin typeface="Raleway" charset="0"/>
                <a:ea typeface="Lato" charset="0"/>
              </a:rPr>
              <a:t>amet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consectetur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adipiscing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elit</a:t>
            </a:r>
            <a:r>
              <a:rPr lang="en-GB" sz="900" noProof="0" dirty="0">
                <a:latin typeface="Raleway" charset="0"/>
                <a:ea typeface="Lato" charset="0"/>
              </a:rPr>
              <a:t>. </a:t>
            </a:r>
            <a:r>
              <a:rPr lang="en-GB" sz="900" noProof="0" dirty="0" err="1">
                <a:latin typeface="Raleway" charset="0"/>
                <a:ea typeface="Lato" charset="0"/>
              </a:rPr>
              <a:t>Fusce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diam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tortor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mattis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quis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dapibus</a:t>
            </a:r>
            <a:r>
              <a:rPr lang="en-GB" sz="900" noProof="0" dirty="0">
                <a:latin typeface="Raleway" charset="0"/>
                <a:ea typeface="Lato" charset="0"/>
              </a:rPr>
              <a:t> vitae, </a:t>
            </a:r>
          </a:p>
        </p:txBody>
      </p:sp>
      <p:sp>
        <p:nvSpPr>
          <p:cNvPr id="24" name="Rectángulo redondeado 23"/>
          <p:cNvSpPr/>
          <p:nvPr userDrawn="1"/>
        </p:nvSpPr>
        <p:spPr>
          <a:xfrm>
            <a:off x="3322638" y="3948148"/>
            <a:ext cx="98425" cy="611187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350">
              <a:solidFill>
                <a:schemeClr val="bg2"/>
              </a:solidFill>
            </a:endParaRPr>
          </a:p>
        </p:txBody>
      </p:sp>
      <p:sp>
        <p:nvSpPr>
          <p:cNvPr id="25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/>
              <a:buNone/>
              <a:defRPr lang="es-ES" sz="1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sz="1000" b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26" name="Marcador de texto 18"/>
          <p:cNvSpPr>
            <a:spLocks noGrp="1"/>
          </p:cNvSpPr>
          <p:nvPr>
            <p:ph type="body" sz="quarter" idx="21" hasCustomPrompt="1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1pPr>
            <a:lvl2pPr marL="4572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2pPr>
            <a:lvl3pPr marL="9144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3pPr>
            <a:lvl4pPr marL="13716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4pPr>
            <a:lvl5pPr marL="18288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5pPr>
          </a:lstStyle>
          <a:p>
            <a:pPr eaLnBrk="1" hangingPunct="1">
              <a:lnSpc>
                <a:spcPts val="1400"/>
              </a:lnSpc>
              <a:spcBef>
                <a:spcPts val="750"/>
              </a:spcBef>
              <a:buFont typeface="Arial" charset="0"/>
              <a:buNone/>
            </a:pPr>
            <a:r>
              <a:rPr lang="en-GB" sz="900" noProof="0" dirty="0" err="1">
                <a:latin typeface="Raleway" charset="0"/>
                <a:ea typeface="Lato" charset="0"/>
              </a:rPr>
              <a:t>Lorem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ipsum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dolor</a:t>
            </a:r>
            <a:r>
              <a:rPr lang="en-GB" sz="900" noProof="0" dirty="0">
                <a:latin typeface="Raleway" charset="0"/>
                <a:ea typeface="Lato" charset="0"/>
              </a:rPr>
              <a:t> sit </a:t>
            </a:r>
            <a:r>
              <a:rPr lang="en-GB" sz="900" noProof="0" dirty="0" err="1">
                <a:latin typeface="Raleway" charset="0"/>
                <a:ea typeface="Lato" charset="0"/>
              </a:rPr>
              <a:t>amet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consectetur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adipiscing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elit</a:t>
            </a:r>
            <a:r>
              <a:rPr lang="en-GB" sz="900" noProof="0" dirty="0">
                <a:latin typeface="Raleway" charset="0"/>
                <a:ea typeface="Lato" charset="0"/>
              </a:rPr>
              <a:t>. </a:t>
            </a:r>
            <a:r>
              <a:rPr lang="en-GB" sz="900" noProof="0" dirty="0" err="1">
                <a:latin typeface="Raleway" charset="0"/>
                <a:ea typeface="Lato" charset="0"/>
              </a:rPr>
              <a:t>Fusce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diam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tortor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mattis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quis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dapibus</a:t>
            </a:r>
            <a:r>
              <a:rPr lang="en-GB" sz="900" noProof="0" dirty="0">
                <a:latin typeface="Raleway" charset="0"/>
                <a:ea typeface="Lato" charset="0"/>
              </a:rPr>
              <a:t> vitae, </a:t>
            </a:r>
          </a:p>
        </p:txBody>
      </p:sp>
    </p:spTree>
    <p:extLst>
      <p:ext uri="{BB962C8B-B14F-4D97-AF65-F5344CB8AC3E}">
        <p14:creationId xmlns:p14="http://schemas.microsoft.com/office/powerpoint/2010/main" val="415628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 dirty="0"/>
              <a:t>Add Tittle</a:t>
            </a:r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rgbClr val="2797B9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/>
              <a:buNone/>
              <a:defRPr lang="es-ES" sz="1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sz="1000" b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5" hasCustomPrompt="1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1pPr>
            <a:lvl2pPr marL="4572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2pPr>
            <a:lvl3pPr marL="9144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3pPr>
            <a:lvl4pPr marL="13716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4pPr>
            <a:lvl5pPr marL="18288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5pPr>
          </a:lstStyle>
          <a:p>
            <a:pPr eaLnBrk="1" hangingPunct="1">
              <a:lnSpc>
                <a:spcPts val="1400"/>
              </a:lnSpc>
              <a:spcBef>
                <a:spcPts val="750"/>
              </a:spcBef>
              <a:buFont typeface="Arial" charset="0"/>
              <a:buNone/>
            </a:pPr>
            <a:r>
              <a:rPr lang="en-GB" sz="900" noProof="0" dirty="0" err="1">
                <a:latin typeface="Raleway" charset="0"/>
                <a:ea typeface="Lato" charset="0"/>
              </a:rPr>
              <a:t>Lorem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ipsum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dolor</a:t>
            </a:r>
            <a:r>
              <a:rPr lang="en-GB" sz="900" noProof="0" dirty="0">
                <a:latin typeface="Raleway" charset="0"/>
                <a:ea typeface="Lato" charset="0"/>
              </a:rPr>
              <a:t> sit </a:t>
            </a:r>
            <a:r>
              <a:rPr lang="en-GB" sz="900" noProof="0" dirty="0" err="1">
                <a:latin typeface="Raleway" charset="0"/>
                <a:ea typeface="Lato" charset="0"/>
              </a:rPr>
              <a:t>amet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consectetur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adipiscing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elit</a:t>
            </a:r>
            <a:r>
              <a:rPr lang="en-GB" sz="900" noProof="0" dirty="0">
                <a:latin typeface="Raleway" charset="0"/>
                <a:ea typeface="Lato" charset="0"/>
              </a:rPr>
              <a:t>. </a:t>
            </a:r>
            <a:r>
              <a:rPr lang="en-GB" sz="900" noProof="0" dirty="0" err="1">
                <a:latin typeface="Raleway" charset="0"/>
                <a:ea typeface="Lato" charset="0"/>
              </a:rPr>
              <a:t>Fusce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diam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tortor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mattis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quis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dapibus</a:t>
            </a:r>
            <a:r>
              <a:rPr lang="en-GB" sz="900" noProof="0" dirty="0">
                <a:latin typeface="Raleway" charset="0"/>
                <a:ea typeface="Lato" charset="0"/>
              </a:rPr>
              <a:t> vitae, </a:t>
            </a:r>
          </a:p>
        </p:txBody>
      </p:sp>
      <p:sp>
        <p:nvSpPr>
          <p:cNvPr id="20" name="Marcador de texto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/>
              <a:buNone/>
              <a:defRPr lang="es-ES" sz="1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sz="1000" b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21" name="Marcador de texto 18"/>
          <p:cNvSpPr>
            <a:spLocks noGrp="1"/>
          </p:cNvSpPr>
          <p:nvPr>
            <p:ph type="body" sz="quarter" idx="17" hasCustomPrompt="1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1pPr>
            <a:lvl2pPr marL="4572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2pPr>
            <a:lvl3pPr marL="9144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3pPr>
            <a:lvl4pPr marL="13716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4pPr>
            <a:lvl5pPr marL="18288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5pPr>
          </a:lstStyle>
          <a:p>
            <a:pPr eaLnBrk="1" hangingPunct="1">
              <a:lnSpc>
                <a:spcPts val="1400"/>
              </a:lnSpc>
              <a:spcBef>
                <a:spcPts val="750"/>
              </a:spcBef>
              <a:buFont typeface="Arial" charset="0"/>
              <a:buNone/>
            </a:pPr>
            <a:r>
              <a:rPr lang="en-GB" sz="900" noProof="0" dirty="0" err="1">
                <a:latin typeface="Raleway" charset="0"/>
                <a:ea typeface="Lato" charset="0"/>
              </a:rPr>
              <a:t>Lorem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ipsum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dolor</a:t>
            </a:r>
            <a:r>
              <a:rPr lang="en-GB" sz="900" noProof="0" dirty="0">
                <a:latin typeface="Raleway" charset="0"/>
                <a:ea typeface="Lato" charset="0"/>
              </a:rPr>
              <a:t> sit </a:t>
            </a:r>
            <a:r>
              <a:rPr lang="en-GB" sz="900" noProof="0" dirty="0" err="1">
                <a:latin typeface="Raleway" charset="0"/>
                <a:ea typeface="Lato" charset="0"/>
              </a:rPr>
              <a:t>amet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consectetur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adipiscing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elit</a:t>
            </a:r>
            <a:r>
              <a:rPr lang="en-GB" sz="900" noProof="0" dirty="0">
                <a:latin typeface="Raleway" charset="0"/>
                <a:ea typeface="Lato" charset="0"/>
              </a:rPr>
              <a:t>. </a:t>
            </a:r>
            <a:r>
              <a:rPr lang="en-GB" sz="900" noProof="0" dirty="0" err="1">
                <a:latin typeface="Raleway" charset="0"/>
                <a:ea typeface="Lato" charset="0"/>
              </a:rPr>
              <a:t>Fusce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diam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tortor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mattis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quis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dapibus</a:t>
            </a:r>
            <a:r>
              <a:rPr lang="en-GB" sz="900" noProof="0" dirty="0">
                <a:latin typeface="Raleway" charset="0"/>
                <a:ea typeface="Lato" charset="0"/>
              </a:rPr>
              <a:t> vitae, </a:t>
            </a:r>
          </a:p>
        </p:txBody>
      </p:sp>
      <p:sp>
        <p:nvSpPr>
          <p:cNvPr id="22" name="Marcador de texto 15"/>
          <p:cNvSpPr>
            <a:spLocks noGrp="1"/>
          </p:cNvSpPr>
          <p:nvPr>
            <p:ph type="body" sz="quarter" idx="18" hasCustomPrompt="1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/>
              <a:buNone/>
              <a:defRPr lang="es-ES" sz="1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sz="1000" b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23" name="Marcador de texto 18"/>
          <p:cNvSpPr>
            <a:spLocks noGrp="1"/>
          </p:cNvSpPr>
          <p:nvPr>
            <p:ph type="body" sz="quarter" idx="19" hasCustomPrompt="1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1pPr>
            <a:lvl2pPr marL="4572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2pPr>
            <a:lvl3pPr marL="9144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3pPr>
            <a:lvl4pPr marL="13716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4pPr>
            <a:lvl5pPr marL="18288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5pPr>
          </a:lstStyle>
          <a:p>
            <a:pPr eaLnBrk="1" hangingPunct="1">
              <a:lnSpc>
                <a:spcPts val="1400"/>
              </a:lnSpc>
              <a:spcBef>
                <a:spcPts val="750"/>
              </a:spcBef>
              <a:buFont typeface="Arial" charset="0"/>
              <a:buNone/>
            </a:pPr>
            <a:r>
              <a:rPr lang="en-GB" sz="900" noProof="0" dirty="0" err="1">
                <a:latin typeface="Raleway" charset="0"/>
                <a:ea typeface="Lato" charset="0"/>
              </a:rPr>
              <a:t>Lorem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ipsum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dolor</a:t>
            </a:r>
            <a:r>
              <a:rPr lang="en-GB" sz="900" noProof="0" dirty="0">
                <a:latin typeface="Raleway" charset="0"/>
                <a:ea typeface="Lato" charset="0"/>
              </a:rPr>
              <a:t> sit </a:t>
            </a:r>
            <a:r>
              <a:rPr lang="en-GB" sz="900" noProof="0" dirty="0" err="1">
                <a:latin typeface="Raleway" charset="0"/>
                <a:ea typeface="Lato" charset="0"/>
              </a:rPr>
              <a:t>amet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consectetur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adipiscing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elit</a:t>
            </a:r>
            <a:r>
              <a:rPr lang="en-GB" sz="900" noProof="0" dirty="0">
                <a:latin typeface="Raleway" charset="0"/>
                <a:ea typeface="Lato" charset="0"/>
              </a:rPr>
              <a:t>. </a:t>
            </a:r>
            <a:r>
              <a:rPr lang="en-GB" sz="900" noProof="0" dirty="0" err="1">
                <a:latin typeface="Raleway" charset="0"/>
                <a:ea typeface="Lato" charset="0"/>
              </a:rPr>
              <a:t>Fusce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diam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tortor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mattis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quis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dapibus</a:t>
            </a:r>
            <a:r>
              <a:rPr lang="en-GB" sz="900" noProof="0" dirty="0">
                <a:latin typeface="Raleway" charset="0"/>
                <a:ea typeface="Lato" charset="0"/>
              </a:rPr>
              <a:t> vitae, </a:t>
            </a:r>
          </a:p>
        </p:txBody>
      </p:sp>
      <p:sp>
        <p:nvSpPr>
          <p:cNvPr id="25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/>
              <a:buNone/>
              <a:defRPr lang="es-ES" sz="1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sz="1000" b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26" name="Marcador de texto 18"/>
          <p:cNvSpPr>
            <a:spLocks noGrp="1"/>
          </p:cNvSpPr>
          <p:nvPr>
            <p:ph type="body" sz="quarter" idx="21" hasCustomPrompt="1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</p:spPr>
        <p:txBody>
          <a:bodyPr/>
          <a:lstStyle>
            <a:lvl1pPr marL="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1pPr>
            <a:lvl2pPr marL="4572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2pPr>
            <a:lvl3pPr marL="9144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3pPr>
            <a:lvl4pPr marL="13716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 smtClean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4pPr>
            <a:lvl5pPr marL="1828800" indent="0" algn="l" defTabSz="685800" rtl="0" eaLnBrk="1" fontAlgn="base" hangingPunct="1">
              <a:lnSpc>
                <a:spcPts val="14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900" kern="1200" dirty="0">
                <a:solidFill>
                  <a:schemeClr val="tx1"/>
                </a:solidFill>
                <a:latin typeface="Raleway" charset="0"/>
                <a:ea typeface="Lato" charset="0"/>
                <a:cs typeface="ＭＳ Ｐゴシック" charset="0"/>
              </a:defRPr>
            </a:lvl5pPr>
          </a:lstStyle>
          <a:p>
            <a:pPr eaLnBrk="1" hangingPunct="1">
              <a:lnSpc>
                <a:spcPts val="1400"/>
              </a:lnSpc>
              <a:spcBef>
                <a:spcPts val="750"/>
              </a:spcBef>
              <a:buFont typeface="Arial" charset="0"/>
              <a:buNone/>
            </a:pPr>
            <a:r>
              <a:rPr lang="en-GB" sz="900" noProof="0" dirty="0" err="1">
                <a:latin typeface="Raleway" charset="0"/>
                <a:ea typeface="Lato" charset="0"/>
              </a:rPr>
              <a:t>Lorem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ipsum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dolor</a:t>
            </a:r>
            <a:r>
              <a:rPr lang="en-GB" sz="900" noProof="0" dirty="0">
                <a:latin typeface="Raleway" charset="0"/>
                <a:ea typeface="Lato" charset="0"/>
              </a:rPr>
              <a:t> sit </a:t>
            </a:r>
            <a:r>
              <a:rPr lang="en-GB" sz="900" noProof="0" dirty="0" err="1">
                <a:latin typeface="Raleway" charset="0"/>
                <a:ea typeface="Lato" charset="0"/>
              </a:rPr>
              <a:t>amet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consectetur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adipiscing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elit</a:t>
            </a:r>
            <a:r>
              <a:rPr lang="en-GB" sz="900" noProof="0" dirty="0">
                <a:latin typeface="Raleway" charset="0"/>
                <a:ea typeface="Lato" charset="0"/>
              </a:rPr>
              <a:t>. </a:t>
            </a:r>
            <a:r>
              <a:rPr lang="en-GB" sz="900" noProof="0" dirty="0" err="1">
                <a:latin typeface="Raleway" charset="0"/>
                <a:ea typeface="Lato" charset="0"/>
              </a:rPr>
              <a:t>Fusce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diam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tortor</a:t>
            </a:r>
            <a:r>
              <a:rPr lang="en-GB" sz="900" noProof="0" dirty="0">
                <a:latin typeface="Raleway" charset="0"/>
                <a:ea typeface="Lato" charset="0"/>
              </a:rPr>
              <a:t>, </a:t>
            </a:r>
            <a:r>
              <a:rPr lang="en-GB" sz="900" noProof="0" dirty="0" err="1">
                <a:latin typeface="Raleway" charset="0"/>
                <a:ea typeface="Lato" charset="0"/>
              </a:rPr>
              <a:t>mattis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quis</a:t>
            </a:r>
            <a:r>
              <a:rPr lang="en-GB" sz="900" noProof="0" dirty="0">
                <a:latin typeface="Raleway" charset="0"/>
                <a:ea typeface="Lato" charset="0"/>
              </a:rPr>
              <a:t> </a:t>
            </a:r>
            <a:r>
              <a:rPr lang="en-GB" sz="900" noProof="0" dirty="0" err="1">
                <a:latin typeface="Raleway" charset="0"/>
                <a:ea typeface="Lato" charset="0"/>
              </a:rPr>
              <a:t>dapibus</a:t>
            </a:r>
            <a:r>
              <a:rPr lang="en-GB" sz="900" noProof="0" dirty="0">
                <a:latin typeface="Raleway" charset="0"/>
                <a:ea typeface="Lato" charset="0"/>
              </a:rPr>
              <a:t> vitae, 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22" hasCustomPrompt="1"/>
          </p:nvPr>
        </p:nvSpPr>
        <p:spPr>
          <a:xfrm>
            <a:off x="2449667" y="1604972"/>
            <a:ext cx="922183" cy="63182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1pPr>
            <a:lvl2pPr marL="4572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2pPr>
            <a:lvl3pPr marL="9144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3pPr>
            <a:lvl4pPr marL="13716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4pPr>
            <a:lvl5pPr marL="18288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5pPr>
          </a:lstStyle>
          <a:p>
            <a:pPr lvl="0"/>
            <a:r>
              <a:rPr lang="es-ES" dirty="0"/>
              <a:t>01</a:t>
            </a:r>
          </a:p>
        </p:txBody>
      </p:sp>
      <p:sp>
        <p:nvSpPr>
          <p:cNvPr id="28" name="Marcador de texto 7"/>
          <p:cNvSpPr>
            <a:spLocks noGrp="1"/>
          </p:cNvSpPr>
          <p:nvPr>
            <p:ph type="body" sz="quarter" idx="23" hasCustomPrompt="1"/>
          </p:nvPr>
        </p:nvSpPr>
        <p:spPr>
          <a:xfrm>
            <a:off x="2454568" y="2390218"/>
            <a:ext cx="922183" cy="63182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2797B9"/>
                </a:solidFill>
                <a:latin typeface="Raleway Light" charset="0"/>
                <a:ea typeface="ＭＳ Ｐゴシック" charset="0"/>
                <a:cs typeface="Raleway Light" charset="0"/>
              </a:defRPr>
            </a:lvl1pPr>
            <a:lvl2pPr marL="4572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2pPr>
            <a:lvl3pPr marL="9144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3pPr>
            <a:lvl4pPr marL="13716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4pPr>
            <a:lvl5pPr marL="18288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5pPr>
          </a:lstStyle>
          <a:p>
            <a:pPr lvl="0"/>
            <a:r>
              <a:rPr lang="es-ES" dirty="0"/>
              <a:t>02</a:t>
            </a:r>
          </a:p>
        </p:txBody>
      </p:sp>
      <p:sp>
        <p:nvSpPr>
          <p:cNvPr id="29" name="Marcador de texto 7"/>
          <p:cNvSpPr>
            <a:spLocks noGrp="1"/>
          </p:cNvSpPr>
          <p:nvPr>
            <p:ph type="body" sz="quarter" idx="24" hasCustomPrompt="1"/>
          </p:nvPr>
        </p:nvSpPr>
        <p:spPr>
          <a:xfrm>
            <a:off x="2449666" y="3133526"/>
            <a:ext cx="922183" cy="63182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chemeClr val="bg1">
                    <a:lumMod val="75000"/>
                  </a:schemeClr>
                </a:solidFill>
                <a:latin typeface="Raleway Light" charset="0"/>
                <a:ea typeface="ＭＳ Ｐゴシック" charset="0"/>
                <a:cs typeface="Raleway Light" charset="0"/>
              </a:defRPr>
            </a:lvl1pPr>
            <a:lvl2pPr marL="4572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2pPr>
            <a:lvl3pPr marL="9144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3pPr>
            <a:lvl4pPr marL="13716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4pPr>
            <a:lvl5pPr marL="18288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5pPr>
          </a:lstStyle>
          <a:p>
            <a:pPr lvl="0"/>
            <a:r>
              <a:rPr lang="es-ES" dirty="0"/>
              <a:t>03</a:t>
            </a:r>
          </a:p>
        </p:txBody>
      </p:sp>
      <p:sp>
        <p:nvSpPr>
          <p:cNvPr id="30" name="Marcador de texto 7"/>
          <p:cNvSpPr>
            <a:spLocks noGrp="1"/>
          </p:cNvSpPr>
          <p:nvPr>
            <p:ph type="body" sz="quarter" idx="25" hasCustomPrompt="1"/>
          </p:nvPr>
        </p:nvSpPr>
        <p:spPr>
          <a:xfrm>
            <a:off x="2449665" y="3948707"/>
            <a:ext cx="922183" cy="63182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chemeClr val="bg2">
                    <a:lumMod val="75000"/>
                  </a:schemeClr>
                </a:solidFill>
                <a:latin typeface="Raleway Light" charset="0"/>
                <a:ea typeface="ＭＳ Ｐゴシック" charset="0"/>
                <a:cs typeface="Raleway Light" charset="0"/>
              </a:defRPr>
            </a:lvl1pPr>
            <a:lvl2pPr marL="4572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2pPr>
            <a:lvl3pPr marL="9144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3pPr>
            <a:lvl4pPr marL="13716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 smtClean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4pPr>
            <a:lvl5pPr marL="1828800" indent="0" algn="ctr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lang="es-ES" sz="5000" kern="1200" dirty="0">
                <a:solidFill>
                  <a:srgbClr val="145074"/>
                </a:solidFill>
                <a:latin typeface="Raleway Light" charset="0"/>
                <a:ea typeface="ＭＳ Ｐゴシック" charset="0"/>
                <a:cs typeface="Raleway Light" charset="0"/>
              </a:defRPr>
            </a:lvl5pPr>
          </a:lstStyle>
          <a:p>
            <a:pPr lvl="0"/>
            <a:r>
              <a:rPr lang="es-E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091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897896" y="836164"/>
            <a:ext cx="7215817" cy="393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800" b="1" i="0">
                <a:solidFill>
                  <a:schemeClr val="tx2"/>
                </a:solidFill>
                <a:latin typeface="Raleway"/>
                <a:ea typeface="Raleway Light" charset="0"/>
                <a:cs typeface="Raleway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 dirty="0"/>
              <a:t>Add Tittle</a:t>
            </a:r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897897" y="1296883"/>
            <a:ext cx="7215816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rgbClr val="2797B9"/>
                </a:solidFill>
                <a:latin typeface="Raleway SemiBold"/>
                <a:ea typeface="Raleway Black" charset="0"/>
                <a:cs typeface="Raleway SemiBold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898525" y="1586239"/>
            <a:ext cx="7215188" cy="29940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SzPct val="125000"/>
              <a:defRPr sz="1600" baseline="0">
                <a:latin typeface="Raleway"/>
              </a:defRPr>
            </a:lvl1pPr>
            <a:lvl2pPr>
              <a:buClr>
                <a:srgbClr val="2797B9"/>
              </a:buClr>
              <a:buSzPct val="125000"/>
              <a:defRPr sz="1400" baseline="0">
                <a:latin typeface="Raleway"/>
              </a:defRPr>
            </a:lvl2pPr>
            <a:lvl3pPr>
              <a:buClr>
                <a:schemeClr val="bg2">
                  <a:lumMod val="75000"/>
                </a:schemeClr>
              </a:buClr>
              <a:buSzPct val="125000"/>
              <a:defRPr sz="1300" baseline="0">
                <a:latin typeface="Raleway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Add text 1st level</a:t>
            </a:r>
          </a:p>
          <a:p>
            <a:pPr lvl="1"/>
            <a:r>
              <a:rPr lang="en-GB" noProof="0" dirty="0"/>
              <a:t>Add text 2nd level</a:t>
            </a:r>
          </a:p>
          <a:p>
            <a:pPr lvl="2"/>
            <a:r>
              <a:rPr lang="en-GB" noProof="0" dirty="0"/>
              <a:t>Add text 3rd level</a:t>
            </a:r>
          </a:p>
        </p:txBody>
      </p:sp>
    </p:spTree>
    <p:extLst>
      <p:ext uri="{BB962C8B-B14F-4D97-AF65-F5344CB8AC3E}">
        <p14:creationId xmlns:p14="http://schemas.microsoft.com/office/powerpoint/2010/main" val="423961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_art03.jpg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027" name="Rectangle 1"/>
          <p:cNvSpPr>
            <a:spLocks noChangeArrowheads="1"/>
          </p:cNvSpPr>
          <p:nvPr userDrawn="1"/>
        </p:nvSpPr>
        <p:spPr bwMode="auto">
          <a:xfrm>
            <a:off x="8732044" y="4482721"/>
            <a:ext cx="350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61939BC9-62F4-2743-A60D-D2DA138D815C}" type="slidenum">
              <a:rPr lang="es-ES_tradnl" sz="900">
                <a:latin typeface="Raleway SemiBold" charset="0"/>
                <a:cs typeface="Raleway SemiBold" charset="0"/>
              </a:rPr>
              <a:pPr/>
              <a:t>‹#›</a:t>
            </a:fld>
            <a:endParaRPr lang="en-US" sz="900" dirty="0">
              <a:latin typeface="Raleway SemiBold" charset="0"/>
              <a:cs typeface="Raleway SemiBold" charset="0"/>
            </a:endParaRPr>
          </a:p>
        </p:txBody>
      </p:sp>
      <p:pic>
        <p:nvPicPr>
          <p:cNvPr id="1028" name="Picture 2" descr="Bandera_de_la_Union_Europea.png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4"/>
          <p:cNvSpPr txBox="1">
            <a:spLocks noChangeArrowheads="1"/>
          </p:cNvSpPr>
          <p:nvPr userDrawn="1"/>
        </p:nvSpPr>
        <p:spPr bwMode="auto"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700" b="0" i="1" dirty="0">
                <a:solidFill>
                  <a:schemeClr val="tx2"/>
                </a:solidFill>
                <a:latin typeface="Raleway Medium"/>
                <a:cs typeface="Raleway Medium"/>
              </a:rPr>
              <a:t>The project has received funding from the European Union’s Horizon 2020 research and innovation </a:t>
            </a:r>
            <a:r>
              <a:rPr lang="en-US" sz="700" b="0" i="1" dirty="0" err="1">
                <a:solidFill>
                  <a:schemeClr val="tx2"/>
                </a:solidFill>
                <a:latin typeface="Raleway Medium"/>
                <a:cs typeface="Raleway Medium"/>
              </a:rPr>
              <a:t>programme</a:t>
            </a:r>
            <a:r>
              <a:rPr lang="en-US" sz="700" b="0" i="1" dirty="0">
                <a:solidFill>
                  <a:schemeClr val="tx2"/>
                </a:solidFill>
                <a:latin typeface="Raleway Medium"/>
                <a:cs typeface="Raleway Medium"/>
              </a:rPr>
              <a:t> under grant agreement No 825111</a:t>
            </a:r>
            <a:r>
              <a:rPr lang="en-US" sz="700" b="0" i="0" dirty="0">
                <a:solidFill>
                  <a:schemeClr val="tx2"/>
                </a:solidFill>
                <a:latin typeface="Raleway Medium"/>
                <a:cs typeface="Raleway Medium"/>
              </a:rPr>
              <a:t>.</a:t>
            </a:r>
          </a:p>
        </p:txBody>
      </p:sp>
      <p:pic>
        <p:nvPicPr>
          <p:cNvPr id="1030" name="Picture 15" descr="DEEPHEALTH_logo.png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7213" y="225425"/>
            <a:ext cx="7302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3" r:id="rId2"/>
    <p:sldLayoutId id="2147483939" r:id="rId3"/>
    <p:sldLayoutId id="2147483948" r:id="rId4"/>
    <p:sldLayoutId id="2147483891" r:id="rId5"/>
    <p:sldLayoutId id="2147483935" r:id="rId6"/>
    <p:sldLayoutId id="2147483934" r:id="rId7"/>
    <p:sldLayoutId id="2147483936" r:id="rId8"/>
    <p:sldLayoutId id="2147483933" r:id="rId9"/>
    <p:sldLayoutId id="2147483932" r:id="rId10"/>
    <p:sldLayoutId id="2147483892" r:id="rId11"/>
    <p:sldLayoutId id="2147483938" r:id="rId12"/>
    <p:sldLayoutId id="2147483894" r:id="rId13"/>
    <p:sldLayoutId id="2147483895" r:id="rId14"/>
    <p:sldLayoutId id="2147483896" r:id="rId15"/>
    <p:sldLayoutId id="2147483897" r:id="rId16"/>
    <p:sldLayoutId id="2147483937" r:id="rId17"/>
    <p:sldLayoutId id="2147483900" r:id="rId18"/>
    <p:sldLayoutId id="2147483901" r:id="rId19"/>
    <p:sldLayoutId id="2147483902" r:id="rId20"/>
    <p:sldLayoutId id="2147483903" r:id="rId21"/>
    <p:sldLayoutId id="2147483904" r:id="rId22"/>
    <p:sldLayoutId id="2147483905" r:id="rId23"/>
    <p:sldLayoutId id="2147483930" r:id="rId24"/>
    <p:sldLayoutId id="2147483931" r:id="rId25"/>
    <p:sldLayoutId id="2147483949" r:id="rId2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B084A-2A05-B241-BC82-A2830007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ADD5-BF2F-EB47-86C6-A3BCC591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73D5-F2C5-F346-9124-A6AEE2453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9ACAC-5CF6-464F-BFBF-4EDBE32CA4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8808-2981-AB42-B696-0DA025CEC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E0A5-8996-4A4B-8613-758E11D9D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0E4-B7B0-2744-9F99-F622E4046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google.com/spreadsheets/d/10CZWpdG9ZnYGkuVOiDofHfAsLgPLNvilAFNDoUIxgl4/edit?usp=sharing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eduardo.quinones@bsc.e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lab.bsc.es/ppc-bsc/software/deep-health-comps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9050" y="1845465"/>
            <a:ext cx="8488511" cy="621351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000"/>
              </a:spcBef>
            </a:pPr>
            <a:r>
              <a:rPr lang="en-US" sz="1800" dirty="0">
                <a:solidFill>
                  <a:srgbClr val="155073"/>
                </a:solidFill>
                <a:latin typeface="Raleway" panose="020B0503030101060003" pitchFamily="34" charset="77"/>
                <a:cs typeface="Raleway Light" charset="0"/>
              </a:rPr>
              <a:t>Deep-Learning and HPC to Boost Biomedical Applications for Health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body" sz="quarter" idx="12"/>
          </p:nvPr>
        </p:nvSpPr>
        <p:spPr>
          <a:xfrm>
            <a:off x="1281929" y="2677488"/>
            <a:ext cx="6580142" cy="4238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400" dirty="0">
                <a:solidFill>
                  <a:srgbClr val="2FB0CE"/>
                </a:solidFill>
              </a:rPr>
              <a:t>HPC-</a:t>
            </a:r>
            <a:r>
              <a:rPr lang="es-ES" sz="2400" dirty="0" err="1">
                <a:solidFill>
                  <a:srgbClr val="2FB0CE"/>
                </a:solidFill>
              </a:rPr>
              <a:t>Lab</a:t>
            </a:r>
            <a:endParaRPr lang="es-ES" sz="2400" dirty="0">
              <a:solidFill>
                <a:srgbClr val="2FB0CE"/>
              </a:solidFill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2512293" y="4471988"/>
            <a:ext cx="4359275" cy="444500"/>
          </a:xfrm>
        </p:spPr>
        <p:txBody>
          <a:bodyPr/>
          <a:lstStyle/>
          <a:p>
            <a:r>
              <a:rPr lang="en-GB" sz="1000" dirty="0"/>
              <a:t>DeepHealth Winter School – 24 January 2022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3678B6C-D7CB-4649-B184-3618D9D514A4}"/>
              </a:ext>
            </a:extLst>
          </p:cNvPr>
          <p:cNvSpPr txBox="1">
            <a:spLocks/>
          </p:cNvSpPr>
          <p:nvPr/>
        </p:nvSpPr>
        <p:spPr>
          <a:xfrm>
            <a:off x="922703" y="3280500"/>
            <a:ext cx="3893137" cy="1113906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lang="es-ES" sz="1600" b="1" kern="1200" dirty="0" smtClean="0">
                <a:solidFill>
                  <a:schemeClr val="bg1"/>
                </a:solidFill>
                <a:latin typeface="Raleway" panose="020B0503030101060003" pitchFamily="34" charset="0"/>
                <a:ea typeface="ＭＳ Ｐゴシック" charset="0"/>
                <a:cs typeface="Raleway" panose="020B0503030101060003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400" dirty="0"/>
              <a:t>Eduardo Quiñones, </a:t>
            </a:r>
            <a:r>
              <a:rPr lang="en-GB" sz="1400" dirty="0" err="1"/>
              <a:t>Sergi</a:t>
            </a:r>
            <a:r>
              <a:rPr lang="en-GB" sz="1400" dirty="0"/>
              <a:t> </a:t>
            </a:r>
            <a:r>
              <a:rPr lang="en-GB" sz="1400" dirty="0" err="1"/>
              <a:t>Albiach</a:t>
            </a:r>
            <a:endParaRPr lang="en-GB" sz="1400" dirty="0"/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b="0" i="1" dirty="0"/>
              <a:t>{</a:t>
            </a:r>
            <a:r>
              <a:rPr lang="en-GB" sz="1400" b="0" i="1" dirty="0" err="1"/>
              <a:t>eduardo.quinones</a:t>
            </a:r>
            <a:r>
              <a:rPr lang="en-GB" sz="1400" b="0" i="1" dirty="0"/>
              <a:t>, </a:t>
            </a:r>
            <a:r>
              <a:rPr lang="en-GB" sz="1400" b="0" i="1" dirty="0" err="1"/>
              <a:t>sergi.albiach</a:t>
            </a:r>
            <a:r>
              <a:rPr lang="en-GB" sz="1400" b="0" i="1" dirty="0"/>
              <a:t>}@</a:t>
            </a:r>
            <a:r>
              <a:rPr lang="en-GB" sz="1400" b="0" i="1" dirty="0" err="1"/>
              <a:t>bsc.es</a:t>
            </a:r>
            <a:endParaRPr lang="en-GB" sz="1400" b="0" i="1" dirty="0"/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b="0" dirty="0">
                <a:cs typeface="Courier New" panose="02070309020205020404" pitchFamily="49" charset="0"/>
              </a:rPr>
              <a:t>BSC</a:t>
            </a:r>
            <a:endParaRPr lang="en-GB" sz="1100" b="0" dirty="0">
              <a:cs typeface="Courier New" panose="02070309020205020404" pitchFamily="49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CE7B64F-A366-CD43-B6DE-8BC152A4101E}"/>
              </a:ext>
            </a:extLst>
          </p:cNvPr>
          <p:cNvSpPr txBox="1">
            <a:spLocks/>
          </p:cNvSpPr>
          <p:nvPr/>
        </p:nvSpPr>
        <p:spPr>
          <a:xfrm>
            <a:off x="4924999" y="3280500"/>
            <a:ext cx="3893137" cy="1113906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lang="es-ES" sz="1600" b="1" kern="1200" dirty="0" smtClean="0">
                <a:solidFill>
                  <a:schemeClr val="bg1"/>
                </a:solidFill>
                <a:latin typeface="Raleway" panose="020B0503030101060003" pitchFamily="34" charset="0"/>
                <a:ea typeface="ＭＳ Ｐゴシック" charset="0"/>
                <a:cs typeface="Raleway" panose="020B0503030101060003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400" dirty="0" err="1"/>
              <a:t>Iacopo</a:t>
            </a:r>
            <a:r>
              <a:rPr lang="en-GB" sz="1400" dirty="0"/>
              <a:t> </a:t>
            </a:r>
            <a:r>
              <a:rPr lang="en-GB" sz="1400" dirty="0" err="1"/>
              <a:t>Colonnelli</a:t>
            </a:r>
            <a:r>
              <a:rPr lang="en-GB" sz="1400" dirty="0"/>
              <a:t>, Barbara Cantalupo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b="0" i="1" dirty="0"/>
              <a:t>{</a:t>
            </a:r>
            <a:r>
              <a:rPr lang="en-GB" sz="1400" b="0" i="1" dirty="0" err="1"/>
              <a:t>iacopo.colonnelli</a:t>
            </a:r>
            <a:r>
              <a:rPr lang="en-GB" sz="1400" b="0" i="1" dirty="0"/>
              <a:t>, </a:t>
            </a:r>
            <a:r>
              <a:rPr lang="en-GB" sz="1400" b="0" i="1" dirty="0" err="1"/>
              <a:t>barbara.cantalupo</a:t>
            </a:r>
            <a:r>
              <a:rPr lang="en-GB" sz="1400" b="0" i="1" dirty="0"/>
              <a:t>}@</a:t>
            </a:r>
            <a:r>
              <a:rPr lang="en-GB" sz="1400" b="0" i="1" dirty="0" err="1"/>
              <a:t>unito.it</a:t>
            </a:r>
            <a:endParaRPr lang="en-GB" sz="1400" b="0" i="1" dirty="0"/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b="0" dirty="0">
                <a:cs typeface="Courier New" panose="02070309020205020404" pitchFamily="49" charset="0"/>
              </a:rPr>
              <a:t>UNITO</a:t>
            </a:r>
            <a:endParaRPr lang="en-GB" sz="1100" b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8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92ADD-2659-C741-AB34-4909E57200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Execution: Master Initialization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7F6B-91A1-3A47-B06C-8DB555B1B1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Execution Environment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8EB59-DA34-274F-BAD6-7B25D8CDEB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to </a:t>
            </a:r>
            <a:r>
              <a:rPr lang="es-ES" dirty="0" err="1"/>
              <a:t>enter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master </a:t>
            </a:r>
            <a:r>
              <a:rPr lang="es-ES" dirty="0" err="1"/>
              <a:t>pod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executed</a:t>
            </a:r>
            <a:r>
              <a:rPr lang="es-ES" dirty="0"/>
              <a:t> (</a:t>
            </a:r>
            <a:r>
              <a:rPr lang="es-ES" dirty="0" err="1"/>
              <a:t>replace</a:t>
            </a:r>
            <a:r>
              <a:rPr lang="es-ES" dirty="0"/>
              <a:t> *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master’s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): </a:t>
            </a:r>
            <a:br>
              <a:rPr lang="es-ES" dirty="0"/>
            </a:br>
            <a:r>
              <a:rPr lang="es-ES" dirty="0"/>
              <a:t>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compss-rs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-***** -- /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lang="es-ES" dirty="0"/>
              <a:t>” </a:t>
            </a:r>
          </a:p>
          <a:p>
            <a:r>
              <a:rPr lang="es-ES" dirty="0" err="1"/>
              <a:t>Now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are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master.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worker’s</a:t>
            </a:r>
            <a:r>
              <a:rPr lang="es-ES" dirty="0"/>
              <a:t> </a:t>
            </a:r>
            <a:r>
              <a:rPr lang="es-ES" dirty="0" err="1"/>
              <a:t>IPs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added</a:t>
            </a:r>
            <a:r>
              <a:rPr lang="es-ES" dirty="0"/>
              <a:t> to a “</a:t>
            </a:r>
            <a:r>
              <a:rPr lang="es-ES" i="1" dirty="0" err="1"/>
              <a:t>project.xml</a:t>
            </a:r>
            <a:r>
              <a:rPr lang="es-ES" dirty="0"/>
              <a:t>” and “</a:t>
            </a:r>
            <a:r>
              <a:rPr lang="es-ES" i="1" dirty="0" err="1"/>
              <a:t>resources.xml</a:t>
            </a:r>
            <a:r>
              <a:rPr lang="es-ES" dirty="0"/>
              <a:t>” files so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COMPSs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able</a:t>
            </a:r>
            <a:r>
              <a:rPr lang="es-ES" dirty="0"/>
              <a:t> to </a:t>
            </a:r>
            <a:r>
              <a:rPr lang="es-ES" dirty="0" err="1"/>
              <a:t>locate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pods</a:t>
            </a:r>
            <a:r>
              <a:rPr lang="es-ES" dirty="0"/>
              <a:t> and </a:t>
            </a:r>
            <a:r>
              <a:rPr lang="es-ES" dirty="0" err="1"/>
              <a:t>distribute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. 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done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configure_compss.sh</a:t>
            </a:r>
            <a:r>
              <a:rPr lang="es-ES" dirty="0"/>
              <a:t>” </a:t>
            </a:r>
          </a:p>
          <a:p>
            <a:endParaRPr lang="en-ES" dirty="0"/>
          </a:p>
        </p:txBody>
      </p:sp>
      <p:pic>
        <p:nvPicPr>
          <p:cNvPr id="5" name="Imagen 4" descr="IP directions from the kubernetes pods">
            <a:extLst>
              <a:ext uri="{FF2B5EF4-FFF2-40B4-BE49-F238E27FC236}">
                <a16:creationId xmlns:a16="http://schemas.microsoft.com/office/drawing/2014/main" id="{B27D7591-C4D0-1846-B410-D041EC9A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423" y="2986801"/>
            <a:ext cx="6324600" cy="170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E221A-BE2C-C34C-9B26-FCF9341BC3B3}"/>
              </a:ext>
            </a:extLst>
          </p:cNvPr>
          <p:cNvSpPr txBox="1"/>
          <p:nvPr/>
        </p:nvSpPr>
        <p:spPr>
          <a:xfrm>
            <a:off x="698642" y="3252925"/>
            <a:ext cx="13377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err="1">
                <a:latin typeface="Raleway" pitchFamily="2" charset="77"/>
              </a:rPr>
              <a:t>IPs</a:t>
            </a:r>
            <a:r>
              <a:rPr lang="es-ES" sz="1400" dirty="0">
                <a:latin typeface="Raleway" pitchFamily="2" charset="77"/>
              </a:rPr>
              <a:t> of </a:t>
            </a:r>
            <a:r>
              <a:rPr lang="es-ES" sz="1400" dirty="0" err="1">
                <a:latin typeface="Raleway" pitchFamily="2" charset="77"/>
              </a:rPr>
              <a:t>the</a:t>
            </a:r>
            <a:r>
              <a:rPr lang="es-ES" sz="1400" dirty="0">
                <a:latin typeface="Raleway" pitchFamily="2" charset="77"/>
              </a:rPr>
              <a:t> </a:t>
            </a:r>
            <a:r>
              <a:rPr lang="es-ES" sz="1400" dirty="0" err="1">
                <a:latin typeface="Raleway" pitchFamily="2" charset="77"/>
              </a:rPr>
              <a:t>distributed</a:t>
            </a:r>
            <a:r>
              <a:rPr lang="es-ES" sz="1400" dirty="0">
                <a:latin typeface="Raleway" pitchFamily="2" charset="77"/>
              </a:rPr>
              <a:t> </a:t>
            </a:r>
            <a:r>
              <a:rPr lang="es-ES" sz="1400" dirty="0" err="1">
                <a:latin typeface="Raleway" pitchFamily="2" charset="77"/>
              </a:rPr>
              <a:t>computing</a:t>
            </a:r>
            <a:r>
              <a:rPr lang="es-ES" sz="1400" dirty="0">
                <a:latin typeface="Raleway" pitchFamily="2" charset="77"/>
              </a:rPr>
              <a:t> </a:t>
            </a:r>
            <a:r>
              <a:rPr lang="es-ES" sz="1400" dirty="0" err="1">
                <a:latin typeface="Raleway" pitchFamily="2" charset="77"/>
              </a:rPr>
              <a:t>infrastructure</a:t>
            </a:r>
            <a:r>
              <a:rPr lang="es-ES" sz="1400" dirty="0">
                <a:latin typeface="Raleway" pitchFamily="2" charset="77"/>
              </a:rPr>
              <a:t> (</a:t>
            </a:r>
            <a:r>
              <a:rPr lang="es-ES" sz="1400" dirty="0" err="1">
                <a:latin typeface="Raleway" pitchFamily="2" charset="77"/>
              </a:rPr>
              <a:t>pods</a:t>
            </a:r>
            <a:r>
              <a:rPr lang="es-ES" sz="1400" dirty="0">
                <a:latin typeface="Raleway" pitchFamily="2" charset="77"/>
              </a:rPr>
              <a:t>)</a:t>
            </a:r>
            <a:endParaRPr lang="en-ES" sz="1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0810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92ADD-2659-C741-AB34-4909E57200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COMPSs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7F6B-91A1-3A47-B06C-8DB555B1B1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Execution Environment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8EB59-DA34-274F-BAD6-7B25D8CDEB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run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handled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“</a:t>
            </a:r>
            <a:r>
              <a:rPr lang="es-ES" i="1" dirty="0" err="1"/>
              <a:t>runcompss.sh</a:t>
            </a:r>
            <a:r>
              <a:rPr lang="es-ES" dirty="0"/>
              <a:t>” script. </a:t>
            </a:r>
            <a:r>
              <a:rPr lang="es-ES" dirty="0" err="1"/>
              <a:t>It</a:t>
            </a:r>
            <a:r>
              <a:rPr lang="es-ES" dirty="0"/>
              <a:t> can be </a:t>
            </a:r>
            <a:r>
              <a:rPr lang="es-ES" dirty="0" err="1"/>
              <a:t>modified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desired</a:t>
            </a:r>
            <a:r>
              <a:rPr lang="es-ES" dirty="0"/>
              <a:t>, to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epochs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workers</a:t>
            </a:r>
            <a:r>
              <a:rPr lang="es-ES" dirty="0"/>
              <a:t> *. 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options</a:t>
            </a:r>
            <a:r>
              <a:rPr lang="es-ES" dirty="0"/>
              <a:t> are </a:t>
            </a:r>
            <a:r>
              <a:rPr lang="es-ES" dirty="0" err="1"/>
              <a:t>accepted</a:t>
            </a:r>
            <a:r>
              <a:rPr lang="es-ES" dirty="0"/>
              <a:t>:</a:t>
            </a:r>
          </a:p>
          <a:p>
            <a:pPr lvl="1"/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dataset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s-ES" dirty="0"/>
              <a:t>“</a:t>
            </a:r>
            <a:r>
              <a:rPr lang="es-ES" i="1" dirty="0" err="1"/>
              <a:t>mnist</a:t>
            </a:r>
            <a:r>
              <a:rPr lang="es-ES" dirty="0"/>
              <a:t>” – “</a:t>
            </a:r>
            <a:r>
              <a:rPr lang="es-ES" i="1" dirty="0"/>
              <a:t>cifar10</a:t>
            </a:r>
            <a:r>
              <a:rPr lang="es-ES" dirty="0"/>
              <a:t>”</a:t>
            </a:r>
          </a:p>
          <a:p>
            <a:pPr lvl="1"/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network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s-ES" dirty="0"/>
              <a:t>“</a:t>
            </a:r>
            <a:r>
              <a:rPr lang="es-ES" i="1" dirty="0"/>
              <a:t>simple-</a:t>
            </a:r>
            <a:r>
              <a:rPr lang="es-ES" i="1" dirty="0" err="1"/>
              <a:t>mnist</a:t>
            </a:r>
            <a:r>
              <a:rPr lang="es-ES" dirty="0"/>
              <a:t>” – “</a:t>
            </a:r>
            <a:r>
              <a:rPr lang="es-ES" i="1" dirty="0" err="1"/>
              <a:t>lenet</a:t>
            </a:r>
            <a:r>
              <a:rPr lang="es-ES" dirty="0"/>
              <a:t>” – ”</a:t>
            </a:r>
            <a:r>
              <a:rPr lang="es-ES" i="1" dirty="0"/>
              <a:t>vgg16</a:t>
            </a:r>
            <a:r>
              <a:rPr lang="es-ES" dirty="0"/>
              <a:t>”</a:t>
            </a:r>
          </a:p>
          <a:p>
            <a:pPr lvl="1"/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num_epochs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 </a:t>
            </a:r>
          </a:p>
          <a:p>
            <a:pPr lvl="1"/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num_workers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s-ES" dirty="0"/>
              <a:t>1 – 2 – 4 – 8</a:t>
            </a:r>
          </a:p>
          <a:p>
            <a:pPr lvl="1"/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sync_type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s-ES" dirty="0"/>
              <a:t>0 – 1 – 2 (</a:t>
            </a:r>
            <a:r>
              <a:rPr lang="es-ES" dirty="0" err="1"/>
              <a:t>sync</a:t>
            </a:r>
            <a:r>
              <a:rPr lang="es-ES" dirty="0"/>
              <a:t>, </a:t>
            </a:r>
            <a:r>
              <a:rPr lang="es-ES" dirty="0" err="1"/>
              <a:t>asyncm</a:t>
            </a:r>
            <a:r>
              <a:rPr lang="es-ES" dirty="0"/>
              <a:t>, full-</a:t>
            </a:r>
            <a:r>
              <a:rPr lang="es-ES" dirty="0" err="1"/>
              <a:t>async</a:t>
            </a:r>
            <a:r>
              <a:rPr lang="es-ES" dirty="0"/>
              <a:t>)</a:t>
            </a:r>
          </a:p>
          <a:p>
            <a:r>
              <a:rPr lang="es-ES" dirty="0"/>
              <a:t>Once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are </a:t>
            </a:r>
            <a:r>
              <a:rPr lang="es-ES" dirty="0" err="1"/>
              <a:t>correctly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,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to run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runcompss.sh</a:t>
            </a:r>
            <a:r>
              <a:rPr lang="es-ES" dirty="0"/>
              <a:t>”</a:t>
            </a:r>
          </a:p>
          <a:p>
            <a:endParaRPr lang="en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64F709A-6D05-6644-9803-301E204BE4FF}"/>
              </a:ext>
            </a:extLst>
          </p:cNvPr>
          <p:cNvSpPr txBox="1">
            <a:spLocks/>
          </p:cNvSpPr>
          <p:nvPr/>
        </p:nvSpPr>
        <p:spPr>
          <a:xfrm>
            <a:off x="402135" y="4086213"/>
            <a:ext cx="7011787" cy="602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s-ES" i="1" dirty="0">
                <a:latin typeface="Raleway" pitchFamily="2" charset="77"/>
              </a:rPr>
              <a:t>* </a:t>
            </a:r>
            <a:r>
              <a:rPr lang="es-ES" sz="1200" i="1" dirty="0">
                <a:latin typeface="Raleway" pitchFamily="2" charset="77"/>
              </a:rPr>
              <a:t>to </a:t>
            </a:r>
            <a:r>
              <a:rPr lang="es-ES" sz="1200" i="1" dirty="0" err="1">
                <a:latin typeface="Raleway" pitchFamily="2" charset="77"/>
              </a:rPr>
              <a:t>modify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the</a:t>
            </a:r>
            <a:r>
              <a:rPr lang="es-ES" sz="1200" i="1" dirty="0">
                <a:latin typeface="Raleway" pitchFamily="2" charset="77"/>
              </a:rPr>
              <a:t> file in </a:t>
            </a:r>
            <a:r>
              <a:rPr lang="es-ES" sz="1200" i="1" dirty="0" err="1">
                <a:latin typeface="Raleway" pitchFamily="2" charset="77"/>
              </a:rPr>
              <a:t>the</a:t>
            </a:r>
            <a:r>
              <a:rPr lang="es-ES" sz="1200" i="1" dirty="0">
                <a:latin typeface="Raleway" pitchFamily="2" charset="77"/>
              </a:rPr>
              <a:t> master </a:t>
            </a:r>
            <a:r>
              <a:rPr lang="es-ES" sz="1200" i="1" dirty="0" err="1">
                <a:latin typeface="Raleway" pitchFamily="2" charset="77"/>
              </a:rPr>
              <a:t>you</a:t>
            </a:r>
            <a:r>
              <a:rPr lang="es-ES" sz="1200" i="1" dirty="0">
                <a:latin typeface="Raleway" pitchFamily="2" charset="77"/>
              </a:rPr>
              <a:t> can use vi </a:t>
            </a:r>
            <a:r>
              <a:rPr lang="es-ES" sz="1200" i="1" dirty="0" err="1">
                <a:latin typeface="Raleway" pitchFamily="2" charset="77"/>
              </a:rPr>
              <a:t>like</a:t>
            </a:r>
            <a:r>
              <a:rPr lang="es-ES" sz="1200" i="1" dirty="0">
                <a:latin typeface="Raleway" pitchFamily="2" charset="77"/>
              </a:rPr>
              <a:t>:  “</a:t>
            </a:r>
            <a:r>
              <a:rPr lang="es-ES" sz="1200" b="1" i="1" dirty="0">
                <a:solidFill>
                  <a:schemeClr val="accent6">
                    <a:lumMod val="50000"/>
                  </a:schemeClr>
                </a:solidFill>
                <a:latin typeface="Raleway" pitchFamily="2" charset="77"/>
              </a:rPr>
              <a:t>vi </a:t>
            </a:r>
            <a:r>
              <a:rPr lang="es-ES" sz="1200" b="1" i="1" dirty="0" err="1">
                <a:solidFill>
                  <a:schemeClr val="accent6">
                    <a:lumMod val="50000"/>
                  </a:schemeClr>
                </a:solidFill>
                <a:latin typeface="Raleway" pitchFamily="2" charset="77"/>
              </a:rPr>
              <a:t>runcompss.sh</a:t>
            </a:r>
            <a:r>
              <a:rPr lang="es-ES" sz="1200" i="1" dirty="0">
                <a:latin typeface="Raleway" pitchFamily="2" charset="77"/>
              </a:rPr>
              <a:t>” </a:t>
            </a:r>
            <a:r>
              <a:rPr lang="es-ES" sz="1200" i="1" dirty="0" err="1">
                <a:latin typeface="Raleway" pitchFamily="2" charset="77"/>
              </a:rPr>
              <a:t>Press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b="1" i="1" dirty="0" err="1">
                <a:solidFill>
                  <a:schemeClr val="accent6">
                    <a:lumMod val="50000"/>
                  </a:schemeClr>
                </a:solidFill>
                <a:latin typeface="Raleway" pitchFamily="2" charset="77"/>
              </a:rPr>
              <a:t>Insert</a:t>
            </a:r>
            <a:r>
              <a:rPr lang="es-ES" sz="1200" i="1" dirty="0">
                <a:latin typeface="Raleway" pitchFamily="2" charset="77"/>
              </a:rPr>
              <a:t> to </a:t>
            </a:r>
            <a:r>
              <a:rPr lang="es-ES" sz="1200" i="1" dirty="0" err="1">
                <a:latin typeface="Raleway" pitchFamily="2" charset="77"/>
              </a:rPr>
              <a:t>enable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modifications</a:t>
            </a:r>
            <a:r>
              <a:rPr lang="es-ES" sz="1200" i="1" dirty="0">
                <a:latin typeface="Raleway" pitchFamily="2" charset="77"/>
              </a:rPr>
              <a:t>, </a:t>
            </a:r>
            <a:r>
              <a:rPr lang="es-ES" sz="1200" i="1" dirty="0" err="1">
                <a:latin typeface="Raleway" pitchFamily="2" charset="77"/>
              </a:rPr>
              <a:t>make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your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changes</a:t>
            </a:r>
            <a:r>
              <a:rPr lang="es-ES" sz="1200" i="1" dirty="0">
                <a:latin typeface="Raleway" pitchFamily="2" charset="77"/>
              </a:rPr>
              <a:t> and </a:t>
            </a:r>
            <a:r>
              <a:rPr lang="es-ES" sz="1200" i="1" dirty="0" err="1">
                <a:latin typeface="Raleway" pitchFamily="2" charset="77"/>
              </a:rPr>
              <a:t>press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the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sequence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b="1" i="1" dirty="0" err="1">
                <a:solidFill>
                  <a:schemeClr val="accent6">
                    <a:lumMod val="50000"/>
                  </a:schemeClr>
                </a:solidFill>
                <a:latin typeface="Raleway" pitchFamily="2" charset="77"/>
              </a:rPr>
              <a:t>Esc</a:t>
            </a:r>
            <a:r>
              <a:rPr lang="es-ES" sz="1200" i="1" dirty="0">
                <a:latin typeface="Raleway" pitchFamily="2" charset="77"/>
              </a:rPr>
              <a:t> - </a:t>
            </a:r>
            <a:r>
              <a:rPr lang="es-ES" sz="1200" b="1" i="1" dirty="0">
                <a:solidFill>
                  <a:schemeClr val="accent6">
                    <a:lumMod val="50000"/>
                  </a:schemeClr>
                </a:solidFill>
                <a:latin typeface="Raleway" pitchFamily="2" charset="77"/>
              </a:rPr>
              <a:t>:</a:t>
            </a:r>
            <a:r>
              <a:rPr lang="es-ES" sz="1200" b="1" i="1" dirty="0" err="1">
                <a:solidFill>
                  <a:schemeClr val="accent6">
                    <a:lumMod val="50000"/>
                  </a:schemeClr>
                </a:solidFill>
                <a:latin typeface="Raleway" pitchFamily="2" charset="77"/>
              </a:rPr>
              <a:t>wq</a:t>
            </a:r>
            <a:r>
              <a:rPr lang="es-ES" sz="1200" i="1" dirty="0">
                <a:latin typeface="Raleway" pitchFamily="2" charset="77"/>
              </a:rPr>
              <a:t> to </a:t>
            </a:r>
            <a:r>
              <a:rPr lang="es-ES" sz="1200" i="1" dirty="0" err="1">
                <a:latin typeface="Raleway" pitchFamily="2" charset="77"/>
              </a:rPr>
              <a:t>save</a:t>
            </a:r>
            <a:r>
              <a:rPr lang="es-ES" sz="1200" i="1" dirty="0">
                <a:latin typeface="Raleway" pitchFamily="2" charset="77"/>
              </a:rPr>
              <a:t> and </a:t>
            </a:r>
            <a:r>
              <a:rPr lang="es-ES" sz="1200" i="1" dirty="0" err="1">
                <a:latin typeface="Raleway" pitchFamily="2" charset="77"/>
              </a:rPr>
              <a:t>close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the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edit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view</a:t>
            </a:r>
            <a:r>
              <a:rPr lang="es-ES" sz="1200" i="1" dirty="0">
                <a:latin typeface="Raleway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44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92ADD-2659-C741-AB34-4909E57200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COMPSs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7F6B-91A1-3A47-B06C-8DB555B1B1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Execution Environment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8EB59-DA34-274F-BAD6-7B25D8CDEB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863" y="943863"/>
            <a:ext cx="8029719" cy="3734464"/>
          </a:xfrm>
        </p:spPr>
        <p:txBody>
          <a:bodyPr/>
          <a:lstStyle/>
          <a:p>
            <a:r>
              <a:rPr lang="es-ES" dirty="0"/>
              <a:t>Once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are </a:t>
            </a:r>
            <a:r>
              <a:rPr lang="es-ES" dirty="0" err="1"/>
              <a:t>correctly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,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to run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runcompss.sh</a:t>
            </a:r>
            <a:r>
              <a:rPr lang="es-ES" dirty="0"/>
              <a:t>”</a:t>
            </a:r>
          </a:p>
          <a:p>
            <a:pPr lvl="1"/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first</a:t>
            </a:r>
            <a:r>
              <a:rPr lang="es-ES" b="1" dirty="0"/>
              <a:t> time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code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executed</a:t>
            </a:r>
            <a:r>
              <a:rPr lang="es-ES" b="1" dirty="0"/>
              <a:t> </a:t>
            </a:r>
            <a:r>
              <a:rPr lang="es-ES" b="1" dirty="0" err="1"/>
              <a:t>it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usual to </a:t>
            </a:r>
            <a:r>
              <a:rPr lang="es-ES" b="1" dirty="0" err="1"/>
              <a:t>face</a:t>
            </a:r>
            <a:r>
              <a:rPr lang="es-ES" b="1" dirty="0"/>
              <a:t> a </a:t>
            </a:r>
            <a:r>
              <a:rPr lang="es-ES" b="1" dirty="0" err="1"/>
              <a:t>wait</a:t>
            </a:r>
            <a:r>
              <a:rPr lang="es-ES" b="1" dirty="0"/>
              <a:t> of 5 minutes.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built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master and </a:t>
            </a:r>
            <a:r>
              <a:rPr lang="es-ES" dirty="0" err="1"/>
              <a:t>then</a:t>
            </a:r>
            <a:r>
              <a:rPr lang="es-ES" dirty="0"/>
              <a:t> in </a:t>
            </a:r>
            <a:r>
              <a:rPr lang="es-ES" dirty="0" err="1"/>
              <a:t>parallel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workers</a:t>
            </a:r>
            <a:r>
              <a:rPr lang="es-ES" dirty="0"/>
              <a:t>.</a:t>
            </a:r>
          </a:p>
          <a:p>
            <a:pPr lvl="1"/>
            <a:endParaRPr lang="en-ES" dirty="0"/>
          </a:p>
        </p:txBody>
      </p:sp>
      <p:pic>
        <p:nvPicPr>
          <p:cNvPr id="7" name="Imagen 5" descr="Texto&#10;&#10;Descripción generada automáticamente">
            <a:extLst>
              <a:ext uri="{FF2B5EF4-FFF2-40B4-BE49-F238E27FC236}">
                <a16:creationId xmlns:a16="http://schemas.microsoft.com/office/drawing/2014/main" id="{A93775AE-B389-3446-9395-5071F83F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057" y="2678984"/>
            <a:ext cx="4311258" cy="797176"/>
          </a:xfrm>
          <a:prstGeom prst="rect">
            <a:avLst/>
          </a:prstGeom>
        </p:spPr>
      </p:pic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CAB537D-277B-FE49-88BB-2964255F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91" y="2571750"/>
            <a:ext cx="3632757" cy="9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7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92ADD-2659-C741-AB34-4909E57200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COMPSs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7F6B-91A1-3A47-B06C-8DB555B1B1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Execution Environment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8EB59-DA34-274F-BAD6-7B25D8CDEB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8525" y="954137"/>
            <a:ext cx="2698116" cy="3734464"/>
          </a:xfrm>
        </p:spPr>
        <p:txBody>
          <a:bodyPr/>
          <a:lstStyle/>
          <a:p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building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trained</a:t>
            </a:r>
            <a:r>
              <a:rPr lang="es-ES" dirty="0"/>
              <a:t> and </a:t>
            </a:r>
            <a:r>
              <a:rPr lang="es-ES" dirty="0" err="1"/>
              <a:t>tested</a:t>
            </a:r>
            <a:r>
              <a:rPr lang="es-ES" dirty="0"/>
              <a:t> </a:t>
            </a:r>
            <a:r>
              <a:rPr lang="es-ES" dirty="0" err="1"/>
              <a:t>against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test set</a:t>
            </a:r>
            <a:endParaRPr lang="en-ES" dirty="0"/>
          </a:p>
        </p:txBody>
      </p:sp>
      <p:pic>
        <p:nvPicPr>
          <p:cNvPr id="9" name="Imagen 4" descr="Texto&#10;&#10;Descripción generada automáticamente">
            <a:extLst>
              <a:ext uri="{FF2B5EF4-FFF2-40B4-BE49-F238E27FC236}">
                <a16:creationId xmlns:a16="http://schemas.microsoft.com/office/drawing/2014/main" id="{C0195DDE-F9AB-984F-B058-F405C0A6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455" y="1023806"/>
            <a:ext cx="3043820" cy="2929844"/>
          </a:xfrm>
          <a:prstGeom prst="rect">
            <a:avLst/>
          </a:prstGeom>
        </p:spPr>
      </p:pic>
      <p:pic>
        <p:nvPicPr>
          <p:cNvPr id="10" name="Imagen 6" descr="Texto&#10;&#10;Descripción generada automáticamente">
            <a:extLst>
              <a:ext uri="{FF2B5EF4-FFF2-40B4-BE49-F238E27FC236}">
                <a16:creationId xmlns:a16="http://schemas.microsoft.com/office/drawing/2014/main" id="{3B03212E-FD1D-3245-99F2-9643D2DD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76" y="1023806"/>
            <a:ext cx="2026883" cy="29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951F21-D7EA-0341-B0CB-AB46B83046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Termination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55B15-43FA-C444-AB23-45924FA1A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D56C5-BE5E-0A43-9090-F9D0BC7991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of a run can be </a:t>
            </a:r>
            <a:r>
              <a:rPr lang="es-ES" dirty="0" err="1"/>
              <a:t>stopped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pressing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Ctrl+C</a:t>
            </a:r>
            <a:r>
              <a:rPr lang="es-ES" dirty="0"/>
              <a:t>.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sure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</a:t>
            </a:r>
            <a:r>
              <a:rPr lang="es-ES" dirty="0" err="1"/>
              <a:t>abrut</a:t>
            </a:r>
            <a:r>
              <a:rPr lang="es-ES" dirty="0"/>
              <a:t> </a:t>
            </a:r>
            <a:r>
              <a:rPr lang="es-ES" dirty="0" err="1"/>
              <a:t>stopping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compss_clean_procs</a:t>
            </a:r>
            <a:r>
              <a:rPr lang="es-ES" dirty="0"/>
              <a:t>”, </a:t>
            </a:r>
            <a:r>
              <a:rPr lang="es-ES" dirty="0" err="1"/>
              <a:t>just</a:t>
            </a:r>
            <a:r>
              <a:rPr lang="es-ES" dirty="0"/>
              <a:t> in case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compss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did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correctly</a:t>
            </a:r>
            <a:r>
              <a:rPr lang="es-ES" dirty="0"/>
              <a:t>.</a:t>
            </a:r>
          </a:p>
          <a:p>
            <a:r>
              <a:rPr lang="es-ES" dirty="0"/>
              <a:t>To </a:t>
            </a:r>
            <a:r>
              <a:rPr lang="es-ES" dirty="0" err="1"/>
              <a:t>exit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pod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exit</a:t>
            </a:r>
            <a:r>
              <a:rPr lang="es-ES" dirty="0"/>
              <a:t>”</a:t>
            </a:r>
          </a:p>
          <a:p>
            <a:r>
              <a:rPr lang="es-ES" dirty="0"/>
              <a:t>To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deployment</a:t>
            </a:r>
            <a:r>
              <a:rPr lang="es-ES" dirty="0"/>
              <a:t>, </a:t>
            </a:r>
            <a:r>
              <a:rPr lang="es-ES" dirty="0" err="1"/>
              <a:t>exit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pod</a:t>
            </a:r>
            <a:r>
              <a:rPr lang="es-ES" dirty="0"/>
              <a:t> and in </a:t>
            </a:r>
            <a:r>
              <a:rPr lang="es-ES" dirty="0" err="1"/>
              <a:t>the</a:t>
            </a:r>
            <a:r>
              <a:rPr lang="es-ES" dirty="0"/>
              <a:t> “</a:t>
            </a:r>
            <a:r>
              <a:rPr lang="es-ES" i="1" dirty="0" err="1"/>
              <a:t>kubernetes</a:t>
            </a:r>
            <a:r>
              <a:rPr lang="es-ES" dirty="0"/>
              <a:t>” folder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–f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compss_deephealth.yaml</a:t>
            </a:r>
            <a:r>
              <a:rPr lang="es-ES" dirty="0"/>
              <a:t>”.  </a:t>
            </a:r>
          </a:p>
          <a:p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account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several</a:t>
            </a:r>
            <a:r>
              <a:rPr lang="es-ES" dirty="0"/>
              <a:t> </a:t>
            </a:r>
            <a:r>
              <a:rPr lang="es-ES" dirty="0" err="1"/>
              <a:t>seconds</a:t>
            </a:r>
            <a:r>
              <a:rPr lang="es-ES" dirty="0"/>
              <a:t>, so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recommended</a:t>
            </a:r>
            <a:r>
              <a:rPr lang="es-ES" dirty="0"/>
              <a:t> to </a:t>
            </a:r>
            <a:r>
              <a:rPr lang="es-ES" dirty="0" err="1"/>
              <a:t>wait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no </a:t>
            </a:r>
            <a:r>
              <a:rPr lang="es-ES" dirty="0" err="1"/>
              <a:t>pods</a:t>
            </a:r>
            <a:r>
              <a:rPr lang="es-ES" dirty="0"/>
              <a:t> are </a:t>
            </a:r>
            <a:r>
              <a:rPr lang="es-ES" dirty="0" err="1"/>
              <a:t>deployed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starting</a:t>
            </a:r>
            <a:r>
              <a:rPr lang="es-ES" dirty="0"/>
              <a:t> a new </a:t>
            </a:r>
            <a:r>
              <a:rPr lang="es-ES" dirty="0" err="1"/>
              <a:t>deployment</a:t>
            </a:r>
            <a:r>
              <a:rPr lang="es-ES" dirty="0"/>
              <a:t>. </a:t>
            </a:r>
            <a:r>
              <a:rPr lang="es-ES" dirty="0" err="1"/>
              <a:t>Remember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pods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: 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pods</a:t>
            </a:r>
            <a:r>
              <a:rPr lang="es-ES" dirty="0"/>
              <a:t>”</a:t>
            </a:r>
          </a:p>
          <a:p>
            <a:pPr marL="0" indent="0"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44604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22F8-8DAE-8745-80A6-BBF47FC7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929" y="2291959"/>
            <a:ext cx="5453096" cy="993775"/>
          </a:xfrm>
        </p:spPr>
        <p:txBody>
          <a:bodyPr/>
          <a:lstStyle/>
          <a:p>
            <a:pPr algn="l"/>
            <a:r>
              <a:rPr lang="en-ES" dirty="0"/>
              <a:t>Parallel exercises with simple benchmarks</a:t>
            </a:r>
          </a:p>
        </p:txBody>
      </p:sp>
    </p:spTree>
    <p:extLst>
      <p:ext uri="{BB962C8B-B14F-4D97-AF65-F5344CB8AC3E}">
        <p14:creationId xmlns:p14="http://schemas.microsoft.com/office/powerpoint/2010/main" val="122845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64E22C-1500-A245-9323-DC5DC7D88B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ES" dirty="0"/>
              <a:t>Memory Model and Parallel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0E883-185C-8949-9A61-520FB9BBD7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COMPSs Task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ED44-8186-C44E-8AA4-93586A4511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ES" dirty="0"/>
              <a:t>The </a:t>
            </a:r>
            <a:r>
              <a:rPr lang="en-ES" i="1" dirty="0"/>
              <a:t>master </a:t>
            </a:r>
            <a:r>
              <a:rPr lang="en-ES" dirty="0"/>
              <a:t>maintains the </a:t>
            </a:r>
            <a:r>
              <a:rPr lang="en-ES" i="1" dirty="0"/>
              <a:t>memory consistency</a:t>
            </a:r>
            <a:r>
              <a:rPr lang="en-ES" dirty="0"/>
              <a:t> and </a:t>
            </a:r>
            <a:r>
              <a:rPr lang="en-ES" i="1" dirty="0"/>
              <a:t>distributes</a:t>
            </a:r>
            <a:r>
              <a:rPr lang="en-ES" dirty="0"/>
              <a:t> the asynchronous tasks across the </a:t>
            </a:r>
            <a:r>
              <a:rPr lang="en-ES" i="1" dirty="0"/>
              <a:t>workers</a:t>
            </a:r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38174-3C01-C64D-A269-FA9C288CA23E}"/>
              </a:ext>
            </a:extLst>
          </p:cNvPr>
          <p:cNvSpPr txBox="1"/>
          <p:nvPr/>
        </p:nvSpPr>
        <p:spPr>
          <a:xfrm>
            <a:off x="285512" y="2441609"/>
            <a:ext cx="1204176" cy="1823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u="sng" dirty="0">
                <a:latin typeface="Courier New"/>
                <a:cs typeface="Courier New"/>
              </a:rPr>
              <a:t>@task</a:t>
            </a:r>
            <a:r>
              <a:rPr lang="en-US" sz="1100" b="1" dirty="0">
                <a:latin typeface="Courier New"/>
                <a:cs typeface="Courier New"/>
              </a:rPr>
              <a:t>(x=OUT)</a:t>
            </a:r>
          </a:p>
          <a:p>
            <a:r>
              <a:rPr lang="en-US" sz="1100" dirty="0">
                <a:latin typeface="Courier New"/>
                <a:cs typeface="Courier New"/>
              </a:rPr>
              <a:t>def f1(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):</a:t>
            </a:r>
          </a:p>
          <a:p>
            <a:r>
              <a:rPr lang="en-US" sz="1100" dirty="0">
                <a:latin typeface="Courier New"/>
                <a:cs typeface="Courier New"/>
              </a:rPr>
              <a:t>    …</a:t>
            </a:r>
          </a:p>
          <a:p>
            <a:r>
              <a:rPr lang="en-US" sz="1100" dirty="0">
                <a:latin typeface="Courier New"/>
                <a:cs typeface="Courier New"/>
              </a:rPr>
              <a:t>    return x</a:t>
            </a:r>
          </a:p>
          <a:p>
            <a:pPr>
              <a:spcBef>
                <a:spcPts val="300"/>
              </a:spcBef>
            </a:pPr>
            <a:r>
              <a:rPr lang="en-US" sz="1100" b="1" u="sng" dirty="0">
                <a:latin typeface="Courier New"/>
                <a:cs typeface="Courier New"/>
              </a:rPr>
              <a:t>@task</a:t>
            </a:r>
            <a:r>
              <a:rPr lang="en-US" sz="1100" b="1" dirty="0">
                <a:latin typeface="Courier New"/>
                <a:cs typeface="Courier New"/>
              </a:rPr>
              <a:t>(x=IN)</a:t>
            </a:r>
          </a:p>
          <a:p>
            <a:r>
              <a:rPr lang="en-US" sz="1100" dirty="0">
                <a:latin typeface="Courier New"/>
                <a:cs typeface="Courier New"/>
              </a:rPr>
              <a:t>def f2(x):</a:t>
            </a:r>
          </a:p>
          <a:p>
            <a:r>
              <a:rPr lang="en-US" sz="1100" dirty="0">
                <a:latin typeface="Courier New"/>
                <a:cs typeface="Courier New"/>
              </a:rPr>
              <a:t>    …</a:t>
            </a:r>
          </a:p>
          <a:p>
            <a:r>
              <a:rPr lang="en-US" sz="1100" dirty="0">
                <a:latin typeface="Courier New"/>
                <a:cs typeface="Courier New"/>
              </a:rPr>
              <a:t>def main():</a:t>
            </a:r>
          </a:p>
          <a:p>
            <a:r>
              <a:rPr lang="en-US" sz="1100" dirty="0">
                <a:latin typeface="Courier New"/>
                <a:cs typeface="Courier New"/>
              </a:rPr>
              <a:t>    x=f1(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r>
              <a:rPr lang="en-US" sz="1100" dirty="0">
                <a:latin typeface="Courier New"/>
                <a:cs typeface="Courier New"/>
              </a:rPr>
              <a:t>    f2(x)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384E6A-E158-7F41-949E-E0E17727D9D9}"/>
              </a:ext>
            </a:extLst>
          </p:cNvPr>
          <p:cNvGrpSpPr/>
          <p:nvPr/>
        </p:nvGrpSpPr>
        <p:grpSpPr>
          <a:xfrm>
            <a:off x="4620616" y="2808811"/>
            <a:ext cx="340848" cy="910574"/>
            <a:chOff x="8002469" y="3698708"/>
            <a:chExt cx="340848" cy="9105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533A3C-278F-C64B-9CE1-B9C3B1310391}"/>
                </a:ext>
              </a:extLst>
            </p:cNvPr>
            <p:cNvSpPr/>
            <p:nvPr/>
          </p:nvSpPr>
          <p:spPr>
            <a:xfrm>
              <a:off x="8002469" y="3698708"/>
              <a:ext cx="340848" cy="340849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3DCD2E-544A-C641-A112-16390E51724D}"/>
                </a:ext>
              </a:extLst>
            </p:cNvPr>
            <p:cNvSpPr/>
            <p:nvPr/>
          </p:nvSpPr>
          <p:spPr>
            <a:xfrm>
              <a:off x="8002469" y="4268433"/>
              <a:ext cx="340848" cy="340849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EC88CB-8C62-B04D-9585-9034DDA1A33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8172893" y="4039557"/>
              <a:ext cx="0" cy="22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AD9BB5-2AAE-1341-8CD5-FF3971F73D55}"/>
              </a:ext>
            </a:extLst>
          </p:cNvPr>
          <p:cNvSpPr/>
          <p:nvPr/>
        </p:nvSpPr>
        <p:spPr>
          <a:xfrm>
            <a:off x="7000183" y="2424478"/>
            <a:ext cx="1138265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latin typeface="Raleway" pitchFamily="2" charset="77"/>
              </a:rPr>
              <a:t>Resource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DDE32-BBA8-1C4C-B93A-0B2D73A2D7CA}"/>
              </a:ext>
            </a:extLst>
          </p:cNvPr>
          <p:cNvSpPr txBox="1"/>
          <p:nvPr/>
        </p:nvSpPr>
        <p:spPr>
          <a:xfrm>
            <a:off x="2501665" y="3429911"/>
            <a:ext cx="215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1. Data renaming of WaR and WaW</a:t>
            </a:r>
          </a:p>
          <a:p>
            <a:pPr algn="ctr"/>
            <a:r>
              <a:rPr lang="en-E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2. TDG generation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069314-44B4-9F49-8868-71744928EB72}"/>
              </a:ext>
            </a:extLst>
          </p:cNvPr>
          <p:cNvSpPr txBox="1"/>
          <p:nvPr/>
        </p:nvSpPr>
        <p:spPr>
          <a:xfrm>
            <a:off x="4809064" y="3452763"/>
            <a:ext cx="144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ES" sz="1200" dirty="0">
                <a:latin typeface="Raleway" pitchFamily="2" charset="77"/>
              </a:rPr>
              <a:t>3. Task 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0C0A1-87B1-E240-A5C9-229B2C7B7946}"/>
              </a:ext>
            </a:extLst>
          </p:cNvPr>
          <p:cNvSpPr txBox="1"/>
          <p:nvPr/>
        </p:nvSpPr>
        <p:spPr>
          <a:xfrm>
            <a:off x="5799666" y="2961211"/>
            <a:ext cx="106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ES" sz="1200" dirty="0">
                <a:latin typeface="Raleway" pitchFamily="2" charset="77"/>
              </a:rPr>
              <a:t>4. Data Transfer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1F40069-FE25-C846-9772-2730AED2D6A6}"/>
              </a:ext>
            </a:extLst>
          </p:cNvPr>
          <p:cNvSpPr/>
          <p:nvPr/>
        </p:nvSpPr>
        <p:spPr>
          <a:xfrm>
            <a:off x="3666064" y="2981452"/>
            <a:ext cx="806739" cy="374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48BABC6-122D-674F-B03B-85C15639C9FE}"/>
              </a:ext>
            </a:extLst>
          </p:cNvPr>
          <p:cNvSpPr/>
          <p:nvPr/>
        </p:nvSpPr>
        <p:spPr>
          <a:xfrm>
            <a:off x="7000185" y="3795507"/>
            <a:ext cx="1138264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latin typeface="Raleway" pitchFamily="2" charset="77"/>
              </a:rPr>
              <a:t>Resource 3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D7E235D-EBBE-8043-930B-2A3BA49928DF}"/>
              </a:ext>
            </a:extLst>
          </p:cNvPr>
          <p:cNvSpPr/>
          <p:nvPr/>
        </p:nvSpPr>
        <p:spPr>
          <a:xfrm>
            <a:off x="5141479" y="3036806"/>
            <a:ext cx="734385" cy="374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8BD591-20F9-C644-B7D5-8CC331431E12}"/>
              </a:ext>
            </a:extLst>
          </p:cNvPr>
          <p:cNvSpPr/>
          <p:nvPr/>
        </p:nvSpPr>
        <p:spPr>
          <a:xfrm>
            <a:off x="8045643" y="2632531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4EA9AA-95BE-1A44-924F-60ACE3516E9B}"/>
              </a:ext>
            </a:extLst>
          </p:cNvPr>
          <p:cNvSpPr/>
          <p:nvPr/>
        </p:nvSpPr>
        <p:spPr>
          <a:xfrm>
            <a:off x="8045644" y="3991314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1E6676-FC8E-FC4E-B125-2B9FF483F690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7569316" y="2793810"/>
            <a:ext cx="1" cy="10016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291454-876F-C444-823A-E577DC88AD4E}"/>
              </a:ext>
            </a:extLst>
          </p:cNvPr>
          <p:cNvSpPr txBox="1"/>
          <p:nvPr/>
        </p:nvSpPr>
        <p:spPr>
          <a:xfrm>
            <a:off x="7235600" y="31396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2BCB33F-D1D5-5F46-B0F7-6B1DDD16B867}"/>
              </a:ext>
            </a:extLst>
          </p:cNvPr>
          <p:cNvSpPr/>
          <p:nvPr/>
        </p:nvSpPr>
        <p:spPr>
          <a:xfrm>
            <a:off x="2089946" y="2274764"/>
            <a:ext cx="4651733" cy="2133600"/>
          </a:xfrm>
          <a:prstGeom prst="roundRect">
            <a:avLst>
              <a:gd name="adj" fmla="val 607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2554CBE-ADFA-3E4F-B6F0-8206BC8C9807}"/>
              </a:ext>
            </a:extLst>
          </p:cNvPr>
          <p:cNvSpPr/>
          <p:nvPr/>
        </p:nvSpPr>
        <p:spPr>
          <a:xfrm>
            <a:off x="6836658" y="2274764"/>
            <a:ext cx="1641060" cy="819349"/>
          </a:xfrm>
          <a:prstGeom prst="roundRect">
            <a:avLst>
              <a:gd name="adj" fmla="val 16123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85DAB6-AFD1-CB4D-8E8A-621C62F0DCE2}"/>
              </a:ext>
            </a:extLst>
          </p:cNvPr>
          <p:cNvSpPr txBox="1"/>
          <p:nvPr/>
        </p:nvSpPr>
        <p:spPr>
          <a:xfrm>
            <a:off x="2190996" y="1848967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b="1" dirty="0">
                <a:latin typeface="Raleway" pitchFamily="2" charset="77"/>
              </a:rPr>
              <a:t>Master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243485-0F42-4B43-B690-0B325C1C6FE8}"/>
              </a:ext>
            </a:extLst>
          </p:cNvPr>
          <p:cNvSpPr txBox="1"/>
          <p:nvPr/>
        </p:nvSpPr>
        <p:spPr>
          <a:xfrm>
            <a:off x="6763450" y="1527333"/>
            <a:ext cx="1736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1600" b="1" dirty="0">
                <a:latin typeface="Raleway" pitchFamily="2" charset="77"/>
              </a:rPr>
              <a:t>Workers</a:t>
            </a:r>
          </a:p>
          <a:p>
            <a:pPr algn="ctr"/>
            <a:r>
              <a:rPr lang="en-ES" sz="1600" i="1" dirty="0">
                <a:latin typeface="Raleway" pitchFamily="2" charset="77"/>
              </a:rPr>
              <a:t>(resource.xml)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B95D484-5693-AE42-AB5F-37679E8EA09D}"/>
              </a:ext>
            </a:extLst>
          </p:cNvPr>
          <p:cNvSpPr/>
          <p:nvPr/>
        </p:nvSpPr>
        <p:spPr>
          <a:xfrm>
            <a:off x="6836658" y="3632186"/>
            <a:ext cx="1641060" cy="776178"/>
          </a:xfrm>
          <a:prstGeom prst="roundRect">
            <a:avLst>
              <a:gd name="adj" fmla="val 14326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69F625C-5116-DE40-8A72-94CECC8B0FE8}"/>
              </a:ext>
            </a:extLst>
          </p:cNvPr>
          <p:cNvSpPr/>
          <p:nvPr/>
        </p:nvSpPr>
        <p:spPr>
          <a:xfrm>
            <a:off x="2299199" y="2997260"/>
            <a:ext cx="1138265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latin typeface="Raleway" pitchFamily="2" charset="77"/>
              </a:rPr>
              <a:t>Resource 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488DCE-FDE3-254E-AAC8-91465464B2B2}"/>
              </a:ext>
            </a:extLst>
          </p:cNvPr>
          <p:cNvSpPr/>
          <p:nvPr/>
        </p:nvSpPr>
        <p:spPr>
          <a:xfrm>
            <a:off x="2203779" y="2743912"/>
            <a:ext cx="346315" cy="34631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38">
            <a:extLst>
              <a:ext uri="{FF2B5EF4-FFF2-40B4-BE49-F238E27FC236}">
                <a16:creationId xmlns:a16="http://schemas.microsoft.com/office/drawing/2014/main" id="{D8BD7093-CC47-7D44-B29C-38975B107364}"/>
              </a:ext>
            </a:extLst>
          </p:cNvPr>
          <p:cNvCxnSpPr>
            <a:cxnSpLocks/>
            <a:stCxn id="26" idx="0"/>
            <a:endCxn id="10" idx="1"/>
          </p:cNvCxnSpPr>
          <p:nvPr/>
        </p:nvCxnSpPr>
        <p:spPr>
          <a:xfrm rot="5400000" flipH="1" flipV="1">
            <a:off x="4740199" y="737277"/>
            <a:ext cx="388116" cy="4131851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CFC899-6069-7049-8F3F-4DCD05C3FB42}"/>
              </a:ext>
            </a:extLst>
          </p:cNvPr>
          <p:cNvSpPr txBox="1"/>
          <p:nvPr/>
        </p:nvSpPr>
        <p:spPr>
          <a:xfrm>
            <a:off x="6368547" y="22572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7A66E73-8FAD-2E4F-816F-3A21E703B295}"/>
              </a:ext>
            </a:extLst>
          </p:cNvPr>
          <p:cNvSpPr/>
          <p:nvPr/>
        </p:nvSpPr>
        <p:spPr>
          <a:xfrm rot="5400000">
            <a:off x="8302963" y="2441117"/>
            <a:ext cx="697658" cy="4273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77"/>
              </a:rPr>
              <a:t>Native Linux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1882FB7-0122-8741-8F79-5BDB65E5F0DB}"/>
              </a:ext>
            </a:extLst>
          </p:cNvPr>
          <p:cNvSpPr/>
          <p:nvPr/>
        </p:nvSpPr>
        <p:spPr>
          <a:xfrm rot="5400000">
            <a:off x="8323941" y="3802338"/>
            <a:ext cx="655702" cy="4273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77"/>
              </a:rPr>
              <a:t>cloud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569F4E1-FB86-BB41-991E-3B7BB877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089" y="1376185"/>
            <a:ext cx="524654" cy="83027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FDA6237-FDF4-924A-916D-CA616440890A}"/>
              </a:ext>
            </a:extLst>
          </p:cNvPr>
          <p:cNvSpPr/>
          <p:nvPr/>
        </p:nvSpPr>
        <p:spPr>
          <a:xfrm>
            <a:off x="1602678" y="2544656"/>
            <a:ext cx="345943" cy="3459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69A5D1-31EB-B144-8129-54C316E79AEF}"/>
              </a:ext>
            </a:extLst>
          </p:cNvPr>
          <p:cNvSpPr/>
          <p:nvPr/>
        </p:nvSpPr>
        <p:spPr>
          <a:xfrm>
            <a:off x="1600204" y="3108976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B96C00-5FDA-6740-B26D-5CF1CF95654F}"/>
              </a:ext>
            </a:extLst>
          </p:cNvPr>
          <p:cNvSpPr/>
          <p:nvPr/>
        </p:nvSpPr>
        <p:spPr>
          <a:xfrm>
            <a:off x="1600204" y="3678701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BE9FA7-EEE0-1842-88E1-7B3AB53C4D0E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1770628" y="3449825"/>
            <a:ext cx="0" cy="22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8B5423-A1D3-364B-8A4F-474C5452A972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770628" y="2890600"/>
            <a:ext cx="5022" cy="21837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4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6" grpId="0" animBg="1"/>
      <p:bldP spid="17" grpId="0" animBg="1"/>
      <p:bldP spid="18" grpId="0" animBg="1"/>
      <p:bldP spid="20" grpId="0"/>
      <p:bldP spid="27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EDA701-893D-DC46-AF83-E005F122A3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ES" dirty="0"/>
              <a:t>Memory Model and Parallel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78D50-AE5B-B041-ABFE-54DE83A4E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COMPSs Task Model</a:t>
            </a:r>
          </a:p>
          <a:p>
            <a:endParaRPr lang="en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4FB9E-E2A5-0A48-8D83-83B0188130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8525" y="954137"/>
            <a:ext cx="3429633" cy="3734464"/>
          </a:xfrm>
        </p:spPr>
        <p:txBody>
          <a:bodyPr/>
          <a:lstStyle/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@task</a:t>
            </a:r>
            <a:r>
              <a:rPr lang="en-GB" sz="1800" dirty="0"/>
              <a:t> (python decorator) to describe parallel units</a:t>
            </a:r>
          </a:p>
          <a:p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compss_wait_on</a:t>
            </a:r>
            <a:r>
              <a:rPr lang="en-GB" sz="1800" b="1" dirty="0">
                <a:cs typeface="Courier New" panose="02070309020205020404" pitchFamily="49" charset="0"/>
              </a:rPr>
              <a:t> </a:t>
            </a:r>
            <a:r>
              <a:rPr lang="en-GB" sz="1800" dirty="0">
                <a:cs typeface="Courier New" panose="02070309020205020404" pitchFamily="49" charset="0"/>
              </a:rPr>
              <a:t>(COMPSs runtime call) for coarse-grain synchronization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IN,OUT,INOUT</a:t>
            </a:r>
            <a:r>
              <a:rPr lang="en-GB" sz="1800" dirty="0">
                <a:cs typeface="Courier New" panose="02070309020205020404" pitchFamily="49" charset="0"/>
              </a:rPr>
              <a:t> data dependencies </a:t>
            </a:r>
            <a:r>
              <a:rPr lang="en-GB" sz="1800" dirty="0"/>
              <a:t>(python decorator) for fine-grain synchronization</a:t>
            </a:r>
            <a:endParaRPr lang="en-GB" sz="2200" dirty="0"/>
          </a:p>
          <a:p>
            <a:endParaRPr lang="en-E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A62D8-78CD-3D41-906C-2808A2154D04}"/>
              </a:ext>
            </a:extLst>
          </p:cNvPr>
          <p:cNvSpPr txBox="1"/>
          <p:nvPr/>
        </p:nvSpPr>
        <p:spPr>
          <a:xfrm>
            <a:off x="5002764" y="761827"/>
            <a:ext cx="2601994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Courier New"/>
                <a:cs typeface="Courier New"/>
              </a:rPr>
              <a:t>@task</a:t>
            </a:r>
            <a:r>
              <a:rPr lang="en-US" sz="1200" b="1" dirty="0">
                <a:latin typeface="Courier New"/>
                <a:cs typeface="Courier New"/>
              </a:rPr>
              <a:t>(x=OUT)</a:t>
            </a:r>
          </a:p>
          <a:p>
            <a:r>
              <a:rPr lang="en-US" sz="1200" dirty="0">
                <a:latin typeface="Courier New"/>
                <a:cs typeface="Courier New"/>
              </a:rPr>
              <a:t>def f1(</a:t>
            </a:r>
            <a:r>
              <a:rPr lang="en-US" sz="1200" dirty="0" err="1">
                <a:latin typeface="Courier New"/>
                <a:cs typeface="Courier New"/>
              </a:rPr>
              <a:t>i</a:t>
            </a:r>
            <a:r>
              <a:rPr lang="en-US" sz="1200" dirty="0">
                <a:latin typeface="Courier New"/>
                <a:cs typeface="Courier New"/>
              </a:rPr>
              <a:t>):</a:t>
            </a:r>
          </a:p>
          <a:p>
            <a:r>
              <a:rPr lang="en-US" sz="1200" dirty="0">
                <a:latin typeface="Courier New"/>
                <a:cs typeface="Courier New"/>
              </a:rPr>
              <a:t>    return </a:t>
            </a:r>
            <a:r>
              <a:rPr lang="en-US" sz="1200" dirty="0" err="1">
                <a:latin typeface="Courier New"/>
                <a:cs typeface="Courier New"/>
              </a:rPr>
              <a:t>i</a:t>
            </a:r>
            <a:r>
              <a:rPr lang="en-US" sz="1200" dirty="0">
                <a:latin typeface="Courier New"/>
                <a:cs typeface="Courier New"/>
              </a:rPr>
              <a:t>*2</a:t>
            </a:r>
          </a:p>
          <a:p>
            <a:pPr>
              <a:spcBef>
                <a:spcPts val="300"/>
              </a:spcBef>
            </a:pPr>
            <a:r>
              <a:rPr lang="en-US" sz="1200" b="1" u="sng" dirty="0">
                <a:latin typeface="Courier New"/>
                <a:cs typeface="Courier New"/>
              </a:rPr>
              <a:t>@task</a:t>
            </a:r>
            <a:r>
              <a:rPr lang="en-US" sz="1200" b="1" dirty="0">
                <a:latin typeface="Courier New"/>
                <a:cs typeface="Courier New"/>
              </a:rPr>
              <a:t>(x=IN)</a:t>
            </a:r>
          </a:p>
          <a:p>
            <a:r>
              <a:rPr lang="en-US" sz="1200" dirty="0">
                <a:latin typeface="Courier New"/>
                <a:cs typeface="Courier New"/>
              </a:rPr>
              <a:t>def f2(x):</a:t>
            </a:r>
          </a:p>
          <a:p>
            <a:r>
              <a:rPr lang="en-US" sz="1200" dirty="0">
                <a:latin typeface="Courier New"/>
                <a:cs typeface="Courier New"/>
              </a:rPr>
              <a:t>    return x+2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urier New"/>
                <a:cs typeface="Courier New"/>
              </a:rPr>
              <a:t>def </a:t>
            </a:r>
            <a:r>
              <a:rPr lang="en-US" sz="1200" b="1" dirty="0">
                <a:latin typeface="Courier New"/>
                <a:cs typeface="Courier New"/>
              </a:rPr>
              <a:t>main</a:t>
            </a:r>
            <a:r>
              <a:rPr lang="en-US" sz="1200" dirty="0">
                <a:latin typeface="Courier New"/>
                <a:cs typeface="Courier New"/>
              </a:rPr>
              <a:t>():</a:t>
            </a:r>
          </a:p>
          <a:p>
            <a:r>
              <a:rPr lang="en-US" sz="1200" dirty="0">
                <a:latin typeface="Courier New"/>
                <a:cs typeface="Courier New"/>
              </a:rPr>
              <a:t>    for </a:t>
            </a:r>
            <a:r>
              <a:rPr lang="en-US" sz="1200" dirty="0" err="1">
                <a:latin typeface="Courier New"/>
                <a:cs typeface="Courier New"/>
              </a:rPr>
              <a:t>i</a:t>
            </a:r>
            <a:r>
              <a:rPr lang="en-US" sz="1200" dirty="0">
                <a:latin typeface="Courier New"/>
                <a:cs typeface="Courier New"/>
              </a:rPr>
              <a:t> in [1..2]</a:t>
            </a:r>
          </a:p>
          <a:p>
            <a:r>
              <a:rPr lang="en-US" sz="1200" dirty="0">
                <a:latin typeface="Courier New"/>
                <a:cs typeface="Courier New"/>
              </a:rPr>
              <a:t>        x=f1(</a:t>
            </a:r>
            <a:r>
              <a:rPr lang="en-US" sz="1200" dirty="0" err="1">
                <a:latin typeface="Courier New"/>
                <a:cs typeface="Courier New"/>
              </a:rPr>
              <a:t>i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r>
              <a:rPr lang="en-US" sz="1200" dirty="0">
                <a:latin typeface="Courier New"/>
                <a:cs typeface="Courier New"/>
              </a:rPr>
              <a:t>        y=f2(x)  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compss_wait_on</a:t>
            </a:r>
            <a:r>
              <a:rPr lang="en-US" sz="1200" b="1" dirty="0">
                <a:latin typeface="Courier New"/>
                <a:cs typeface="Courier New"/>
              </a:rPr>
              <a:t>(y)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ADCD68-BABA-744D-B009-6FBD3249AA71}"/>
              </a:ext>
            </a:extLst>
          </p:cNvPr>
          <p:cNvSpPr/>
          <p:nvPr/>
        </p:nvSpPr>
        <p:spPr>
          <a:xfrm>
            <a:off x="5747200" y="4163676"/>
            <a:ext cx="1910444" cy="548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9A070B-45B4-2E4A-8634-84480505A1DC}"/>
              </a:ext>
            </a:extLst>
          </p:cNvPr>
          <p:cNvSpPr/>
          <p:nvPr/>
        </p:nvSpPr>
        <p:spPr>
          <a:xfrm>
            <a:off x="6394557" y="4291569"/>
            <a:ext cx="905399" cy="23988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FC6208-4F0A-D54C-8105-F03B9C9C0FFB}"/>
              </a:ext>
            </a:extLst>
          </p:cNvPr>
          <p:cNvSpPr/>
          <p:nvPr/>
        </p:nvSpPr>
        <p:spPr>
          <a:xfrm>
            <a:off x="5240333" y="4295463"/>
            <a:ext cx="923511" cy="23988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A79301-8F16-974C-A599-EAAFFA220717}"/>
              </a:ext>
            </a:extLst>
          </p:cNvPr>
          <p:cNvSpPr/>
          <p:nvPr/>
        </p:nvSpPr>
        <p:spPr>
          <a:xfrm>
            <a:off x="6167467" y="4297153"/>
            <a:ext cx="223468" cy="239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38CDCA-B3B2-8B45-8AD1-4FD240A9AA7D}"/>
              </a:ext>
            </a:extLst>
          </p:cNvPr>
          <p:cNvSpPr txBox="1"/>
          <p:nvPr/>
        </p:nvSpPr>
        <p:spPr>
          <a:xfrm>
            <a:off x="4543733" y="3698840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>
                <a:latin typeface="Raleway" pitchFamily="2" charset="77"/>
              </a:rPr>
              <a:t>worker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600BEE-B81D-F140-9F64-D930B19CF523}"/>
              </a:ext>
            </a:extLst>
          </p:cNvPr>
          <p:cNvSpPr txBox="1"/>
          <p:nvPr/>
        </p:nvSpPr>
        <p:spPr>
          <a:xfrm>
            <a:off x="4328158" y="42523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>
                <a:latin typeface="Raleway" pitchFamily="2" charset="77"/>
              </a:rPr>
              <a:t>master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88AD7F-65DE-644A-B4B6-8F6163CCAC06}"/>
              </a:ext>
            </a:extLst>
          </p:cNvPr>
          <p:cNvCxnSpPr>
            <a:cxnSpLocks/>
          </p:cNvCxnSpPr>
          <p:nvPr/>
        </p:nvCxnSpPr>
        <p:spPr>
          <a:xfrm>
            <a:off x="4622818" y="3964359"/>
            <a:ext cx="298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C29681-575A-B744-9C76-5CF708C6B825}"/>
              </a:ext>
            </a:extLst>
          </p:cNvPr>
          <p:cNvCxnSpPr>
            <a:cxnSpLocks/>
          </p:cNvCxnSpPr>
          <p:nvPr/>
        </p:nvCxnSpPr>
        <p:spPr>
          <a:xfrm>
            <a:off x="4622818" y="4535351"/>
            <a:ext cx="298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DF46594-628F-5147-85CA-411D5D5E91CE}"/>
              </a:ext>
            </a:extLst>
          </p:cNvPr>
          <p:cNvSpPr/>
          <p:nvPr/>
        </p:nvSpPr>
        <p:spPr>
          <a:xfrm>
            <a:off x="5016865" y="4295464"/>
            <a:ext cx="223469" cy="239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D8E079-22BA-2748-8046-DA5659196F82}"/>
              </a:ext>
            </a:extLst>
          </p:cNvPr>
          <p:cNvSpPr/>
          <p:nvPr/>
        </p:nvSpPr>
        <p:spPr>
          <a:xfrm>
            <a:off x="5240333" y="3724472"/>
            <a:ext cx="463545" cy="239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2CA779-DFC0-D94C-86A7-4C3A1F49ABB9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H="1" flipV="1">
            <a:off x="5240333" y="3844416"/>
            <a:ext cx="1" cy="57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0D7EA1E-C2FB-824E-A0FC-33D6B0DD517D}"/>
              </a:ext>
            </a:extLst>
          </p:cNvPr>
          <p:cNvSpPr/>
          <p:nvPr/>
        </p:nvSpPr>
        <p:spPr>
          <a:xfrm>
            <a:off x="7301328" y="4286322"/>
            <a:ext cx="204784" cy="239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21BABD-9790-FA45-ADD3-9A8355C1079D}"/>
              </a:ext>
            </a:extLst>
          </p:cNvPr>
          <p:cNvSpPr/>
          <p:nvPr/>
        </p:nvSpPr>
        <p:spPr>
          <a:xfrm>
            <a:off x="6385558" y="3733307"/>
            <a:ext cx="463588" cy="239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F2F57A-BA23-FE44-963A-119E4CCB07DC}"/>
              </a:ext>
            </a:extLst>
          </p:cNvPr>
          <p:cNvCxnSpPr>
            <a:cxnSpLocks/>
            <a:stCxn id="34" idx="1"/>
            <a:endCxn id="45" idx="1"/>
          </p:cNvCxnSpPr>
          <p:nvPr/>
        </p:nvCxnSpPr>
        <p:spPr>
          <a:xfrm flipH="1" flipV="1">
            <a:off x="6385558" y="3853251"/>
            <a:ext cx="8999" cy="55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DFB068-EB1D-864E-9148-446BC9ED62AA}"/>
              </a:ext>
            </a:extLst>
          </p:cNvPr>
          <p:cNvCxnSpPr>
            <a:cxnSpLocks/>
            <a:stCxn id="55" idx="3"/>
            <a:endCxn id="44" idx="1"/>
          </p:cNvCxnSpPr>
          <p:nvPr/>
        </p:nvCxnSpPr>
        <p:spPr>
          <a:xfrm flipH="1">
            <a:off x="7301328" y="3319429"/>
            <a:ext cx="9182" cy="108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DC86F71-4588-0349-A716-BC41B2EE8441}"/>
              </a:ext>
            </a:extLst>
          </p:cNvPr>
          <p:cNvSpPr txBox="1"/>
          <p:nvPr/>
        </p:nvSpPr>
        <p:spPr>
          <a:xfrm>
            <a:off x="5300073" y="345540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094AF4-7B71-124C-961D-28E2DE82259D}"/>
              </a:ext>
            </a:extLst>
          </p:cNvPr>
          <p:cNvSpPr txBox="1"/>
          <p:nvPr/>
        </p:nvSpPr>
        <p:spPr>
          <a:xfrm>
            <a:off x="6414406" y="34588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5A7775-3FB3-A74B-A7FB-FE76E8FE21E7}"/>
              </a:ext>
            </a:extLst>
          </p:cNvPr>
          <p:cNvSpPr txBox="1"/>
          <p:nvPr/>
        </p:nvSpPr>
        <p:spPr>
          <a:xfrm>
            <a:off x="5188563" y="392568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i=1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D2CA31-E150-9E40-974B-0440BB239B11}"/>
              </a:ext>
            </a:extLst>
          </p:cNvPr>
          <p:cNvSpPr txBox="1"/>
          <p:nvPr/>
        </p:nvSpPr>
        <p:spPr>
          <a:xfrm>
            <a:off x="6331050" y="394939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i=2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690C58-3F95-8246-8DF6-D0463B9D141E}"/>
              </a:ext>
            </a:extLst>
          </p:cNvPr>
          <p:cNvSpPr txBox="1"/>
          <p:nvPr/>
        </p:nvSpPr>
        <p:spPr>
          <a:xfrm>
            <a:off x="4526208" y="31738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>
                <a:latin typeface="Raleway" pitchFamily="2" charset="77"/>
              </a:rPr>
              <a:t>worker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88E122-6572-0D4E-A9E1-FB702D90EC8D}"/>
              </a:ext>
            </a:extLst>
          </p:cNvPr>
          <p:cNvCxnSpPr>
            <a:cxnSpLocks/>
          </p:cNvCxnSpPr>
          <p:nvPr/>
        </p:nvCxnSpPr>
        <p:spPr>
          <a:xfrm>
            <a:off x="4605293" y="3439373"/>
            <a:ext cx="2923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A7F34CD-F5A4-1D41-86A5-E4C5D306DF60}"/>
              </a:ext>
            </a:extLst>
          </p:cNvPr>
          <p:cNvSpPr/>
          <p:nvPr/>
        </p:nvSpPr>
        <p:spPr>
          <a:xfrm>
            <a:off x="5703878" y="3199486"/>
            <a:ext cx="463589" cy="239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b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99A977-25FE-DC4B-966C-4E6602E5B36D}"/>
              </a:ext>
            </a:extLst>
          </p:cNvPr>
          <p:cNvSpPr/>
          <p:nvPr/>
        </p:nvSpPr>
        <p:spPr>
          <a:xfrm>
            <a:off x="6846922" y="3199485"/>
            <a:ext cx="463588" cy="239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A9278A-BFCF-9845-B928-465F76E68758}"/>
              </a:ext>
            </a:extLst>
          </p:cNvPr>
          <p:cNvCxnSpPr>
            <a:cxnSpLocks/>
            <a:stCxn id="54" idx="3"/>
            <a:endCxn id="36" idx="1"/>
          </p:cNvCxnSpPr>
          <p:nvPr/>
        </p:nvCxnSpPr>
        <p:spPr>
          <a:xfrm>
            <a:off x="6167467" y="3319430"/>
            <a:ext cx="0" cy="109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2C549FA-28BE-E64E-AA4D-0871797178B7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 flipV="1">
            <a:off x="5703878" y="3319430"/>
            <a:ext cx="0" cy="52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886812-0B08-E94B-96BC-A553AED59709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 flipH="1" flipV="1">
            <a:off x="6846922" y="3319429"/>
            <a:ext cx="2224" cy="53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C88FA0-C201-7349-B84B-E447FA30AFB7}"/>
              </a:ext>
            </a:extLst>
          </p:cNvPr>
          <p:cNvSpPr txBox="1"/>
          <p:nvPr/>
        </p:nvSpPr>
        <p:spPr>
          <a:xfrm>
            <a:off x="5761437" y="345298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y=4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DB4681-5D6E-7E4E-B0DF-6CD1E84D3278}"/>
              </a:ext>
            </a:extLst>
          </p:cNvPr>
          <p:cNvSpPr txBox="1"/>
          <p:nvPr/>
        </p:nvSpPr>
        <p:spPr>
          <a:xfrm>
            <a:off x="6902442" y="34482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y=6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9A8D35-33F9-734A-B0BA-695F8D5B67E0}"/>
              </a:ext>
            </a:extLst>
          </p:cNvPr>
          <p:cNvSpPr txBox="1"/>
          <p:nvPr/>
        </p:nvSpPr>
        <p:spPr>
          <a:xfrm>
            <a:off x="4855001" y="452620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9BD654-F2C7-994E-9152-5809B0B53F58}"/>
              </a:ext>
            </a:extLst>
          </p:cNvPr>
          <p:cNvSpPr txBox="1"/>
          <p:nvPr/>
        </p:nvSpPr>
        <p:spPr>
          <a:xfrm>
            <a:off x="6000919" y="452620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5CC8F1-FBC1-6F40-B6EF-7F7685B4B11B}"/>
              </a:ext>
            </a:extLst>
          </p:cNvPr>
          <p:cNvSpPr txBox="1"/>
          <p:nvPr/>
        </p:nvSpPr>
        <p:spPr>
          <a:xfrm>
            <a:off x="7125438" y="452620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F87923-F65E-124B-9F42-8B519774F77C}"/>
              </a:ext>
            </a:extLst>
          </p:cNvPr>
          <p:cNvSpPr txBox="1"/>
          <p:nvPr/>
        </p:nvSpPr>
        <p:spPr>
          <a:xfrm>
            <a:off x="5175638" y="4103385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E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ompss_wait_on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E6244B-2978-4346-9979-BB218CCE8F33}"/>
              </a:ext>
            </a:extLst>
          </p:cNvPr>
          <p:cNvSpPr txBox="1"/>
          <p:nvPr/>
        </p:nvSpPr>
        <p:spPr>
          <a:xfrm>
            <a:off x="6325262" y="4108535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E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ompss_wait_on</a:t>
            </a:r>
          </a:p>
        </p:txBody>
      </p:sp>
    </p:spTree>
    <p:extLst>
      <p:ext uri="{BB962C8B-B14F-4D97-AF65-F5344CB8AC3E}">
        <p14:creationId xmlns:p14="http://schemas.microsoft.com/office/powerpoint/2010/main" val="302978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DFAF8C-083E-F240-98B6-C7AA031DBB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9D79-9D59-9947-827C-90F18ED99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Parallel exercises with simple benchmarks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C2C10-00C1-084E-BFF6-65B448BB2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8524" y="954137"/>
            <a:ext cx="3812813" cy="373446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ES" dirty="0"/>
              <a:t>Identify the parallelism exposed by the </a:t>
            </a:r>
            <a:r>
              <a:rPr lang="en-ES" b="1" dirty="0"/>
              <a:t>simple1.py </a:t>
            </a:r>
            <a:r>
              <a:rPr lang="en-ES" dirty="0"/>
              <a:t>(available in </a:t>
            </a:r>
            <a:r>
              <a:rPr lang="en-ES" i="1" dirty="0"/>
              <a:t>pyeddl/simple </a:t>
            </a:r>
            <a:r>
              <a:rPr lang="en-ES" dirty="0"/>
              <a:t>folder)</a:t>
            </a:r>
            <a:r>
              <a:rPr lang="en-ES" b="1" dirty="0"/>
              <a:t> </a:t>
            </a:r>
            <a:r>
              <a:rPr lang="en-ES" dirty="0"/>
              <a:t>by: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ES" dirty="0"/>
              <a:t>Identifying the parallel units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ES" dirty="0"/>
              <a:t>Identifying the synchronization dependencies</a:t>
            </a:r>
          </a:p>
          <a:p>
            <a:pPr marL="342900" indent="-342900">
              <a:buFont typeface="+mj-lt"/>
              <a:buAutoNum type="arabicPeriod"/>
            </a:pPr>
            <a:r>
              <a:rPr lang="en-ES" dirty="0"/>
              <a:t>Parallelised the program using </a:t>
            </a:r>
            <a:r>
              <a:rPr lang="en-ES" b="1" u="sng" dirty="0"/>
              <a:t>4 COMPSs tasks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“</a:t>
            </a:r>
            <a:r>
              <a:rPr lang="es-ES" i="1" dirty="0" err="1"/>
              <a:t>runcompss.sh</a:t>
            </a:r>
            <a:r>
              <a:rPr lang="es-ES" dirty="0"/>
              <a:t>” script to </a:t>
            </a:r>
            <a:r>
              <a:rPr lang="es-ES" dirty="0" err="1"/>
              <a:t>invoke</a:t>
            </a:r>
            <a:r>
              <a:rPr lang="es-ES" dirty="0"/>
              <a:t> </a:t>
            </a:r>
            <a:r>
              <a:rPr lang="es-ES" b="1" dirty="0"/>
              <a:t>simple1.py </a:t>
            </a:r>
            <a:r>
              <a:rPr lang="es-ES" dirty="0"/>
              <a:t>and run </a:t>
            </a:r>
            <a:r>
              <a:rPr lang="es-ES" dirty="0" err="1"/>
              <a:t>the</a:t>
            </a:r>
            <a:r>
              <a:rPr lang="es-ES" dirty="0"/>
              <a:t> script as </a:t>
            </a:r>
            <a:r>
              <a:rPr lang="es-ES" dirty="0" err="1"/>
              <a:t>follows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runcompss.sh</a:t>
            </a:r>
            <a:r>
              <a:rPr lang="es-ES" dirty="0"/>
              <a:t>”</a:t>
            </a:r>
          </a:p>
          <a:p>
            <a:pPr marL="0" indent="0">
              <a:buNone/>
            </a:pPr>
            <a:endParaRPr lang="en-E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9A517-9D04-3D43-9443-65DB9DFEDEAF}"/>
              </a:ext>
            </a:extLst>
          </p:cNvPr>
          <p:cNvSpPr/>
          <p:nvPr/>
        </p:nvSpPr>
        <p:spPr>
          <a:xfrm>
            <a:off x="5357451" y="990548"/>
            <a:ext cx="3180374" cy="3600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Monaco" pitchFamily="2" charset="77"/>
              </a:rPr>
              <a:t>f1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):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200" dirty="0">
                <a:solidFill>
                  <a:srgbClr val="116644"/>
                </a:solidFill>
                <a:latin typeface="Monaco" pitchFamily="2" charset="77"/>
              </a:rPr>
              <a:t>1</a:t>
            </a:r>
            <a:endParaRPr lang="en-GB" sz="120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Monaco" pitchFamily="2" charset="77"/>
              </a:rPr>
              <a:t>f2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):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200" dirty="0">
                <a:solidFill>
                  <a:srgbClr val="116644"/>
                </a:solidFill>
                <a:latin typeface="Monaco" pitchFamily="2" charset="77"/>
              </a:rPr>
              <a:t>2</a:t>
            </a:r>
            <a:endParaRPr lang="en-GB" sz="120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Monaco" pitchFamily="2" charset="77"/>
              </a:rPr>
              <a:t>f3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):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200" dirty="0">
                <a:solidFill>
                  <a:srgbClr val="116644"/>
                </a:solidFill>
                <a:latin typeface="Monaco" pitchFamily="2" charset="77"/>
              </a:rPr>
              <a:t>3</a:t>
            </a:r>
            <a:endParaRPr lang="en-GB" sz="120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Monaco" pitchFamily="2" charset="77"/>
              </a:rPr>
              <a:t>f4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(val1, val2, val3):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val1 + val2 + val3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if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__name__ == </a:t>
            </a:r>
            <a:r>
              <a:rPr lang="en-GB" sz="1200" dirty="0">
                <a:solidFill>
                  <a:srgbClr val="AA1111"/>
                </a:solidFill>
                <a:latin typeface="Monaco" pitchFamily="2" charset="77"/>
              </a:rPr>
              <a:t>"__main__"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: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 val1 = f1(</a:t>
            </a:r>
            <a:r>
              <a:rPr lang="en-GB" sz="1200" dirty="0">
                <a:solidFill>
                  <a:srgbClr val="116644"/>
                </a:solidFill>
                <a:latin typeface="Monaco" pitchFamily="2" charset="77"/>
              </a:rPr>
              <a:t>1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 val2 = f2(</a:t>
            </a:r>
            <a:r>
              <a:rPr lang="en-GB" sz="1200" dirty="0">
                <a:solidFill>
                  <a:srgbClr val="116644"/>
                </a:solidFill>
                <a:latin typeface="Monaco" pitchFamily="2" charset="77"/>
              </a:rPr>
              <a:t>2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 val3 = f3(</a:t>
            </a:r>
            <a:r>
              <a:rPr lang="en-GB" sz="1200" dirty="0">
                <a:solidFill>
                  <a:srgbClr val="116644"/>
                </a:solidFill>
                <a:latin typeface="Monaco" pitchFamily="2" charset="77"/>
              </a:rPr>
              <a:t>3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  sum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= f4(val1, val2, val3)</a:t>
            </a:r>
          </a:p>
          <a:p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  print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sum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</a:t>
            </a:r>
            <a:endParaRPr lang="en-GB" sz="1200" b="0" i="0" dirty="0">
              <a:solidFill>
                <a:srgbClr val="1D1C1D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770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DFAF8C-083E-F240-98B6-C7AA031DBB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Exercise 1: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9D79-9D59-9947-827C-90F18ED99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Parallel exercises with simple benchmarks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29B271-E14B-804E-AC16-5C705389A832}"/>
              </a:ext>
            </a:extLst>
          </p:cNvPr>
          <p:cNvSpPr/>
          <p:nvPr/>
        </p:nvSpPr>
        <p:spPr>
          <a:xfrm>
            <a:off x="1157757" y="954124"/>
            <a:ext cx="2947852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050" b="1" dirty="0">
                <a:solidFill>
                  <a:srgbClr val="555555"/>
                </a:solidFill>
                <a:latin typeface="Monaco" pitchFamily="2" charset="77"/>
              </a:rPr>
              <a:t>@task</a:t>
            </a:r>
            <a:r>
              <a:rPr lang="en-GB" sz="1050" b="1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50" b="1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50" b="1" dirty="0">
                <a:solidFill>
                  <a:srgbClr val="1D1C1D"/>
                </a:solidFill>
                <a:latin typeface="Monaco" pitchFamily="2" charset="77"/>
              </a:rPr>
              <a:t>=IN)</a:t>
            </a:r>
          </a:p>
          <a:p>
            <a:r>
              <a:rPr lang="en-GB" sz="105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Monaco" pitchFamily="2" charset="77"/>
              </a:rPr>
              <a:t>f1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5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):</a:t>
            </a:r>
          </a:p>
          <a:p>
            <a:r>
              <a:rPr lang="en-GB" sz="105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5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050" dirty="0">
                <a:solidFill>
                  <a:srgbClr val="116644"/>
                </a:solidFill>
                <a:latin typeface="Monaco" pitchFamily="2" charset="77"/>
              </a:rPr>
              <a:t>1</a:t>
            </a:r>
            <a:endParaRPr lang="en-GB" sz="105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050" b="1" dirty="0">
                <a:solidFill>
                  <a:srgbClr val="555555"/>
                </a:solidFill>
                <a:latin typeface="Monaco" pitchFamily="2" charset="77"/>
              </a:rPr>
              <a:t>@task</a:t>
            </a:r>
            <a:r>
              <a:rPr lang="en-GB" sz="1050" b="1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50" b="1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50" b="1" dirty="0">
                <a:solidFill>
                  <a:srgbClr val="1D1C1D"/>
                </a:solidFill>
                <a:latin typeface="Monaco" pitchFamily="2" charset="77"/>
              </a:rPr>
              <a:t>=IN)</a:t>
            </a:r>
          </a:p>
          <a:p>
            <a:r>
              <a:rPr lang="en-GB" sz="105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Monaco" pitchFamily="2" charset="77"/>
              </a:rPr>
              <a:t>f2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5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):</a:t>
            </a:r>
          </a:p>
          <a:p>
            <a:r>
              <a:rPr lang="en-GB" sz="105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5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050" dirty="0">
                <a:solidFill>
                  <a:srgbClr val="116644"/>
                </a:solidFill>
                <a:latin typeface="Monaco" pitchFamily="2" charset="77"/>
              </a:rPr>
              <a:t>2</a:t>
            </a:r>
            <a:endParaRPr lang="en-GB" sz="105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050" b="1" dirty="0">
                <a:solidFill>
                  <a:srgbClr val="555555"/>
                </a:solidFill>
                <a:latin typeface="Monaco" pitchFamily="2" charset="77"/>
              </a:rPr>
              <a:t>@task</a:t>
            </a:r>
            <a:r>
              <a:rPr lang="en-GB" sz="1050" b="1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50" b="1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50" b="1" dirty="0">
                <a:solidFill>
                  <a:srgbClr val="1D1C1D"/>
                </a:solidFill>
                <a:latin typeface="Monaco" pitchFamily="2" charset="77"/>
              </a:rPr>
              <a:t>=IN)</a:t>
            </a:r>
          </a:p>
          <a:p>
            <a:r>
              <a:rPr lang="en-GB" sz="105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Monaco" pitchFamily="2" charset="77"/>
              </a:rPr>
              <a:t>f3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5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):</a:t>
            </a:r>
          </a:p>
          <a:p>
            <a:r>
              <a:rPr lang="en-GB" sz="105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5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050" dirty="0">
                <a:solidFill>
                  <a:srgbClr val="116644"/>
                </a:solidFill>
                <a:latin typeface="Monaco" pitchFamily="2" charset="77"/>
              </a:rPr>
              <a:t>3</a:t>
            </a:r>
            <a:endParaRPr lang="en-GB" sz="105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050" b="1" dirty="0">
                <a:solidFill>
                  <a:srgbClr val="555555"/>
                </a:solidFill>
                <a:latin typeface="Monaco" pitchFamily="2" charset="77"/>
              </a:rPr>
              <a:t>@task</a:t>
            </a:r>
            <a:r>
              <a:rPr lang="en-GB" sz="1050" b="1" dirty="0">
                <a:solidFill>
                  <a:srgbClr val="1D1C1D"/>
                </a:solidFill>
                <a:latin typeface="Monaco" pitchFamily="2" charset="77"/>
              </a:rPr>
              <a:t>(val1=IN, val2=IN, val3=IN)</a:t>
            </a:r>
          </a:p>
          <a:p>
            <a:r>
              <a:rPr lang="en-GB" sz="105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50" dirty="0">
                <a:solidFill>
                  <a:srgbClr val="0000FF"/>
                </a:solidFill>
                <a:latin typeface="Monaco" pitchFamily="2" charset="77"/>
              </a:rPr>
              <a:t>f4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(val1, val2, val3):</a:t>
            </a:r>
          </a:p>
          <a:p>
            <a:r>
              <a:rPr lang="en-GB" sz="105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val1 + val2 + val3</a:t>
            </a:r>
          </a:p>
          <a:p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050" dirty="0">
                <a:solidFill>
                  <a:srgbClr val="770088"/>
                </a:solidFill>
                <a:latin typeface="Monaco" pitchFamily="2" charset="77"/>
              </a:rPr>
              <a:t>if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__name__ == </a:t>
            </a:r>
            <a:r>
              <a:rPr lang="en-GB" sz="1050" dirty="0">
                <a:solidFill>
                  <a:srgbClr val="AA1111"/>
                </a:solidFill>
                <a:latin typeface="Monaco" pitchFamily="2" charset="77"/>
              </a:rPr>
              <a:t>"__main__"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:</a:t>
            </a:r>
          </a:p>
          <a:p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 val1 = f1(</a:t>
            </a:r>
            <a:r>
              <a:rPr lang="en-GB" sz="1050" dirty="0">
                <a:solidFill>
                  <a:srgbClr val="116644"/>
                </a:solidFill>
                <a:latin typeface="Monaco" pitchFamily="2" charset="77"/>
              </a:rPr>
              <a:t>1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 val2 = f2(</a:t>
            </a:r>
            <a:r>
              <a:rPr lang="en-GB" sz="1050" dirty="0">
                <a:solidFill>
                  <a:srgbClr val="116644"/>
                </a:solidFill>
                <a:latin typeface="Monaco" pitchFamily="2" charset="77"/>
              </a:rPr>
              <a:t>2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 val3 = f3(</a:t>
            </a:r>
            <a:r>
              <a:rPr lang="en-GB" sz="1050" dirty="0">
                <a:solidFill>
                  <a:srgbClr val="116644"/>
                </a:solidFill>
                <a:latin typeface="Monaco" pitchFamily="2" charset="77"/>
              </a:rPr>
              <a:t>3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050" dirty="0">
                <a:solidFill>
                  <a:srgbClr val="3300AA"/>
                </a:solidFill>
                <a:latin typeface="Monaco" pitchFamily="2" charset="77"/>
              </a:rPr>
              <a:t>  sum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 = f4(val1, val2, val3)</a:t>
            </a:r>
          </a:p>
          <a:p>
            <a:r>
              <a:rPr lang="en-GB" sz="1050" b="1" dirty="0">
                <a:solidFill>
                  <a:srgbClr val="3300AA"/>
                </a:solidFill>
                <a:latin typeface="Monaco" pitchFamily="2" charset="77"/>
              </a:rPr>
              <a:t>  sum</a:t>
            </a:r>
            <a:r>
              <a:rPr lang="en-GB" sz="1050" b="1" dirty="0">
                <a:solidFill>
                  <a:srgbClr val="1D1C1D"/>
                </a:solidFill>
                <a:latin typeface="Monaco" pitchFamily="2" charset="77"/>
              </a:rPr>
              <a:t> = </a:t>
            </a:r>
            <a:r>
              <a:rPr lang="en-GB" sz="1050" b="1" dirty="0" err="1">
                <a:solidFill>
                  <a:srgbClr val="1D1C1D"/>
                </a:solidFill>
                <a:latin typeface="Monaco" pitchFamily="2" charset="77"/>
              </a:rPr>
              <a:t>compss_wait_on</a:t>
            </a:r>
            <a:r>
              <a:rPr lang="en-GB" sz="1050" b="1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50" b="1" dirty="0">
                <a:solidFill>
                  <a:srgbClr val="3300AA"/>
                </a:solidFill>
                <a:latin typeface="Monaco" pitchFamily="2" charset="77"/>
              </a:rPr>
              <a:t>sum</a:t>
            </a:r>
            <a:r>
              <a:rPr lang="en-GB" sz="1050" b="1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sz="1050" dirty="0">
                <a:solidFill>
                  <a:srgbClr val="3300AA"/>
                </a:solidFill>
                <a:latin typeface="Monaco" pitchFamily="2" charset="77"/>
              </a:rPr>
              <a:t>  print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50" dirty="0">
                <a:solidFill>
                  <a:srgbClr val="3300AA"/>
                </a:solidFill>
                <a:latin typeface="Monaco" pitchFamily="2" charset="77"/>
              </a:rPr>
              <a:t>sum</a:t>
            </a:r>
            <a:r>
              <a:rPr lang="en-GB" sz="1050" dirty="0">
                <a:solidFill>
                  <a:srgbClr val="1D1C1D"/>
                </a:solidFill>
                <a:latin typeface="Monaco" pitchFamily="2" charset="77"/>
              </a:rPr>
              <a:t>)</a:t>
            </a:r>
            <a:endParaRPr lang="en-GB" sz="1050" b="0" i="0" dirty="0">
              <a:solidFill>
                <a:srgbClr val="1D1C1D"/>
              </a:solidFill>
              <a:effectLst/>
              <a:latin typeface="Monaco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6F69-C84E-E846-ABEB-6C5437315E6D}"/>
              </a:ext>
            </a:extLst>
          </p:cNvPr>
          <p:cNvSpPr/>
          <p:nvPr/>
        </p:nvSpPr>
        <p:spPr>
          <a:xfrm>
            <a:off x="4887438" y="1601336"/>
            <a:ext cx="345943" cy="3459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A1E5AF-C28C-BE4B-A2C8-A2B6C93AA8FB}"/>
              </a:ext>
            </a:extLst>
          </p:cNvPr>
          <p:cNvSpPr/>
          <p:nvPr/>
        </p:nvSpPr>
        <p:spPr>
          <a:xfrm>
            <a:off x="5787838" y="2199820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ABB4DC-1D32-A34D-BCE4-22891B72A5DA}"/>
              </a:ext>
            </a:extLst>
          </p:cNvPr>
          <p:cNvSpPr/>
          <p:nvPr/>
        </p:nvSpPr>
        <p:spPr>
          <a:xfrm>
            <a:off x="6235923" y="2196458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8E3587-9FF8-C648-9540-D044645497E5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5233381" y="1774308"/>
            <a:ext cx="604373" cy="4754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F2989B9E-D8EE-7D42-B406-9242D3890C1E}"/>
              </a:ext>
            </a:extLst>
          </p:cNvPr>
          <p:cNvSpPr/>
          <p:nvPr/>
        </p:nvSpPr>
        <p:spPr>
          <a:xfrm>
            <a:off x="4717509" y="3291643"/>
            <a:ext cx="685800" cy="30324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E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725D1D-EC5D-774D-B9ED-846B60691BCA}"/>
              </a:ext>
            </a:extLst>
          </p:cNvPr>
          <p:cNvCxnSpPr>
            <a:cxnSpLocks/>
            <a:stCxn id="15" idx="2"/>
            <a:endCxn id="64" idx="0"/>
          </p:cNvCxnSpPr>
          <p:nvPr/>
        </p:nvCxnSpPr>
        <p:spPr>
          <a:xfrm>
            <a:off x="5060409" y="3594889"/>
            <a:ext cx="0" cy="18796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77BC95-863B-FD4F-AC61-90A0F65E0C3E}"/>
              </a:ext>
            </a:extLst>
          </p:cNvPr>
          <p:cNvSpPr txBox="1"/>
          <p:nvPr/>
        </p:nvSpPr>
        <p:spPr>
          <a:xfrm>
            <a:off x="4654403" y="1200181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b="1" dirty="0"/>
              <a:t>master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43B41-3599-FB48-A056-755FC82ACCA1}"/>
              </a:ext>
            </a:extLst>
          </p:cNvPr>
          <p:cNvSpPr txBox="1"/>
          <p:nvPr/>
        </p:nvSpPr>
        <p:spPr>
          <a:xfrm>
            <a:off x="5905837" y="1203323"/>
            <a:ext cx="86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b="1" dirty="0"/>
              <a:t>workers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23A0AC-E641-B149-8EF4-EFD861495A20}"/>
              </a:ext>
            </a:extLst>
          </p:cNvPr>
          <p:cNvSpPr/>
          <p:nvPr/>
        </p:nvSpPr>
        <p:spPr>
          <a:xfrm>
            <a:off x="5560552" y="1519480"/>
            <a:ext cx="1699012" cy="2612886"/>
          </a:xfrm>
          <a:prstGeom prst="roundRect">
            <a:avLst>
              <a:gd name="adj" fmla="val 6928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92C5A52-33F7-A644-B04D-893A4AF460D5}"/>
              </a:ext>
            </a:extLst>
          </p:cNvPr>
          <p:cNvSpPr/>
          <p:nvPr/>
        </p:nvSpPr>
        <p:spPr>
          <a:xfrm>
            <a:off x="4572000" y="1526645"/>
            <a:ext cx="947120" cy="2605720"/>
          </a:xfrm>
          <a:prstGeom prst="roundRect">
            <a:avLst>
              <a:gd name="adj" fmla="val 1023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AD7F39-9BF3-CE41-838F-1F2B53C8D216}"/>
              </a:ext>
            </a:extLst>
          </p:cNvPr>
          <p:cNvSpPr txBox="1"/>
          <p:nvPr/>
        </p:nvSpPr>
        <p:spPr>
          <a:xfrm>
            <a:off x="5867754" y="172326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val=1,2,3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AFA8DC-74C4-7641-BCF4-3EF33919598E}"/>
              </a:ext>
            </a:extLst>
          </p:cNvPr>
          <p:cNvCxnSpPr>
            <a:cxnSpLocks/>
            <a:stCxn id="10" idx="4"/>
            <a:endCxn id="42" idx="1"/>
          </p:cNvCxnSpPr>
          <p:nvPr/>
        </p:nvCxnSpPr>
        <p:spPr>
          <a:xfrm>
            <a:off x="5958262" y="2540669"/>
            <a:ext cx="330258" cy="27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08CC392-7287-D84F-AF08-B1C0E62DD6D0}"/>
              </a:ext>
            </a:extLst>
          </p:cNvPr>
          <p:cNvSpPr/>
          <p:nvPr/>
        </p:nvSpPr>
        <p:spPr>
          <a:xfrm>
            <a:off x="6684594" y="2187070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6AA9F1-83C9-4F4D-AFF3-41A5310C698A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5233381" y="1774308"/>
            <a:ext cx="1052458" cy="47206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688E3B-3A56-484A-B5B5-557F4FEDE5A1}"/>
              </a:ext>
            </a:extLst>
          </p:cNvPr>
          <p:cNvCxnSpPr>
            <a:cxnSpLocks/>
            <a:stCxn id="9" idx="6"/>
            <a:endCxn id="33" idx="1"/>
          </p:cNvCxnSpPr>
          <p:nvPr/>
        </p:nvCxnSpPr>
        <p:spPr>
          <a:xfrm>
            <a:off x="5233381" y="1774308"/>
            <a:ext cx="1501129" cy="4626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0492B1F-4A52-8B49-A952-5F9768035254}"/>
              </a:ext>
            </a:extLst>
          </p:cNvPr>
          <p:cNvSpPr/>
          <p:nvPr/>
        </p:nvSpPr>
        <p:spPr>
          <a:xfrm>
            <a:off x="6238604" y="2768859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328E2F-F3A6-464F-8FDF-2E7D72C99228}"/>
              </a:ext>
            </a:extLst>
          </p:cNvPr>
          <p:cNvCxnSpPr>
            <a:cxnSpLocks/>
            <a:stCxn id="11" idx="4"/>
            <a:endCxn id="42" idx="0"/>
          </p:cNvCxnSpPr>
          <p:nvPr/>
        </p:nvCxnSpPr>
        <p:spPr>
          <a:xfrm>
            <a:off x="6406347" y="2537307"/>
            <a:ext cx="2681" cy="23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F07F63-1A63-2646-B93B-82A176ADF388}"/>
              </a:ext>
            </a:extLst>
          </p:cNvPr>
          <p:cNvCxnSpPr>
            <a:cxnSpLocks/>
            <a:stCxn id="33" idx="4"/>
            <a:endCxn id="42" idx="7"/>
          </p:cNvCxnSpPr>
          <p:nvPr/>
        </p:nvCxnSpPr>
        <p:spPr>
          <a:xfrm flipH="1">
            <a:off x="6529536" y="2527919"/>
            <a:ext cx="325482" cy="29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7495D02-4571-1646-9CF5-71C71138821C}"/>
              </a:ext>
            </a:extLst>
          </p:cNvPr>
          <p:cNvSpPr/>
          <p:nvPr/>
        </p:nvSpPr>
        <p:spPr>
          <a:xfrm>
            <a:off x="5524365" y="2629255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val1=2</a:t>
            </a:r>
            <a:endParaRPr lang="en-ES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EF1F8F-EEFD-714F-85E7-2EC758999C0F}"/>
              </a:ext>
            </a:extLst>
          </p:cNvPr>
          <p:cNvSpPr/>
          <p:nvPr/>
        </p:nvSpPr>
        <p:spPr>
          <a:xfrm>
            <a:off x="6624056" y="2625921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val3=4</a:t>
            </a:r>
            <a:endParaRPr lang="en-ES" sz="11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57D164-321C-664E-90DB-CDC18EB5C32C}"/>
              </a:ext>
            </a:extLst>
          </p:cNvPr>
          <p:cNvSpPr/>
          <p:nvPr/>
        </p:nvSpPr>
        <p:spPr>
          <a:xfrm>
            <a:off x="6073849" y="2490507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val2=3</a:t>
            </a:r>
            <a:endParaRPr lang="en-ES" sz="11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F861CE-5D21-3A43-B473-ACBB82E77A17}"/>
              </a:ext>
            </a:extLst>
          </p:cNvPr>
          <p:cNvCxnSpPr>
            <a:cxnSpLocks/>
            <a:stCxn id="42" idx="3"/>
            <a:endCxn id="15" idx="0"/>
          </p:cNvCxnSpPr>
          <p:nvPr/>
        </p:nvCxnSpPr>
        <p:spPr>
          <a:xfrm flipH="1">
            <a:off x="5060409" y="3059792"/>
            <a:ext cx="1228111" cy="23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C12C9E-EB3E-C247-8EB9-44C482EBDE26}"/>
              </a:ext>
            </a:extLst>
          </p:cNvPr>
          <p:cNvSpPr/>
          <p:nvPr/>
        </p:nvSpPr>
        <p:spPr>
          <a:xfrm>
            <a:off x="5611051" y="3139579"/>
            <a:ext cx="6094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sum=9</a:t>
            </a:r>
            <a:endParaRPr lang="en-E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E5698-2045-3744-87D6-66B1E9EE90BA}"/>
              </a:ext>
            </a:extLst>
          </p:cNvPr>
          <p:cNvSpPr txBox="1"/>
          <p:nvPr/>
        </p:nvSpPr>
        <p:spPr>
          <a:xfrm>
            <a:off x="4645878" y="3782852"/>
            <a:ext cx="829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rint(9)</a:t>
            </a:r>
          </a:p>
        </p:txBody>
      </p:sp>
    </p:spTree>
    <p:extLst>
      <p:ext uri="{BB962C8B-B14F-4D97-AF65-F5344CB8AC3E}">
        <p14:creationId xmlns:p14="http://schemas.microsoft.com/office/powerpoint/2010/main" val="353352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D6BD3-7281-A14E-9114-896B1BFF1F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Objectives of the HPC-Lab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E114-8186-0E43-969D-58E476566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51FEB-C685-7B46-902E-248EA91B24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ES" dirty="0"/>
              <a:t>Extract the parallelism exposed by a set of simple benchmarks and parallelised them with COMPSs</a:t>
            </a:r>
          </a:p>
          <a:p>
            <a:pPr marL="342900" indent="-342900">
              <a:buFont typeface="+mj-lt"/>
              <a:buAutoNum type="arabicPeriod"/>
            </a:pPr>
            <a:r>
              <a:rPr lang="en-ES" dirty="0"/>
              <a:t>Identify the parallelism exposed by three data-parallelism training strategies: </a:t>
            </a:r>
            <a:r>
              <a:rPr lang="en-ES" i="1" dirty="0"/>
              <a:t>Synchronous, Relaxed Synchronous, Removed Synchronous</a:t>
            </a:r>
          </a:p>
          <a:p>
            <a:pPr marL="342900" indent="-342900">
              <a:buFont typeface="+mj-lt"/>
              <a:buAutoNum type="arabicPeriod"/>
            </a:pPr>
            <a:r>
              <a:rPr lang="en-ES" dirty="0"/>
              <a:t>Execute performance experiments on a parallel environment composed of 2, 4, 8 and 16 GPUs</a:t>
            </a:r>
          </a:p>
          <a:p>
            <a:pPr marL="457200" lvl="1" indent="0">
              <a:buNone/>
            </a:pPr>
            <a:endParaRPr lang="en-ES" dirty="0"/>
          </a:p>
          <a:p>
            <a:pPr lvl="2"/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6497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DFAF8C-083E-F240-98B6-C7AA031DBB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9D79-9D59-9947-827C-90F18ED99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Parallel exercises with simple benchmarks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9A517-9D04-3D43-9443-65DB9DFEDEAF}"/>
              </a:ext>
            </a:extLst>
          </p:cNvPr>
          <p:cNvSpPr/>
          <p:nvPr/>
        </p:nvSpPr>
        <p:spPr>
          <a:xfrm>
            <a:off x="5357450" y="990548"/>
            <a:ext cx="3149551" cy="3600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Monaco" pitchFamily="2" charset="77"/>
              </a:rPr>
              <a:t>f1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):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200" dirty="0">
                <a:solidFill>
                  <a:srgbClr val="116644"/>
                </a:solidFill>
                <a:latin typeface="Monaco" pitchFamily="2" charset="77"/>
              </a:rPr>
              <a:t>1</a:t>
            </a:r>
            <a:endParaRPr lang="en-GB" sz="120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Monaco" pitchFamily="2" charset="77"/>
              </a:rPr>
              <a:t>f2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):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200" dirty="0">
                <a:solidFill>
                  <a:srgbClr val="116644"/>
                </a:solidFill>
                <a:latin typeface="Monaco" pitchFamily="2" charset="77"/>
              </a:rPr>
              <a:t>2</a:t>
            </a:r>
            <a:endParaRPr lang="en-GB" sz="120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Monaco" pitchFamily="2" charset="77"/>
              </a:rPr>
              <a:t>f3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):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200" dirty="0">
                <a:solidFill>
                  <a:srgbClr val="116644"/>
                </a:solidFill>
                <a:latin typeface="Monaco" pitchFamily="2" charset="77"/>
              </a:rPr>
              <a:t>3</a:t>
            </a:r>
            <a:endParaRPr lang="en-GB" sz="120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Monaco" pitchFamily="2" charset="77"/>
              </a:rPr>
              <a:t>f4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(val1, val2, val3):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val1 + val2 + val3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if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__name__ == </a:t>
            </a:r>
            <a:r>
              <a:rPr lang="en-GB" sz="1200" dirty="0">
                <a:solidFill>
                  <a:srgbClr val="AA1111"/>
                </a:solidFill>
                <a:latin typeface="Monaco" pitchFamily="2" charset="77"/>
              </a:rPr>
              <a:t>"__main__"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: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 val1 = f1(</a:t>
            </a:r>
            <a:r>
              <a:rPr lang="en-GB" sz="1200" dirty="0">
                <a:solidFill>
                  <a:srgbClr val="116644"/>
                </a:solidFill>
                <a:latin typeface="Monaco" pitchFamily="2" charset="77"/>
              </a:rPr>
              <a:t>1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 val2 = f2(</a:t>
            </a:r>
            <a:r>
              <a:rPr lang="en-GB" sz="1200" dirty="0">
                <a:solidFill>
                  <a:srgbClr val="116644"/>
                </a:solidFill>
                <a:latin typeface="Monaco" pitchFamily="2" charset="77"/>
              </a:rPr>
              <a:t>2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 val3 = f3(</a:t>
            </a:r>
            <a:r>
              <a:rPr lang="en-GB" sz="1200" dirty="0">
                <a:solidFill>
                  <a:srgbClr val="116644"/>
                </a:solidFill>
                <a:latin typeface="Monaco" pitchFamily="2" charset="77"/>
              </a:rPr>
              <a:t>3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  sum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= f4(val1, val2, val3)</a:t>
            </a:r>
          </a:p>
          <a:p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  print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sum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</a:t>
            </a:r>
            <a:endParaRPr lang="en-GB" sz="1200" b="0" i="0" dirty="0">
              <a:solidFill>
                <a:srgbClr val="1D1C1D"/>
              </a:solidFill>
              <a:effectLst/>
              <a:latin typeface="Monaco" pitchFamily="2" charset="77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F0D530D-083F-874D-AA52-95BABD5068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8524" y="954137"/>
            <a:ext cx="3812813" cy="373446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ES" dirty="0"/>
              <a:t>Identify the parallelism exposed by the </a:t>
            </a:r>
            <a:r>
              <a:rPr lang="en-ES" b="1" dirty="0"/>
              <a:t>simple2.py </a:t>
            </a:r>
            <a:r>
              <a:rPr lang="en-ES" dirty="0"/>
              <a:t>(available in </a:t>
            </a:r>
            <a:r>
              <a:rPr lang="en-ES" i="1" dirty="0"/>
              <a:t>pyeddl/simple </a:t>
            </a:r>
            <a:r>
              <a:rPr lang="en-ES" dirty="0"/>
              <a:t>folder)</a:t>
            </a:r>
            <a:r>
              <a:rPr lang="en-ES" b="1" dirty="0"/>
              <a:t> </a:t>
            </a:r>
            <a:r>
              <a:rPr lang="en-ES" dirty="0"/>
              <a:t>by: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ES" dirty="0"/>
              <a:t>Identifying the parallel units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ES" dirty="0"/>
              <a:t>Identifying the synchronization dependencies</a:t>
            </a:r>
          </a:p>
          <a:p>
            <a:pPr marL="342900" indent="-342900">
              <a:buFont typeface="+mj-lt"/>
              <a:buAutoNum type="arabicPeriod"/>
            </a:pPr>
            <a:r>
              <a:rPr lang="en-ES" dirty="0"/>
              <a:t>Parallelised the program using </a:t>
            </a:r>
            <a:r>
              <a:rPr lang="en-ES" b="1" u="sng" dirty="0"/>
              <a:t>3 COMPSs tasks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“</a:t>
            </a:r>
            <a:r>
              <a:rPr lang="es-ES" i="1" dirty="0" err="1"/>
              <a:t>runcompss.sh</a:t>
            </a:r>
            <a:r>
              <a:rPr lang="es-ES" dirty="0"/>
              <a:t>” script to </a:t>
            </a:r>
            <a:r>
              <a:rPr lang="es-ES" dirty="0" err="1"/>
              <a:t>invoke</a:t>
            </a:r>
            <a:r>
              <a:rPr lang="es-ES" dirty="0"/>
              <a:t> </a:t>
            </a:r>
            <a:r>
              <a:rPr lang="es-ES" b="1" dirty="0"/>
              <a:t>simple2.py </a:t>
            </a:r>
            <a:r>
              <a:rPr lang="es-ES" dirty="0"/>
              <a:t>and run </a:t>
            </a:r>
            <a:r>
              <a:rPr lang="es-ES" dirty="0" err="1"/>
              <a:t>the</a:t>
            </a:r>
            <a:r>
              <a:rPr lang="es-ES" dirty="0"/>
              <a:t> script as </a:t>
            </a:r>
            <a:r>
              <a:rPr lang="es-ES" dirty="0" err="1"/>
              <a:t>follows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runcompss.sh</a:t>
            </a:r>
            <a:r>
              <a:rPr lang="es-ES" dirty="0"/>
              <a:t>”</a:t>
            </a:r>
          </a:p>
          <a:p>
            <a:pPr marL="0" indent="0">
              <a:buNone/>
            </a:pPr>
            <a:endParaRPr lang="en-ES" b="1" dirty="0"/>
          </a:p>
        </p:txBody>
      </p:sp>
    </p:spTree>
    <p:extLst>
      <p:ext uri="{BB962C8B-B14F-4D97-AF65-F5344CB8AC3E}">
        <p14:creationId xmlns:p14="http://schemas.microsoft.com/office/powerpoint/2010/main" val="74761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DFAF8C-083E-F240-98B6-C7AA031DBB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Exercise 2: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9D79-9D59-9947-827C-90F18ED99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Parallel exercises with simple benchmarks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6F69-C84E-E846-ABEB-6C5437315E6D}"/>
              </a:ext>
            </a:extLst>
          </p:cNvPr>
          <p:cNvSpPr/>
          <p:nvPr/>
        </p:nvSpPr>
        <p:spPr>
          <a:xfrm>
            <a:off x="5185389" y="1543165"/>
            <a:ext cx="345943" cy="3459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A1E5AF-C28C-BE4B-A2C8-A2B6C93AA8FB}"/>
              </a:ext>
            </a:extLst>
          </p:cNvPr>
          <p:cNvSpPr/>
          <p:nvPr/>
        </p:nvSpPr>
        <p:spPr>
          <a:xfrm>
            <a:off x="6085789" y="1997813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ABB4DC-1D32-A34D-BCE4-22891B72A5DA}"/>
              </a:ext>
            </a:extLst>
          </p:cNvPr>
          <p:cNvSpPr/>
          <p:nvPr/>
        </p:nvSpPr>
        <p:spPr>
          <a:xfrm>
            <a:off x="6533874" y="1994451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8E3587-9FF8-C648-9540-D044645497E5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5531332" y="1716137"/>
            <a:ext cx="604373" cy="3315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F2989B9E-D8EE-7D42-B406-9242D3890C1E}"/>
              </a:ext>
            </a:extLst>
          </p:cNvPr>
          <p:cNvSpPr/>
          <p:nvPr/>
        </p:nvSpPr>
        <p:spPr>
          <a:xfrm>
            <a:off x="5015460" y="2812238"/>
            <a:ext cx="685800" cy="30324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E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725D1D-EC5D-774D-B9ED-846B60691BCA}"/>
              </a:ext>
            </a:extLst>
          </p:cNvPr>
          <p:cNvCxnSpPr>
            <a:cxnSpLocks/>
            <a:stCxn id="15" idx="2"/>
            <a:endCxn id="42" idx="0"/>
          </p:cNvCxnSpPr>
          <p:nvPr/>
        </p:nvCxnSpPr>
        <p:spPr>
          <a:xfrm flipH="1">
            <a:off x="5350146" y="3115484"/>
            <a:ext cx="8214" cy="15288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77BC95-863B-FD4F-AC61-90A0F65E0C3E}"/>
              </a:ext>
            </a:extLst>
          </p:cNvPr>
          <p:cNvSpPr txBox="1"/>
          <p:nvPr/>
        </p:nvSpPr>
        <p:spPr>
          <a:xfrm>
            <a:off x="4952354" y="114201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b="1" dirty="0"/>
              <a:t>master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43B41-3599-FB48-A056-755FC82ACCA1}"/>
              </a:ext>
            </a:extLst>
          </p:cNvPr>
          <p:cNvSpPr txBox="1"/>
          <p:nvPr/>
        </p:nvSpPr>
        <p:spPr>
          <a:xfrm>
            <a:off x="6203788" y="1145152"/>
            <a:ext cx="86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b="1" dirty="0"/>
              <a:t>workers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23A0AC-E641-B149-8EF4-EFD861495A20}"/>
              </a:ext>
            </a:extLst>
          </p:cNvPr>
          <p:cNvSpPr/>
          <p:nvPr/>
        </p:nvSpPr>
        <p:spPr>
          <a:xfrm>
            <a:off x="5945863" y="1461309"/>
            <a:ext cx="1432541" cy="2612886"/>
          </a:xfrm>
          <a:prstGeom prst="roundRect">
            <a:avLst>
              <a:gd name="adj" fmla="val 6928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92C5A52-33F7-A644-B04D-893A4AF460D5}"/>
              </a:ext>
            </a:extLst>
          </p:cNvPr>
          <p:cNvSpPr/>
          <p:nvPr/>
        </p:nvSpPr>
        <p:spPr>
          <a:xfrm>
            <a:off x="4869951" y="1468474"/>
            <a:ext cx="947120" cy="2605720"/>
          </a:xfrm>
          <a:prstGeom prst="roundRect">
            <a:avLst>
              <a:gd name="adj" fmla="val 1023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AD7F39-9BF3-CE41-838F-1F2B53C8D216}"/>
              </a:ext>
            </a:extLst>
          </p:cNvPr>
          <p:cNvSpPr txBox="1"/>
          <p:nvPr/>
        </p:nvSpPr>
        <p:spPr>
          <a:xfrm>
            <a:off x="6165705" y="161372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val=1,2,3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AFA8DC-74C4-7641-BCF4-3EF33919598E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 flipH="1">
            <a:off x="5358360" y="2338662"/>
            <a:ext cx="897853" cy="47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08CC392-7287-D84F-AF08-B1C0E62DD6D0}"/>
              </a:ext>
            </a:extLst>
          </p:cNvPr>
          <p:cNvSpPr/>
          <p:nvPr/>
        </p:nvSpPr>
        <p:spPr>
          <a:xfrm>
            <a:off x="6982545" y="1985063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6AA9F1-83C9-4F4D-AFF3-41A5310C698A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5531332" y="1716137"/>
            <a:ext cx="1052458" cy="32823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688E3B-3A56-484A-B5B5-557F4FEDE5A1}"/>
              </a:ext>
            </a:extLst>
          </p:cNvPr>
          <p:cNvCxnSpPr>
            <a:cxnSpLocks/>
            <a:stCxn id="9" idx="6"/>
            <a:endCxn id="33" idx="1"/>
          </p:cNvCxnSpPr>
          <p:nvPr/>
        </p:nvCxnSpPr>
        <p:spPr>
          <a:xfrm>
            <a:off x="5531332" y="1716137"/>
            <a:ext cx="1501129" cy="3188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0492B1F-4A52-8B49-A952-5F9768035254}"/>
              </a:ext>
            </a:extLst>
          </p:cNvPr>
          <p:cNvSpPr/>
          <p:nvPr/>
        </p:nvSpPr>
        <p:spPr>
          <a:xfrm>
            <a:off x="5179722" y="3268367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328E2F-F3A6-464F-8FDF-2E7D72C99228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 flipH="1">
            <a:off x="5358360" y="2335300"/>
            <a:ext cx="1345938" cy="47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F07F63-1A63-2646-B93B-82A176ADF388}"/>
              </a:ext>
            </a:extLst>
          </p:cNvPr>
          <p:cNvCxnSpPr>
            <a:cxnSpLocks/>
            <a:stCxn id="33" idx="4"/>
            <a:endCxn id="15" idx="0"/>
          </p:cNvCxnSpPr>
          <p:nvPr/>
        </p:nvCxnSpPr>
        <p:spPr>
          <a:xfrm flipH="1">
            <a:off x="5358360" y="2325912"/>
            <a:ext cx="1794609" cy="48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7495D02-4571-1646-9CF5-71C71138821C}"/>
              </a:ext>
            </a:extLst>
          </p:cNvPr>
          <p:cNvSpPr/>
          <p:nvPr/>
        </p:nvSpPr>
        <p:spPr>
          <a:xfrm>
            <a:off x="5011149" y="2035714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val1=2</a:t>
            </a:r>
            <a:endParaRPr lang="en-ES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EF1F8F-EEFD-714F-85E7-2EC758999C0F}"/>
              </a:ext>
            </a:extLst>
          </p:cNvPr>
          <p:cNvSpPr/>
          <p:nvPr/>
        </p:nvSpPr>
        <p:spPr>
          <a:xfrm>
            <a:off x="5000703" y="2434194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val3=4</a:t>
            </a:r>
            <a:endParaRPr lang="en-ES" sz="11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57D164-321C-664E-90DB-CDC18EB5C32C}"/>
              </a:ext>
            </a:extLst>
          </p:cNvPr>
          <p:cNvSpPr/>
          <p:nvPr/>
        </p:nvSpPr>
        <p:spPr>
          <a:xfrm>
            <a:off x="5006764" y="2227320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val2=3</a:t>
            </a:r>
            <a:endParaRPr lang="en-E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E5698-2045-3744-87D6-66B1E9EE90BA}"/>
              </a:ext>
            </a:extLst>
          </p:cNvPr>
          <p:cNvSpPr txBox="1"/>
          <p:nvPr/>
        </p:nvSpPr>
        <p:spPr>
          <a:xfrm>
            <a:off x="4933554" y="3734027"/>
            <a:ext cx="829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rint(9)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713E36-B314-1045-89BF-32370F549F3C}"/>
              </a:ext>
            </a:extLst>
          </p:cNvPr>
          <p:cNvCxnSpPr>
            <a:cxnSpLocks/>
            <a:stCxn id="42" idx="4"/>
            <a:endCxn id="64" idx="0"/>
          </p:cNvCxnSpPr>
          <p:nvPr/>
        </p:nvCxnSpPr>
        <p:spPr>
          <a:xfrm flipH="1">
            <a:off x="5348085" y="3609216"/>
            <a:ext cx="2061" cy="12481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5546C10-8E45-C447-8765-32947BA91CAC}"/>
              </a:ext>
            </a:extLst>
          </p:cNvPr>
          <p:cNvSpPr/>
          <p:nvPr/>
        </p:nvSpPr>
        <p:spPr>
          <a:xfrm>
            <a:off x="1355658" y="839530"/>
            <a:ext cx="2835990" cy="40934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555555"/>
                </a:solidFill>
                <a:latin typeface="Monaco" pitchFamily="2" charset="77"/>
              </a:rPr>
              <a:t>@task</a:t>
            </a:r>
            <a:r>
              <a:rPr lang="en-GB" sz="1000" b="1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00" b="1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00" b="1" dirty="0">
                <a:solidFill>
                  <a:srgbClr val="1D1C1D"/>
                </a:solidFill>
                <a:latin typeface="Monaco" pitchFamily="2" charset="77"/>
              </a:rPr>
              <a:t>=IN)</a:t>
            </a:r>
          </a:p>
          <a:p>
            <a:r>
              <a:rPr lang="en-GB" sz="10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00" dirty="0">
                <a:solidFill>
                  <a:srgbClr val="0000FF"/>
                </a:solidFill>
                <a:latin typeface="Monaco" pitchFamily="2" charset="77"/>
              </a:rPr>
              <a:t>f1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):</a:t>
            </a:r>
          </a:p>
          <a:p>
            <a:r>
              <a:rPr lang="en-GB" sz="100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000" dirty="0">
                <a:solidFill>
                  <a:srgbClr val="116644"/>
                </a:solidFill>
                <a:latin typeface="Monaco" pitchFamily="2" charset="77"/>
              </a:rPr>
              <a:t>1</a:t>
            </a:r>
            <a:endParaRPr lang="en-GB" sz="100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000" b="1" dirty="0">
                <a:solidFill>
                  <a:srgbClr val="555555"/>
                </a:solidFill>
                <a:latin typeface="Monaco" pitchFamily="2" charset="77"/>
              </a:rPr>
              <a:t>@task</a:t>
            </a:r>
            <a:r>
              <a:rPr lang="en-GB" sz="1000" b="1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00" b="1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00" b="1" dirty="0">
                <a:solidFill>
                  <a:srgbClr val="1D1C1D"/>
                </a:solidFill>
                <a:latin typeface="Monaco" pitchFamily="2" charset="77"/>
              </a:rPr>
              <a:t>=IN)</a:t>
            </a:r>
          </a:p>
          <a:p>
            <a:r>
              <a:rPr lang="en-GB" sz="10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00" dirty="0">
                <a:solidFill>
                  <a:srgbClr val="0000FF"/>
                </a:solidFill>
                <a:latin typeface="Monaco" pitchFamily="2" charset="77"/>
              </a:rPr>
              <a:t>f2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):</a:t>
            </a:r>
          </a:p>
          <a:p>
            <a:r>
              <a:rPr lang="en-GB" sz="100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000" dirty="0">
                <a:solidFill>
                  <a:srgbClr val="116644"/>
                </a:solidFill>
                <a:latin typeface="Monaco" pitchFamily="2" charset="77"/>
              </a:rPr>
              <a:t>2</a:t>
            </a:r>
            <a:endParaRPr lang="en-GB" sz="100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000" b="1" dirty="0">
                <a:solidFill>
                  <a:srgbClr val="555555"/>
                </a:solidFill>
                <a:latin typeface="Monaco" pitchFamily="2" charset="77"/>
              </a:rPr>
              <a:t>@task</a:t>
            </a:r>
            <a:r>
              <a:rPr lang="en-GB" sz="1000" b="1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00" b="1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00" b="1" dirty="0">
                <a:solidFill>
                  <a:srgbClr val="1D1C1D"/>
                </a:solidFill>
                <a:latin typeface="Monaco" pitchFamily="2" charset="77"/>
              </a:rPr>
              <a:t>=IN)</a:t>
            </a:r>
          </a:p>
          <a:p>
            <a:r>
              <a:rPr lang="en-GB" sz="10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00" dirty="0">
                <a:solidFill>
                  <a:srgbClr val="0000FF"/>
                </a:solidFill>
                <a:latin typeface="Monaco" pitchFamily="2" charset="77"/>
              </a:rPr>
              <a:t>f3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): </a:t>
            </a:r>
          </a:p>
          <a:p>
            <a:r>
              <a:rPr lang="en-GB" sz="100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00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000" dirty="0">
                <a:solidFill>
                  <a:srgbClr val="116644"/>
                </a:solidFill>
                <a:latin typeface="Monaco" pitchFamily="2" charset="77"/>
              </a:rPr>
              <a:t>3</a:t>
            </a:r>
            <a:endParaRPr lang="en-GB" sz="100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0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000" dirty="0">
                <a:solidFill>
                  <a:srgbClr val="0000FF"/>
                </a:solidFill>
                <a:latin typeface="Monaco" pitchFamily="2" charset="77"/>
              </a:rPr>
              <a:t>f4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(val1, val2, val3):</a:t>
            </a:r>
          </a:p>
          <a:p>
            <a:r>
              <a:rPr lang="en-GB" sz="1000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val1 + val2 + val3</a:t>
            </a:r>
          </a:p>
          <a:p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000" dirty="0">
                <a:solidFill>
                  <a:srgbClr val="770088"/>
                </a:solidFill>
                <a:latin typeface="Monaco" pitchFamily="2" charset="77"/>
              </a:rPr>
              <a:t>if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__name__ == </a:t>
            </a:r>
            <a:r>
              <a:rPr lang="en-GB" sz="1000" dirty="0">
                <a:solidFill>
                  <a:srgbClr val="AA1111"/>
                </a:solidFill>
                <a:latin typeface="Monaco" pitchFamily="2" charset="77"/>
              </a:rPr>
              <a:t>"__main__"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:</a:t>
            </a:r>
          </a:p>
          <a:p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 val1 = f1(</a:t>
            </a:r>
            <a:r>
              <a:rPr lang="en-GB" sz="1000" dirty="0">
                <a:solidFill>
                  <a:srgbClr val="116644"/>
                </a:solidFill>
                <a:latin typeface="Monaco" pitchFamily="2" charset="77"/>
              </a:rPr>
              <a:t>1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 val2 = f2(</a:t>
            </a:r>
            <a:r>
              <a:rPr lang="en-GB" sz="1000" dirty="0">
                <a:solidFill>
                  <a:srgbClr val="116644"/>
                </a:solidFill>
                <a:latin typeface="Monaco" pitchFamily="2" charset="77"/>
              </a:rPr>
              <a:t>2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 val3 = f3(</a:t>
            </a:r>
            <a:r>
              <a:rPr lang="en-GB" sz="1000" dirty="0">
                <a:solidFill>
                  <a:srgbClr val="116644"/>
                </a:solidFill>
                <a:latin typeface="Monaco" pitchFamily="2" charset="77"/>
              </a:rPr>
              <a:t>3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000" b="1" dirty="0">
                <a:solidFill>
                  <a:srgbClr val="1D1C1D"/>
                </a:solidFill>
                <a:latin typeface="Monaco" pitchFamily="2" charset="77"/>
              </a:rPr>
              <a:t>  val1=</a:t>
            </a:r>
            <a:r>
              <a:rPr lang="en-GB" sz="1000" b="1" dirty="0" err="1">
                <a:solidFill>
                  <a:srgbClr val="1D1C1D"/>
                </a:solidFill>
                <a:latin typeface="Monaco" pitchFamily="2" charset="77"/>
              </a:rPr>
              <a:t>compss_wait_on</a:t>
            </a:r>
            <a:r>
              <a:rPr lang="en-GB" sz="1000" b="1" dirty="0">
                <a:solidFill>
                  <a:srgbClr val="1D1C1D"/>
                </a:solidFill>
                <a:latin typeface="Monaco" pitchFamily="2" charset="77"/>
              </a:rPr>
              <a:t>(val1)</a:t>
            </a:r>
          </a:p>
          <a:p>
            <a:r>
              <a:rPr lang="en-GB" sz="1000" b="1" dirty="0">
                <a:solidFill>
                  <a:srgbClr val="1D1C1D"/>
                </a:solidFill>
                <a:latin typeface="Monaco" pitchFamily="2" charset="77"/>
              </a:rPr>
              <a:t>  val2=</a:t>
            </a:r>
            <a:r>
              <a:rPr lang="en-GB" sz="1000" b="1" dirty="0" err="1">
                <a:solidFill>
                  <a:srgbClr val="1D1C1D"/>
                </a:solidFill>
                <a:latin typeface="Monaco" pitchFamily="2" charset="77"/>
              </a:rPr>
              <a:t>compss_wait_on</a:t>
            </a:r>
            <a:r>
              <a:rPr lang="en-GB" sz="1000" b="1" dirty="0">
                <a:solidFill>
                  <a:srgbClr val="1D1C1D"/>
                </a:solidFill>
                <a:latin typeface="Monaco" pitchFamily="2" charset="77"/>
              </a:rPr>
              <a:t>(val2)</a:t>
            </a:r>
          </a:p>
          <a:p>
            <a:r>
              <a:rPr lang="en-GB" sz="1000" b="1" dirty="0">
                <a:solidFill>
                  <a:srgbClr val="1D1C1D"/>
                </a:solidFill>
                <a:latin typeface="Monaco" pitchFamily="2" charset="77"/>
              </a:rPr>
              <a:t>  val3=</a:t>
            </a:r>
            <a:r>
              <a:rPr lang="en-GB" sz="1000" b="1" dirty="0" err="1">
                <a:solidFill>
                  <a:srgbClr val="1D1C1D"/>
                </a:solidFill>
                <a:latin typeface="Monaco" pitchFamily="2" charset="77"/>
              </a:rPr>
              <a:t>compss_wait_on</a:t>
            </a:r>
            <a:r>
              <a:rPr lang="en-GB" sz="1000" b="1" dirty="0">
                <a:solidFill>
                  <a:srgbClr val="1D1C1D"/>
                </a:solidFill>
                <a:latin typeface="Monaco" pitchFamily="2" charset="77"/>
              </a:rPr>
              <a:t>(val3)</a:t>
            </a:r>
          </a:p>
          <a:p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000" dirty="0">
                <a:solidFill>
                  <a:srgbClr val="3300AA"/>
                </a:solidFill>
                <a:latin typeface="Monaco" pitchFamily="2" charset="77"/>
              </a:rPr>
              <a:t>  sum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 = f4(val1, val2, val3)</a:t>
            </a:r>
          </a:p>
          <a:p>
            <a:r>
              <a:rPr lang="en-GB" sz="1000" dirty="0">
                <a:solidFill>
                  <a:srgbClr val="3300AA"/>
                </a:solidFill>
                <a:latin typeface="Monaco" pitchFamily="2" charset="77"/>
              </a:rPr>
              <a:t>  print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000" dirty="0">
                <a:solidFill>
                  <a:srgbClr val="3300AA"/>
                </a:solidFill>
                <a:latin typeface="Monaco" pitchFamily="2" charset="77"/>
              </a:rPr>
              <a:t>sum</a:t>
            </a:r>
            <a:r>
              <a:rPr lang="en-GB" sz="1000" dirty="0">
                <a:solidFill>
                  <a:srgbClr val="1D1C1D"/>
                </a:solidFill>
                <a:latin typeface="Monaco" pitchFamily="2" charset="77"/>
              </a:rPr>
              <a:t>)</a:t>
            </a:r>
            <a:endParaRPr lang="en-GB" sz="1000" b="0" i="0" dirty="0">
              <a:solidFill>
                <a:srgbClr val="1D1C1D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81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84E1FC-68F8-0549-BE98-4788EE021E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492A9-8213-C647-9E22-1F1DC1A8C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Parallel exercises with simple benchmarks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45D92-DE62-BA4E-B1C0-27DAD302C33E}"/>
              </a:ext>
            </a:extLst>
          </p:cNvPr>
          <p:cNvSpPr/>
          <p:nvPr/>
        </p:nvSpPr>
        <p:spPr>
          <a:xfrm>
            <a:off x="5255231" y="1317695"/>
            <a:ext cx="3446980" cy="22929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0000FF"/>
                </a:solidFill>
                <a:latin typeface="Monaco" pitchFamily="2" charset="77"/>
              </a:rPr>
              <a:t>increment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):</a:t>
            </a:r>
          </a:p>
          <a:p>
            <a:r>
              <a:rPr lang="en-GB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dirty="0">
                <a:solidFill>
                  <a:srgbClr val="116644"/>
                </a:solidFill>
                <a:latin typeface="Monaco" pitchFamily="2" charset="77"/>
              </a:rPr>
              <a:t>1</a:t>
            </a:r>
            <a:endParaRPr lang="en-GB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dirty="0">
                <a:solidFill>
                  <a:srgbClr val="770088"/>
                </a:solidFill>
                <a:latin typeface="Monaco" pitchFamily="2" charset="77"/>
              </a:rPr>
              <a:t>if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__name__ == </a:t>
            </a:r>
            <a:r>
              <a:rPr lang="en-GB" dirty="0">
                <a:solidFill>
                  <a:srgbClr val="AA1111"/>
                </a:solidFill>
                <a:latin typeface="Monaco" pitchFamily="2" charset="77"/>
              </a:rPr>
              <a:t>"__main__"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:</a:t>
            </a:r>
          </a:p>
          <a:p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arr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= [</a:t>
            </a:r>
            <a:r>
              <a:rPr lang="en-GB" dirty="0">
                <a:solidFill>
                  <a:srgbClr val="116644"/>
                </a:solidFill>
                <a:latin typeface="Monaco" pitchFamily="2" charset="77"/>
              </a:rPr>
              <a:t>1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,</a:t>
            </a:r>
            <a:r>
              <a:rPr lang="en-GB" dirty="0">
                <a:solidFill>
                  <a:srgbClr val="116644"/>
                </a:solidFill>
                <a:latin typeface="Monaco" pitchFamily="2" charset="77"/>
              </a:rPr>
              <a:t>2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,</a:t>
            </a:r>
            <a:r>
              <a:rPr lang="en-GB" dirty="0">
                <a:solidFill>
                  <a:srgbClr val="116644"/>
                </a:solidFill>
                <a:latin typeface="Monaco" pitchFamily="2" charset="77"/>
              </a:rPr>
              <a:t>3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,</a:t>
            </a:r>
            <a:r>
              <a:rPr lang="en-GB" dirty="0">
                <a:solidFill>
                  <a:srgbClr val="116644"/>
                </a:solidFill>
                <a:latin typeface="Monaco" pitchFamily="2" charset="77"/>
              </a:rPr>
              <a:t>4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,</a:t>
            </a:r>
            <a:r>
              <a:rPr lang="en-GB" dirty="0">
                <a:solidFill>
                  <a:srgbClr val="116644"/>
                </a:solidFill>
                <a:latin typeface="Monaco" pitchFamily="2" charset="77"/>
              </a:rPr>
              <a:t>5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]</a:t>
            </a:r>
          </a:p>
          <a:p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dirty="0">
                <a:solidFill>
                  <a:srgbClr val="770088"/>
                </a:solidFill>
                <a:latin typeface="Monaco" pitchFamily="2" charset="77"/>
              </a:rPr>
              <a:t>for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770088"/>
                </a:solidFill>
                <a:latin typeface="Monaco" pitchFamily="2" charset="77"/>
              </a:rPr>
              <a:t>in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3300AA"/>
                </a:solidFill>
                <a:latin typeface="Monaco" pitchFamily="2" charset="77"/>
              </a:rPr>
              <a:t>range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dirty="0" err="1">
                <a:solidFill>
                  <a:srgbClr val="3300AA"/>
                </a:solidFill>
                <a:latin typeface="Monaco" pitchFamily="2" charset="77"/>
              </a:rPr>
              <a:t>len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arr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)):</a:t>
            </a:r>
          </a:p>
          <a:p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 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arr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[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] = increment(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arr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[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])</a:t>
            </a:r>
          </a:p>
          <a:p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dirty="0">
                <a:solidFill>
                  <a:srgbClr val="3300AA"/>
                </a:solidFill>
                <a:latin typeface="Monaco" pitchFamily="2" charset="77"/>
              </a:rPr>
              <a:t>print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arr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)</a:t>
            </a:r>
            <a:endParaRPr lang="en-GB" b="0" i="0" dirty="0">
              <a:solidFill>
                <a:srgbClr val="1D1C1D"/>
              </a:solidFill>
              <a:effectLst/>
              <a:latin typeface="Monaco" pitchFamily="2" charset="77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C06860A-175E-1F4E-8E00-D70EF8FE50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8524" y="954137"/>
            <a:ext cx="3812813" cy="373446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ES" dirty="0"/>
              <a:t>Identify the parallelism exposed by the </a:t>
            </a:r>
            <a:r>
              <a:rPr lang="en-ES" b="1" dirty="0"/>
              <a:t>simple3.py </a:t>
            </a:r>
            <a:r>
              <a:rPr lang="en-ES" dirty="0"/>
              <a:t>(available in </a:t>
            </a:r>
            <a:r>
              <a:rPr lang="en-ES" i="1" dirty="0"/>
              <a:t>pyeddl/simple </a:t>
            </a:r>
            <a:r>
              <a:rPr lang="en-ES" dirty="0"/>
              <a:t>folder)</a:t>
            </a:r>
            <a:r>
              <a:rPr lang="en-ES" b="1" dirty="0"/>
              <a:t> </a:t>
            </a:r>
            <a:r>
              <a:rPr lang="en-ES" dirty="0"/>
              <a:t>by: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ES" dirty="0"/>
              <a:t>Identifying the parallel units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ES" dirty="0"/>
              <a:t>Identifying the synchronization dependencies</a:t>
            </a:r>
          </a:p>
          <a:p>
            <a:pPr marL="342900" indent="-342900">
              <a:buFont typeface="+mj-lt"/>
              <a:buAutoNum type="arabicPeriod"/>
            </a:pPr>
            <a:r>
              <a:rPr lang="en-ES" dirty="0"/>
              <a:t>Parallelised the program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“</a:t>
            </a:r>
            <a:r>
              <a:rPr lang="es-ES" i="1" dirty="0" err="1"/>
              <a:t>runcompss.sh</a:t>
            </a:r>
            <a:r>
              <a:rPr lang="es-ES" dirty="0"/>
              <a:t>” script to </a:t>
            </a:r>
            <a:r>
              <a:rPr lang="es-ES" dirty="0" err="1"/>
              <a:t>invoke</a:t>
            </a:r>
            <a:r>
              <a:rPr lang="es-ES" dirty="0"/>
              <a:t> </a:t>
            </a:r>
            <a:r>
              <a:rPr lang="es-ES" b="1" dirty="0"/>
              <a:t>simple3.py </a:t>
            </a:r>
            <a:r>
              <a:rPr lang="es-ES" dirty="0"/>
              <a:t>and run </a:t>
            </a:r>
            <a:r>
              <a:rPr lang="es-ES" dirty="0" err="1"/>
              <a:t>the</a:t>
            </a:r>
            <a:r>
              <a:rPr lang="es-ES" dirty="0"/>
              <a:t> script as </a:t>
            </a:r>
            <a:r>
              <a:rPr lang="es-ES" dirty="0" err="1"/>
              <a:t>follows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runcompss.sh</a:t>
            </a:r>
            <a:r>
              <a:rPr lang="es-ES" dirty="0"/>
              <a:t>”</a:t>
            </a:r>
          </a:p>
          <a:p>
            <a:pPr marL="0" indent="0">
              <a:buNone/>
            </a:pPr>
            <a:endParaRPr lang="en-ES" b="1" dirty="0"/>
          </a:p>
        </p:txBody>
      </p:sp>
    </p:spTree>
    <p:extLst>
      <p:ext uri="{BB962C8B-B14F-4D97-AF65-F5344CB8AC3E}">
        <p14:creationId xmlns:p14="http://schemas.microsoft.com/office/powerpoint/2010/main" val="232174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84E1FC-68F8-0549-BE98-4788EE021E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Exercise 3 -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492A9-8213-C647-9E22-1F1DC1A8C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Parallel exercises with simple benchmarks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156B-6431-A94B-A712-370AA61CE8D2}"/>
              </a:ext>
            </a:extLst>
          </p:cNvPr>
          <p:cNvSpPr/>
          <p:nvPr/>
        </p:nvSpPr>
        <p:spPr>
          <a:xfrm>
            <a:off x="547373" y="1579428"/>
            <a:ext cx="3395609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555555"/>
                </a:solidFill>
                <a:latin typeface="Monaco" pitchFamily="2" charset="77"/>
              </a:rPr>
              <a:t>@task</a:t>
            </a:r>
            <a:r>
              <a:rPr lang="en-GB" b="1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b="1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b="1" dirty="0">
                <a:solidFill>
                  <a:srgbClr val="1D1C1D"/>
                </a:solidFill>
                <a:latin typeface="Monaco" pitchFamily="2" charset="77"/>
              </a:rPr>
              <a:t>=IN)</a:t>
            </a:r>
          </a:p>
          <a:p>
            <a:r>
              <a:rPr lang="en-GB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0000FF"/>
                </a:solidFill>
                <a:latin typeface="Monaco" pitchFamily="2" charset="77"/>
              </a:rPr>
              <a:t>increment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):</a:t>
            </a:r>
          </a:p>
          <a:p>
            <a:r>
              <a:rPr lang="en-GB" dirty="0">
                <a:solidFill>
                  <a:srgbClr val="770088"/>
                </a:solidFill>
                <a:latin typeface="Monaco" pitchFamily="2" charset="77"/>
              </a:rPr>
              <a:t>  return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val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dirty="0">
                <a:solidFill>
                  <a:srgbClr val="116644"/>
                </a:solidFill>
                <a:latin typeface="Monaco" pitchFamily="2" charset="77"/>
              </a:rPr>
              <a:t>1</a:t>
            </a:r>
            <a:endParaRPr lang="en-GB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dirty="0">
                <a:solidFill>
                  <a:srgbClr val="770088"/>
                </a:solidFill>
                <a:latin typeface="Monaco" pitchFamily="2" charset="77"/>
              </a:rPr>
              <a:t>if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__name__ == </a:t>
            </a:r>
            <a:r>
              <a:rPr lang="en-GB" dirty="0">
                <a:solidFill>
                  <a:srgbClr val="AA1111"/>
                </a:solidFill>
                <a:latin typeface="Monaco" pitchFamily="2" charset="77"/>
              </a:rPr>
              <a:t>"__main__"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:</a:t>
            </a:r>
          </a:p>
          <a:p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 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arr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= [</a:t>
            </a:r>
            <a:r>
              <a:rPr lang="en-GB" dirty="0">
                <a:solidFill>
                  <a:srgbClr val="116644"/>
                </a:solidFill>
                <a:latin typeface="Monaco" pitchFamily="2" charset="77"/>
              </a:rPr>
              <a:t>1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,</a:t>
            </a:r>
            <a:r>
              <a:rPr lang="en-GB" dirty="0">
                <a:solidFill>
                  <a:srgbClr val="116644"/>
                </a:solidFill>
                <a:latin typeface="Monaco" pitchFamily="2" charset="77"/>
              </a:rPr>
              <a:t>2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,</a:t>
            </a:r>
            <a:r>
              <a:rPr lang="en-GB" dirty="0">
                <a:solidFill>
                  <a:srgbClr val="116644"/>
                </a:solidFill>
                <a:latin typeface="Monaco" pitchFamily="2" charset="77"/>
              </a:rPr>
              <a:t>3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,</a:t>
            </a:r>
            <a:r>
              <a:rPr lang="en-GB" dirty="0">
                <a:solidFill>
                  <a:srgbClr val="116644"/>
                </a:solidFill>
                <a:latin typeface="Monaco" pitchFamily="2" charset="77"/>
              </a:rPr>
              <a:t>4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,</a:t>
            </a:r>
            <a:r>
              <a:rPr lang="en-GB" dirty="0">
                <a:solidFill>
                  <a:srgbClr val="116644"/>
                </a:solidFill>
                <a:latin typeface="Monaco" pitchFamily="2" charset="77"/>
              </a:rPr>
              <a:t>5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]</a:t>
            </a:r>
          </a:p>
          <a:p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dirty="0">
                <a:solidFill>
                  <a:srgbClr val="770088"/>
                </a:solidFill>
                <a:latin typeface="Monaco" pitchFamily="2" charset="77"/>
              </a:rPr>
              <a:t>  for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770088"/>
                </a:solidFill>
                <a:latin typeface="Monaco" pitchFamily="2" charset="77"/>
              </a:rPr>
              <a:t>in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3300AA"/>
                </a:solidFill>
                <a:latin typeface="Monaco" pitchFamily="2" charset="77"/>
              </a:rPr>
              <a:t>range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dirty="0" err="1">
                <a:solidFill>
                  <a:srgbClr val="3300AA"/>
                </a:solidFill>
                <a:latin typeface="Monaco" pitchFamily="2" charset="77"/>
              </a:rPr>
              <a:t>len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arr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)):</a:t>
            </a:r>
          </a:p>
          <a:p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    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arr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[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] = increment(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arr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[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])</a:t>
            </a:r>
          </a:p>
          <a:p>
            <a:endParaRPr lang="en-GB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b="1" dirty="0">
                <a:solidFill>
                  <a:srgbClr val="1D1C1D"/>
                </a:solidFill>
                <a:latin typeface="Monaco" pitchFamily="2" charset="77"/>
              </a:rPr>
              <a:t>  </a:t>
            </a:r>
            <a:r>
              <a:rPr lang="en-GB" b="1" dirty="0" err="1">
                <a:solidFill>
                  <a:srgbClr val="1D1C1D"/>
                </a:solidFill>
                <a:latin typeface="Monaco" pitchFamily="2" charset="77"/>
              </a:rPr>
              <a:t>arr</a:t>
            </a:r>
            <a:r>
              <a:rPr lang="en-GB" b="1" dirty="0">
                <a:solidFill>
                  <a:srgbClr val="1D1C1D"/>
                </a:solidFill>
                <a:latin typeface="Monaco" pitchFamily="2" charset="77"/>
              </a:rPr>
              <a:t> = </a:t>
            </a:r>
            <a:r>
              <a:rPr lang="en-GB" b="1" dirty="0" err="1">
                <a:solidFill>
                  <a:srgbClr val="1D1C1D"/>
                </a:solidFill>
                <a:latin typeface="Monaco" pitchFamily="2" charset="77"/>
              </a:rPr>
              <a:t>compss_wait_on</a:t>
            </a:r>
            <a:r>
              <a:rPr lang="en-GB" b="1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b="1" dirty="0" err="1">
                <a:solidFill>
                  <a:srgbClr val="1D1C1D"/>
                </a:solidFill>
                <a:latin typeface="Monaco" pitchFamily="2" charset="77"/>
              </a:rPr>
              <a:t>arr</a:t>
            </a:r>
            <a:r>
              <a:rPr lang="en-GB" b="1" dirty="0">
                <a:solidFill>
                  <a:srgbClr val="1D1C1D"/>
                </a:solidFill>
                <a:latin typeface="Monaco" pitchFamily="2" charset="77"/>
              </a:rPr>
              <a:t>)</a:t>
            </a:r>
          </a:p>
          <a:p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​  </a:t>
            </a:r>
            <a:r>
              <a:rPr lang="en-GB" dirty="0">
                <a:solidFill>
                  <a:srgbClr val="3300AA"/>
                </a:solidFill>
                <a:latin typeface="Monaco" pitchFamily="2" charset="77"/>
              </a:rPr>
              <a:t>print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dirty="0" err="1">
                <a:solidFill>
                  <a:srgbClr val="1D1C1D"/>
                </a:solidFill>
                <a:latin typeface="Monaco" pitchFamily="2" charset="77"/>
              </a:rPr>
              <a:t>arr</a:t>
            </a:r>
            <a:r>
              <a:rPr lang="en-GB" dirty="0">
                <a:solidFill>
                  <a:srgbClr val="1D1C1D"/>
                </a:solidFill>
                <a:latin typeface="Monaco" pitchFamily="2" charset="77"/>
              </a:rPr>
              <a:t>)</a:t>
            </a:r>
            <a:endParaRPr lang="en-GB" b="0" i="0" dirty="0">
              <a:solidFill>
                <a:srgbClr val="1D1C1D"/>
              </a:solidFill>
              <a:effectLst/>
              <a:latin typeface="Monaco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25E58D-FBFF-B44B-AB79-B99D33B11369}"/>
              </a:ext>
            </a:extLst>
          </p:cNvPr>
          <p:cNvSpPr/>
          <p:nvPr/>
        </p:nvSpPr>
        <p:spPr>
          <a:xfrm>
            <a:off x="4887438" y="1601336"/>
            <a:ext cx="345943" cy="3459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E63FA9-759E-C144-AD39-081F13CD5D9A}"/>
              </a:ext>
            </a:extLst>
          </p:cNvPr>
          <p:cNvSpPr/>
          <p:nvPr/>
        </p:nvSpPr>
        <p:spPr>
          <a:xfrm>
            <a:off x="5787838" y="2199820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6A81B5-E0E0-E443-BBFE-199BA43BE0C6}"/>
              </a:ext>
            </a:extLst>
          </p:cNvPr>
          <p:cNvSpPr/>
          <p:nvPr/>
        </p:nvSpPr>
        <p:spPr>
          <a:xfrm>
            <a:off x="6235923" y="2196458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CF058E-10F4-8841-867E-CEA31538B585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5233381" y="1774308"/>
            <a:ext cx="604373" cy="4754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CCD921A1-2ADC-0549-8E8B-4371EE8B50D5}"/>
              </a:ext>
            </a:extLst>
          </p:cNvPr>
          <p:cNvSpPr/>
          <p:nvPr/>
        </p:nvSpPr>
        <p:spPr>
          <a:xfrm>
            <a:off x="4717509" y="3127259"/>
            <a:ext cx="685800" cy="30324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E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35D329-03E7-5648-84AF-FAA192CBA881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5060409" y="3430505"/>
            <a:ext cx="0" cy="18796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E1DA50-109B-764A-9995-56F8A44BDD34}"/>
              </a:ext>
            </a:extLst>
          </p:cNvPr>
          <p:cNvSpPr txBox="1"/>
          <p:nvPr/>
        </p:nvSpPr>
        <p:spPr>
          <a:xfrm>
            <a:off x="4654403" y="1200181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b="1" dirty="0"/>
              <a:t>master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52587-6A1A-794E-9E53-7958E9EDBC08}"/>
              </a:ext>
            </a:extLst>
          </p:cNvPr>
          <p:cNvSpPr txBox="1"/>
          <p:nvPr/>
        </p:nvSpPr>
        <p:spPr>
          <a:xfrm>
            <a:off x="5905837" y="1203323"/>
            <a:ext cx="86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b="1" dirty="0"/>
              <a:t>workers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CA14DAF-158B-9C4C-B93B-C72560D7ED0B}"/>
              </a:ext>
            </a:extLst>
          </p:cNvPr>
          <p:cNvSpPr/>
          <p:nvPr/>
        </p:nvSpPr>
        <p:spPr>
          <a:xfrm>
            <a:off x="5674552" y="1519480"/>
            <a:ext cx="2328717" cy="2492990"/>
          </a:xfrm>
          <a:prstGeom prst="roundRect">
            <a:avLst>
              <a:gd name="adj" fmla="val 6928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1DC31D5-0509-7745-A7CE-6801B5E352C9}"/>
              </a:ext>
            </a:extLst>
          </p:cNvPr>
          <p:cNvSpPr/>
          <p:nvPr/>
        </p:nvSpPr>
        <p:spPr>
          <a:xfrm>
            <a:off x="4572000" y="1526645"/>
            <a:ext cx="947120" cy="2492990"/>
          </a:xfrm>
          <a:prstGeom prst="roundRect">
            <a:avLst>
              <a:gd name="adj" fmla="val 1023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EFD14-C3CB-FC45-87AE-D5E801AE19C5}"/>
              </a:ext>
            </a:extLst>
          </p:cNvPr>
          <p:cNvSpPr txBox="1"/>
          <p:nvPr/>
        </p:nvSpPr>
        <p:spPr>
          <a:xfrm>
            <a:off x="5867754" y="172326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val=1,2,3,4,5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46AC83-0827-0548-8564-C68399D087DE}"/>
              </a:ext>
            </a:extLst>
          </p:cNvPr>
          <p:cNvSpPr/>
          <p:nvPr/>
        </p:nvSpPr>
        <p:spPr>
          <a:xfrm>
            <a:off x="6684594" y="2187070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8BA148-6C01-0E44-9A2D-C7FAEC76379E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5233381" y="1774308"/>
            <a:ext cx="1052458" cy="47206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D367F-AC30-D74E-90A2-7629A52C969C}"/>
              </a:ext>
            </a:extLst>
          </p:cNvPr>
          <p:cNvCxnSpPr>
            <a:cxnSpLocks/>
            <a:stCxn id="6" idx="6"/>
            <a:endCxn id="18" idx="1"/>
          </p:cNvCxnSpPr>
          <p:nvPr/>
        </p:nvCxnSpPr>
        <p:spPr>
          <a:xfrm>
            <a:off x="5233381" y="1774308"/>
            <a:ext cx="1501129" cy="4626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0931E1-902C-4F46-B2F9-B7C4CB723D4C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5060409" y="2540669"/>
            <a:ext cx="897853" cy="58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5CF149D-E987-2046-9698-16AAC7D6B759}"/>
              </a:ext>
            </a:extLst>
          </p:cNvPr>
          <p:cNvSpPr/>
          <p:nvPr/>
        </p:nvSpPr>
        <p:spPr>
          <a:xfrm>
            <a:off x="4892109" y="2743464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E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85BB6-9027-934B-AABC-38E0E325C018}"/>
              </a:ext>
            </a:extLst>
          </p:cNvPr>
          <p:cNvSpPr txBox="1"/>
          <p:nvPr/>
        </p:nvSpPr>
        <p:spPr>
          <a:xfrm>
            <a:off x="4645878" y="3618468"/>
            <a:ext cx="829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rint()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B75AFA-5104-6D4A-A94D-AFF17D8DCC68}"/>
              </a:ext>
            </a:extLst>
          </p:cNvPr>
          <p:cNvSpPr/>
          <p:nvPr/>
        </p:nvSpPr>
        <p:spPr>
          <a:xfrm>
            <a:off x="7146002" y="2196458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81F8B-9FE5-D34D-A512-14EF99CB48B1}"/>
              </a:ext>
            </a:extLst>
          </p:cNvPr>
          <p:cNvSpPr/>
          <p:nvPr/>
        </p:nvSpPr>
        <p:spPr>
          <a:xfrm>
            <a:off x="7607410" y="2196457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3DAA4F-E57E-6440-A529-45417BC316EB}"/>
              </a:ext>
            </a:extLst>
          </p:cNvPr>
          <p:cNvCxnSpPr>
            <a:cxnSpLocks/>
            <a:stCxn id="6" idx="6"/>
            <a:endCxn id="30" idx="1"/>
          </p:cNvCxnSpPr>
          <p:nvPr/>
        </p:nvCxnSpPr>
        <p:spPr>
          <a:xfrm>
            <a:off x="5233381" y="1774308"/>
            <a:ext cx="1962537" cy="47206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5BE1D8-8883-3041-AC1F-954106555DAC}"/>
              </a:ext>
            </a:extLst>
          </p:cNvPr>
          <p:cNvCxnSpPr>
            <a:cxnSpLocks/>
            <a:stCxn id="6" idx="6"/>
            <a:endCxn id="31" idx="1"/>
          </p:cNvCxnSpPr>
          <p:nvPr/>
        </p:nvCxnSpPr>
        <p:spPr>
          <a:xfrm>
            <a:off x="5233381" y="1774308"/>
            <a:ext cx="2423945" cy="4720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B387C4-3EC4-234F-B57A-C20B80E51F3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5060409" y="2537307"/>
            <a:ext cx="1345938" cy="58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B92289-3057-8543-9A45-3317FF416AD5}"/>
              </a:ext>
            </a:extLst>
          </p:cNvPr>
          <p:cNvCxnSpPr>
            <a:cxnSpLocks/>
            <a:stCxn id="18" idx="4"/>
            <a:endCxn id="10" idx="0"/>
          </p:cNvCxnSpPr>
          <p:nvPr/>
        </p:nvCxnSpPr>
        <p:spPr>
          <a:xfrm flipH="1">
            <a:off x="5060409" y="2527919"/>
            <a:ext cx="1794609" cy="59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2CE1B2-3385-0344-A93B-B2CA5EC4A5A0}"/>
              </a:ext>
            </a:extLst>
          </p:cNvPr>
          <p:cNvCxnSpPr>
            <a:cxnSpLocks/>
            <a:stCxn id="30" idx="4"/>
            <a:endCxn id="10" idx="0"/>
          </p:cNvCxnSpPr>
          <p:nvPr/>
        </p:nvCxnSpPr>
        <p:spPr>
          <a:xfrm flipH="1">
            <a:off x="5060409" y="2537307"/>
            <a:ext cx="2256017" cy="58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3E6F95-D91C-9943-94F4-191CD9BE0770}"/>
              </a:ext>
            </a:extLst>
          </p:cNvPr>
          <p:cNvCxnSpPr>
            <a:cxnSpLocks/>
            <a:stCxn id="31" idx="4"/>
            <a:endCxn id="10" idx="0"/>
          </p:cNvCxnSpPr>
          <p:nvPr/>
        </p:nvCxnSpPr>
        <p:spPr>
          <a:xfrm flipH="1">
            <a:off x="5060409" y="2537306"/>
            <a:ext cx="2717425" cy="58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4329F1C-D86B-1E4C-AF4F-4791DC83B242}"/>
              </a:ext>
            </a:extLst>
          </p:cNvPr>
          <p:cNvSpPr txBox="1"/>
          <p:nvPr/>
        </p:nvSpPr>
        <p:spPr>
          <a:xfrm>
            <a:off x="4515164" y="4185053"/>
            <a:ext cx="10904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[2,3,4,5,6]</a:t>
            </a:r>
            <a:endParaRPr lang="en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7C5EA0-7957-A44B-9F08-E69879F4F65B}"/>
              </a:ext>
            </a:extLst>
          </p:cNvPr>
          <p:cNvCxnSpPr>
            <a:cxnSpLocks/>
            <a:stCxn id="29" idx="2"/>
            <a:endCxn id="55" idx="0"/>
          </p:cNvCxnSpPr>
          <p:nvPr/>
        </p:nvCxnSpPr>
        <p:spPr>
          <a:xfrm flipH="1">
            <a:off x="5060408" y="3895467"/>
            <a:ext cx="1" cy="28958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077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84E1FC-68F8-0549-BE98-4788EE021E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Exercise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492A9-8213-C647-9E22-1F1DC1A8C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Parallel exercises with simple benchmarks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206D754-319A-1542-83FF-E08A2197AC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8524" y="954137"/>
            <a:ext cx="3812813" cy="373446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ES" dirty="0"/>
              <a:t>Identify the parallelism exposed by the </a:t>
            </a:r>
            <a:r>
              <a:rPr lang="en-ES" b="1" dirty="0"/>
              <a:t>simple4.py </a:t>
            </a:r>
            <a:r>
              <a:rPr lang="en-ES" dirty="0"/>
              <a:t>(available in </a:t>
            </a:r>
            <a:r>
              <a:rPr lang="en-ES" i="1" dirty="0"/>
              <a:t>pyeddl/simple </a:t>
            </a:r>
            <a:r>
              <a:rPr lang="en-ES" dirty="0"/>
              <a:t>folder)</a:t>
            </a:r>
            <a:r>
              <a:rPr lang="en-ES" b="1" dirty="0"/>
              <a:t> </a:t>
            </a:r>
            <a:r>
              <a:rPr lang="en-ES" dirty="0"/>
              <a:t>by: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ES" dirty="0"/>
              <a:t>Identifying the parallel units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ES" dirty="0"/>
              <a:t>Identifying the synchronization dependencies</a:t>
            </a:r>
          </a:p>
          <a:p>
            <a:pPr marL="342900" indent="-342900">
              <a:buFont typeface="+mj-lt"/>
              <a:buAutoNum type="arabicPeriod"/>
            </a:pPr>
            <a:r>
              <a:rPr lang="en-ES" dirty="0"/>
              <a:t>Parallelised the program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“</a:t>
            </a:r>
            <a:r>
              <a:rPr lang="es-ES" i="1" dirty="0" err="1"/>
              <a:t>runcompss.sh</a:t>
            </a:r>
            <a:r>
              <a:rPr lang="es-ES" dirty="0"/>
              <a:t>” script to </a:t>
            </a:r>
            <a:r>
              <a:rPr lang="es-ES" dirty="0" err="1"/>
              <a:t>invoke</a:t>
            </a:r>
            <a:r>
              <a:rPr lang="es-ES" dirty="0"/>
              <a:t> </a:t>
            </a:r>
            <a:r>
              <a:rPr lang="es-ES" b="1" dirty="0"/>
              <a:t>simple4.py </a:t>
            </a:r>
            <a:r>
              <a:rPr lang="es-ES" dirty="0"/>
              <a:t>and run </a:t>
            </a:r>
            <a:r>
              <a:rPr lang="es-ES" dirty="0" err="1"/>
              <a:t>the</a:t>
            </a:r>
            <a:r>
              <a:rPr lang="es-ES" dirty="0"/>
              <a:t> script as </a:t>
            </a:r>
            <a:r>
              <a:rPr lang="es-ES" dirty="0" err="1"/>
              <a:t>follows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runcompss.sh</a:t>
            </a:r>
            <a:r>
              <a:rPr lang="es-ES" dirty="0"/>
              <a:t>”</a:t>
            </a:r>
          </a:p>
          <a:p>
            <a:pPr marL="0" indent="0">
              <a:buNone/>
            </a:pPr>
            <a:endParaRPr lang="en-E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DFA3E8-7A0C-CC46-8FB0-FB2FA08221A7}"/>
              </a:ext>
            </a:extLst>
          </p:cNvPr>
          <p:cNvSpPr/>
          <p:nvPr/>
        </p:nvSpPr>
        <p:spPr>
          <a:xfrm>
            <a:off x="4845298" y="494258"/>
            <a:ext cx="4298702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 err="1">
                <a:solidFill>
                  <a:srgbClr val="0000FF"/>
                </a:solidFill>
                <a:latin typeface="Monaco" pitchFamily="2" charset="77"/>
              </a:rPr>
              <a:t>initialize_variables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():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…</a:t>
            </a:r>
          </a:p>
          <a:p>
            <a:endParaRPr lang="en-GB" sz="120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Monaco" pitchFamily="2" charset="77"/>
              </a:rPr>
              <a:t>multiply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(a, b, c):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import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numpy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as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np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 c += a*b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if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__name__ == </a:t>
            </a:r>
            <a:r>
              <a:rPr lang="en-GB" sz="1200" dirty="0">
                <a:solidFill>
                  <a:srgbClr val="AA1111"/>
                </a:solidFill>
                <a:latin typeface="Monaco" pitchFamily="2" charset="77"/>
              </a:rPr>
              <a:t>"__main__"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:​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 …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 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initialize_variables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()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for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in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range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(MSIZE):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  for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j </a:t>
            </a:r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in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range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(MSIZE):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    for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k </a:t>
            </a:r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in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range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(MSIZE):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       multiply(A[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][k], B[k][j], C[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][j])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for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in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range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(MSIZE):</a:t>
            </a:r>
          </a:p>
          <a:p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    for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j </a:t>
            </a:r>
            <a:r>
              <a:rPr lang="en-GB" sz="1200" dirty="0">
                <a:solidFill>
                  <a:srgbClr val="770088"/>
                </a:solidFill>
                <a:latin typeface="Monaco" pitchFamily="2" charset="77"/>
              </a:rPr>
              <a:t>in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range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(MSIZE):</a:t>
            </a:r>
          </a:p>
          <a:p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      print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(</a:t>
            </a:r>
            <a:r>
              <a:rPr lang="en-GB" sz="1200" dirty="0">
                <a:solidFill>
                  <a:srgbClr val="AA1111"/>
                </a:solidFill>
                <a:latin typeface="Monaco" pitchFamily="2" charset="77"/>
              </a:rPr>
              <a:t>"C"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str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) + </a:t>
            </a:r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str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(j) + </a:t>
            </a:r>
            <a:r>
              <a:rPr lang="en-GB" sz="1200" dirty="0">
                <a:solidFill>
                  <a:srgbClr val="AA1111"/>
                </a:solidFill>
                <a:latin typeface="Monaco" pitchFamily="2" charset="77"/>
              </a:rPr>
              <a:t>"="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+ </a:t>
            </a:r>
          </a:p>
          <a:p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             </a:t>
            </a:r>
            <a:r>
              <a:rPr lang="en-GB" sz="1200" dirty="0">
                <a:solidFill>
                  <a:srgbClr val="3300AA"/>
                </a:solidFill>
                <a:latin typeface="Monaco" pitchFamily="2" charset="77"/>
              </a:rPr>
              <a:t>str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(C[</a:t>
            </a:r>
            <a:r>
              <a:rPr lang="en-GB" sz="1200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sz="1200" dirty="0">
                <a:solidFill>
                  <a:srgbClr val="1D1C1D"/>
                </a:solidFill>
                <a:latin typeface="Monaco" pitchFamily="2" charset="77"/>
              </a:rPr>
              <a:t>][j]))</a:t>
            </a:r>
            <a:endParaRPr lang="en-GB" sz="1200" b="0" i="0" dirty="0">
              <a:solidFill>
                <a:srgbClr val="1D1C1D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92349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84E1FC-68F8-0549-BE98-4788EE021E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Exercise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492A9-8213-C647-9E22-1F1DC1A8C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Parallel exercises with simple benchmarks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DFA3E8-7A0C-CC46-8FB0-FB2FA08221A7}"/>
              </a:ext>
            </a:extLst>
          </p:cNvPr>
          <p:cNvSpPr/>
          <p:nvPr/>
        </p:nvSpPr>
        <p:spPr>
          <a:xfrm>
            <a:off x="862049" y="881416"/>
            <a:ext cx="4052121" cy="39857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100" dirty="0" err="1">
                <a:solidFill>
                  <a:srgbClr val="0000FF"/>
                </a:solidFill>
                <a:latin typeface="Monaco" pitchFamily="2" charset="77"/>
              </a:rPr>
              <a:t>initialize_variables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():</a:t>
            </a:r>
          </a:p>
          <a:p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…</a:t>
            </a:r>
          </a:p>
          <a:p>
            <a:endParaRPr lang="en-GB" sz="1100" dirty="0">
              <a:solidFill>
                <a:srgbClr val="1D1C1D"/>
              </a:solidFill>
              <a:latin typeface="Monaco" pitchFamily="2" charset="77"/>
            </a:endParaRPr>
          </a:p>
          <a:p>
            <a:r>
              <a:rPr lang="en-GB" sz="1100" dirty="0">
                <a:solidFill>
                  <a:srgbClr val="555555"/>
                </a:solidFill>
                <a:latin typeface="Monaco" pitchFamily="2" charset="77"/>
              </a:rPr>
              <a:t>@task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(c=INOUT)</a:t>
            </a:r>
          </a:p>
          <a:p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def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Monaco" pitchFamily="2" charset="77"/>
              </a:rPr>
              <a:t>multiply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(a, b, c):</a:t>
            </a:r>
          </a:p>
          <a:p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  import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100" dirty="0" err="1">
                <a:solidFill>
                  <a:srgbClr val="1D1C1D"/>
                </a:solidFill>
                <a:latin typeface="Monaco" pitchFamily="2" charset="77"/>
              </a:rPr>
              <a:t>numpy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as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np</a:t>
            </a:r>
          </a:p>
          <a:p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 c += a*b</a:t>
            </a:r>
          </a:p>
          <a:p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if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__name__ == </a:t>
            </a:r>
            <a:r>
              <a:rPr lang="en-GB" sz="1100" dirty="0">
                <a:solidFill>
                  <a:srgbClr val="AA1111"/>
                </a:solidFill>
                <a:latin typeface="Monaco" pitchFamily="2" charset="77"/>
              </a:rPr>
              <a:t>"__main__"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:​</a:t>
            </a:r>
          </a:p>
          <a:p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 …</a:t>
            </a:r>
          </a:p>
          <a:p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 </a:t>
            </a:r>
            <a:r>
              <a:rPr lang="en-GB" sz="1100" dirty="0" err="1">
                <a:solidFill>
                  <a:srgbClr val="1D1C1D"/>
                </a:solidFill>
                <a:latin typeface="Monaco" pitchFamily="2" charset="77"/>
              </a:rPr>
              <a:t>initialize_variables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()</a:t>
            </a:r>
          </a:p>
          <a:p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  for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100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in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100" dirty="0">
                <a:solidFill>
                  <a:srgbClr val="3300AA"/>
                </a:solidFill>
                <a:latin typeface="Monaco" pitchFamily="2" charset="77"/>
              </a:rPr>
              <a:t>range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(MSIZE):</a:t>
            </a:r>
          </a:p>
          <a:p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    for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j </a:t>
            </a:r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in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100" dirty="0">
                <a:solidFill>
                  <a:srgbClr val="3300AA"/>
                </a:solidFill>
                <a:latin typeface="Monaco" pitchFamily="2" charset="77"/>
              </a:rPr>
              <a:t>range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(MSIZE):</a:t>
            </a:r>
          </a:p>
          <a:p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      for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k </a:t>
            </a:r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in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100" dirty="0">
                <a:solidFill>
                  <a:srgbClr val="3300AA"/>
                </a:solidFill>
                <a:latin typeface="Monaco" pitchFamily="2" charset="77"/>
              </a:rPr>
              <a:t>range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(MSIZE):</a:t>
            </a:r>
          </a:p>
          <a:p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       multiply(A[</a:t>
            </a:r>
            <a:r>
              <a:rPr lang="en-GB" sz="1100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][k], B[k][j], C[</a:t>
            </a:r>
            <a:r>
              <a:rPr lang="en-GB" sz="1100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][j])</a:t>
            </a:r>
          </a:p>
          <a:p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​</a:t>
            </a:r>
          </a:p>
          <a:p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  for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100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in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100" dirty="0">
                <a:solidFill>
                  <a:srgbClr val="3300AA"/>
                </a:solidFill>
                <a:latin typeface="Monaco" pitchFamily="2" charset="77"/>
              </a:rPr>
              <a:t>range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(MSIZE):</a:t>
            </a:r>
          </a:p>
          <a:p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    for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j </a:t>
            </a:r>
            <a:r>
              <a:rPr lang="en-GB" sz="1100" dirty="0">
                <a:solidFill>
                  <a:srgbClr val="770088"/>
                </a:solidFill>
                <a:latin typeface="Monaco" pitchFamily="2" charset="77"/>
              </a:rPr>
              <a:t>in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</a:t>
            </a:r>
            <a:r>
              <a:rPr lang="en-GB" sz="1100" dirty="0">
                <a:solidFill>
                  <a:srgbClr val="3300AA"/>
                </a:solidFill>
                <a:latin typeface="Monaco" pitchFamily="2" charset="77"/>
              </a:rPr>
              <a:t>range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(MSIZE):</a:t>
            </a:r>
          </a:p>
          <a:p>
            <a:r>
              <a:rPr lang="en-GB" sz="1100" dirty="0">
                <a:solidFill>
                  <a:srgbClr val="3300AA"/>
                </a:solidFill>
                <a:latin typeface="Monaco" pitchFamily="2" charset="77"/>
              </a:rPr>
              <a:t>      print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(</a:t>
            </a:r>
            <a:r>
              <a:rPr lang="en-GB" sz="1100" dirty="0">
                <a:solidFill>
                  <a:srgbClr val="AA1111"/>
                </a:solidFill>
                <a:latin typeface="Monaco" pitchFamily="2" charset="77"/>
              </a:rPr>
              <a:t>"C"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+ </a:t>
            </a:r>
            <a:r>
              <a:rPr lang="en-GB" sz="1100" dirty="0">
                <a:solidFill>
                  <a:srgbClr val="3300AA"/>
                </a:solidFill>
                <a:latin typeface="Monaco" pitchFamily="2" charset="77"/>
              </a:rPr>
              <a:t>str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100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) + </a:t>
            </a:r>
            <a:r>
              <a:rPr lang="en-GB" sz="1100" dirty="0">
                <a:solidFill>
                  <a:srgbClr val="3300AA"/>
                </a:solidFill>
                <a:latin typeface="Monaco" pitchFamily="2" charset="77"/>
              </a:rPr>
              <a:t>str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(j) + </a:t>
            </a:r>
            <a:r>
              <a:rPr lang="en-GB" sz="1100" dirty="0">
                <a:solidFill>
                  <a:srgbClr val="AA1111"/>
                </a:solidFill>
                <a:latin typeface="Monaco" pitchFamily="2" charset="77"/>
              </a:rPr>
              <a:t>"="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+ </a:t>
            </a:r>
          </a:p>
          <a:p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             </a:t>
            </a:r>
            <a:r>
              <a:rPr lang="en-GB" sz="1100" dirty="0">
                <a:solidFill>
                  <a:srgbClr val="3300AA"/>
                </a:solidFill>
                <a:latin typeface="Monaco" pitchFamily="2" charset="77"/>
              </a:rPr>
              <a:t>str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(</a:t>
            </a:r>
            <a:r>
              <a:rPr lang="en-GB" sz="1100" dirty="0" err="1">
                <a:solidFill>
                  <a:srgbClr val="1D1C1D"/>
                </a:solidFill>
                <a:latin typeface="Monaco" pitchFamily="2" charset="77"/>
              </a:rPr>
              <a:t>compss_wait_on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(C[</a:t>
            </a:r>
            <a:r>
              <a:rPr lang="en-GB" sz="1100" dirty="0" err="1">
                <a:solidFill>
                  <a:srgbClr val="1D1C1D"/>
                </a:solidFill>
                <a:latin typeface="Monaco" pitchFamily="2" charset="77"/>
              </a:rPr>
              <a:t>i</a:t>
            </a:r>
            <a:r>
              <a:rPr lang="en-GB" sz="1100" dirty="0">
                <a:solidFill>
                  <a:srgbClr val="1D1C1D"/>
                </a:solidFill>
                <a:latin typeface="Monaco" pitchFamily="2" charset="77"/>
              </a:rPr>
              <a:t>][j])))</a:t>
            </a:r>
            <a:endParaRPr lang="en-GB" sz="1100" b="0" i="0" dirty="0">
              <a:solidFill>
                <a:srgbClr val="1D1C1D"/>
              </a:solidFill>
              <a:effectLst/>
              <a:latin typeface="Monaco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16CCA4-989E-274A-BC23-CBB15F63914C}"/>
              </a:ext>
            </a:extLst>
          </p:cNvPr>
          <p:cNvSpPr/>
          <p:nvPr/>
        </p:nvSpPr>
        <p:spPr>
          <a:xfrm>
            <a:off x="5349774" y="1292040"/>
            <a:ext cx="345943" cy="3459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DD2755-F7C3-B74B-BE88-A541FB34CEAD}"/>
              </a:ext>
            </a:extLst>
          </p:cNvPr>
          <p:cNvSpPr/>
          <p:nvPr/>
        </p:nvSpPr>
        <p:spPr>
          <a:xfrm>
            <a:off x="6250174" y="1890524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A9E302-E735-4F48-B5B1-42F86086A222}"/>
              </a:ext>
            </a:extLst>
          </p:cNvPr>
          <p:cNvSpPr/>
          <p:nvPr/>
        </p:nvSpPr>
        <p:spPr>
          <a:xfrm>
            <a:off x="6698259" y="1887162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2C2064-0915-DF4D-B653-4CE61C41282A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5695717" y="1465012"/>
            <a:ext cx="604373" cy="4754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0985BC40-BC20-1246-9629-461D0C996F6C}"/>
              </a:ext>
            </a:extLst>
          </p:cNvPr>
          <p:cNvSpPr/>
          <p:nvPr/>
        </p:nvSpPr>
        <p:spPr>
          <a:xfrm>
            <a:off x="5179845" y="2817962"/>
            <a:ext cx="685800" cy="30324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E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161CD-5845-7641-972F-DB3F909E2AAF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 flipV="1">
            <a:off x="5865645" y="2963131"/>
            <a:ext cx="216099" cy="645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65C05D-1A0D-7543-8646-269A9C8AC4AF}"/>
              </a:ext>
            </a:extLst>
          </p:cNvPr>
          <p:cNvSpPr txBox="1"/>
          <p:nvPr/>
        </p:nvSpPr>
        <p:spPr>
          <a:xfrm>
            <a:off x="5116739" y="890885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b="1" dirty="0"/>
              <a:t>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BBA6F0-E781-BF45-AEB4-D4C77D8A4F5E}"/>
              </a:ext>
            </a:extLst>
          </p:cNvPr>
          <p:cNvSpPr txBox="1"/>
          <p:nvPr/>
        </p:nvSpPr>
        <p:spPr>
          <a:xfrm>
            <a:off x="6368173" y="894027"/>
            <a:ext cx="86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b="1" dirty="0"/>
              <a:t>workers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95CF5BA-3989-2749-B951-515D3CFDD335}"/>
              </a:ext>
            </a:extLst>
          </p:cNvPr>
          <p:cNvSpPr/>
          <p:nvPr/>
        </p:nvSpPr>
        <p:spPr>
          <a:xfrm>
            <a:off x="6136889" y="1210184"/>
            <a:ext cx="2292056" cy="1423179"/>
          </a:xfrm>
          <a:prstGeom prst="roundRect">
            <a:avLst>
              <a:gd name="adj" fmla="val 6928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0492301-5109-C740-A95D-28301D14AB4C}"/>
              </a:ext>
            </a:extLst>
          </p:cNvPr>
          <p:cNvSpPr/>
          <p:nvPr/>
        </p:nvSpPr>
        <p:spPr>
          <a:xfrm>
            <a:off x="5034336" y="1217348"/>
            <a:ext cx="947120" cy="3118675"/>
          </a:xfrm>
          <a:prstGeom prst="roundRect">
            <a:avLst>
              <a:gd name="adj" fmla="val 1023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BF5ACA-303A-7F4E-A557-7E8EC2AF5ABB}"/>
              </a:ext>
            </a:extLst>
          </p:cNvPr>
          <p:cNvSpPr txBox="1"/>
          <p:nvPr/>
        </p:nvSpPr>
        <p:spPr>
          <a:xfrm>
            <a:off x="6189715" y="1352753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A[i][j],B[i][j],C[i][j]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85A030-BBF6-C44C-ACA9-3A91A9AAC5FF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5695717" y="1465012"/>
            <a:ext cx="1052458" cy="47206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5CD3F0-7658-E148-A4A9-8A6385A2DA5C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5522745" y="2231373"/>
            <a:ext cx="897853" cy="58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C35AB1-858D-8443-A6D3-54819CE7CA0D}"/>
              </a:ext>
            </a:extLst>
          </p:cNvPr>
          <p:cNvSpPr/>
          <p:nvPr/>
        </p:nvSpPr>
        <p:spPr>
          <a:xfrm>
            <a:off x="5133054" y="2401022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C[i][j]</a:t>
            </a:r>
            <a:endParaRPr lang="en-E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BDC742-C6B7-FA4C-93A6-09276DA23E74}"/>
              </a:ext>
            </a:extLst>
          </p:cNvPr>
          <p:cNvSpPr txBox="1"/>
          <p:nvPr/>
        </p:nvSpPr>
        <p:spPr>
          <a:xfrm>
            <a:off x="6081744" y="2824631"/>
            <a:ext cx="14162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rint(C[0][0])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675F25-00F6-E84A-A220-E6C7086B34A2}"/>
              </a:ext>
            </a:extLst>
          </p:cNvPr>
          <p:cNvSpPr/>
          <p:nvPr/>
        </p:nvSpPr>
        <p:spPr>
          <a:xfrm>
            <a:off x="7597139" y="1887161"/>
            <a:ext cx="340848" cy="3408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7E556-E318-9F43-A51A-796F3A4E4733}"/>
              </a:ext>
            </a:extLst>
          </p:cNvPr>
          <p:cNvCxnSpPr>
            <a:cxnSpLocks/>
            <a:stCxn id="8" idx="6"/>
            <a:endCxn id="28" idx="1"/>
          </p:cNvCxnSpPr>
          <p:nvPr/>
        </p:nvCxnSpPr>
        <p:spPr>
          <a:xfrm>
            <a:off x="5695717" y="1465012"/>
            <a:ext cx="1951338" cy="4720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1BADDB-A2AD-C841-ACC8-43E1AD1E3D0B}"/>
              </a:ext>
            </a:extLst>
          </p:cNvPr>
          <p:cNvCxnSpPr>
            <a:cxnSpLocks/>
            <a:stCxn id="11" idx="4"/>
            <a:endCxn id="50" idx="0"/>
          </p:cNvCxnSpPr>
          <p:nvPr/>
        </p:nvCxnSpPr>
        <p:spPr>
          <a:xfrm flipH="1">
            <a:off x="5522745" y="2228011"/>
            <a:ext cx="1345938" cy="101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CD0C37-BC5D-ED47-9932-DDA5C6366EF6}"/>
              </a:ext>
            </a:extLst>
          </p:cNvPr>
          <p:cNvCxnSpPr>
            <a:cxnSpLocks/>
            <a:stCxn id="28" idx="4"/>
            <a:endCxn id="53" idx="0"/>
          </p:cNvCxnSpPr>
          <p:nvPr/>
        </p:nvCxnSpPr>
        <p:spPr>
          <a:xfrm flipH="1">
            <a:off x="5522745" y="2228010"/>
            <a:ext cx="2244818" cy="171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9D119C-884C-A248-97C1-4FE28DBA21A0}"/>
              </a:ext>
            </a:extLst>
          </p:cNvPr>
          <p:cNvSpPr txBox="1"/>
          <p:nvPr/>
        </p:nvSpPr>
        <p:spPr>
          <a:xfrm>
            <a:off x="7220386" y="187306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23694F-896A-EC4C-906D-8744118D75BE}"/>
              </a:ext>
            </a:extLst>
          </p:cNvPr>
          <p:cNvSpPr txBox="1"/>
          <p:nvPr/>
        </p:nvSpPr>
        <p:spPr>
          <a:xfrm>
            <a:off x="6293834" y="235636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MSIZE*MSIZE*MSIZE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E1584C-60FF-6241-ACEE-495C3ADCEC03}"/>
              </a:ext>
            </a:extLst>
          </p:cNvPr>
          <p:cNvCxnSpPr/>
          <p:nvPr/>
        </p:nvCxnSpPr>
        <p:spPr>
          <a:xfrm>
            <a:off x="6227937" y="2314478"/>
            <a:ext cx="17836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BFDAB55B-13B9-374F-9737-B1883A8E6B85}"/>
              </a:ext>
            </a:extLst>
          </p:cNvPr>
          <p:cNvSpPr/>
          <p:nvPr/>
        </p:nvSpPr>
        <p:spPr>
          <a:xfrm>
            <a:off x="5179845" y="3239217"/>
            <a:ext cx="685800" cy="30324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E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7816CF-AA3E-A34E-9DAD-E763B672E9E8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 flipV="1">
            <a:off x="5865645" y="3384386"/>
            <a:ext cx="216099" cy="645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368524-A882-644F-9544-829BE9F78C7A}"/>
              </a:ext>
            </a:extLst>
          </p:cNvPr>
          <p:cNvSpPr txBox="1"/>
          <p:nvPr/>
        </p:nvSpPr>
        <p:spPr>
          <a:xfrm>
            <a:off x="6081744" y="3245886"/>
            <a:ext cx="14162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rint(C[0][1])</a:t>
            </a: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FBD8E6D4-445A-B84C-8511-125F68573EC7}"/>
              </a:ext>
            </a:extLst>
          </p:cNvPr>
          <p:cNvSpPr/>
          <p:nvPr/>
        </p:nvSpPr>
        <p:spPr>
          <a:xfrm>
            <a:off x="5179845" y="3943251"/>
            <a:ext cx="685800" cy="30324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E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BF3969-E4D1-2049-8395-9CCBC2751E6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5865645" y="4088420"/>
            <a:ext cx="216098" cy="645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AF9BFBD-E517-DE43-9A0A-E0665B56A40C}"/>
              </a:ext>
            </a:extLst>
          </p:cNvPr>
          <p:cNvSpPr txBox="1"/>
          <p:nvPr/>
        </p:nvSpPr>
        <p:spPr>
          <a:xfrm>
            <a:off x="6081743" y="3949920"/>
            <a:ext cx="22002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rint(C[MSIZE][MSIZE])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26048D-372F-9C44-893A-9E770F7461B3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522745" y="3542463"/>
            <a:ext cx="0" cy="4007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4AC1D82-120F-894B-BF7F-366CA664A4D0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5522745" y="3121208"/>
            <a:ext cx="0" cy="1180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1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D2CA-3BE5-154D-96D0-F883BE78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447" y="2220040"/>
            <a:ext cx="6778461" cy="993775"/>
          </a:xfrm>
        </p:spPr>
        <p:txBody>
          <a:bodyPr/>
          <a:lstStyle/>
          <a:p>
            <a:pPr algn="l"/>
            <a:r>
              <a:rPr lang="en-ES" dirty="0"/>
              <a:t>Identify the parallelism exposed by training operations</a:t>
            </a:r>
          </a:p>
        </p:txBody>
      </p:sp>
    </p:spTree>
    <p:extLst>
      <p:ext uri="{BB962C8B-B14F-4D97-AF65-F5344CB8AC3E}">
        <p14:creationId xmlns:p14="http://schemas.microsoft.com/office/powerpoint/2010/main" val="3747980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59FE-9209-1149-9F31-B6130D394A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Code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C38B7-D98A-C347-83F2-20B9FFFD11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Identify the parallelism exposed by training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68863-BA16-D44E-BF1E-4E41A51901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b="1" i="1" dirty="0"/>
          </a:p>
          <a:p>
            <a:endParaRPr lang="es-ES" b="1" i="1" dirty="0"/>
          </a:p>
          <a:p>
            <a:endParaRPr lang="es-ES" b="1" i="1" dirty="0"/>
          </a:p>
          <a:p>
            <a:endParaRPr lang="es-ES" b="1" i="1" dirty="0"/>
          </a:p>
          <a:p>
            <a:r>
              <a:rPr lang="es-ES" b="1" i="1" dirty="0" err="1"/>
              <a:t>eddl_master_train_batch.py</a:t>
            </a:r>
            <a:r>
              <a:rPr lang="es-ES" b="1" i="1" dirty="0"/>
              <a:t>, </a:t>
            </a:r>
            <a:r>
              <a:rPr lang="es-ES" dirty="0" err="1"/>
              <a:t>loads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, </a:t>
            </a:r>
            <a:r>
              <a:rPr lang="es-ES" dirty="0" err="1"/>
              <a:t>builds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and </a:t>
            </a:r>
            <a:r>
              <a:rPr lang="es-ES" dirty="0" err="1"/>
              <a:t>invokes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i="1" dirty="0" err="1"/>
              <a:t>fit</a:t>
            </a:r>
            <a:r>
              <a:rPr lang="es-ES" b="1" i="1" dirty="0"/>
              <a:t> </a:t>
            </a:r>
            <a:r>
              <a:rPr lang="es-ES" dirty="0" err="1"/>
              <a:t>processes</a:t>
            </a:r>
            <a:r>
              <a:rPr lang="es-ES" dirty="0"/>
              <a:t>: </a:t>
            </a:r>
          </a:p>
          <a:p>
            <a:pPr lvl="1"/>
            <a:r>
              <a:rPr lang="es-ES" i="1" dirty="0" err="1"/>
              <a:t>fit_sync</a:t>
            </a:r>
            <a:r>
              <a:rPr lang="es-ES" i="1" dirty="0"/>
              <a:t>, </a:t>
            </a:r>
            <a:r>
              <a:rPr lang="es-ES" dirty="0" err="1"/>
              <a:t>corresponding</a:t>
            </a:r>
            <a:r>
              <a:rPr lang="es-ES" dirty="0"/>
              <a:t> to </a:t>
            </a:r>
            <a:r>
              <a:rPr lang="es-ES" i="1" dirty="0" err="1">
                <a:latin typeface="Raleway" pitchFamily="2" charset="77"/>
              </a:rPr>
              <a:t>Synchronous</a:t>
            </a:r>
            <a:r>
              <a:rPr lang="es-ES" i="1" dirty="0">
                <a:latin typeface="Raleway" pitchFamily="2" charset="77"/>
              </a:rPr>
              <a:t> </a:t>
            </a:r>
            <a:r>
              <a:rPr lang="es-ES" i="1" dirty="0" err="1">
                <a:latin typeface="Raleway" pitchFamily="2" charset="77"/>
              </a:rPr>
              <a:t>Parameter</a:t>
            </a:r>
            <a:r>
              <a:rPr lang="es-ES" i="1" dirty="0">
                <a:latin typeface="Raleway" pitchFamily="2" charset="77"/>
              </a:rPr>
              <a:t> </a:t>
            </a:r>
            <a:r>
              <a:rPr lang="es-ES" i="1" dirty="0" err="1">
                <a:latin typeface="Raleway" pitchFamily="2" charset="77"/>
              </a:rPr>
              <a:t>Averaging</a:t>
            </a:r>
            <a:endParaRPr lang="es-ES" i="1" dirty="0"/>
          </a:p>
          <a:p>
            <a:pPr lvl="1"/>
            <a:r>
              <a:rPr lang="es-ES" i="1" dirty="0" err="1"/>
              <a:t>fit_async</a:t>
            </a:r>
            <a:r>
              <a:rPr lang="es-ES" i="1" dirty="0"/>
              <a:t>, </a:t>
            </a:r>
            <a:r>
              <a:rPr lang="es-ES" dirty="0" err="1"/>
              <a:t>corresponding</a:t>
            </a:r>
            <a:r>
              <a:rPr lang="es-ES" dirty="0"/>
              <a:t> to </a:t>
            </a:r>
            <a:r>
              <a:rPr lang="es-ES" dirty="0" err="1">
                <a:latin typeface="Raleway" pitchFamily="2" charset="77"/>
              </a:rPr>
              <a:t>Relaxing</a:t>
            </a:r>
            <a:r>
              <a:rPr lang="es-ES" dirty="0">
                <a:latin typeface="Raleway" pitchFamily="2" charset="77"/>
              </a:rPr>
              <a:t> </a:t>
            </a:r>
            <a:r>
              <a:rPr lang="es-ES" dirty="0" err="1">
                <a:latin typeface="Raleway" pitchFamily="2" charset="77"/>
              </a:rPr>
              <a:t>Synchronzation</a:t>
            </a:r>
            <a:endParaRPr lang="en-ES" dirty="0">
              <a:latin typeface="Raleway" pitchFamily="2" charset="77"/>
            </a:endParaRPr>
          </a:p>
          <a:p>
            <a:pPr lvl="1"/>
            <a:r>
              <a:rPr lang="es-ES" i="1" dirty="0" err="1"/>
              <a:t>fit_full_async</a:t>
            </a:r>
            <a:r>
              <a:rPr lang="es-ES" dirty="0"/>
              <a:t>, </a:t>
            </a:r>
            <a:r>
              <a:rPr lang="es-ES" dirty="0" err="1"/>
              <a:t>corresponding</a:t>
            </a:r>
            <a:r>
              <a:rPr lang="es-ES" dirty="0"/>
              <a:t> to </a:t>
            </a:r>
            <a:r>
              <a:rPr lang="es-ES" i="1" dirty="0" err="1">
                <a:latin typeface="Raleway" pitchFamily="2" charset="77"/>
              </a:rPr>
              <a:t>Removing</a:t>
            </a:r>
            <a:r>
              <a:rPr lang="es-ES" i="1" dirty="0">
                <a:latin typeface="Raleway" pitchFamily="2" charset="77"/>
              </a:rPr>
              <a:t> </a:t>
            </a:r>
            <a:r>
              <a:rPr lang="es-ES" i="1" dirty="0" err="1">
                <a:latin typeface="Raleway" pitchFamily="2" charset="77"/>
              </a:rPr>
              <a:t>Synchronzation</a:t>
            </a:r>
            <a:endParaRPr lang="es-ES" sz="900" dirty="0"/>
          </a:p>
          <a:p>
            <a:r>
              <a:rPr lang="es-ES" b="1" i="1" dirty="0" err="1"/>
              <a:t>eddl_master_distributed_api.py</a:t>
            </a:r>
            <a:r>
              <a:rPr lang="es-ES" b="1" i="1" dirty="0"/>
              <a:t>, </a:t>
            </a:r>
            <a:r>
              <a:rPr lang="es-ES" dirty="0" err="1"/>
              <a:t>implements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i="1" dirty="0" err="1"/>
              <a:t>fit</a:t>
            </a:r>
            <a:r>
              <a:rPr lang="es-ES" b="1" i="1" dirty="0"/>
              <a:t> </a:t>
            </a: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iterating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predefined</a:t>
            </a:r>
            <a:r>
              <a:rPr lang="es-ES" dirty="0"/>
              <a:t> </a:t>
            </a:r>
            <a:r>
              <a:rPr lang="es-ES" i="1" dirty="0" err="1"/>
              <a:t>epochs</a:t>
            </a:r>
            <a:r>
              <a:rPr lang="es-ES" dirty="0"/>
              <a:t> and </a:t>
            </a:r>
            <a:r>
              <a:rPr lang="es-ES" i="1" dirty="0" err="1"/>
              <a:t>workers</a:t>
            </a:r>
            <a:r>
              <a:rPr lang="es-ES" dirty="0"/>
              <a:t>, and </a:t>
            </a:r>
            <a:r>
              <a:rPr lang="es-ES" dirty="0" err="1"/>
              <a:t>invoking</a:t>
            </a:r>
            <a:r>
              <a:rPr lang="es-ES" dirty="0"/>
              <a:t> </a:t>
            </a:r>
            <a:r>
              <a:rPr lang="es-ES" i="1" dirty="0" err="1"/>
              <a:t>train_batch</a:t>
            </a:r>
            <a:r>
              <a:rPr lang="es-ES" i="1" dirty="0"/>
              <a:t> </a:t>
            </a:r>
            <a:r>
              <a:rPr lang="es-ES" dirty="0"/>
              <a:t>and </a:t>
            </a:r>
            <a:r>
              <a:rPr lang="es-ES" i="1" dirty="0" err="1"/>
              <a:t>aggregation_paramaters</a:t>
            </a:r>
            <a:r>
              <a:rPr lang="es-ES" i="1" dirty="0"/>
              <a:t> </a:t>
            </a:r>
            <a:r>
              <a:rPr lang="es-ES" dirty="0" err="1"/>
              <a:t>processes</a:t>
            </a:r>
            <a:endParaRPr lang="es-ES" sz="900" i="1" dirty="0"/>
          </a:p>
          <a:p>
            <a:r>
              <a:rPr lang="es-ES" b="1" i="1" dirty="0" err="1"/>
              <a:t>eddl_worker_sequential.py</a:t>
            </a:r>
            <a:r>
              <a:rPr lang="es-ES" b="1" i="1" dirty="0"/>
              <a:t>, </a:t>
            </a:r>
            <a:r>
              <a:rPr lang="es-ES" dirty="0" err="1"/>
              <a:t>invokes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eddl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i="1" dirty="0" err="1"/>
              <a:t>build</a:t>
            </a:r>
            <a:r>
              <a:rPr lang="es-ES" i="1" dirty="0"/>
              <a:t> </a:t>
            </a:r>
            <a:r>
              <a:rPr lang="es-ES" dirty="0"/>
              <a:t>and </a:t>
            </a:r>
            <a:r>
              <a:rPr lang="es-ES" i="1" dirty="0" err="1"/>
              <a:t>train_batch</a:t>
            </a:r>
            <a:endParaRPr lang="en-ES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6FF90ACD-002B-CD49-9C2F-765B3F5C585B}"/>
              </a:ext>
            </a:extLst>
          </p:cNvPr>
          <p:cNvSpPr/>
          <p:nvPr/>
        </p:nvSpPr>
        <p:spPr>
          <a:xfrm>
            <a:off x="780937" y="1340821"/>
            <a:ext cx="2322067" cy="7118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  <a:latin typeface="Raleway" pitchFamily="2" charset="77"/>
              </a:rPr>
              <a:t>eddl_master_train_batch.py</a:t>
            </a:r>
            <a:endParaRPr lang="es-ES" sz="1400" dirty="0">
              <a:solidFill>
                <a:schemeClr val="tx1"/>
              </a:solidFill>
              <a:latin typeface="Raleway" pitchFamily="2" charset="77"/>
            </a:endParaRPr>
          </a:p>
        </p:txBody>
      </p:sp>
      <p:sp>
        <p:nvSpPr>
          <p:cNvPr id="8" name="Rectángulo 6">
            <a:extLst>
              <a:ext uri="{FF2B5EF4-FFF2-40B4-BE49-F238E27FC236}">
                <a16:creationId xmlns:a16="http://schemas.microsoft.com/office/drawing/2014/main" id="{EAA0A662-49D7-1B49-A85C-7F1609DEAB31}"/>
              </a:ext>
            </a:extLst>
          </p:cNvPr>
          <p:cNvSpPr/>
          <p:nvPr/>
        </p:nvSpPr>
        <p:spPr>
          <a:xfrm>
            <a:off x="3400850" y="1332690"/>
            <a:ext cx="2640459" cy="7118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  <a:latin typeface="Raleway" pitchFamily="2" charset="77"/>
              </a:rPr>
              <a:t>eddl_master_distributed_api.py</a:t>
            </a:r>
            <a:endParaRPr lang="es-ES" sz="1400" dirty="0">
              <a:solidFill>
                <a:schemeClr val="tx1"/>
              </a:solidFill>
              <a:latin typeface="Raleway" pitchFamily="2" charset="77"/>
            </a:endParaRPr>
          </a:p>
        </p:txBody>
      </p:sp>
      <p:sp>
        <p:nvSpPr>
          <p:cNvPr id="9" name="Rectángulo 7">
            <a:extLst>
              <a:ext uri="{FF2B5EF4-FFF2-40B4-BE49-F238E27FC236}">
                <a16:creationId xmlns:a16="http://schemas.microsoft.com/office/drawing/2014/main" id="{BCDEEEF2-B96A-C249-9CB0-813D64DCDB94}"/>
              </a:ext>
            </a:extLst>
          </p:cNvPr>
          <p:cNvSpPr/>
          <p:nvPr/>
        </p:nvSpPr>
        <p:spPr>
          <a:xfrm>
            <a:off x="6397770" y="1340821"/>
            <a:ext cx="2249139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  <a:latin typeface="Raleway" pitchFamily="2" charset="77"/>
              </a:rPr>
              <a:t>eddl_worker_sequential.py</a:t>
            </a:r>
            <a:endParaRPr lang="es-ES" sz="1400" dirty="0">
              <a:solidFill>
                <a:schemeClr val="tx1"/>
              </a:solidFill>
              <a:latin typeface="Raleway" pitchFamily="2" charset="77"/>
            </a:endParaRPr>
          </a:p>
        </p:txBody>
      </p:sp>
      <p:cxnSp>
        <p:nvCxnSpPr>
          <p:cNvPr id="10" name="Conector recto de flecha 12">
            <a:extLst>
              <a:ext uri="{FF2B5EF4-FFF2-40B4-BE49-F238E27FC236}">
                <a16:creationId xmlns:a16="http://schemas.microsoft.com/office/drawing/2014/main" id="{79C8F8F8-BE30-334B-A088-D3271166366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03004" y="1688625"/>
            <a:ext cx="297846" cy="8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4">
            <a:extLst>
              <a:ext uri="{FF2B5EF4-FFF2-40B4-BE49-F238E27FC236}">
                <a16:creationId xmlns:a16="http://schemas.microsoft.com/office/drawing/2014/main" id="{756F0755-7E01-9F4F-8B3F-D3FC0409E4F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041309" y="1688625"/>
            <a:ext cx="356461" cy="12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69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A38F7-69B3-7045-9672-A7185A36AC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Exercise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9A0D2-DFFA-2F45-AC73-14319AFFB3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Identify the parallelism exposed by training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28060-C07D-4047-88B8-A42C045D9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ES" dirty="0"/>
              <a:t>Identify the parallelism exposed by the </a:t>
            </a:r>
            <a:r>
              <a:rPr lang="en-ES" b="1" i="1" dirty="0"/>
              <a:t>fit_sync, fit_async, fit_full_async</a:t>
            </a:r>
            <a:r>
              <a:rPr lang="en-ES" i="1" dirty="0"/>
              <a:t> </a:t>
            </a:r>
            <a:r>
              <a:rPr lang="en-ES" dirty="0"/>
              <a:t>functions</a:t>
            </a:r>
            <a:r>
              <a:rPr lang="en-ES" b="1" i="1" dirty="0"/>
              <a:t> </a:t>
            </a:r>
            <a:r>
              <a:rPr lang="en-ES" dirty="0"/>
              <a:t>(available in </a:t>
            </a:r>
            <a:r>
              <a:rPr lang="en-ES" i="1" dirty="0"/>
              <a:t>pyeddl/</a:t>
            </a:r>
            <a:r>
              <a:rPr lang="en-GB" i="1" dirty="0" err="1"/>
              <a:t>eddl_master_distributed_api.py</a:t>
            </a:r>
            <a:r>
              <a:rPr lang="en-GB" i="1" dirty="0"/>
              <a:t> </a:t>
            </a:r>
            <a:r>
              <a:rPr lang="en-GB" dirty="0"/>
              <a:t>and invoking </a:t>
            </a:r>
            <a:r>
              <a:rPr lang="en-ES" i="1" dirty="0"/>
              <a:t>pyeddl/</a:t>
            </a:r>
            <a:r>
              <a:rPr lang="en-GB" i="1" dirty="0" err="1"/>
              <a:t>eddl_worker_sequential.py</a:t>
            </a:r>
            <a:r>
              <a:rPr lang="en-GB" i="1" dirty="0"/>
              <a:t> </a:t>
            </a:r>
            <a:r>
              <a:rPr lang="en-ES" dirty="0"/>
              <a:t>)</a:t>
            </a:r>
            <a:r>
              <a:rPr lang="en-ES" b="1" dirty="0"/>
              <a:t> </a:t>
            </a:r>
            <a:r>
              <a:rPr lang="en-ES" dirty="0"/>
              <a:t>by: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ES" dirty="0"/>
              <a:t>Identifying the parallel units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ES" dirty="0"/>
              <a:t>Identifying the synchronization dependencies</a:t>
            </a:r>
          </a:p>
          <a:p>
            <a:pPr marL="342900" indent="-342900">
              <a:buFont typeface="+mj-lt"/>
              <a:buAutoNum type="arabicPeriod"/>
            </a:pPr>
            <a:r>
              <a:rPr lang="en-ES" dirty="0"/>
              <a:t>Determine which functions should be executed by the master node and which by the worker node</a:t>
            </a:r>
          </a:p>
          <a:p>
            <a:endParaRPr lang="en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10F9A-9805-BD47-834B-9C5F2E64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42" y="2910337"/>
            <a:ext cx="973476" cy="1892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7E9B80-EF61-9749-B0D0-722616EA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992" y="2910337"/>
            <a:ext cx="1088172" cy="1892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8B33C-730B-1B4E-AFA9-E66218DD6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908" y="2910337"/>
            <a:ext cx="1026256" cy="18928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549966-7A7E-DF4D-A18C-0E8650618EBA}"/>
              </a:ext>
            </a:extLst>
          </p:cNvPr>
          <p:cNvSpPr/>
          <p:nvPr/>
        </p:nvSpPr>
        <p:spPr>
          <a:xfrm>
            <a:off x="725805" y="3441273"/>
            <a:ext cx="1257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200" b="1" dirty="0" err="1">
                <a:latin typeface="Raleway" pitchFamily="2" charset="77"/>
              </a:rPr>
              <a:t>fit_sync</a:t>
            </a:r>
            <a:r>
              <a:rPr lang="es-ES" sz="1200" b="1" dirty="0">
                <a:latin typeface="Raleway" pitchFamily="2" charset="77"/>
              </a:rPr>
              <a:t> </a:t>
            </a:r>
          </a:p>
          <a:p>
            <a:pPr algn="r"/>
            <a:r>
              <a:rPr lang="es-ES" sz="1200" dirty="0">
                <a:latin typeface="Raleway" pitchFamily="2" charset="77"/>
              </a:rPr>
              <a:t>(</a:t>
            </a:r>
            <a:r>
              <a:rPr lang="es-ES" sz="1200" i="1" dirty="0" err="1">
                <a:latin typeface="Raleway" pitchFamily="2" charset="77"/>
              </a:rPr>
              <a:t>Synchronous</a:t>
            </a:r>
            <a:r>
              <a:rPr lang="es-ES" sz="1200" i="1" dirty="0">
                <a:latin typeface="Raleway" pitchFamily="2" charset="77"/>
              </a:rPr>
              <a:t> </a:t>
            </a:r>
          </a:p>
          <a:p>
            <a:pPr algn="r"/>
            <a:r>
              <a:rPr lang="es-ES" sz="1200" i="1" dirty="0" err="1">
                <a:latin typeface="Raleway" pitchFamily="2" charset="77"/>
              </a:rPr>
              <a:t>Parameter</a:t>
            </a:r>
            <a:r>
              <a:rPr lang="es-ES" sz="1200" i="1" dirty="0">
                <a:latin typeface="Raleway" pitchFamily="2" charset="77"/>
              </a:rPr>
              <a:t> </a:t>
            </a:r>
          </a:p>
          <a:p>
            <a:pPr algn="r"/>
            <a:r>
              <a:rPr lang="es-ES" sz="1200" i="1" dirty="0" err="1">
                <a:latin typeface="Raleway" pitchFamily="2" charset="77"/>
              </a:rPr>
              <a:t>Averaging</a:t>
            </a:r>
            <a:r>
              <a:rPr lang="es-ES" sz="1200" dirty="0">
                <a:latin typeface="Raleway" pitchFamily="2" charset="77"/>
              </a:rPr>
              <a:t>)</a:t>
            </a:r>
            <a:endParaRPr lang="en-ES" sz="1200" dirty="0">
              <a:latin typeface="Raleway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A00CC-D36B-634C-B0D6-857A4F8B6F3F}"/>
              </a:ext>
            </a:extLst>
          </p:cNvPr>
          <p:cNvSpPr/>
          <p:nvPr/>
        </p:nvSpPr>
        <p:spPr>
          <a:xfrm>
            <a:off x="2982564" y="3594547"/>
            <a:ext cx="1349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200" b="1" dirty="0" err="1">
                <a:latin typeface="Raleway" pitchFamily="2" charset="77"/>
              </a:rPr>
              <a:t>fit_async</a:t>
            </a:r>
            <a:endParaRPr lang="es-ES" sz="1200" b="1" dirty="0">
              <a:latin typeface="Raleway" pitchFamily="2" charset="77"/>
            </a:endParaRPr>
          </a:p>
          <a:p>
            <a:pPr algn="r"/>
            <a:r>
              <a:rPr lang="es-ES" sz="1200" dirty="0">
                <a:latin typeface="Raleway" pitchFamily="2" charset="77"/>
              </a:rPr>
              <a:t>(</a:t>
            </a:r>
            <a:r>
              <a:rPr lang="es-ES" sz="1200" i="1" dirty="0" err="1">
                <a:latin typeface="Raleway" pitchFamily="2" charset="77"/>
              </a:rPr>
              <a:t>Relaxing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Synchronzation</a:t>
            </a:r>
            <a:r>
              <a:rPr lang="es-ES" sz="1200" dirty="0">
                <a:latin typeface="Raleway" pitchFamily="2" charset="77"/>
              </a:rPr>
              <a:t>)</a:t>
            </a:r>
            <a:endParaRPr lang="en-ES" sz="1200" i="1" dirty="0">
              <a:latin typeface="Raleway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BE58B-887D-474E-9922-CAD764FC9C98}"/>
              </a:ext>
            </a:extLst>
          </p:cNvPr>
          <p:cNvSpPr/>
          <p:nvPr/>
        </p:nvSpPr>
        <p:spPr>
          <a:xfrm>
            <a:off x="5284314" y="3548380"/>
            <a:ext cx="13494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100" b="1" dirty="0" err="1">
                <a:latin typeface="Raleway" pitchFamily="2" charset="77"/>
              </a:rPr>
              <a:t>fit_full_async</a:t>
            </a:r>
            <a:endParaRPr lang="es-ES" sz="1100" b="1" dirty="0">
              <a:latin typeface="Raleway" pitchFamily="2" charset="77"/>
            </a:endParaRPr>
          </a:p>
          <a:p>
            <a:pPr algn="r"/>
            <a:r>
              <a:rPr lang="es-ES" sz="1100" dirty="0" err="1">
                <a:latin typeface="Raleway" pitchFamily="2" charset="77"/>
              </a:rPr>
              <a:t>Removing</a:t>
            </a:r>
            <a:r>
              <a:rPr lang="es-ES" sz="1100" dirty="0">
                <a:latin typeface="Raleway" pitchFamily="2" charset="77"/>
              </a:rPr>
              <a:t> </a:t>
            </a:r>
            <a:r>
              <a:rPr lang="es-ES" sz="1100" dirty="0" err="1">
                <a:latin typeface="Raleway" pitchFamily="2" charset="77"/>
              </a:rPr>
              <a:t>Synchronzation</a:t>
            </a:r>
            <a:endParaRPr lang="en-ES" sz="11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7943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59FE-9209-1149-9F31-B6130D394A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Exercise 5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C38B7-D98A-C347-83F2-20B9FFFD11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Identify the parallelism exposed by training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68863-BA16-D44E-BF1E-4E41A51901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b="1" i="1" dirty="0"/>
          </a:p>
          <a:p>
            <a:endParaRPr lang="es-ES" b="1" i="1" dirty="0"/>
          </a:p>
          <a:p>
            <a:endParaRPr lang="es-ES" b="1" i="1" dirty="0"/>
          </a:p>
          <a:p>
            <a:endParaRPr lang="es-ES" b="1" i="1" dirty="0"/>
          </a:p>
          <a:p>
            <a:r>
              <a:rPr lang="es-ES" b="1" i="1" dirty="0" err="1"/>
              <a:t>eddl_master_train_batch.py</a:t>
            </a:r>
            <a:r>
              <a:rPr lang="es-ES" b="1" i="1" dirty="0"/>
              <a:t>, </a:t>
            </a:r>
            <a:r>
              <a:rPr lang="es-ES" dirty="0" err="1"/>
              <a:t>loads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, </a:t>
            </a:r>
            <a:r>
              <a:rPr lang="es-ES" dirty="0" err="1"/>
              <a:t>builds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and </a:t>
            </a:r>
            <a:r>
              <a:rPr lang="es-ES" dirty="0" err="1"/>
              <a:t>invokes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i="1" dirty="0" err="1"/>
              <a:t>fit</a:t>
            </a:r>
            <a:r>
              <a:rPr lang="es-ES" b="1" i="1" dirty="0"/>
              <a:t> </a:t>
            </a:r>
            <a:r>
              <a:rPr lang="es-ES" dirty="0" err="1"/>
              <a:t>processes</a:t>
            </a:r>
            <a:r>
              <a:rPr lang="es-ES" dirty="0"/>
              <a:t>: </a:t>
            </a:r>
          </a:p>
          <a:p>
            <a:pPr lvl="1"/>
            <a:r>
              <a:rPr lang="es-ES" i="1" dirty="0" err="1"/>
              <a:t>fit_sync</a:t>
            </a:r>
            <a:r>
              <a:rPr lang="es-ES" i="1" dirty="0"/>
              <a:t>, </a:t>
            </a:r>
            <a:r>
              <a:rPr lang="es-ES" dirty="0" err="1"/>
              <a:t>corresponding</a:t>
            </a:r>
            <a:r>
              <a:rPr lang="es-ES" dirty="0"/>
              <a:t> to </a:t>
            </a:r>
            <a:r>
              <a:rPr lang="es-ES" i="1" dirty="0" err="1">
                <a:latin typeface="Raleway" pitchFamily="2" charset="77"/>
              </a:rPr>
              <a:t>Synchronous</a:t>
            </a:r>
            <a:r>
              <a:rPr lang="es-ES" i="1" dirty="0">
                <a:latin typeface="Raleway" pitchFamily="2" charset="77"/>
              </a:rPr>
              <a:t> </a:t>
            </a:r>
            <a:r>
              <a:rPr lang="es-ES" i="1" dirty="0" err="1">
                <a:latin typeface="Raleway" pitchFamily="2" charset="77"/>
              </a:rPr>
              <a:t>Parameter</a:t>
            </a:r>
            <a:r>
              <a:rPr lang="es-ES" i="1" dirty="0">
                <a:latin typeface="Raleway" pitchFamily="2" charset="77"/>
              </a:rPr>
              <a:t> </a:t>
            </a:r>
            <a:r>
              <a:rPr lang="es-ES" i="1" dirty="0" err="1">
                <a:latin typeface="Raleway" pitchFamily="2" charset="77"/>
              </a:rPr>
              <a:t>Averaging</a:t>
            </a:r>
            <a:endParaRPr lang="es-ES" i="1" dirty="0"/>
          </a:p>
          <a:p>
            <a:pPr lvl="1"/>
            <a:r>
              <a:rPr lang="es-ES" i="1" dirty="0" err="1"/>
              <a:t>fit_async</a:t>
            </a:r>
            <a:r>
              <a:rPr lang="es-ES" i="1" dirty="0"/>
              <a:t>, </a:t>
            </a:r>
            <a:r>
              <a:rPr lang="es-ES" dirty="0" err="1"/>
              <a:t>corresponding</a:t>
            </a:r>
            <a:r>
              <a:rPr lang="es-ES" dirty="0"/>
              <a:t> to </a:t>
            </a:r>
            <a:r>
              <a:rPr lang="es-ES" dirty="0" err="1">
                <a:latin typeface="Raleway" pitchFamily="2" charset="77"/>
              </a:rPr>
              <a:t>Relaxing</a:t>
            </a:r>
            <a:r>
              <a:rPr lang="es-ES" dirty="0">
                <a:latin typeface="Raleway" pitchFamily="2" charset="77"/>
              </a:rPr>
              <a:t> </a:t>
            </a:r>
            <a:r>
              <a:rPr lang="es-ES" dirty="0" err="1">
                <a:latin typeface="Raleway" pitchFamily="2" charset="77"/>
              </a:rPr>
              <a:t>Synchronzation</a:t>
            </a:r>
            <a:endParaRPr lang="en-ES" dirty="0">
              <a:latin typeface="Raleway" pitchFamily="2" charset="77"/>
            </a:endParaRPr>
          </a:p>
          <a:p>
            <a:pPr lvl="1"/>
            <a:r>
              <a:rPr lang="es-ES" i="1" dirty="0" err="1"/>
              <a:t>fit_full_async</a:t>
            </a:r>
            <a:r>
              <a:rPr lang="es-ES" dirty="0"/>
              <a:t>, </a:t>
            </a:r>
            <a:r>
              <a:rPr lang="es-ES" dirty="0" err="1"/>
              <a:t>corresponding</a:t>
            </a:r>
            <a:r>
              <a:rPr lang="es-ES" dirty="0"/>
              <a:t> to </a:t>
            </a:r>
            <a:r>
              <a:rPr lang="es-ES" i="1" dirty="0" err="1">
                <a:latin typeface="Raleway" pitchFamily="2" charset="77"/>
              </a:rPr>
              <a:t>Removing</a:t>
            </a:r>
            <a:r>
              <a:rPr lang="es-ES" i="1" dirty="0">
                <a:latin typeface="Raleway" pitchFamily="2" charset="77"/>
              </a:rPr>
              <a:t> </a:t>
            </a:r>
            <a:r>
              <a:rPr lang="es-ES" i="1" dirty="0" err="1">
                <a:latin typeface="Raleway" pitchFamily="2" charset="77"/>
              </a:rPr>
              <a:t>Synchronzation</a:t>
            </a:r>
            <a:endParaRPr lang="es-ES" sz="900" dirty="0"/>
          </a:p>
          <a:p>
            <a:r>
              <a:rPr lang="es-ES" b="1" i="1" dirty="0" err="1"/>
              <a:t>eddl_master_distributed_api.py</a:t>
            </a:r>
            <a:r>
              <a:rPr lang="es-ES" b="1" i="1" dirty="0"/>
              <a:t>, </a:t>
            </a:r>
            <a:r>
              <a:rPr lang="es-ES" dirty="0" err="1"/>
              <a:t>implements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i="1" dirty="0" err="1"/>
              <a:t>fit</a:t>
            </a:r>
            <a:r>
              <a:rPr lang="es-ES" b="1" i="1" dirty="0"/>
              <a:t> </a:t>
            </a: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iterating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predefined</a:t>
            </a:r>
            <a:r>
              <a:rPr lang="es-ES" dirty="0"/>
              <a:t> </a:t>
            </a:r>
            <a:r>
              <a:rPr lang="es-ES" i="1" dirty="0" err="1"/>
              <a:t>epochs</a:t>
            </a:r>
            <a:r>
              <a:rPr lang="es-ES" dirty="0"/>
              <a:t> and </a:t>
            </a:r>
            <a:r>
              <a:rPr lang="es-ES" i="1" dirty="0" err="1"/>
              <a:t>workers</a:t>
            </a:r>
            <a:r>
              <a:rPr lang="es-ES" dirty="0"/>
              <a:t>, and </a:t>
            </a:r>
            <a:r>
              <a:rPr lang="es-ES" dirty="0" err="1"/>
              <a:t>invoking</a:t>
            </a:r>
            <a:r>
              <a:rPr lang="es-ES" dirty="0"/>
              <a:t> </a:t>
            </a:r>
            <a:r>
              <a:rPr lang="es-ES" i="1" dirty="0" err="1"/>
              <a:t>train_batch</a:t>
            </a:r>
            <a:r>
              <a:rPr lang="es-ES" i="1" dirty="0"/>
              <a:t> </a:t>
            </a:r>
            <a:r>
              <a:rPr lang="es-ES" dirty="0"/>
              <a:t>and </a:t>
            </a:r>
            <a:r>
              <a:rPr lang="es-ES" i="1" dirty="0" err="1"/>
              <a:t>aggregation_paramaters</a:t>
            </a:r>
            <a:r>
              <a:rPr lang="es-ES" i="1" dirty="0"/>
              <a:t> </a:t>
            </a:r>
            <a:r>
              <a:rPr lang="es-ES" dirty="0" err="1"/>
              <a:t>processes</a:t>
            </a:r>
            <a:endParaRPr lang="es-ES" sz="900" i="1" dirty="0"/>
          </a:p>
          <a:p>
            <a:r>
              <a:rPr lang="es-ES" b="1" i="1" dirty="0" err="1"/>
              <a:t>eddl_worker_distributed.py</a:t>
            </a:r>
            <a:r>
              <a:rPr lang="es-ES" b="1" i="1" dirty="0"/>
              <a:t>, </a:t>
            </a:r>
            <a:r>
              <a:rPr lang="es-ES" dirty="0" err="1"/>
              <a:t>invokes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eddl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i="1" dirty="0" err="1"/>
              <a:t>build</a:t>
            </a:r>
            <a:r>
              <a:rPr lang="es-ES" i="1" dirty="0"/>
              <a:t> </a:t>
            </a:r>
            <a:r>
              <a:rPr lang="es-ES" dirty="0"/>
              <a:t>and </a:t>
            </a:r>
            <a:r>
              <a:rPr lang="es-ES" i="1" dirty="0" err="1"/>
              <a:t>train_batch</a:t>
            </a:r>
            <a:endParaRPr lang="en-ES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6FF90ACD-002B-CD49-9C2F-765B3F5C585B}"/>
              </a:ext>
            </a:extLst>
          </p:cNvPr>
          <p:cNvSpPr/>
          <p:nvPr/>
        </p:nvSpPr>
        <p:spPr>
          <a:xfrm>
            <a:off x="780937" y="1340821"/>
            <a:ext cx="2322067" cy="7118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  <a:latin typeface="Raleway" pitchFamily="2" charset="77"/>
              </a:rPr>
              <a:t>eddl_master_train_batch.py</a:t>
            </a:r>
            <a:endParaRPr lang="es-ES" sz="1400" dirty="0">
              <a:solidFill>
                <a:schemeClr val="tx1"/>
              </a:solidFill>
              <a:latin typeface="Raleway" pitchFamily="2" charset="77"/>
            </a:endParaRPr>
          </a:p>
        </p:txBody>
      </p:sp>
      <p:sp>
        <p:nvSpPr>
          <p:cNvPr id="8" name="Rectángulo 6">
            <a:extLst>
              <a:ext uri="{FF2B5EF4-FFF2-40B4-BE49-F238E27FC236}">
                <a16:creationId xmlns:a16="http://schemas.microsoft.com/office/drawing/2014/main" id="{EAA0A662-49D7-1B49-A85C-7F1609DEAB31}"/>
              </a:ext>
            </a:extLst>
          </p:cNvPr>
          <p:cNvSpPr/>
          <p:nvPr/>
        </p:nvSpPr>
        <p:spPr>
          <a:xfrm>
            <a:off x="3400850" y="1332690"/>
            <a:ext cx="2640459" cy="7118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  <a:latin typeface="Raleway" pitchFamily="2" charset="77"/>
              </a:rPr>
              <a:t>eddl_master_distributed_api.py</a:t>
            </a:r>
            <a:endParaRPr lang="es-ES" sz="1400" dirty="0">
              <a:solidFill>
                <a:schemeClr val="tx1"/>
              </a:solidFill>
              <a:latin typeface="Raleway" pitchFamily="2" charset="77"/>
            </a:endParaRPr>
          </a:p>
        </p:txBody>
      </p:sp>
      <p:sp>
        <p:nvSpPr>
          <p:cNvPr id="9" name="Rectángulo 7">
            <a:extLst>
              <a:ext uri="{FF2B5EF4-FFF2-40B4-BE49-F238E27FC236}">
                <a16:creationId xmlns:a16="http://schemas.microsoft.com/office/drawing/2014/main" id="{BCDEEEF2-B96A-C249-9CB0-813D64DCDB94}"/>
              </a:ext>
            </a:extLst>
          </p:cNvPr>
          <p:cNvSpPr/>
          <p:nvPr/>
        </p:nvSpPr>
        <p:spPr>
          <a:xfrm>
            <a:off x="6397770" y="1340821"/>
            <a:ext cx="2249139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  <a:latin typeface="Raleway" pitchFamily="2" charset="77"/>
              </a:rPr>
              <a:t>eddl_worker_distributed.py</a:t>
            </a:r>
            <a:endParaRPr lang="es-ES" sz="1400" b="1" dirty="0">
              <a:solidFill>
                <a:schemeClr val="tx1"/>
              </a:solidFill>
              <a:latin typeface="Raleway" pitchFamily="2" charset="77"/>
            </a:endParaRPr>
          </a:p>
        </p:txBody>
      </p:sp>
      <p:cxnSp>
        <p:nvCxnSpPr>
          <p:cNvPr id="10" name="Conector recto de flecha 12">
            <a:extLst>
              <a:ext uri="{FF2B5EF4-FFF2-40B4-BE49-F238E27FC236}">
                <a16:creationId xmlns:a16="http://schemas.microsoft.com/office/drawing/2014/main" id="{79C8F8F8-BE30-334B-A088-D3271166366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03004" y="1688625"/>
            <a:ext cx="297846" cy="8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4">
            <a:extLst>
              <a:ext uri="{FF2B5EF4-FFF2-40B4-BE49-F238E27FC236}">
                <a16:creationId xmlns:a16="http://schemas.microsoft.com/office/drawing/2014/main" id="{756F0755-7E01-9F4F-8B3F-D3FC0409E4F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041309" y="1688625"/>
            <a:ext cx="356461" cy="12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5B069B3-D837-374E-9B81-8C5EE88E211E}"/>
              </a:ext>
            </a:extLst>
          </p:cNvPr>
          <p:cNvSpPr/>
          <p:nvPr/>
        </p:nvSpPr>
        <p:spPr>
          <a:xfrm>
            <a:off x="898524" y="4473099"/>
            <a:ext cx="7557107" cy="324931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0806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D6BD3-7281-A14E-9114-896B1BFF1F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E114-8186-0E43-969D-58E476566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51FEB-C685-7B46-902E-248EA91B24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ES" sz="1800" dirty="0"/>
              <a:t>Kubernetes Environment Setup</a:t>
            </a:r>
          </a:p>
          <a:p>
            <a:pPr marL="342900" indent="-342900">
              <a:buFont typeface="+mj-lt"/>
              <a:buAutoNum type="arabicPeriod"/>
            </a:pPr>
            <a:r>
              <a:rPr lang="en-ES" sz="1800" dirty="0"/>
              <a:t>Parallel exercises with simple benchmarks</a:t>
            </a:r>
          </a:p>
          <a:p>
            <a:pPr marL="342900" indent="-342900">
              <a:buFont typeface="+mj-lt"/>
              <a:buAutoNum type="arabicPeriod"/>
            </a:pPr>
            <a:r>
              <a:rPr lang="en-ES" sz="1800" dirty="0"/>
              <a:t>Identify the parallelism exposed by training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ES" sz="1800" dirty="0"/>
              <a:t>Execute performance experiments</a:t>
            </a:r>
          </a:p>
          <a:p>
            <a:pPr lvl="1"/>
            <a:endParaRPr lang="en-ES" dirty="0"/>
          </a:p>
          <a:p>
            <a:pPr lvl="2"/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593099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6">
            <a:extLst>
              <a:ext uri="{FF2B5EF4-FFF2-40B4-BE49-F238E27FC236}">
                <a16:creationId xmlns:a16="http://schemas.microsoft.com/office/drawing/2014/main" id="{2A31033C-EC2C-BE44-941F-339859EEB112}"/>
              </a:ext>
            </a:extLst>
          </p:cNvPr>
          <p:cNvSpPr txBox="1"/>
          <p:nvPr/>
        </p:nvSpPr>
        <p:spPr>
          <a:xfrm>
            <a:off x="1102826" y="1411875"/>
            <a:ext cx="4004732" cy="3086489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@task(INOUT = weights)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def </a:t>
            </a:r>
            <a:r>
              <a:rPr lang="en-GB" sz="100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train_batch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(model, dataset):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# </a:t>
            </a:r>
            <a:r>
              <a:rPr lang="en-GB" sz="1000" i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A train operation is executed at each worker 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i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# </a:t>
            </a:r>
            <a:r>
              <a:rPr lang="en-GB" sz="1000" i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on the model and the dataset passed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[…]</a:t>
            </a:r>
          </a:p>
          <a:p>
            <a:pPr lvl="0" algn="just" fontAlgn="base">
              <a:buClr>
                <a:srgbClr val="000000"/>
              </a:buClr>
              <a:buSzPts val="900"/>
            </a:pP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def main():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# </a:t>
            </a:r>
            <a:r>
              <a:rPr lang="en-GB" sz="1000" i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A new model is created 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net = </a:t>
            </a:r>
            <a:r>
              <a:rPr lang="en-GB" sz="100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eddl.model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([…])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build(net)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spcBef>
                <a:spcPts val="600"/>
              </a:spcBef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for </a:t>
            </a:r>
            <a:r>
              <a:rPr lang="en-GB" sz="100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i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in range(</a:t>
            </a:r>
            <a:r>
              <a:rPr lang="en-GB" sz="100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num_epochs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):</a:t>
            </a:r>
          </a:p>
          <a:p>
            <a:pPr lvl="0" algn="just">
              <a:spcBef>
                <a:spcPts val="0"/>
              </a:spcBef>
              <a:buClr>
                <a:srgbClr val="000000"/>
              </a:buClr>
              <a:buSzPts val="900"/>
            </a:pP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 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shuffled_data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=</a:t>
            </a:r>
            <a:r>
              <a:rPr lang="en-GB" sz="10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global_shuffling</a:t>
            </a:r>
            <a:r>
              <a:rPr lang="en-GB" sz="10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(dataset) </a:t>
            </a:r>
            <a:endParaRPr lang="en-ES" sz="1400" b="1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  for j in range(</a:t>
            </a:r>
            <a:r>
              <a:rPr lang="en-GB" sz="100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num_batches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):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  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 </a:t>
            </a:r>
            <a:r>
              <a:rPr lang="en-GB" sz="10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param[j] = </a:t>
            </a:r>
            <a:r>
              <a:rPr lang="en-GB" sz="100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train_batch</a:t>
            </a:r>
            <a:r>
              <a:rPr lang="en-GB" sz="10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(</a:t>
            </a:r>
            <a:r>
              <a:rPr lang="en-GB" sz="100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net,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shuffled_data</a:t>
            </a:r>
            <a:r>
              <a:rPr lang="en-GB" sz="10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[j])</a:t>
            </a:r>
            <a:endParaRPr lang="en-ES" sz="1400" b="1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spcBef>
                <a:spcPts val="600"/>
              </a:spcBef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  # </a:t>
            </a:r>
            <a:r>
              <a:rPr lang="en-GB" sz="1000" i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Synchronize all parameters from workers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  </a:t>
            </a:r>
            <a:r>
              <a:rPr lang="en-GB" sz="100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compss_wait_on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(param)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spcBef>
                <a:spcPts val="0"/>
              </a:spcBef>
              <a:buClr>
                <a:srgbClr val="000000"/>
              </a:buClr>
              <a:buSzPts val="900"/>
            </a:pPr>
            <a:r>
              <a:rPr lang="en-GB" sz="1000" dirty="0"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  </a:t>
            </a:r>
            <a:r>
              <a:rPr lang="en-GB" sz="1000" b="1" dirty="0" err="1"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parameter_averaging</a:t>
            </a:r>
            <a:r>
              <a:rPr lang="en-GB" sz="1000" dirty="0"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net,param</a:t>
            </a:r>
            <a:r>
              <a:rPr lang="en-GB" sz="1000" dirty="0"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)</a:t>
            </a:r>
          </a:p>
          <a:p>
            <a:pPr lvl="0" algn="just" fontAlgn="base">
              <a:spcBef>
                <a:spcPts val="0"/>
              </a:spcBef>
              <a:buClr>
                <a:srgbClr val="000000"/>
              </a:buClr>
              <a:buSzPts val="900"/>
            </a:pPr>
            <a:r>
              <a:rPr lang="en-GB" sz="10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   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892334-1A0B-354C-8BF0-3103E84483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Exercise 5 - Solution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CE2582-769D-374A-9B36-DCE6094D34A0}"/>
              </a:ext>
            </a:extLst>
          </p:cNvPr>
          <p:cNvSpPr/>
          <p:nvPr/>
        </p:nvSpPr>
        <p:spPr>
          <a:xfrm>
            <a:off x="6822973" y="1735612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50" i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EAC9A2-FC3F-2A4D-AC32-626C83BFA0F4}"/>
              </a:ext>
            </a:extLst>
          </p:cNvPr>
          <p:cNvSpPr/>
          <p:nvPr/>
        </p:nvSpPr>
        <p:spPr>
          <a:xfrm>
            <a:off x="7213076" y="1738203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46B413-A0B8-3F47-8152-616505B01653}"/>
              </a:ext>
            </a:extLst>
          </p:cNvPr>
          <p:cNvSpPr/>
          <p:nvPr/>
        </p:nvSpPr>
        <p:spPr>
          <a:xfrm>
            <a:off x="7624174" y="1728639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EC32FB-2DF0-CC4B-BBA2-9699F11DC047}"/>
              </a:ext>
            </a:extLst>
          </p:cNvPr>
          <p:cNvSpPr/>
          <p:nvPr/>
        </p:nvSpPr>
        <p:spPr>
          <a:xfrm>
            <a:off x="7208798" y="2248353"/>
            <a:ext cx="292388" cy="29238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289005-3775-A940-899C-33A2E398A0B3}"/>
              </a:ext>
            </a:extLst>
          </p:cNvPr>
          <p:cNvSpPr/>
          <p:nvPr/>
        </p:nvSpPr>
        <p:spPr>
          <a:xfrm>
            <a:off x="6802336" y="2775529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50" i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DA1A04-E43A-AD4B-B57F-DFAE5C93273A}"/>
              </a:ext>
            </a:extLst>
          </p:cNvPr>
          <p:cNvSpPr/>
          <p:nvPr/>
        </p:nvSpPr>
        <p:spPr>
          <a:xfrm>
            <a:off x="7203625" y="2775529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58EDD-81C8-7249-8D7E-C293A9BC1FB3}"/>
              </a:ext>
            </a:extLst>
          </p:cNvPr>
          <p:cNvSpPr/>
          <p:nvPr/>
        </p:nvSpPr>
        <p:spPr>
          <a:xfrm>
            <a:off x="7624174" y="2775529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606FCD-A56F-254A-9ACB-B95A0E4EDA24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6969167" y="2028000"/>
            <a:ext cx="385825" cy="22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61C8E2-BB85-484E-A236-00EB02EB3517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 flipH="1">
            <a:off x="7354992" y="2030591"/>
            <a:ext cx="4278" cy="21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E63CA-DB31-E449-91A9-4D8BF8981648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354992" y="2021027"/>
            <a:ext cx="415376" cy="2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F2AD02-9C76-6043-8430-8851F4EA7759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6948530" y="2540741"/>
            <a:ext cx="406462" cy="23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F30380-69E1-DC48-AB7D-9F368719D5DB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 flipH="1">
            <a:off x="7349819" y="2540741"/>
            <a:ext cx="5173" cy="23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C2FF9-EB45-B443-8AD3-CCA36019F47A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>
            <a:off x="7354992" y="2540741"/>
            <a:ext cx="415376" cy="23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n 35">
            <a:extLst>
              <a:ext uri="{FF2B5EF4-FFF2-40B4-BE49-F238E27FC236}">
                <a16:creationId xmlns:a16="http://schemas.microsoft.com/office/drawing/2014/main" id="{D510F65C-2C8F-6E4F-8A1F-7E3FEE17CA23}"/>
              </a:ext>
            </a:extLst>
          </p:cNvPr>
          <p:cNvSpPr/>
          <p:nvPr/>
        </p:nvSpPr>
        <p:spPr>
          <a:xfrm>
            <a:off x="6769708" y="1514790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1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15BF5883-1777-8549-9FEB-B20690933122}"/>
              </a:ext>
            </a:extLst>
          </p:cNvPr>
          <p:cNvSpPr/>
          <p:nvPr/>
        </p:nvSpPr>
        <p:spPr>
          <a:xfrm>
            <a:off x="7279241" y="1516985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2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14FD61D4-B71B-D94E-A496-D7E8817DD2ED}"/>
              </a:ext>
            </a:extLst>
          </p:cNvPr>
          <p:cNvSpPr/>
          <p:nvPr/>
        </p:nvSpPr>
        <p:spPr>
          <a:xfrm>
            <a:off x="7715822" y="1518041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3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582804-399E-C145-ADAF-1FB5425E09E4}"/>
              </a:ext>
            </a:extLst>
          </p:cNvPr>
          <p:cNvSpPr/>
          <p:nvPr/>
        </p:nvSpPr>
        <p:spPr>
          <a:xfrm>
            <a:off x="7207181" y="3320520"/>
            <a:ext cx="292388" cy="29238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627566-01B3-0143-981F-35759FE3F8C2}"/>
              </a:ext>
            </a:extLst>
          </p:cNvPr>
          <p:cNvCxnSpPr>
            <a:stCxn id="27" idx="4"/>
            <a:endCxn id="42" idx="0"/>
          </p:cNvCxnSpPr>
          <p:nvPr/>
        </p:nvCxnSpPr>
        <p:spPr>
          <a:xfrm>
            <a:off x="6948530" y="3067917"/>
            <a:ext cx="404845" cy="25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B11BD0-B768-5444-9487-D0247FF6ED5F}"/>
              </a:ext>
            </a:extLst>
          </p:cNvPr>
          <p:cNvCxnSpPr>
            <a:stCxn id="29" idx="4"/>
            <a:endCxn id="42" idx="0"/>
          </p:cNvCxnSpPr>
          <p:nvPr/>
        </p:nvCxnSpPr>
        <p:spPr>
          <a:xfrm flipH="1">
            <a:off x="7353375" y="3067917"/>
            <a:ext cx="416993" cy="25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336C45-7AAF-1C43-8F5F-78210804F3D6}"/>
              </a:ext>
            </a:extLst>
          </p:cNvPr>
          <p:cNvCxnSpPr>
            <a:stCxn id="28" idx="4"/>
            <a:endCxn id="42" idx="0"/>
          </p:cNvCxnSpPr>
          <p:nvPr/>
        </p:nvCxnSpPr>
        <p:spPr>
          <a:xfrm>
            <a:off x="7349819" y="3067917"/>
            <a:ext cx="3556" cy="25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5AAD133-85E9-C345-92AF-34773A46A011}"/>
              </a:ext>
            </a:extLst>
          </p:cNvPr>
          <p:cNvSpPr/>
          <p:nvPr/>
        </p:nvSpPr>
        <p:spPr>
          <a:xfrm>
            <a:off x="6802336" y="3841731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50" i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508C7D-1841-B64D-8EF2-093297D31F99}"/>
              </a:ext>
            </a:extLst>
          </p:cNvPr>
          <p:cNvSpPr/>
          <p:nvPr/>
        </p:nvSpPr>
        <p:spPr>
          <a:xfrm>
            <a:off x="7203625" y="3841731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61BA837-D808-3141-A371-143643197B1E}"/>
              </a:ext>
            </a:extLst>
          </p:cNvPr>
          <p:cNvSpPr/>
          <p:nvPr/>
        </p:nvSpPr>
        <p:spPr>
          <a:xfrm>
            <a:off x="7624174" y="3841731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E6D2C8-B801-8845-843C-7D6AC67C6810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948530" y="3606943"/>
            <a:ext cx="406462" cy="23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8A2DE7-1487-CF42-B5BD-7FEFBC9D845B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349819" y="3606943"/>
            <a:ext cx="5173" cy="23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0A66E7-39F9-094E-8CE5-CA0C7410BA00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354992" y="3606943"/>
            <a:ext cx="415376" cy="23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F0B97C73-736D-E94A-9100-B0D8C4B89193}"/>
              </a:ext>
            </a:extLst>
          </p:cNvPr>
          <p:cNvSpPr/>
          <p:nvPr/>
        </p:nvSpPr>
        <p:spPr>
          <a:xfrm>
            <a:off x="6684672" y="1482853"/>
            <a:ext cx="1343596" cy="220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714ACB2C-3980-ED4C-BD62-563197B91AB3}"/>
              </a:ext>
            </a:extLst>
          </p:cNvPr>
          <p:cNvSpPr/>
          <p:nvPr/>
        </p:nvSpPr>
        <p:spPr>
          <a:xfrm>
            <a:off x="6684672" y="2549469"/>
            <a:ext cx="1343596" cy="220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2038837-0002-214C-8A09-8F5127C6A453}"/>
              </a:ext>
            </a:extLst>
          </p:cNvPr>
          <p:cNvSpPr/>
          <p:nvPr/>
        </p:nvSpPr>
        <p:spPr>
          <a:xfrm>
            <a:off x="6678021" y="3639347"/>
            <a:ext cx="1343596" cy="220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F0A2AB-E6A0-6C48-BAC5-417EA1BE6994}"/>
              </a:ext>
            </a:extLst>
          </p:cNvPr>
          <p:cNvSpPr/>
          <p:nvPr/>
        </p:nvSpPr>
        <p:spPr>
          <a:xfrm>
            <a:off x="6360617" y="1006156"/>
            <a:ext cx="1978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>
                <a:latin typeface="Raleway" pitchFamily="2" charset="77"/>
              </a:rPr>
              <a:t>Synchronous</a:t>
            </a:r>
            <a:r>
              <a:rPr lang="es-ES" sz="1200" dirty="0">
                <a:latin typeface="Raleway" pitchFamily="2" charset="77"/>
              </a:rPr>
              <a:t> </a:t>
            </a:r>
            <a:r>
              <a:rPr lang="es-ES" sz="1200" dirty="0" err="1">
                <a:latin typeface="Raleway" pitchFamily="2" charset="77"/>
              </a:rPr>
              <a:t>Parameter</a:t>
            </a:r>
            <a:r>
              <a:rPr lang="es-ES" sz="1200" dirty="0">
                <a:latin typeface="Raleway" pitchFamily="2" charset="77"/>
              </a:rPr>
              <a:t> </a:t>
            </a:r>
            <a:r>
              <a:rPr lang="es-ES" sz="1200" dirty="0" err="1">
                <a:latin typeface="Raleway" pitchFamily="2" charset="77"/>
              </a:rPr>
              <a:t>Averaging</a:t>
            </a:r>
            <a:endParaRPr lang="en-ES" sz="1200" dirty="0">
              <a:latin typeface="Raleway" pitchFamily="2" charset="77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B1A5136-4FC4-E54B-A239-9C823594533A}"/>
              </a:ext>
            </a:extLst>
          </p:cNvPr>
          <p:cNvGrpSpPr/>
          <p:nvPr/>
        </p:nvGrpSpPr>
        <p:grpSpPr>
          <a:xfrm>
            <a:off x="1115732" y="2394547"/>
            <a:ext cx="6093066" cy="1983262"/>
            <a:chOff x="1115732" y="2394547"/>
            <a:chExt cx="6093066" cy="19832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07C92C-77E5-A24F-84AD-C18900E5D28C}"/>
                </a:ext>
              </a:extLst>
            </p:cNvPr>
            <p:cNvSpPr txBox="1"/>
            <p:nvPr/>
          </p:nvSpPr>
          <p:spPr>
            <a:xfrm>
              <a:off x="4015644" y="2464275"/>
              <a:ext cx="1032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100" dirty="0">
                  <a:latin typeface="Raleway" pitchFamily="2" charset="77"/>
                </a:rPr>
                <a:t>Master Node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041BC25-E054-AB46-AD40-0BD3370E8FD3}"/>
                </a:ext>
              </a:extLst>
            </p:cNvPr>
            <p:cNvSpPr/>
            <p:nvPr/>
          </p:nvSpPr>
          <p:spPr>
            <a:xfrm>
              <a:off x="1115732" y="2436344"/>
              <a:ext cx="3932567" cy="1941465"/>
            </a:xfrm>
            <a:prstGeom prst="roundRect">
              <a:avLst>
                <a:gd name="adj" fmla="val 3117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AE90636C-A256-574D-B6F2-85C50080B544}"/>
                </a:ext>
              </a:extLst>
            </p:cNvPr>
            <p:cNvCxnSpPr>
              <a:cxnSpLocks/>
              <a:stCxn id="20" idx="3"/>
              <a:endCxn id="42" idx="2"/>
            </p:cNvCxnSpPr>
            <p:nvPr/>
          </p:nvCxnSpPr>
          <p:spPr>
            <a:xfrm>
              <a:off x="5048299" y="3407077"/>
              <a:ext cx="2158882" cy="59637"/>
            </a:xfrm>
            <a:prstGeom prst="bentConnector3">
              <a:avLst/>
            </a:prstGeom>
            <a:ln>
              <a:solidFill>
                <a:schemeClr val="accent3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33ACAC84-AB47-654B-9EC6-05AFAB783B47}"/>
                </a:ext>
              </a:extLst>
            </p:cNvPr>
            <p:cNvCxnSpPr>
              <a:cxnSpLocks/>
              <a:stCxn id="20" idx="3"/>
              <a:endCxn id="26" idx="2"/>
            </p:cNvCxnSpPr>
            <p:nvPr/>
          </p:nvCxnSpPr>
          <p:spPr>
            <a:xfrm flipV="1">
              <a:off x="5048299" y="2394547"/>
              <a:ext cx="2160499" cy="1012530"/>
            </a:xfrm>
            <a:prstGeom prst="bentConnector3">
              <a:avLst/>
            </a:prstGeom>
            <a:ln>
              <a:solidFill>
                <a:schemeClr val="accent3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85615876-F8E4-AE4F-AE76-14000E81D423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450771" y="3320520"/>
            <a:ext cx="2227250" cy="42902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n 86">
            <a:extLst>
              <a:ext uri="{FF2B5EF4-FFF2-40B4-BE49-F238E27FC236}">
                <a16:creationId xmlns:a16="http://schemas.microsoft.com/office/drawing/2014/main" id="{DCC61402-504D-C847-881B-B14867DAD9A7}"/>
              </a:ext>
            </a:extLst>
          </p:cNvPr>
          <p:cNvSpPr/>
          <p:nvPr/>
        </p:nvSpPr>
        <p:spPr>
          <a:xfrm>
            <a:off x="6824569" y="2573374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3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88" name="Can 87">
            <a:extLst>
              <a:ext uri="{FF2B5EF4-FFF2-40B4-BE49-F238E27FC236}">
                <a16:creationId xmlns:a16="http://schemas.microsoft.com/office/drawing/2014/main" id="{12B07D64-C1E9-9F48-A65A-9E43E1B483B9}"/>
              </a:ext>
            </a:extLst>
          </p:cNvPr>
          <p:cNvSpPr/>
          <p:nvPr/>
        </p:nvSpPr>
        <p:spPr>
          <a:xfrm>
            <a:off x="7334102" y="2575569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2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89" name="Can 88">
            <a:extLst>
              <a:ext uri="{FF2B5EF4-FFF2-40B4-BE49-F238E27FC236}">
                <a16:creationId xmlns:a16="http://schemas.microsoft.com/office/drawing/2014/main" id="{C25799B0-11C6-574A-A684-2EA826AA5468}"/>
              </a:ext>
            </a:extLst>
          </p:cNvPr>
          <p:cNvSpPr/>
          <p:nvPr/>
        </p:nvSpPr>
        <p:spPr>
          <a:xfrm>
            <a:off x="7770683" y="2576625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1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27FF81C-F136-DB4C-A82B-B0FA2302546D}"/>
              </a:ext>
            </a:extLst>
          </p:cNvPr>
          <p:cNvGrpSpPr/>
          <p:nvPr/>
        </p:nvGrpSpPr>
        <p:grpSpPr>
          <a:xfrm>
            <a:off x="1115732" y="1455014"/>
            <a:ext cx="5707241" cy="2532911"/>
            <a:chOff x="1115732" y="1455014"/>
            <a:chExt cx="5707241" cy="253291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8B5DFDD-05EA-5446-81EC-7BC9A3ABBA8C}"/>
                </a:ext>
              </a:extLst>
            </p:cNvPr>
            <p:cNvSpPr/>
            <p:nvPr/>
          </p:nvSpPr>
          <p:spPr>
            <a:xfrm>
              <a:off x="1115732" y="1455014"/>
              <a:ext cx="3932567" cy="860775"/>
            </a:xfrm>
            <a:prstGeom prst="roundRect">
              <a:avLst>
                <a:gd name="adj" fmla="val 3117"/>
              </a:avLst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523C6-EC1D-BA45-98DD-01894965739F}"/>
                </a:ext>
              </a:extLst>
            </p:cNvPr>
            <p:cNvSpPr txBox="1"/>
            <p:nvPr/>
          </p:nvSpPr>
          <p:spPr>
            <a:xfrm>
              <a:off x="3994805" y="1455014"/>
              <a:ext cx="1053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100" dirty="0">
                  <a:latin typeface="Raleway" pitchFamily="2" charset="77"/>
                </a:rPr>
                <a:t>Worker Node</a:t>
              </a: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C848473D-2811-D743-B2E8-CC7B93C9CEE3}"/>
                </a:ext>
              </a:extLst>
            </p:cNvPr>
            <p:cNvCxnSpPr>
              <a:cxnSpLocks/>
              <a:stCxn id="21" idx="3"/>
              <a:endCxn id="23" idx="2"/>
            </p:cNvCxnSpPr>
            <p:nvPr/>
          </p:nvCxnSpPr>
          <p:spPr>
            <a:xfrm flipV="1">
              <a:off x="5048299" y="1881806"/>
              <a:ext cx="1774674" cy="3596"/>
            </a:xfrm>
            <a:prstGeom prst="bentConnector3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69F5D8C-C19F-6A45-9A2D-5F62ADABB281}"/>
                </a:ext>
              </a:extLst>
            </p:cNvPr>
            <p:cNvCxnSpPr>
              <a:cxnSpLocks/>
              <a:stCxn id="21" idx="3"/>
              <a:endCxn id="27" idx="2"/>
            </p:cNvCxnSpPr>
            <p:nvPr/>
          </p:nvCxnSpPr>
          <p:spPr>
            <a:xfrm>
              <a:off x="5048299" y="1885402"/>
              <a:ext cx="1754037" cy="1036321"/>
            </a:xfrm>
            <a:prstGeom prst="bentConnector3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>
              <a:extLst>
                <a:ext uri="{FF2B5EF4-FFF2-40B4-BE49-F238E27FC236}">
                  <a16:creationId xmlns:a16="http://schemas.microsoft.com/office/drawing/2014/main" id="{C9CBE670-E307-5C42-B778-23F258DBBEC8}"/>
                </a:ext>
              </a:extLst>
            </p:cNvPr>
            <p:cNvCxnSpPr>
              <a:cxnSpLocks/>
              <a:stCxn id="21" idx="3"/>
              <a:endCxn id="46" idx="2"/>
            </p:cNvCxnSpPr>
            <p:nvPr/>
          </p:nvCxnSpPr>
          <p:spPr>
            <a:xfrm>
              <a:off x="5048299" y="1885402"/>
              <a:ext cx="1754037" cy="2102523"/>
            </a:xfrm>
            <a:prstGeom prst="bentConnector3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Can 100">
            <a:extLst>
              <a:ext uri="{FF2B5EF4-FFF2-40B4-BE49-F238E27FC236}">
                <a16:creationId xmlns:a16="http://schemas.microsoft.com/office/drawing/2014/main" id="{F75F81DB-F1DE-C646-896A-4434C63A0377}"/>
              </a:ext>
            </a:extLst>
          </p:cNvPr>
          <p:cNvSpPr/>
          <p:nvPr/>
        </p:nvSpPr>
        <p:spPr>
          <a:xfrm>
            <a:off x="6831594" y="3657606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2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102" name="Can 101">
            <a:extLst>
              <a:ext uri="{FF2B5EF4-FFF2-40B4-BE49-F238E27FC236}">
                <a16:creationId xmlns:a16="http://schemas.microsoft.com/office/drawing/2014/main" id="{221BAB16-D7F7-3A40-B7C2-9D0F0E461242}"/>
              </a:ext>
            </a:extLst>
          </p:cNvPr>
          <p:cNvSpPr/>
          <p:nvPr/>
        </p:nvSpPr>
        <p:spPr>
          <a:xfrm>
            <a:off x="7341127" y="3659801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3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9BF81ACC-A3EC-BF42-9FF1-AF38CB5D0E98}"/>
              </a:ext>
            </a:extLst>
          </p:cNvPr>
          <p:cNvSpPr/>
          <p:nvPr/>
        </p:nvSpPr>
        <p:spPr>
          <a:xfrm>
            <a:off x="7777708" y="3660857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1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DC1ADEF-D0A0-9546-9CDB-6A38E53C707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450771" y="2659662"/>
            <a:ext cx="2233901" cy="66085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9D32222-B972-1C4C-822C-793E61F60222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4450771" y="1593046"/>
            <a:ext cx="2233901" cy="172747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46B77C9-0045-E140-A159-DB297E394E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0046" y="617680"/>
            <a:ext cx="6043667" cy="221850"/>
          </a:xfrm>
        </p:spPr>
        <p:txBody>
          <a:bodyPr/>
          <a:lstStyle/>
          <a:p>
            <a:r>
              <a:rPr lang="en-ES" dirty="0"/>
              <a:t>Identify the parallelism exposed by training operations</a:t>
            </a:r>
          </a:p>
        </p:txBody>
      </p:sp>
    </p:spTree>
    <p:extLst>
      <p:ext uri="{BB962C8B-B14F-4D97-AF65-F5344CB8AC3E}">
        <p14:creationId xmlns:p14="http://schemas.microsoft.com/office/powerpoint/2010/main" val="42727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6558FA-09AE-1B49-951B-520FDFCADC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Exercise 5 - Solution</a:t>
            </a:r>
          </a:p>
        </p:txBody>
      </p:sp>
      <p:sp>
        <p:nvSpPr>
          <p:cNvPr id="5" name="TextBox 76">
            <a:extLst>
              <a:ext uri="{FF2B5EF4-FFF2-40B4-BE49-F238E27FC236}">
                <a16:creationId xmlns:a16="http://schemas.microsoft.com/office/drawing/2014/main" id="{18ECA0D1-0E79-224F-8E8C-93830BE06F25}"/>
              </a:ext>
            </a:extLst>
          </p:cNvPr>
          <p:cNvSpPr txBox="1"/>
          <p:nvPr/>
        </p:nvSpPr>
        <p:spPr>
          <a:xfrm>
            <a:off x="256167" y="1513475"/>
            <a:ext cx="6122733" cy="3086489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@task(INOUT = weights)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def </a:t>
            </a:r>
            <a:r>
              <a:rPr lang="en-GB" sz="100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train_batch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(model, dataset):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 lvl="0">
              <a:buClr>
                <a:srgbClr val="000000"/>
              </a:buClr>
              <a:buSzPts val="900"/>
            </a:pP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@task(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partial_global_param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=COMMUTATIVE, 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local_params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=IN)</a:t>
            </a:r>
          </a:p>
          <a:p>
            <a:pPr lvl="0">
              <a:buClr>
                <a:srgbClr val="000000"/>
              </a:buClr>
              <a:buSzPts val="900"/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def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aggreg_params_async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partial_global_params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local_params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):</a:t>
            </a:r>
          </a:p>
          <a:p>
            <a:pPr lvl="0" algn="just" fontAlgn="base">
              <a:buClr>
                <a:srgbClr val="000000"/>
              </a:buClr>
              <a:buSzPts val="900"/>
            </a:pP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def main():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i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net = </a:t>
            </a:r>
            <a:r>
              <a:rPr lang="en-GB" sz="100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eddl.model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([…])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build(net)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>
              <a:spcBef>
                <a:spcPts val="600"/>
              </a:spcBef>
              <a:buClr>
                <a:srgbClr val="000000"/>
              </a:buClr>
              <a:buSzPts val="900"/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for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i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in range(0,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num_async_epochs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):</a:t>
            </a:r>
          </a:p>
          <a:p>
            <a:pPr lvl="0" algn="just">
              <a:spcBef>
                <a:spcPts val="0"/>
              </a:spcBef>
              <a:buClr>
                <a:srgbClr val="000000"/>
              </a:buClr>
              <a:buSzPts val="900"/>
            </a:pP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  for j in range(0,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num_workers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):</a:t>
            </a:r>
          </a:p>
          <a:p>
            <a:pPr lvl="0" algn="just">
              <a:spcBef>
                <a:spcPts val="0"/>
              </a:spcBef>
              <a:buClr>
                <a:srgbClr val="000000"/>
              </a:buClr>
              <a:buSzPts val="900"/>
            </a:pP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     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shuffled_data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[j]=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selective_shuffle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(dataset)</a:t>
            </a:r>
          </a:p>
          <a:p>
            <a:pPr lvl="0" algn="just">
              <a:spcBef>
                <a:spcPts val="0"/>
              </a:spcBef>
              <a:buClr>
                <a:srgbClr val="000000"/>
              </a:buClr>
              <a:buSzPts val="900"/>
            </a:pP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     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worker_parms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[j]=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train_batch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(net, 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shuffled_data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[j])</a:t>
            </a:r>
          </a:p>
          <a:p>
            <a:pPr lvl="0" algn="just">
              <a:spcBef>
                <a:spcPts val="0"/>
              </a:spcBef>
              <a:buClr>
                <a:srgbClr val="000000"/>
              </a:buClr>
              <a:buSzPts val="900"/>
            </a:pP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     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partial_parms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[j]=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aggreg_params_async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(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partial_gparams,workers_parms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[j])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57C9A6-F95C-9B40-ADFF-DCA72A3250AF}"/>
              </a:ext>
            </a:extLst>
          </p:cNvPr>
          <p:cNvSpPr/>
          <p:nvPr/>
        </p:nvSpPr>
        <p:spPr>
          <a:xfrm>
            <a:off x="6956972" y="1882723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50" i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A323FD-A7C8-8D41-86E4-8C77DC6DE654}"/>
              </a:ext>
            </a:extLst>
          </p:cNvPr>
          <p:cNvSpPr/>
          <p:nvPr/>
        </p:nvSpPr>
        <p:spPr>
          <a:xfrm>
            <a:off x="7397877" y="1885314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2CB4C6-87E9-554A-972A-AF8616EAA044}"/>
              </a:ext>
            </a:extLst>
          </p:cNvPr>
          <p:cNvSpPr/>
          <p:nvPr/>
        </p:nvSpPr>
        <p:spPr>
          <a:xfrm>
            <a:off x="7851310" y="1875750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3C1295-018F-9E48-ABD6-ABDD159356B7}"/>
              </a:ext>
            </a:extLst>
          </p:cNvPr>
          <p:cNvSpPr/>
          <p:nvPr/>
        </p:nvSpPr>
        <p:spPr>
          <a:xfrm>
            <a:off x="6951822" y="2420902"/>
            <a:ext cx="292388" cy="29238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ED7FA0-0790-4649-9024-FF5888B7CFB3}"/>
              </a:ext>
            </a:extLst>
          </p:cNvPr>
          <p:cNvSpPr/>
          <p:nvPr/>
        </p:nvSpPr>
        <p:spPr>
          <a:xfrm>
            <a:off x="6962424" y="2922640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50" i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928089-3591-2D47-BBD5-914CAB788226}"/>
              </a:ext>
            </a:extLst>
          </p:cNvPr>
          <p:cNvSpPr/>
          <p:nvPr/>
        </p:nvSpPr>
        <p:spPr>
          <a:xfrm>
            <a:off x="7388426" y="2922640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8679BC-86CB-494E-830E-E0B3B798002C}"/>
              </a:ext>
            </a:extLst>
          </p:cNvPr>
          <p:cNvSpPr/>
          <p:nvPr/>
        </p:nvSpPr>
        <p:spPr>
          <a:xfrm>
            <a:off x="7851310" y="2922640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D6F2AF-3595-0144-B0B4-311EEE7A795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7098016" y="2175111"/>
            <a:ext cx="5150" cy="24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7536AC-865E-E74A-8F22-AEBA2AC151F9}"/>
              </a:ext>
            </a:extLst>
          </p:cNvPr>
          <p:cNvCxnSpPr>
            <a:cxnSpLocks/>
            <a:stCxn id="7" idx="4"/>
            <a:endCxn id="28" idx="0"/>
          </p:cNvCxnSpPr>
          <p:nvPr/>
        </p:nvCxnSpPr>
        <p:spPr>
          <a:xfrm flipH="1">
            <a:off x="7538176" y="2177702"/>
            <a:ext cx="5895" cy="23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31D8F1-F415-C84E-B8C8-BCEBCA7004F3}"/>
              </a:ext>
            </a:extLst>
          </p:cNvPr>
          <p:cNvCxnSpPr>
            <a:cxnSpLocks/>
            <a:stCxn id="8" idx="4"/>
            <a:endCxn id="29" idx="0"/>
          </p:cNvCxnSpPr>
          <p:nvPr/>
        </p:nvCxnSpPr>
        <p:spPr>
          <a:xfrm flipH="1">
            <a:off x="7996320" y="2168138"/>
            <a:ext cx="1184" cy="2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E90EE6-E464-5445-A0B9-4A536084D09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098016" y="2713290"/>
            <a:ext cx="10602" cy="20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5B394E-EFBA-7546-9E2F-6648598E8EF9}"/>
              </a:ext>
            </a:extLst>
          </p:cNvPr>
          <p:cNvCxnSpPr>
            <a:cxnSpLocks/>
            <a:stCxn id="28" idx="4"/>
            <a:endCxn id="11" idx="0"/>
          </p:cNvCxnSpPr>
          <p:nvPr/>
        </p:nvCxnSpPr>
        <p:spPr>
          <a:xfrm flipH="1">
            <a:off x="7534620" y="2706498"/>
            <a:ext cx="3556" cy="21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8196D6-489B-B048-A739-19B4F7377729}"/>
              </a:ext>
            </a:extLst>
          </p:cNvPr>
          <p:cNvCxnSpPr>
            <a:cxnSpLocks/>
            <a:stCxn id="29" idx="4"/>
            <a:endCxn id="12" idx="0"/>
          </p:cNvCxnSpPr>
          <p:nvPr/>
        </p:nvCxnSpPr>
        <p:spPr>
          <a:xfrm>
            <a:off x="7996320" y="2717944"/>
            <a:ext cx="1184" cy="20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>
            <a:extLst>
              <a:ext uri="{FF2B5EF4-FFF2-40B4-BE49-F238E27FC236}">
                <a16:creationId xmlns:a16="http://schemas.microsoft.com/office/drawing/2014/main" id="{01CF25E6-0A1C-FF41-B1DA-FF6E828C0E1D}"/>
              </a:ext>
            </a:extLst>
          </p:cNvPr>
          <p:cNvSpPr/>
          <p:nvPr/>
        </p:nvSpPr>
        <p:spPr>
          <a:xfrm>
            <a:off x="6903707" y="1661901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1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A5444D44-C7FA-A341-9920-DD4558E98800}"/>
              </a:ext>
            </a:extLst>
          </p:cNvPr>
          <p:cNvSpPr/>
          <p:nvPr/>
        </p:nvSpPr>
        <p:spPr>
          <a:xfrm>
            <a:off x="7105014" y="1655365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2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0F5975EE-6A1A-024D-B6D7-395894934B67}"/>
              </a:ext>
            </a:extLst>
          </p:cNvPr>
          <p:cNvSpPr/>
          <p:nvPr/>
        </p:nvSpPr>
        <p:spPr>
          <a:xfrm>
            <a:off x="7384450" y="1657170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3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FC2353D1-21AF-5A45-9302-7D67A0ED86B9}"/>
              </a:ext>
            </a:extLst>
          </p:cNvPr>
          <p:cNvSpPr/>
          <p:nvPr/>
        </p:nvSpPr>
        <p:spPr>
          <a:xfrm>
            <a:off x="7588720" y="1663962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4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B6047198-74E0-774D-B72E-44EE17383B1B}"/>
              </a:ext>
            </a:extLst>
          </p:cNvPr>
          <p:cNvSpPr/>
          <p:nvPr/>
        </p:nvSpPr>
        <p:spPr>
          <a:xfrm>
            <a:off x="7869532" y="1658059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5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795F2AED-1D3E-234F-850C-149D1B0EE99F}"/>
              </a:ext>
            </a:extLst>
          </p:cNvPr>
          <p:cNvSpPr/>
          <p:nvPr/>
        </p:nvSpPr>
        <p:spPr>
          <a:xfrm>
            <a:off x="8073556" y="1657367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6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069928-09CC-9246-8F7A-1E17F5739B1C}"/>
              </a:ext>
            </a:extLst>
          </p:cNvPr>
          <p:cNvSpPr/>
          <p:nvPr/>
        </p:nvSpPr>
        <p:spPr>
          <a:xfrm>
            <a:off x="6954557" y="3962557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50" i="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CBCD12-7AEA-C041-8B30-A7654D66F3E8}"/>
              </a:ext>
            </a:extLst>
          </p:cNvPr>
          <p:cNvSpPr/>
          <p:nvPr/>
        </p:nvSpPr>
        <p:spPr>
          <a:xfrm>
            <a:off x="7406648" y="3962557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6AD4DE-E244-504C-83B1-61AA88BB3245}"/>
              </a:ext>
            </a:extLst>
          </p:cNvPr>
          <p:cNvSpPr/>
          <p:nvPr/>
        </p:nvSpPr>
        <p:spPr>
          <a:xfrm>
            <a:off x="7869532" y="3962557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FBAB80-AECD-2F4E-9942-C79299D48B12}"/>
              </a:ext>
            </a:extLst>
          </p:cNvPr>
          <p:cNvSpPr/>
          <p:nvPr/>
        </p:nvSpPr>
        <p:spPr>
          <a:xfrm>
            <a:off x="7391982" y="2414110"/>
            <a:ext cx="292388" cy="29238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07D8B1-AA54-5E4A-81DC-CA454ADBAF73}"/>
              </a:ext>
            </a:extLst>
          </p:cNvPr>
          <p:cNvSpPr/>
          <p:nvPr/>
        </p:nvSpPr>
        <p:spPr>
          <a:xfrm>
            <a:off x="7850126" y="2425556"/>
            <a:ext cx="292388" cy="29238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C96CE4-5EBB-6B43-8193-A273790F53D3}"/>
              </a:ext>
            </a:extLst>
          </p:cNvPr>
          <p:cNvSpPr/>
          <p:nvPr/>
        </p:nvSpPr>
        <p:spPr>
          <a:xfrm>
            <a:off x="6960268" y="3452613"/>
            <a:ext cx="292388" cy="29238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4F2E5D-2C0A-9E43-A2DC-28DA13F45406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06462" y="3206822"/>
            <a:ext cx="5150" cy="24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7C5D2F-3B41-A340-B8FB-B3610021AE16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546622" y="3209413"/>
            <a:ext cx="5895" cy="23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F0C97F-E7D6-D540-AC28-685F94775205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8004766" y="3199849"/>
            <a:ext cx="1184" cy="2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44A46-74BA-494C-8BB3-BBB4DF79F264}"/>
              </a:ext>
            </a:extLst>
          </p:cNvPr>
          <p:cNvCxnSpPr>
            <a:cxnSpLocks/>
            <a:stCxn id="30" idx="4"/>
            <a:endCxn id="25" idx="0"/>
          </p:cNvCxnSpPr>
          <p:nvPr/>
        </p:nvCxnSpPr>
        <p:spPr>
          <a:xfrm flipH="1">
            <a:off x="7100751" y="3745001"/>
            <a:ext cx="5711" cy="21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567E84-C390-9245-8F22-20192882E1A3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7543066" y="3738209"/>
            <a:ext cx="3556" cy="21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DEC8C6-6FA4-414B-9027-46BAE41154EF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8004766" y="3749655"/>
            <a:ext cx="1184" cy="20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93513E4-8328-EC40-B044-8F3EEBBFF27F}"/>
              </a:ext>
            </a:extLst>
          </p:cNvPr>
          <p:cNvSpPr/>
          <p:nvPr/>
        </p:nvSpPr>
        <p:spPr>
          <a:xfrm>
            <a:off x="7400428" y="3445821"/>
            <a:ext cx="292388" cy="29238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6D7F44-A20C-5546-8900-D154DD7B68E8}"/>
              </a:ext>
            </a:extLst>
          </p:cNvPr>
          <p:cNvSpPr/>
          <p:nvPr/>
        </p:nvSpPr>
        <p:spPr>
          <a:xfrm>
            <a:off x="7858572" y="3457267"/>
            <a:ext cx="292388" cy="29238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62BDE1-C7AE-A741-8B21-16E110C75465}"/>
              </a:ext>
            </a:extLst>
          </p:cNvPr>
          <p:cNvCxnSpPr>
            <a:stCxn id="9" idx="6"/>
            <a:endCxn id="28" idx="2"/>
          </p:cNvCxnSpPr>
          <p:nvPr/>
        </p:nvCxnSpPr>
        <p:spPr>
          <a:xfrm flipV="1">
            <a:off x="7244210" y="2560304"/>
            <a:ext cx="147772" cy="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5D8ABB-4D22-8643-A6E0-45567EF1E09E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7684370" y="2560304"/>
            <a:ext cx="165756" cy="1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1566F33-278D-2C46-8E7D-29A2F66835B4}"/>
              </a:ext>
            </a:extLst>
          </p:cNvPr>
          <p:cNvCxnSpPr>
            <a:stCxn id="29" idx="6"/>
            <a:endCxn id="38" idx="6"/>
          </p:cNvCxnSpPr>
          <p:nvPr/>
        </p:nvCxnSpPr>
        <p:spPr>
          <a:xfrm>
            <a:off x="8142514" y="2571750"/>
            <a:ext cx="8446" cy="1031711"/>
          </a:xfrm>
          <a:prstGeom prst="bentConnector3">
            <a:avLst>
              <a:gd name="adj1" fmla="val 280660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818CBD-6473-6C48-A1BC-70765937B7F9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 flipV="1">
            <a:off x="7692816" y="3592015"/>
            <a:ext cx="165756" cy="1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DD4AA1-47BA-9D41-B260-A21D45DA9E70}"/>
              </a:ext>
            </a:extLst>
          </p:cNvPr>
          <p:cNvCxnSpPr>
            <a:cxnSpLocks/>
            <a:stCxn id="37" idx="2"/>
            <a:endCxn id="30" idx="6"/>
          </p:cNvCxnSpPr>
          <p:nvPr/>
        </p:nvCxnSpPr>
        <p:spPr>
          <a:xfrm flipH="1">
            <a:off x="7252656" y="3592015"/>
            <a:ext cx="147772" cy="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E877F1F-60F0-7C48-BA3C-B730AD0848DA}"/>
              </a:ext>
            </a:extLst>
          </p:cNvPr>
          <p:cNvSpPr/>
          <p:nvPr/>
        </p:nvSpPr>
        <p:spPr>
          <a:xfrm>
            <a:off x="6509564" y="1038412"/>
            <a:ext cx="1978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dirty="0" err="1">
                <a:latin typeface="Raleway" pitchFamily="2" charset="77"/>
              </a:rPr>
              <a:t>Relaxing</a:t>
            </a:r>
            <a:r>
              <a:rPr lang="es-ES" sz="1400" dirty="0">
                <a:latin typeface="Raleway" pitchFamily="2" charset="77"/>
              </a:rPr>
              <a:t> </a:t>
            </a:r>
            <a:r>
              <a:rPr lang="es-ES" sz="1400" dirty="0" err="1">
                <a:latin typeface="Raleway" pitchFamily="2" charset="77"/>
              </a:rPr>
              <a:t>Synchronzation</a:t>
            </a:r>
            <a:endParaRPr lang="en-ES" dirty="0">
              <a:latin typeface="Raleway" pitchFamily="2" charset="77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0DE86D-01E0-5241-BADF-6048089693BE}"/>
              </a:ext>
            </a:extLst>
          </p:cNvPr>
          <p:cNvGrpSpPr/>
          <p:nvPr/>
        </p:nvGrpSpPr>
        <p:grpSpPr>
          <a:xfrm>
            <a:off x="256166" y="1971693"/>
            <a:ext cx="6695656" cy="2143108"/>
            <a:chOff x="256166" y="1971693"/>
            <a:chExt cx="6695656" cy="214310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3092C46-2D02-0744-9179-14948B036F39}"/>
                </a:ext>
              </a:extLst>
            </p:cNvPr>
            <p:cNvSpPr txBox="1"/>
            <p:nvPr/>
          </p:nvSpPr>
          <p:spPr>
            <a:xfrm>
              <a:off x="5201711" y="2661030"/>
              <a:ext cx="1032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100" dirty="0">
                  <a:latin typeface="Raleway" pitchFamily="2" charset="77"/>
                </a:rPr>
                <a:t>Master Node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03DBFDB0-CF1B-354A-AA67-7931EA1DC5EA}"/>
                </a:ext>
              </a:extLst>
            </p:cNvPr>
            <p:cNvSpPr/>
            <p:nvPr/>
          </p:nvSpPr>
          <p:spPr>
            <a:xfrm>
              <a:off x="256166" y="1971693"/>
              <a:ext cx="5983501" cy="2143108"/>
            </a:xfrm>
            <a:prstGeom prst="roundRect">
              <a:avLst>
                <a:gd name="adj" fmla="val 3117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1E2E62B7-5F18-0940-AC64-3F66DEA1FB11}"/>
                </a:ext>
              </a:extLst>
            </p:cNvPr>
            <p:cNvCxnSpPr>
              <a:cxnSpLocks/>
              <a:stCxn id="47" idx="3"/>
              <a:endCxn id="9" idx="2"/>
            </p:cNvCxnSpPr>
            <p:nvPr/>
          </p:nvCxnSpPr>
          <p:spPr>
            <a:xfrm flipV="1">
              <a:off x="6239667" y="2567096"/>
              <a:ext cx="712155" cy="47615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3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94A6572-A7F6-7945-8A47-A09C48F59A8F}"/>
              </a:ext>
            </a:extLst>
          </p:cNvPr>
          <p:cNvGrpSpPr/>
          <p:nvPr/>
        </p:nvGrpSpPr>
        <p:grpSpPr>
          <a:xfrm>
            <a:off x="256164" y="1513475"/>
            <a:ext cx="6706260" cy="2595276"/>
            <a:chOff x="1339898" y="1455014"/>
            <a:chExt cx="6706260" cy="2595276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7300246E-117A-B942-BE86-F78F99821D17}"/>
                </a:ext>
              </a:extLst>
            </p:cNvPr>
            <p:cNvSpPr/>
            <p:nvPr/>
          </p:nvSpPr>
          <p:spPr>
            <a:xfrm>
              <a:off x="1339898" y="1455014"/>
              <a:ext cx="4813569" cy="393213"/>
            </a:xfrm>
            <a:prstGeom prst="roundRect">
              <a:avLst>
                <a:gd name="adj" fmla="val 3117"/>
              </a:avLst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D627876-48DE-A74D-BCF5-F57B59A3C3A4}"/>
                </a:ext>
              </a:extLst>
            </p:cNvPr>
            <p:cNvSpPr txBox="1"/>
            <p:nvPr/>
          </p:nvSpPr>
          <p:spPr>
            <a:xfrm>
              <a:off x="5099973" y="1472635"/>
              <a:ext cx="1053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100" dirty="0">
                  <a:latin typeface="Raleway" pitchFamily="2" charset="77"/>
                </a:rPr>
                <a:t>Worker Node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3500B64C-D176-2347-A3E1-EB099C0FBB18}"/>
                </a:ext>
              </a:extLst>
            </p:cNvPr>
            <p:cNvCxnSpPr>
              <a:cxnSpLocks/>
              <a:stCxn id="60" idx="3"/>
              <a:endCxn id="6" idx="2"/>
            </p:cNvCxnSpPr>
            <p:nvPr/>
          </p:nvCxnSpPr>
          <p:spPr>
            <a:xfrm>
              <a:off x="6153467" y="1651621"/>
              <a:ext cx="1887239" cy="318835"/>
            </a:xfrm>
            <a:prstGeom prst="bentConnector3">
              <a:avLst>
                <a:gd name="adj1" fmla="val 71085"/>
              </a:avLst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724FEC3C-E83E-8E41-92C6-846D37EC7CA7}"/>
                </a:ext>
              </a:extLst>
            </p:cNvPr>
            <p:cNvCxnSpPr>
              <a:cxnSpLocks/>
              <a:stCxn id="60" idx="3"/>
              <a:endCxn id="25" idx="2"/>
            </p:cNvCxnSpPr>
            <p:nvPr/>
          </p:nvCxnSpPr>
          <p:spPr>
            <a:xfrm>
              <a:off x="6153467" y="1651621"/>
              <a:ext cx="1884824" cy="2398669"/>
            </a:xfrm>
            <a:prstGeom prst="bentConnector3">
              <a:avLst>
                <a:gd name="adj1" fmla="val 71562"/>
              </a:avLst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FB69273F-F23F-2B43-B831-D582D4942C83}"/>
                </a:ext>
              </a:extLst>
            </p:cNvPr>
            <p:cNvCxnSpPr>
              <a:cxnSpLocks/>
              <a:stCxn id="60" idx="3"/>
              <a:endCxn id="10" idx="2"/>
            </p:cNvCxnSpPr>
            <p:nvPr/>
          </p:nvCxnSpPr>
          <p:spPr>
            <a:xfrm>
              <a:off x="6153467" y="1651621"/>
              <a:ext cx="1892691" cy="1358752"/>
            </a:xfrm>
            <a:prstGeom prst="bentConnector3">
              <a:avLst>
                <a:gd name="adj1" fmla="val 71025"/>
              </a:avLst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90AD7598-D556-D54F-A0E2-F500C2310A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0046" y="617680"/>
            <a:ext cx="6043667" cy="221850"/>
          </a:xfrm>
        </p:spPr>
        <p:txBody>
          <a:bodyPr/>
          <a:lstStyle/>
          <a:p>
            <a:r>
              <a:rPr lang="en-ES" dirty="0"/>
              <a:t>Identify the parallelism exposed by training operations</a:t>
            </a:r>
          </a:p>
        </p:txBody>
      </p:sp>
    </p:spTree>
    <p:extLst>
      <p:ext uri="{BB962C8B-B14F-4D97-AF65-F5344CB8AC3E}">
        <p14:creationId xmlns:p14="http://schemas.microsoft.com/office/powerpoint/2010/main" val="10242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6">
            <a:extLst>
              <a:ext uri="{FF2B5EF4-FFF2-40B4-BE49-F238E27FC236}">
                <a16:creationId xmlns:a16="http://schemas.microsoft.com/office/drawing/2014/main" id="{2A31033C-EC2C-BE44-941F-339859EEB112}"/>
              </a:ext>
            </a:extLst>
          </p:cNvPr>
          <p:cNvSpPr txBox="1"/>
          <p:nvPr/>
        </p:nvSpPr>
        <p:spPr>
          <a:xfrm>
            <a:off x="1644015" y="1259475"/>
            <a:ext cx="4004732" cy="3086489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@task(INOUT = weights)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def </a:t>
            </a:r>
            <a:r>
              <a:rPr lang="en-GB" sz="100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train_batch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(model, dataset):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# </a:t>
            </a:r>
            <a:r>
              <a:rPr lang="en-GB" sz="1000" i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A train operation is executed at each worker 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i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# </a:t>
            </a:r>
            <a:r>
              <a:rPr lang="en-GB" sz="1000" i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on the model and the dataset passed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[…]</a:t>
            </a:r>
          </a:p>
          <a:p>
            <a:pPr lvl="0" algn="just" fontAlgn="base">
              <a:buClr>
                <a:srgbClr val="000000"/>
              </a:buClr>
              <a:buSzPts val="900"/>
            </a:pP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def main():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# </a:t>
            </a:r>
            <a:r>
              <a:rPr lang="en-GB" sz="1000" i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A new model is created 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net = </a:t>
            </a:r>
            <a:r>
              <a:rPr lang="en-GB" sz="100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eddl.model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([…])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build(net)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spcBef>
                <a:spcPts val="600"/>
              </a:spcBef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for </a:t>
            </a:r>
            <a:r>
              <a:rPr lang="en-GB" sz="100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i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in range(</a:t>
            </a:r>
            <a:r>
              <a:rPr lang="en-GB" sz="100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num_epochs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):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  for j in range(</a:t>
            </a:r>
            <a:r>
              <a:rPr lang="en-GB" sz="100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num_batches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):</a:t>
            </a:r>
          </a:p>
          <a:p>
            <a:pPr algn="just">
              <a:buClr>
                <a:srgbClr val="000000"/>
              </a:buClr>
              <a:buSzPts val="900"/>
            </a:pP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    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shuffled_data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=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local_shuffling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(dataset[j])</a:t>
            </a:r>
            <a:endParaRPr lang="en-ES" sz="1400" b="1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  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 </a:t>
            </a:r>
            <a:r>
              <a:rPr lang="en-GB" sz="10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param[j]=</a:t>
            </a:r>
            <a:r>
              <a:rPr lang="en-GB" sz="100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train_batch</a:t>
            </a:r>
            <a:r>
              <a:rPr lang="en-GB" sz="10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(</a:t>
            </a:r>
            <a:r>
              <a:rPr lang="en-GB" sz="100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net,shuffled_data</a:t>
            </a:r>
            <a:r>
              <a:rPr lang="en-GB" sz="10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[j])</a:t>
            </a:r>
            <a:endParaRPr lang="en-ES" sz="1400" b="1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spcBef>
                <a:spcPts val="600"/>
              </a:spcBef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  # </a:t>
            </a:r>
            <a:r>
              <a:rPr lang="en-GB" sz="1000" i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Synchronize all parameters from workers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buClr>
                <a:srgbClr val="000000"/>
              </a:buClr>
              <a:buSzPts val="900"/>
            </a:pP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lang="en-GB" sz="100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compss_wait_on</a:t>
            </a:r>
            <a:r>
              <a:rPr lang="en-GB" sz="1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(param)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0" algn="just" fontAlgn="base">
              <a:spcBef>
                <a:spcPts val="600"/>
              </a:spcBef>
              <a:buClr>
                <a:srgbClr val="000000"/>
              </a:buClr>
              <a:buSzPts val="900"/>
            </a:pPr>
            <a:r>
              <a:rPr lang="en-GB" sz="1000" dirty="0"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 </a:t>
            </a:r>
            <a:r>
              <a:rPr lang="en-GB" sz="1000" b="1" dirty="0" err="1"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parameter_averaging</a:t>
            </a:r>
            <a:r>
              <a:rPr lang="en-GB" sz="1000" dirty="0"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(</a:t>
            </a:r>
            <a:r>
              <a:rPr lang="en-GB" sz="1000" dirty="0" err="1"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net,param</a:t>
            </a:r>
            <a:r>
              <a:rPr lang="en-GB" sz="1000" dirty="0">
                <a:effectLst/>
                <a:latin typeface="Courier New" panose="02070309020205020404" pitchFamily="49" charset="0"/>
                <a:ea typeface="MS PGothic" panose="020B0600070205080204" pitchFamily="34" charset="-128"/>
              </a:rPr>
              <a:t>)</a:t>
            </a:r>
          </a:p>
          <a:p>
            <a:pPr lvl="0" algn="just" fontAlgn="base">
              <a:spcBef>
                <a:spcPts val="0"/>
              </a:spcBef>
              <a:buClr>
                <a:srgbClr val="000000"/>
              </a:buClr>
              <a:buSzPts val="900"/>
            </a:pPr>
            <a:r>
              <a:rPr lang="en-GB" sz="10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   </a:t>
            </a:r>
            <a:endParaRPr lang="en-ES" sz="1400" dirty="0">
              <a:effectLst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892334-1A0B-354C-8BF0-3103E84483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Exercise 5 - Solution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B1A5136-4FC4-E54B-A239-9C823594533A}"/>
              </a:ext>
            </a:extLst>
          </p:cNvPr>
          <p:cNvGrpSpPr/>
          <p:nvPr/>
        </p:nvGrpSpPr>
        <p:grpSpPr>
          <a:xfrm>
            <a:off x="1686347" y="2283944"/>
            <a:ext cx="3808520" cy="1941465"/>
            <a:chOff x="1339899" y="2436344"/>
            <a:chExt cx="3808520" cy="19414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07C92C-77E5-A24F-84AD-C18900E5D28C}"/>
                </a:ext>
              </a:extLst>
            </p:cNvPr>
            <p:cNvSpPr txBox="1"/>
            <p:nvPr/>
          </p:nvSpPr>
          <p:spPr>
            <a:xfrm>
              <a:off x="4015644" y="2464275"/>
              <a:ext cx="1032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100" dirty="0">
                  <a:latin typeface="Raleway" pitchFamily="2" charset="77"/>
                </a:rPr>
                <a:t>Master Node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041BC25-E054-AB46-AD40-0BD3370E8FD3}"/>
                </a:ext>
              </a:extLst>
            </p:cNvPr>
            <p:cNvSpPr/>
            <p:nvPr/>
          </p:nvSpPr>
          <p:spPr>
            <a:xfrm>
              <a:off x="1339899" y="2436344"/>
              <a:ext cx="3808520" cy="1941465"/>
            </a:xfrm>
            <a:prstGeom prst="roundRect">
              <a:avLst>
                <a:gd name="adj" fmla="val 3117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27FF81C-F136-DB4C-A82B-B0FA2302546D}"/>
              </a:ext>
            </a:extLst>
          </p:cNvPr>
          <p:cNvGrpSpPr/>
          <p:nvPr/>
        </p:nvGrpSpPr>
        <p:grpSpPr>
          <a:xfrm>
            <a:off x="1686347" y="1302614"/>
            <a:ext cx="3808520" cy="860775"/>
            <a:chOff x="1339899" y="1455014"/>
            <a:chExt cx="3808520" cy="86077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8B5DFDD-05EA-5446-81EC-7BC9A3ABBA8C}"/>
                </a:ext>
              </a:extLst>
            </p:cNvPr>
            <p:cNvSpPr/>
            <p:nvPr/>
          </p:nvSpPr>
          <p:spPr>
            <a:xfrm>
              <a:off x="1339899" y="1455014"/>
              <a:ext cx="3808520" cy="860775"/>
            </a:xfrm>
            <a:prstGeom prst="roundRect">
              <a:avLst>
                <a:gd name="adj" fmla="val 3117"/>
              </a:avLst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523C6-EC1D-BA45-98DD-01894965739F}"/>
                </a:ext>
              </a:extLst>
            </p:cNvPr>
            <p:cNvSpPr txBox="1"/>
            <p:nvPr/>
          </p:nvSpPr>
          <p:spPr>
            <a:xfrm>
              <a:off x="3994805" y="1455014"/>
              <a:ext cx="1053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100" dirty="0">
                  <a:latin typeface="Raleway" pitchFamily="2" charset="77"/>
                </a:rPr>
                <a:t>Worker Node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65D02583-FA7D-5041-8256-B91C8B62717E}"/>
              </a:ext>
            </a:extLst>
          </p:cNvPr>
          <p:cNvSpPr/>
          <p:nvPr/>
        </p:nvSpPr>
        <p:spPr>
          <a:xfrm>
            <a:off x="6538124" y="2605546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50" i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4F8BEE-ABB0-E24A-9514-A61AFDAF411C}"/>
              </a:ext>
            </a:extLst>
          </p:cNvPr>
          <p:cNvSpPr/>
          <p:nvPr/>
        </p:nvSpPr>
        <p:spPr>
          <a:xfrm>
            <a:off x="6943217" y="2608137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BCB43DF-C5B4-C543-AD8F-24DE595F5D78}"/>
              </a:ext>
            </a:extLst>
          </p:cNvPr>
          <p:cNvSpPr/>
          <p:nvPr/>
        </p:nvSpPr>
        <p:spPr>
          <a:xfrm>
            <a:off x="7361810" y="2598573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C58067E-82BC-B744-A294-366287C089F1}"/>
              </a:ext>
            </a:extLst>
          </p:cNvPr>
          <p:cNvSpPr/>
          <p:nvPr/>
        </p:nvSpPr>
        <p:spPr>
          <a:xfrm>
            <a:off x="6540342" y="3111897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50" i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6883D3-6501-8A43-B527-F5E009697221}"/>
              </a:ext>
            </a:extLst>
          </p:cNvPr>
          <p:cNvSpPr/>
          <p:nvPr/>
        </p:nvSpPr>
        <p:spPr>
          <a:xfrm>
            <a:off x="6941631" y="3111897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A0AF1B0-47B4-2940-A28D-06DF4B206E42}"/>
              </a:ext>
            </a:extLst>
          </p:cNvPr>
          <p:cNvSpPr/>
          <p:nvPr/>
        </p:nvSpPr>
        <p:spPr>
          <a:xfrm>
            <a:off x="7362180" y="3111897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8C3E08-E669-F940-B2D3-32F333A3B7B9}"/>
              </a:ext>
            </a:extLst>
          </p:cNvPr>
          <p:cNvCxnSpPr>
            <a:cxnSpLocks/>
            <a:stCxn id="55" idx="4"/>
            <a:endCxn id="58" idx="0"/>
          </p:cNvCxnSpPr>
          <p:nvPr/>
        </p:nvCxnSpPr>
        <p:spPr>
          <a:xfrm>
            <a:off x="6684318" y="2897934"/>
            <a:ext cx="2218" cy="2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2BA28DD-4EDA-364C-B2D5-DBF4C1C88674}"/>
              </a:ext>
            </a:extLst>
          </p:cNvPr>
          <p:cNvCxnSpPr>
            <a:cxnSpLocks/>
            <a:stCxn id="56" idx="4"/>
            <a:endCxn id="59" idx="0"/>
          </p:cNvCxnSpPr>
          <p:nvPr/>
        </p:nvCxnSpPr>
        <p:spPr>
          <a:xfrm flipH="1">
            <a:off x="7087825" y="2900525"/>
            <a:ext cx="1586" cy="21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A26220-8BE5-604F-A160-774D537EEF60}"/>
              </a:ext>
            </a:extLst>
          </p:cNvPr>
          <p:cNvCxnSpPr>
            <a:cxnSpLocks/>
            <a:stCxn id="57" idx="4"/>
            <a:endCxn id="60" idx="0"/>
          </p:cNvCxnSpPr>
          <p:nvPr/>
        </p:nvCxnSpPr>
        <p:spPr>
          <a:xfrm>
            <a:off x="7508004" y="2890961"/>
            <a:ext cx="370" cy="22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n 63">
            <a:extLst>
              <a:ext uri="{FF2B5EF4-FFF2-40B4-BE49-F238E27FC236}">
                <a16:creationId xmlns:a16="http://schemas.microsoft.com/office/drawing/2014/main" id="{5116A845-29A4-2246-9B14-89C7BEB32A8A}"/>
              </a:ext>
            </a:extLst>
          </p:cNvPr>
          <p:cNvSpPr/>
          <p:nvPr/>
        </p:nvSpPr>
        <p:spPr>
          <a:xfrm>
            <a:off x="6584060" y="1871641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1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7E416D0B-8C0C-4844-B9A6-C993EB5B1B1A}"/>
              </a:ext>
            </a:extLst>
          </p:cNvPr>
          <p:cNvSpPr/>
          <p:nvPr/>
        </p:nvSpPr>
        <p:spPr>
          <a:xfrm>
            <a:off x="7012075" y="1886339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2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69" name="Can 68">
            <a:extLst>
              <a:ext uri="{FF2B5EF4-FFF2-40B4-BE49-F238E27FC236}">
                <a16:creationId xmlns:a16="http://schemas.microsoft.com/office/drawing/2014/main" id="{488D1933-7518-C44A-A5B0-3BB2EF991244}"/>
              </a:ext>
            </a:extLst>
          </p:cNvPr>
          <p:cNvSpPr/>
          <p:nvPr/>
        </p:nvSpPr>
        <p:spPr>
          <a:xfrm>
            <a:off x="7432254" y="1898471"/>
            <a:ext cx="151499" cy="15988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900" i="1" dirty="0">
                <a:solidFill>
                  <a:schemeClr val="tx1"/>
                </a:solidFill>
                <a:latin typeface="Raleway" pitchFamily="2" charset="77"/>
                <a:cs typeface="Calibri" panose="020F0502020204030204" pitchFamily="34" charset="0"/>
              </a:rPr>
              <a:t>3</a:t>
            </a:r>
            <a:endParaRPr lang="en-ES" i="1" dirty="0">
              <a:solidFill>
                <a:schemeClr val="tx1"/>
              </a:solidFill>
              <a:latin typeface="Raleway" pitchFamily="2" charset="77"/>
              <a:cs typeface="Calibri" panose="020F050202020403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C6BF24-5061-1940-9305-5AC8B0EF2CA5}"/>
              </a:ext>
            </a:extLst>
          </p:cNvPr>
          <p:cNvSpPr/>
          <p:nvPr/>
        </p:nvSpPr>
        <p:spPr>
          <a:xfrm>
            <a:off x="6945187" y="3656888"/>
            <a:ext cx="292388" cy="29238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454158-4257-1B45-A0ED-B85B1CCFA7EE}"/>
              </a:ext>
            </a:extLst>
          </p:cNvPr>
          <p:cNvCxnSpPr>
            <a:stCxn id="58" idx="4"/>
            <a:endCxn id="74" idx="0"/>
          </p:cNvCxnSpPr>
          <p:nvPr/>
        </p:nvCxnSpPr>
        <p:spPr>
          <a:xfrm>
            <a:off x="6686536" y="3404285"/>
            <a:ext cx="404845" cy="25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F85043B-BE69-534F-8F55-930D02448D5A}"/>
              </a:ext>
            </a:extLst>
          </p:cNvPr>
          <p:cNvCxnSpPr>
            <a:stCxn id="60" idx="4"/>
            <a:endCxn id="74" idx="0"/>
          </p:cNvCxnSpPr>
          <p:nvPr/>
        </p:nvCxnSpPr>
        <p:spPr>
          <a:xfrm flipH="1">
            <a:off x="7091381" y="3404285"/>
            <a:ext cx="416993" cy="25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E4B686-5E34-7046-946C-89DABCFEC27B}"/>
              </a:ext>
            </a:extLst>
          </p:cNvPr>
          <p:cNvCxnSpPr>
            <a:stCxn id="59" idx="4"/>
            <a:endCxn id="74" idx="0"/>
          </p:cNvCxnSpPr>
          <p:nvPr/>
        </p:nvCxnSpPr>
        <p:spPr>
          <a:xfrm>
            <a:off x="7087825" y="3404285"/>
            <a:ext cx="3556" cy="25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D2A83D5-38B0-9E4F-9A2C-C2317480A55C}"/>
              </a:ext>
            </a:extLst>
          </p:cNvPr>
          <p:cNvSpPr/>
          <p:nvPr/>
        </p:nvSpPr>
        <p:spPr>
          <a:xfrm>
            <a:off x="6074202" y="1324209"/>
            <a:ext cx="1978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dirty="0" err="1">
                <a:latin typeface="Raleway" pitchFamily="2" charset="77"/>
              </a:rPr>
              <a:t>Removing</a:t>
            </a:r>
            <a:r>
              <a:rPr lang="es-ES" sz="1400" dirty="0">
                <a:latin typeface="Raleway" pitchFamily="2" charset="77"/>
              </a:rPr>
              <a:t> </a:t>
            </a:r>
            <a:r>
              <a:rPr lang="es-ES" sz="1400" dirty="0" err="1">
                <a:latin typeface="Raleway" pitchFamily="2" charset="77"/>
              </a:rPr>
              <a:t>Synchronzation</a:t>
            </a:r>
            <a:endParaRPr lang="en-ES" dirty="0">
              <a:latin typeface="Raleway" pitchFamily="2" charset="77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817C9E-970E-FA4B-9934-63C1B4607028}"/>
              </a:ext>
            </a:extLst>
          </p:cNvPr>
          <p:cNvSpPr/>
          <p:nvPr/>
        </p:nvSpPr>
        <p:spPr>
          <a:xfrm>
            <a:off x="6529735" y="2097775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050" i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16E6C6B-6A9E-E14A-9EAD-09841A839A02}"/>
              </a:ext>
            </a:extLst>
          </p:cNvPr>
          <p:cNvSpPr/>
          <p:nvPr/>
        </p:nvSpPr>
        <p:spPr>
          <a:xfrm>
            <a:off x="6934828" y="2100366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0BFF0FC-95D3-D445-8DAD-D119F7FF6AF4}"/>
              </a:ext>
            </a:extLst>
          </p:cNvPr>
          <p:cNvSpPr/>
          <p:nvPr/>
        </p:nvSpPr>
        <p:spPr>
          <a:xfrm>
            <a:off x="7353421" y="2090802"/>
            <a:ext cx="292388" cy="2923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i="1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24BC950-51CA-844F-A172-36B208C1C06F}"/>
              </a:ext>
            </a:extLst>
          </p:cNvPr>
          <p:cNvCxnSpPr>
            <a:cxnSpLocks/>
            <a:stCxn id="82" idx="4"/>
          </p:cNvCxnSpPr>
          <p:nvPr/>
        </p:nvCxnSpPr>
        <p:spPr>
          <a:xfrm>
            <a:off x="6675929" y="2390163"/>
            <a:ext cx="2218" cy="2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0B8EC8C-6CE8-0944-AF73-795F572FF6F5}"/>
              </a:ext>
            </a:extLst>
          </p:cNvPr>
          <p:cNvCxnSpPr>
            <a:cxnSpLocks/>
            <a:stCxn id="83" idx="4"/>
          </p:cNvCxnSpPr>
          <p:nvPr/>
        </p:nvCxnSpPr>
        <p:spPr>
          <a:xfrm flipH="1">
            <a:off x="7079436" y="2392754"/>
            <a:ext cx="1586" cy="21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D92E1CE-4588-4A4E-8B48-1FFD7C26C0B1}"/>
              </a:ext>
            </a:extLst>
          </p:cNvPr>
          <p:cNvCxnSpPr>
            <a:cxnSpLocks/>
            <a:stCxn id="84" idx="4"/>
          </p:cNvCxnSpPr>
          <p:nvPr/>
        </p:nvCxnSpPr>
        <p:spPr>
          <a:xfrm>
            <a:off x="7499615" y="2383190"/>
            <a:ext cx="370" cy="22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CCDC885-93AE-7942-B77E-1CC103E8E3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0046" y="617680"/>
            <a:ext cx="6043667" cy="221850"/>
          </a:xfrm>
        </p:spPr>
        <p:txBody>
          <a:bodyPr/>
          <a:lstStyle/>
          <a:p>
            <a:r>
              <a:rPr lang="en-ES" dirty="0"/>
              <a:t>Identify the parallelism exposed by training operations</a:t>
            </a:r>
          </a:p>
        </p:txBody>
      </p:sp>
    </p:spTree>
    <p:extLst>
      <p:ext uri="{BB962C8B-B14F-4D97-AF65-F5344CB8AC3E}">
        <p14:creationId xmlns:p14="http://schemas.microsoft.com/office/powerpoint/2010/main" val="2816574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5C8C-DBE6-874B-9A94-00FC52D6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44" y="2220040"/>
            <a:ext cx="5658578" cy="993775"/>
          </a:xfrm>
        </p:spPr>
        <p:txBody>
          <a:bodyPr/>
          <a:lstStyle/>
          <a:p>
            <a:r>
              <a:rPr lang="en-ES" dirty="0"/>
              <a:t>Performance experiments on a parallel environment</a:t>
            </a:r>
          </a:p>
        </p:txBody>
      </p:sp>
    </p:spTree>
    <p:extLst>
      <p:ext uri="{BB962C8B-B14F-4D97-AF65-F5344CB8AC3E}">
        <p14:creationId xmlns:p14="http://schemas.microsoft.com/office/powerpoint/2010/main" val="2128106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E3E8EB-2A2F-754E-B5C6-FCCEF9DD1F1E}"/>
              </a:ext>
            </a:extLst>
          </p:cNvPr>
          <p:cNvSpPr/>
          <p:nvPr/>
        </p:nvSpPr>
        <p:spPr>
          <a:xfrm>
            <a:off x="3715243" y="1631738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A91A1-69C0-264F-A52E-954DB5A22D54}"/>
              </a:ext>
            </a:extLst>
          </p:cNvPr>
          <p:cNvSpPr/>
          <p:nvPr/>
        </p:nvSpPr>
        <p:spPr>
          <a:xfrm>
            <a:off x="2670082" y="1642957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BDD8F-B462-E143-BF3F-F9EFF715676C}"/>
              </a:ext>
            </a:extLst>
          </p:cNvPr>
          <p:cNvSpPr/>
          <p:nvPr/>
        </p:nvSpPr>
        <p:spPr>
          <a:xfrm>
            <a:off x="4662294" y="1287313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D2437-DD6D-844E-A74E-3BCB195300CE}"/>
              </a:ext>
            </a:extLst>
          </p:cNvPr>
          <p:cNvSpPr/>
          <p:nvPr/>
        </p:nvSpPr>
        <p:spPr>
          <a:xfrm>
            <a:off x="4662294" y="1638377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11F32-F6C6-1A47-AF00-5499E192BF1A}"/>
              </a:ext>
            </a:extLst>
          </p:cNvPr>
          <p:cNvSpPr/>
          <p:nvPr/>
        </p:nvSpPr>
        <p:spPr>
          <a:xfrm>
            <a:off x="5037852" y="1287313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6852B8-D90B-974E-8AD1-F6F4A9D1B071}"/>
              </a:ext>
            </a:extLst>
          </p:cNvPr>
          <p:cNvSpPr/>
          <p:nvPr/>
        </p:nvSpPr>
        <p:spPr>
          <a:xfrm>
            <a:off x="5886779" y="2010348"/>
            <a:ext cx="293914" cy="2775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049667-9727-8C4B-9179-9B3362D6FA0E}"/>
              </a:ext>
            </a:extLst>
          </p:cNvPr>
          <p:cNvSpPr/>
          <p:nvPr/>
        </p:nvSpPr>
        <p:spPr>
          <a:xfrm>
            <a:off x="5886780" y="1308221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B8D2B-E380-B046-B4FA-6CB06F6F5790}"/>
              </a:ext>
            </a:extLst>
          </p:cNvPr>
          <p:cNvSpPr/>
          <p:nvPr/>
        </p:nvSpPr>
        <p:spPr>
          <a:xfrm>
            <a:off x="5886780" y="1659284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38890-6E4D-C44B-B788-3817D1A0FE23}"/>
              </a:ext>
            </a:extLst>
          </p:cNvPr>
          <p:cNvSpPr/>
          <p:nvPr/>
        </p:nvSpPr>
        <p:spPr>
          <a:xfrm>
            <a:off x="6262337" y="1308221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8C9CD-8DE1-7B43-9113-6258AD75BA83}"/>
              </a:ext>
            </a:extLst>
          </p:cNvPr>
          <p:cNvSpPr/>
          <p:nvPr/>
        </p:nvSpPr>
        <p:spPr>
          <a:xfrm>
            <a:off x="6262337" y="1659284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3EA1-9C85-D74A-8FDD-F233C8C4BBB9}"/>
              </a:ext>
            </a:extLst>
          </p:cNvPr>
          <p:cNvSpPr/>
          <p:nvPr/>
        </p:nvSpPr>
        <p:spPr>
          <a:xfrm>
            <a:off x="6974676" y="1308221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52397-34E9-244B-AA11-B927FB79842E}"/>
              </a:ext>
            </a:extLst>
          </p:cNvPr>
          <p:cNvSpPr/>
          <p:nvPr/>
        </p:nvSpPr>
        <p:spPr>
          <a:xfrm>
            <a:off x="6974676" y="1659284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FFA20-AFC1-1343-8889-ADC508788185}"/>
              </a:ext>
            </a:extLst>
          </p:cNvPr>
          <p:cNvSpPr/>
          <p:nvPr/>
        </p:nvSpPr>
        <p:spPr>
          <a:xfrm>
            <a:off x="7350233" y="1308221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A7626-2FA1-CD43-B47E-B55E985EFA71}"/>
              </a:ext>
            </a:extLst>
          </p:cNvPr>
          <p:cNvSpPr/>
          <p:nvPr/>
        </p:nvSpPr>
        <p:spPr>
          <a:xfrm>
            <a:off x="7350233" y="1659284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791FFE-CBEE-7346-BCD1-1CBFA887DE50}"/>
              </a:ext>
            </a:extLst>
          </p:cNvPr>
          <p:cNvSpPr/>
          <p:nvPr/>
        </p:nvSpPr>
        <p:spPr>
          <a:xfrm>
            <a:off x="2614654" y="1234740"/>
            <a:ext cx="422021" cy="11266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A5B0A1-A718-2247-B15A-5D1CE3AE18BB}"/>
              </a:ext>
            </a:extLst>
          </p:cNvPr>
          <p:cNvSpPr/>
          <p:nvPr/>
        </p:nvSpPr>
        <p:spPr>
          <a:xfrm>
            <a:off x="4570284" y="1201083"/>
            <a:ext cx="824593" cy="1149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3D85CEB-173E-E942-AF10-90275FBB2DDD}"/>
              </a:ext>
            </a:extLst>
          </p:cNvPr>
          <p:cNvSpPr/>
          <p:nvPr/>
        </p:nvSpPr>
        <p:spPr>
          <a:xfrm>
            <a:off x="5815494" y="1210249"/>
            <a:ext cx="824593" cy="1149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55804D-4CE1-6944-83A2-FF46F6B15194}"/>
              </a:ext>
            </a:extLst>
          </p:cNvPr>
          <p:cNvSpPr txBox="1"/>
          <p:nvPr/>
        </p:nvSpPr>
        <p:spPr>
          <a:xfrm>
            <a:off x="4531251" y="88759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392496-7666-3D43-9563-98D441E5DB54}"/>
              </a:ext>
            </a:extLst>
          </p:cNvPr>
          <p:cNvSpPr txBox="1"/>
          <p:nvPr/>
        </p:nvSpPr>
        <p:spPr>
          <a:xfrm>
            <a:off x="1296499" y="90575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B0B43-553C-B249-9144-6F3E363DF0EE}"/>
              </a:ext>
            </a:extLst>
          </p:cNvPr>
          <p:cNvSpPr/>
          <p:nvPr/>
        </p:nvSpPr>
        <p:spPr>
          <a:xfrm>
            <a:off x="3721366" y="1280675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AC89F8-1763-CA4E-8968-C4BFE5B0E37A}"/>
              </a:ext>
            </a:extLst>
          </p:cNvPr>
          <p:cNvSpPr/>
          <p:nvPr/>
        </p:nvSpPr>
        <p:spPr>
          <a:xfrm>
            <a:off x="4663968" y="1989440"/>
            <a:ext cx="293914" cy="2775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0F1D1C-7F5E-AA47-868D-4054E39CBFF9}"/>
              </a:ext>
            </a:extLst>
          </p:cNvPr>
          <p:cNvSpPr/>
          <p:nvPr/>
        </p:nvSpPr>
        <p:spPr>
          <a:xfrm>
            <a:off x="2685774" y="1291893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F14946-30CD-5C49-AD1D-269156D8138C}"/>
              </a:ext>
            </a:extLst>
          </p:cNvPr>
          <p:cNvSpPr/>
          <p:nvPr/>
        </p:nvSpPr>
        <p:spPr>
          <a:xfrm>
            <a:off x="5037852" y="1631739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2A3E634-B438-5149-B424-84FF1A0D16DF}"/>
              </a:ext>
            </a:extLst>
          </p:cNvPr>
          <p:cNvSpPr/>
          <p:nvPr/>
        </p:nvSpPr>
        <p:spPr>
          <a:xfrm>
            <a:off x="3639722" y="1213593"/>
            <a:ext cx="457200" cy="1136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728507-E543-554E-8912-3852A4FBEC98}"/>
              </a:ext>
            </a:extLst>
          </p:cNvPr>
          <p:cNvSpPr/>
          <p:nvPr/>
        </p:nvSpPr>
        <p:spPr>
          <a:xfrm>
            <a:off x="1522622" y="1290314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916201-41FC-9642-A49C-1EE6F40131E6}"/>
              </a:ext>
            </a:extLst>
          </p:cNvPr>
          <p:cNvSpPr/>
          <p:nvPr/>
        </p:nvSpPr>
        <p:spPr>
          <a:xfrm>
            <a:off x="1522622" y="1641378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A127627-A1BF-2049-8471-6BB813E98B76}"/>
              </a:ext>
            </a:extLst>
          </p:cNvPr>
          <p:cNvSpPr/>
          <p:nvPr/>
        </p:nvSpPr>
        <p:spPr>
          <a:xfrm>
            <a:off x="1440978" y="1216834"/>
            <a:ext cx="457200" cy="11266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8F7808-F146-FC48-896E-A03FE4F9F53A}"/>
              </a:ext>
            </a:extLst>
          </p:cNvPr>
          <p:cNvSpPr/>
          <p:nvPr/>
        </p:nvSpPr>
        <p:spPr>
          <a:xfrm>
            <a:off x="2672314" y="1989936"/>
            <a:ext cx="293914" cy="2775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4DFF66-BC0C-CE4E-BAAB-9A3C65F6DD70}"/>
              </a:ext>
            </a:extLst>
          </p:cNvPr>
          <p:cNvSpPr/>
          <p:nvPr/>
        </p:nvSpPr>
        <p:spPr>
          <a:xfrm>
            <a:off x="6976444" y="2008084"/>
            <a:ext cx="293914" cy="2775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5B5653-8BAD-2143-A37E-35A1B1F01A6D}"/>
              </a:ext>
            </a:extLst>
          </p:cNvPr>
          <p:cNvSpPr txBox="1"/>
          <p:nvPr/>
        </p:nvSpPr>
        <p:spPr>
          <a:xfrm>
            <a:off x="2477281" y="91783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A14101F-28BA-D847-A534-914744018CF4}"/>
              </a:ext>
            </a:extLst>
          </p:cNvPr>
          <p:cNvSpPr/>
          <p:nvPr/>
        </p:nvSpPr>
        <p:spPr>
          <a:xfrm>
            <a:off x="1144789" y="2492061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89A28B-95B6-6949-9FCB-75B4542037D8}"/>
              </a:ext>
            </a:extLst>
          </p:cNvPr>
          <p:cNvSpPr/>
          <p:nvPr/>
        </p:nvSpPr>
        <p:spPr>
          <a:xfrm>
            <a:off x="2306080" y="2492061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B901BBD-33FD-0040-AA8A-880D9EF47EF7}"/>
              </a:ext>
            </a:extLst>
          </p:cNvPr>
          <p:cNvSpPr/>
          <p:nvPr/>
        </p:nvSpPr>
        <p:spPr>
          <a:xfrm>
            <a:off x="3433300" y="2492061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824A1C-DAA6-FB4C-839A-DFFC37C6D24E}"/>
              </a:ext>
            </a:extLst>
          </p:cNvPr>
          <p:cNvSpPr/>
          <p:nvPr/>
        </p:nvSpPr>
        <p:spPr>
          <a:xfrm>
            <a:off x="4603814" y="2492061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C2793CB-E3C4-6B49-B9CD-1CD37B8DC98E}"/>
              </a:ext>
            </a:extLst>
          </p:cNvPr>
          <p:cNvSpPr/>
          <p:nvPr/>
        </p:nvSpPr>
        <p:spPr>
          <a:xfrm>
            <a:off x="5686049" y="2492061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Group5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BBE48F-63F3-8747-88FB-57D9EE07E35E}"/>
              </a:ext>
            </a:extLst>
          </p:cNvPr>
          <p:cNvSpPr/>
          <p:nvPr/>
        </p:nvSpPr>
        <p:spPr>
          <a:xfrm>
            <a:off x="6892715" y="2492061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B400E3-5C06-824C-9421-23F6579F12B4}"/>
              </a:ext>
            </a:extLst>
          </p:cNvPr>
          <p:cNvSpPr/>
          <p:nvPr/>
        </p:nvSpPr>
        <p:spPr>
          <a:xfrm>
            <a:off x="3715242" y="1983828"/>
            <a:ext cx="293914" cy="2775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592788-E774-4441-B2C6-444B4E36445E}"/>
              </a:ext>
            </a:extLst>
          </p:cNvPr>
          <p:cNvSpPr/>
          <p:nvPr/>
        </p:nvSpPr>
        <p:spPr>
          <a:xfrm>
            <a:off x="1522622" y="1980197"/>
            <a:ext cx="293914" cy="2775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D114E4C-C90A-3246-B2C7-F46B97F42D3E}"/>
              </a:ext>
            </a:extLst>
          </p:cNvPr>
          <p:cNvSpPr/>
          <p:nvPr/>
        </p:nvSpPr>
        <p:spPr>
          <a:xfrm>
            <a:off x="6896840" y="1216358"/>
            <a:ext cx="824593" cy="1149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8EEBD8-810C-F841-A802-ED56CF563232}"/>
              </a:ext>
            </a:extLst>
          </p:cNvPr>
          <p:cNvSpPr txBox="1"/>
          <p:nvPr/>
        </p:nvSpPr>
        <p:spPr>
          <a:xfrm>
            <a:off x="3509297" y="89468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037FFB-159B-6B42-B624-F5B868D6BE69}"/>
              </a:ext>
            </a:extLst>
          </p:cNvPr>
          <p:cNvSpPr txBox="1"/>
          <p:nvPr/>
        </p:nvSpPr>
        <p:spPr>
          <a:xfrm>
            <a:off x="5746402" y="90284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37FBCB-CF66-B842-91B6-3195DD126407}"/>
              </a:ext>
            </a:extLst>
          </p:cNvPr>
          <p:cNvSpPr txBox="1"/>
          <p:nvPr/>
        </p:nvSpPr>
        <p:spPr>
          <a:xfrm>
            <a:off x="6919665" y="89213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6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951841-D1D9-9E48-8B66-05EDC6E63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ES" dirty="0"/>
              <a:t>Setup 1 (Initial Configuration)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5C977-43FA-064D-A6E6-8F4FA77CEA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ES" dirty="0"/>
              <a:t>Performance experiments on a parallel environment</a:t>
            </a:r>
          </a:p>
        </p:txBody>
      </p:sp>
    </p:spTree>
    <p:extLst>
      <p:ext uri="{BB962C8B-B14F-4D97-AF65-F5344CB8AC3E}">
        <p14:creationId xmlns:p14="http://schemas.microsoft.com/office/powerpoint/2010/main" val="1751674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E3E8EB-2A2F-754E-B5C6-FCCEF9DD1F1E}"/>
              </a:ext>
            </a:extLst>
          </p:cNvPr>
          <p:cNvSpPr/>
          <p:nvPr/>
        </p:nvSpPr>
        <p:spPr>
          <a:xfrm>
            <a:off x="2765265" y="1785679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A91A1-69C0-264F-A52E-954DB5A22D54}"/>
              </a:ext>
            </a:extLst>
          </p:cNvPr>
          <p:cNvSpPr/>
          <p:nvPr/>
        </p:nvSpPr>
        <p:spPr>
          <a:xfrm>
            <a:off x="668032" y="2334815"/>
            <a:ext cx="293914" cy="2775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BDD8F-B462-E143-BF3F-F9EFF715676C}"/>
              </a:ext>
            </a:extLst>
          </p:cNvPr>
          <p:cNvSpPr/>
          <p:nvPr/>
        </p:nvSpPr>
        <p:spPr>
          <a:xfrm>
            <a:off x="3135723" y="1421863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D2437-DD6D-844E-A74E-3BCB195300CE}"/>
              </a:ext>
            </a:extLst>
          </p:cNvPr>
          <p:cNvSpPr/>
          <p:nvPr/>
        </p:nvSpPr>
        <p:spPr>
          <a:xfrm>
            <a:off x="3135723" y="1772927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11F32-F6C6-1A47-AF00-5499E192BF1A}"/>
              </a:ext>
            </a:extLst>
          </p:cNvPr>
          <p:cNvSpPr/>
          <p:nvPr/>
        </p:nvSpPr>
        <p:spPr>
          <a:xfrm>
            <a:off x="3511280" y="1421863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6852B8-D90B-974E-8AD1-F6F4A9D1B071}"/>
              </a:ext>
            </a:extLst>
          </p:cNvPr>
          <p:cNvSpPr/>
          <p:nvPr/>
        </p:nvSpPr>
        <p:spPr>
          <a:xfrm>
            <a:off x="5802939" y="2126142"/>
            <a:ext cx="293914" cy="2775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049667-9727-8C4B-9179-9B3362D6FA0E}"/>
              </a:ext>
            </a:extLst>
          </p:cNvPr>
          <p:cNvSpPr/>
          <p:nvPr/>
        </p:nvSpPr>
        <p:spPr>
          <a:xfrm>
            <a:off x="5802940" y="1424014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B8D2B-E380-B046-B4FA-6CB06F6F5790}"/>
              </a:ext>
            </a:extLst>
          </p:cNvPr>
          <p:cNvSpPr/>
          <p:nvPr/>
        </p:nvSpPr>
        <p:spPr>
          <a:xfrm>
            <a:off x="5802940" y="1775078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38890-6E4D-C44B-B788-3817D1A0FE23}"/>
              </a:ext>
            </a:extLst>
          </p:cNvPr>
          <p:cNvSpPr/>
          <p:nvPr/>
        </p:nvSpPr>
        <p:spPr>
          <a:xfrm>
            <a:off x="6178497" y="1424014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8C9CD-8DE1-7B43-9113-6258AD75BA83}"/>
              </a:ext>
            </a:extLst>
          </p:cNvPr>
          <p:cNvSpPr/>
          <p:nvPr/>
        </p:nvSpPr>
        <p:spPr>
          <a:xfrm>
            <a:off x="6178497" y="1775078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3EA1-9C85-D74A-8FDD-F233C8C4BBB9}"/>
              </a:ext>
            </a:extLst>
          </p:cNvPr>
          <p:cNvSpPr/>
          <p:nvPr/>
        </p:nvSpPr>
        <p:spPr>
          <a:xfrm>
            <a:off x="6580076" y="1424014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52397-34E9-244B-AA11-B927FB79842E}"/>
              </a:ext>
            </a:extLst>
          </p:cNvPr>
          <p:cNvSpPr/>
          <p:nvPr/>
        </p:nvSpPr>
        <p:spPr>
          <a:xfrm>
            <a:off x="6580076" y="1775078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FFA20-AFC1-1343-8889-ADC508788185}"/>
              </a:ext>
            </a:extLst>
          </p:cNvPr>
          <p:cNvSpPr/>
          <p:nvPr/>
        </p:nvSpPr>
        <p:spPr>
          <a:xfrm>
            <a:off x="6955633" y="1424014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A7626-2FA1-CD43-B47E-B55E985EFA71}"/>
              </a:ext>
            </a:extLst>
          </p:cNvPr>
          <p:cNvSpPr/>
          <p:nvPr/>
        </p:nvSpPr>
        <p:spPr>
          <a:xfrm>
            <a:off x="6955633" y="1775078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A5B0A1-A718-2247-B15A-5D1CE3AE18BB}"/>
              </a:ext>
            </a:extLst>
          </p:cNvPr>
          <p:cNvSpPr/>
          <p:nvPr/>
        </p:nvSpPr>
        <p:spPr>
          <a:xfrm>
            <a:off x="2287658" y="1335633"/>
            <a:ext cx="1616562" cy="1149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55804D-4CE1-6944-83A2-FF46F6B15194}"/>
              </a:ext>
            </a:extLst>
          </p:cNvPr>
          <p:cNvSpPr txBox="1"/>
          <p:nvPr/>
        </p:nvSpPr>
        <p:spPr>
          <a:xfrm>
            <a:off x="2731234" y="1018739"/>
            <a:ext cx="82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392496-7666-3D43-9563-98D441E5DB54}"/>
              </a:ext>
            </a:extLst>
          </p:cNvPr>
          <p:cNvSpPr txBox="1"/>
          <p:nvPr/>
        </p:nvSpPr>
        <p:spPr>
          <a:xfrm>
            <a:off x="219495" y="1703019"/>
            <a:ext cx="82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algn="ctr">
              <a:defRPr sz="1400">
                <a:latin typeface="Raleway" pitchFamily="2" charset="77"/>
              </a:defRPr>
            </a:lvl1pPr>
          </a:lstStyle>
          <a:p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lang="en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B0B43-553C-B249-9144-6F3E363DF0EE}"/>
              </a:ext>
            </a:extLst>
          </p:cNvPr>
          <p:cNvSpPr/>
          <p:nvPr/>
        </p:nvSpPr>
        <p:spPr>
          <a:xfrm>
            <a:off x="2778372" y="1421863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AC89F8-1763-CA4E-8968-C4BFE5B0E37A}"/>
              </a:ext>
            </a:extLst>
          </p:cNvPr>
          <p:cNvSpPr/>
          <p:nvPr/>
        </p:nvSpPr>
        <p:spPr>
          <a:xfrm>
            <a:off x="2386212" y="2119115"/>
            <a:ext cx="293914" cy="2775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0F1D1C-7F5E-AA47-868D-4054E39CBFF9}"/>
              </a:ext>
            </a:extLst>
          </p:cNvPr>
          <p:cNvSpPr/>
          <p:nvPr/>
        </p:nvSpPr>
        <p:spPr>
          <a:xfrm>
            <a:off x="2384525" y="1777651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F14946-30CD-5C49-AD1D-269156D8138C}"/>
              </a:ext>
            </a:extLst>
          </p:cNvPr>
          <p:cNvSpPr/>
          <p:nvPr/>
        </p:nvSpPr>
        <p:spPr>
          <a:xfrm>
            <a:off x="3511280" y="1766290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728507-E543-554E-8912-3852A4FBEC98}"/>
              </a:ext>
            </a:extLst>
          </p:cNvPr>
          <p:cNvSpPr/>
          <p:nvPr/>
        </p:nvSpPr>
        <p:spPr>
          <a:xfrm>
            <a:off x="283321" y="2337847"/>
            <a:ext cx="293914" cy="2775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916201-41FC-9642-A49C-1EE6F40131E6}"/>
              </a:ext>
            </a:extLst>
          </p:cNvPr>
          <p:cNvSpPr/>
          <p:nvPr/>
        </p:nvSpPr>
        <p:spPr>
          <a:xfrm>
            <a:off x="283321" y="2688911"/>
            <a:ext cx="293914" cy="2775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A127627-A1BF-2049-8471-6BB813E98B76}"/>
              </a:ext>
            </a:extLst>
          </p:cNvPr>
          <p:cNvSpPr/>
          <p:nvPr/>
        </p:nvSpPr>
        <p:spPr>
          <a:xfrm>
            <a:off x="201677" y="2264367"/>
            <a:ext cx="846892" cy="11266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8F7808-F146-FC48-896E-A03FE4F9F53A}"/>
              </a:ext>
            </a:extLst>
          </p:cNvPr>
          <p:cNvSpPr/>
          <p:nvPr/>
        </p:nvSpPr>
        <p:spPr>
          <a:xfrm>
            <a:off x="668031" y="2688657"/>
            <a:ext cx="293914" cy="2775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A14101F-28BA-D847-A534-914744018CF4}"/>
              </a:ext>
            </a:extLst>
          </p:cNvPr>
          <p:cNvSpPr/>
          <p:nvPr/>
        </p:nvSpPr>
        <p:spPr>
          <a:xfrm>
            <a:off x="1480121" y="2893197"/>
            <a:ext cx="994239" cy="994239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tx1"/>
                </a:solidFill>
                <a:latin typeface="Raleway" pitchFamily="2" charset="77"/>
              </a:rPr>
              <a:t>Group1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89A28B-95B6-6949-9FCB-75B4542037D8}"/>
              </a:ext>
            </a:extLst>
          </p:cNvPr>
          <p:cNvSpPr/>
          <p:nvPr/>
        </p:nvSpPr>
        <p:spPr>
          <a:xfrm>
            <a:off x="2641412" y="2893197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B901BBD-33FD-0040-AA8A-880D9EF47EF7}"/>
              </a:ext>
            </a:extLst>
          </p:cNvPr>
          <p:cNvSpPr/>
          <p:nvPr/>
        </p:nvSpPr>
        <p:spPr>
          <a:xfrm>
            <a:off x="3768632" y="2893197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824A1C-DAA6-FB4C-839A-DFFC37C6D24E}"/>
              </a:ext>
            </a:extLst>
          </p:cNvPr>
          <p:cNvSpPr/>
          <p:nvPr/>
        </p:nvSpPr>
        <p:spPr>
          <a:xfrm>
            <a:off x="4939146" y="2893197"/>
            <a:ext cx="994239" cy="994239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tx1"/>
                </a:solidFill>
                <a:latin typeface="Raleway" pitchFamily="2" charset="77"/>
              </a:rPr>
              <a:t>Group4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C2793CB-E3C4-6B49-B9CD-1CD37B8DC98E}"/>
              </a:ext>
            </a:extLst>
          </p:cNvPr>
          <p:cNvSpPr/>
          <p:nvPr/>
        </p:nvSpPr>
        <p:spPr>
          <a:xfrm>
            <a:off x="6021382" y="2893197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Group5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BBE48F-63F3-8747-88FB-57D9EE07E35E}"/>
              </a:ext>
            </a:extLst>
          </p:cNvPr>
          <p:cNvSpPr/>
          <p:nvPr/>
        </p:nvSpPr>
        <p:spPr>
          <a:xfrm>
            <a:off x="7228048" y="2893197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B400E3-5C06-824C-9421-23F6579F12B4}"/>
              </a:ext>
            </a:extLst>
          </p:cNvPr>
          <p:cNvSpPr/>
          <p:nvPr/>
        </p:nvSpPr>
        <p:spPr>
          <a:xfrm>
            <a:off x="2402815" y="1442771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592788-E774-4441-B2C6-444B4E36445E}"/>
              </a:ext>
            </a:extLst>
          </p:cNvPr>
          <p:cNvSpPr/>
          <p:nvPr/>
        </p:nvSpPr>
        <p:spPr>
          <a:xfrm>
            <a:off x="283321" y="3027729"/>
            <a:ext cx="293914" cy="2775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D114E4C-C90A-3246-B2C7-F46B97F42D3E}"/>
              </a:ext>
            </a:extLst>
          </p:cNvPr>
          <p:cNvSpPr/>
          <p:nvPr/>
        </p:nvSpPr>
        <p:spPr>
          <a:xfrm>
            <a:off x="5641077" y="1332152"/>
            <a:ext cx="1759001" cy="1149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037FFB-159B-6B42-B624-F5B868D6BE69}"/>
              </a:ext>
            </a:extLst>
          </p:cNvPr>
          <p:cNvSpPr txBox="1"/>
          <p:nvPr/>
        </p:nvSpPr>
        <p:spPr>
          <a:xfrm>
            <a:off x="6093545" y="1018739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4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03E6275-E15E-A044-8A8B-F35B9862FA92}"/>
              </a:ext>
            </a:extLst>
          </p:cNvPr>
          <p:cNvSpPr/>
          <p:nvPr/>
        </p:nvSpPr>
        <p:spPr>
          <a:xfrm rot="5400000">
            <a:off x="6475303" y="1296933"/>
            <a:ext cx="217607" cy="30226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sz="900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3DBF607A-0675-954D-B10A-0C87691A31EF}"/>
              </a:ext>
            </a:extLst>
          </p:cNvPr>
          <p:cNvSpPr/>
          <p:nvPr/>
        </p:nvSpPr>
        <p:spPr>
          <a:xfrm rot="5400000">
            <a:off x="3061433" y="1118142"/>
            <a:ext cx="217609" cy="33802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sz="9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1C106-D21A-8C4E-A5E7-0CA8237C4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04039" y="128703"/>
            <a:ext cx="5454556" cy="433343"/>
          </a:xfrm>
        </p:spPr>
        <p:txBody>
          <a:bodyPr/>
          <a:lstStyle/>
          <a:p>
            <a:r>
              <a:rPr lang="en-ES" dirty="0"/>
              <a:t>Setup 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AD59B56-AA25-AC44-AEA8-5E39409B1D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3341" y="660178"/>
            <a:ext cx="4163457" cy="221850"/>
          </a:xfrm>
        </p:spPr>
        <p:txBody>
          <a:bodyPr/>
          <a:lstStyle/>
          <a:p>
            <a:r>
              <a:rPr lang="en-ES" dirty="0"/>
              <a:t>Performance experiments on a parallel environment</a:t>
            </a:r>
          </a:p>
          <a:p>
            <a:endParaRPr lang="en-E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3BFA3D-CD61-3142-97B9-3B454AE08E17}"/>
              </a:ext>
            </a:extLst>
          </p:cNvPr>
          <p:cNvSpPr txBox="1"/>
          <p:nvPr/>
        </p:nvSpPr>
        <p:spPr>
          <a:xfrm>
            <a:off x="1600191" y="3927290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latin typeface="Raleway" pitchFamily="2" charset="77"/>
              </a:rPr>
              <a:t>Master</a:t>
            </a:r>
            <a:endParaRPr lang="en-ES" sz="1400" b="1" dirty="0">
              <a:latin typeface="Raleway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13A8A7-6C3A-3A4F-91FF-7748848A8D71}"/>
              </a:ext>
            </a:extLst>
          </p:cNvPr>
          <p:cNvSpPr txBox="1"/>
          <p:nvPr/>
        </p:nvSpPr>
        <p:spPr>
          <a:xfrm>
            <a:off x="5072334" y="3912167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latin typeface="Raleway" pitchFamily="2" charset="77"/>
              </a:rPr>
              <a:t>Master</a:t>
            </a:r>
            <a:endParaRPr lang="en-ES" sz="1400" b="1" dirty="0">
              <a:latin typeface="Raleway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3E3820-1A6A-6749-A4A2-AF5849C46115}"/>
              </a:ext>
            </a:extLst>
          </p:cNvPr>
          <p:cNvSpPr txBox="1"/>
          <p:nvPr/>
        </p:nvSpPr>
        <p:spPr>
          <a:xfrm>
            <a:off x="219495" y="4472713"/>
            <a:ext cx="87927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ES" sz="1400" b="1" dirty="0">
                <a:latin typeface="Raleway" pitchFamily="2" charset="77"/>
              </a:rPr>
              <a:t>(At every new setup configuration, the environment needs to be configured again; see slides 6 to 10)</a:t>
            </a:r>
          </a:p>
        </p:txBody>
      </p:sp>
    </p:spTree>
    <p:extLst>
      <p:ext uri="{BB962C8B-B14F-4D97-AF65-F5344CB8AC3E}">
        <p14:creationId xmlns:p14="http://schemas.microsoft.com/office/powerpoint/2010/main" val="1626684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E3E8EB-2A2F-754E-B5C6-FCCEF9DD1F1E}"/>
              </a:ext>
            </a:extLst>
          </p:cNvPr>
          <p:cNvSpPr/>
          <p:nvPr/>
        </p:nvSpPr>
        <p:spPr>
          <a:xfrm>
            <a:off x="4163242" y="1672642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A91A1-69C0-264F-A52E-954DB5A22D54}"/>
              </a:ext>
            </a:extLst>
          </p:cNvPr>
          <p:cNvSpPr/>
          <p:nvPr/>
        </p:nvSpPr>
        <p:spPr>
          <a:xfrm>
            <a:off x="906990" y="2250765"/>
            <a:ext cx="293914" cy="2775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BDD8F-B462-E143-BF3F-F9EFF715676C}"/>
              </a:ext>
            </a:extLst>
          </p:cNvPr>
          <p:cNvSpPr/>
          <p:nvPr/>
        </p:nvSpPr>
        <p:spPr>
          <a:xfrm>
            <a:off x="4533700" y="1308826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D2437-DD6D-844E-A74E-3BCB195300CE}"/>
              </a:ext>
            </a:extLst>
          </p:cNvPr>
          <p:cNvSpPr/>
          <p:nvPr/>
        </p:nvSpPr>
        <p:spPr>
          <a:xfrm>
            <a:off x="4533700" y="1659890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11F32-F6C6-1A47-AF00-5499E192BF1A}"/>
              </a:ext>
            </a:extLst>
          </p:cNvPr>
          <p:cNvSpPr/>
          <p:nvPr/>
        </p:nvSpPr>
        <p:spPr>
          <a:xfrm>
            <a:off x="4909257" y="1308826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6852B8-D90B-974E-8AD1-F6F4A9D1B071}"/>
              </a:ext>
            </a:extLst>
          </p:cNvPr>
          <p:cNvSpPr/>
          <p:nvPr/>
        </p:nvSpPr>
        <p:spPr>
          <a:xfrm>
            <a:off x="914747" y="2950572"/>
            <a:ext cx="293914" cy="2775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049667-9727-8C4B-9179-9B3362D6FA0E}"/>
              </a:ext>
            </a:extLst>
          </p:cNvPr>
          <p:cNvSpPr/>
          <p:nvPr/>
        </p:nvSpPr>
        <p:spPr>
          <a:xfrm>
            <a:off x="5277978" y="1308826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B8D2B-E380-B046-B4FA-6CB06F6F5790}"/>
              </a:ext>
            </a:extLst>
          </p:cNvPr>
          <p:cNvSpPr/>
          <p:nvPr/>
        </p:nvSpPr>
        <p:spPr>
          <a:xfrm>
            <a:off x="5277978" y="1659890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38890-6E4D-C44B-B788-3817D1A0FE23}"/>
              </a:ext>
            </a:extLst>
          </p:cNvPr>
          <p:cNvSpPr/>
          <p:nvPr/>
        </p:nvSpPr>
        <p:spPr>
          <a:xfrm>
            <a:off x="5653536" y="1308826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8C9CD-8DE1-7B43-9113-6258AD75BA83}"/>
              </a:ext>
            </a:extLst>
          </p:cNvPr>
          <p:cNvSpPr/>
          <p:nvPr/>
        </p:nvSpPr>
        <p:spPr>
          <a:xfrm>
            <a:off x="5653536" y="1659890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3EA1-9C85-D74A-8FDD-F233C8C4BBB9}"/>
              </a:ext>
            </a:extLst>
          </p:cNvPr>
          <p:cNvSpPr/>
          <p:nvPr/>
        </p:nvSpPr>
        <p:spPr>
          <a:xfrm>
            <a:off x="6055114" y="1308826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52397-34E9-244B-AA11-B927FB79842E}"/>
              </a:ext>
            </a:extLst>
          </p:cNvPr>
          <p:cNvSpPr/>
          <p:nvPr/>
        </p:nvSpPr>
        <p:spPr>
          <a:xfrm>
            <a:off x="6055114" y="1659890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FFA20-AFC1-1343-8889-ADC508788185}"/>
              </a:ext>
            </a:extLst>
          </p:cNvPr>
          <p:cNvSpPr/>
          <p:nvPr/>
        </p:nvSpPr>
        <p:spPr>
          <a:xfrm>
            <a:off x="6430671" y="1308826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A7626-2FA1-CD43-B47E-B55E985EFA71}"/>
              </a:ext>
            </a:extLst>
          </p:cNvPr>
          <p:cNvSpPr/>
          <p:nvPr/>
        </p:nvSpPr>
        <p:spPr>
          <a:xfrm>
            <a:off x="6430671" y="1659890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A5B0A1-A718-2247-B15A-5D1CE3AE18BB}"/>
              </a:ext>
            </a:extLst>
          </p:cNvPr>
          <p:cNvSpPr/>
          <p:nvPr/>
        </p:nvSpPr>
        <p:spPr>
          <a:xfrm>
            <a:off x="3685635" y="1222596"/>
            <a:ext cx="3116629" cy="1149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B0B43-553C-B249-9144-6F3E363DF0EE}"/>
              </a:ext>
            </a:extLst>
          </p:cNvPr>
          <p:cNvSpPr/>
          <p:nvPr/>
        </p:nvSpPr>
        <p:spPr>
          <a:xfrm>
            <a:off x="4176349" y="1308826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AC89F8-1763-CA4E-8968-C4BFE5B0E37A}"/>
              </a:ext>
            </a:extLst>
          </p:cNvPr>
          <p:cNvSpPr/>
          <p:nvPr/>
        </p:nvSpPr>
        <p:spPr>
          <a:xfrm>
            <a:off x="3784189" y="2006078"/>
            <a:ext cx="293914" cy="27758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0F1D1C-7F5E-AA47-868D-4054E39CBFF9}"/>
              </a:ext>
            </a:extLst>
          </p:cNvPr>
          <p:cNvSpPr/>
          <p:nvPr/>
        </p:nvSpPr>
        <p:spPr>
          <a:xfrm>
            <a:off x="3782502" y="1664614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F14946-30CD-5C49-AD1D-269156D8138C}"/>
              </a:ext>
            </a:extLst>
          </p:cNvPr>
          <p:cNvSpPr/>
          <p:nvPr/>
        </p:nvSpPr>
        <p:spPr>
          <a:xfrm>
            <a:off x="4909257" y="1653253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728507-E543-554E-8912-3852A4FBEC98}"/>
              </a:ext>
            </a:extLst>
          </p:cNvPr>
          <p:cNvSpPr/>
          <p:nvPr/>
        </p:nvSpPr>
        <p:spPr>
          <a:xfrm>
            <a:off x="522279" y="2253797"/>
            <a:ext cx="293914" cy="2775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916201-41FC-9642-A49C-1EE6F40131E6}"/>
              </a:ext>
            </a:extLst>
          </p:cNvPr>
          <p:cNvSpPr/>
          <p:nvPr/>
        </p:nvSpPr>
        <p:spPr>
          <a:xfrm>
            <a:off x="522279" y="2604861"/>
            <a:ext cx="293914" cy="2775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A127627-A1BF-2049-8471-6BB813E98B76}"/>
              </a:ext>
            </a:extLst>
          </p:cNvPr>
          <p:cNvSpPr/>
          <p:nvPr/>
        </p:nvSpPr>
        <p:spPr>
          <a:xfrm>
            <a:off x="440635" y="2180317"/>
            <a:ext cx="846892" cy="11266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8F7808-F146-FC48-896E-A03FE4F9F53A}"/>
              </a:ext>
            </a:extLst>
          </p:cNvPr>
          <p:cNvSpPr/>
          <p:nvPr/>
        </p:nvSpPr>
        <p:spPr>
          <a:xfrm>
            <a:off x="906989" y="2604607"/>
            <a:ext cx="293914" cy="2775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A14101F-28BA-D847-A534-914744018CF4}"/>
              </a:ext>
            </a:extLst>
          </p:cNvPr>
          <p:cNvSpPr/>
          <p:nvPr/>
        </p:nvSpPr>
        <p:spPr>
          <a:xfrm>
            <a:off x="1961199" y="2848044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89A28B-95B6-6949-9FCB-75B4542037D8}"/>
              </a:ext>
            </a:extLst>
          </p:cNvPr>
          <p:cNvSpPr/>
          <p:nvPr/>
        </p:nvSpPr>
        <p:spPr>
          <a:xfrm>
            <a:off x="3122490" y="2848044"/>
            <a:ext cx="994239" cy="994239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solidFill>
                  <a:schemeClr val="tx1"/>
                </a:solidFill>
                <a:latin typeface="Raleway" pitchFamily="2" charset="77"/>
              </a:rPr>
              <a:t>Group2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B901BBD-33FD-0040-AA8A-880D9EF47EF7}"/>
              </a:ext>
            </a:extLst>
          </p:cNvPr>
          <p:cNvSpPr/>
          <p:nvPr/>
        </p:nvSpPr>
        <p:spPr>
          <a:xfrm>
            <a:off x="4249710" y="2848044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824A1C-DAA6-FB4C-839A-DFFC37C6D24E}"/>
              </a:ext>
            </a:extLst>
          </p:cNvPr>
          <p:cNvSpPr/>
          <p:nvPr/>
        </p:nvSpPr>
        <p:spPr>
          <a:xfrm>
            <a:off x="5420224" y="2848044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C2793CB-E3C4-6B49-B9CD-1CD37B8DC98E}"/>
              </a:ext>
            </a:extLst>
          </p:cNvPr>
          <p:cNvSpPr/>
          <p:nvPr/>
        </p:nvSpPr>
        <p:spPr>
          <a:xfrm>
            <a:off x="6502460" y="2848044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Group5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BBE48F-63F3-8747-88FB-57D9EE07E35E}"/>
              </a:ext>
            </a:extLst>
          </p:cNvPr>
          <p:cNvSpPr/>
          <p:nvPr/>
        </p:nvSpPr>
        <p:spPr>
          <a:xfrm>
            <a:off x="7709126" y="2848044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B400E3-5C06-824C-9421-23F6579F12B4}"/>
              </a:ext>
            </a:extLst>
          </p:cNvPr>
          <p:cNvSpPr/>
          <p:nvPr/>
        </p:nvSpPr>
        <p:spPr>
          <a:xfrm>
            <a:off x="3800792" y="1329734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592788-E774-4441-B2C6-444B4E36445E}"/>
              </a:ext>
            </a:extLst>
          </p:cNvPr>
          <p:cNvSpPr/>
          <p:nvPr/>
        </p:nvSpPr>
        <p:spPr>
          <a:xfrm>
            <a:off x="522279" y="2943679"/>
            <a:ext cx="293914" cy="2775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3DBF607A-0675-954D-B10A-0C87691A31EF}"/>
              </a:ext>
            </a:extLst>
          </p:cNvPr>
          <p:cNvSpPr/>
          <p:nvPr/>
        </p:nvSpPr>
        <p:spPr>
          <a:xfrm rot="5400000">
            <a:off x="5121668" y="-722981"/>
            <a:ext cx="225029" cy="6740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sz="975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39F067-0787-D44F-8890-092024FBC39D}"/>
              </a:ext>
            </a:extLst>
          </p:cNvPr>
          <p:cNvSpPr txBox="1"/>
          <p:nvPr/>
        </p:nvSpPr>
        <p:spPr>
          <a:xfrm>
            <a:off x="4855426" y="888392"/>
            <a:ext cx="845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B83D57-B37E-594C-B525-BA707AB9A0DF}"/>
              </a:ext>
            </a:extLst>
          </p:cNvPr>
          <p:cNvSpPr txBox="1"/>
          <p:nvPr/>
        </p:nvSpPr>
        <p:spPr>
          <a:xfrm>
            <a:off x="437669" y="1641791"/>
            <a:ext cx="82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algn="ctr">
              <a:defRPr sz="1400">
                <a:latin typeface="Raleway" pitchFamily="2" charset="77"/>
              </a:defRPr>
            </a:lvl1pPr>
          </a:lstStyle>
          <a:p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lang="en-E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D91AE7-35DC-B640-9B44-EF660BFDE813}"/>
              </a:ext>
            </a:extLst>
          </p:cNvPr>
          <p:cNvSpPr txBox="1"/>
          <p:nvPr/>
        </p:nvSpPr>
        <p:spPr>
          <a:xfrm>
            <a:off x="3231521" y="3859007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latin typeface="Raleway" pitchFamily="2" charset="77"/>
              </a:rPr>
              <a:t>Master</a:t>
            </a:r>
            <a:endParaRPr lang="en-ES" sz="1400" b="1" dirty="0">
              <a:latin typeface="Raleway" pitchFamily="2" charset="77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38E19D-5EC6-4948-9142-B22C4205F2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2018" y="106012"/>
            <a:ext cx="5454556" cy="433343"/>
          </a:xfrm>
        </p:spPr>
        <p:txBody>
          <a:bodyPr/>
          <a:lstStyle/>
          <a:p>
            <a:r>
              <a:rPr lang="en-ES" dirty="0"/>
              <a:t>Setup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3B60A-30E4-4F44-9A10-75A599FBA7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67214" y="599204"/>
            <a:ext cx="4163457" cy="221850"/>
          </a:xfrm>
        </p:spPr>
        <p:txBody>
          <a:bodyPr/>
          <a:lstStyle/>
          <a:p>
            <a:r>
              <a:rPr lang="en-ES" dirty="0"/>
              <a:t>Performance experiments on a parallel environment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F27467-C727-4A4A-9589-BB29FCC337DC}"/>
              </a:ext>
            </a:extLst>
          </p:cNvPr>
          <p:cNvSpPr txBox="1"/>
          <p:nvPr/>
        </p:nvSpPr>
        <p:spPr>
          <a:xfrm>
            <a:off x="219495" y="4472713"/>
            <a:ext cx="87927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ES" sz="1400" b="1" dirty="0">
                <a:latin typeface="Raleway" pitchFamily="2" charset="77"/>
              </a:rPr>
              <a:t>(At every new setup configuration, the environment needs to be configured again; see slides 6 to 10)</a:t>
            </a:r>
          </a:p>
        </p:txBody>
      </p:sp>
    </p:spTree>
    <p:extLst>
      <p:ext uri="{BB962C8B-B14F-4D97-AF65-F5344CB8AC3E}">
        <p14:creationId xmlns:p14="http://schemas.microsoft.com/office/powerpoint/2010/main" val="4165234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02F39-0FAA-4E4F-8A52-BF13DC5FEC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Experiments to be conducted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B245AFF-00C2-204F-A3A8-A33F7D313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75820"/>
              </p:ext>
            </p:extLst>
          </p:nvPr>
        </p:nvGraphicFramePr>
        <p:xfrm>
          <a:off x="1304818" y="1031359"/>
          <a:ext cx="653436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83">
                  <a:extLst>
                    <a:ext uri="{9D8B030D-6E8A-4147-A177-3AD203B41FA5}">
                      <a16:colId xmlns:a16="http://schemas.microsoft.com/office/drawing/2014/main" val="1354120307"/>
                    </a:ext>
                  </a:extLst>
                </a:gridCol>
                <a:gridCol w="1973481">
                  <a:extLst>
                    <a:ext uri="{9D8B030D-6E8A-4147-A177-3AD203B41FA5}">
                      <a16:colId xmlns:a16="http://schemas.microsoft.com/office/drawing/2014/main" val="1611056265"/>
                    </a:ext>
                  </a:extLst>
                </a:gridCol>
                <a:gridCol w="1746607">
                  <a:extLst>
                    <a:ext uri="{9D8B030D-6E8A-4147-A177-3AD203B41FA5}">
                      <a16:colId xmlns:a16="http://schemas.microsoft.com/office/drawing/2014/main" val="1151710128"/>
                    </a:ext>
                  </a:extLst>
                </a:gridCol>
                <a:gridCol w="1910993">
                  <a:extLst>
                    <a:ext uri="{9D8B030D-6E8A-4147-A177-3AD203B41FA5}">
                      <a16:colId xmlns:a16="http://schemas.microsoft.com/office/drawing/2014/main" val="4097732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ES" sz="1400" b="1" dirty="0">
                        <a:latin typeface="Raleway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1400" dirty="0">
                          <a:latin typeface="Raleway" pitchFamily="2" charset="77"/>
                        </a:rPr>
                        <a:t>Setup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latin typeface="Raleway" pitchFamily="2" charset="77"/>
                        </a:rPr>
                        <a:t>Setup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latin typeface="Raleway" pitchFamily="2" charset="77"/>
                        </a:rPr>
                        <a:t>Setup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34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ES" sz="1400" b="1" dirty="0">
                          <a:latin typeface="Raleway" pitchFamily="2" charset="77"/>
                        </a:rPr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latin typeface="Raleway" pitchFamily="2" charset="77"/>
                        </a:rPr>
                        <a:t>--num_workers=1/2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aleway" pitchFamily="2" charset="77"/>
                        </a:rPr>
                        <a:t>--</a:t>
                      </a:r>
                      <a:r>
                        <a:rPr lang="en-GB" sz="1400" dirty="0" err="1">
                          <a:latin typeface="Raleway" pitchFamily="2" charset="77"/>
                        </a:rPr>
                        <a:t>sync_type</a:t>
                      </a:r>
                      <a:r>
                        <a:rPr lang="en-GB" sz="1400" dirty="0">
                          <a:latin typeface="Raleway" pitchFamily="2" charset="77"/>
                        </a:rPr>
                        <a:t>=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latin typeface="Raleway" pitchFamily="2" charset="77"/>
                        </a:rPr>
                        <a:t>--num_workers=8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aleway" pitchFamily="2" charset="77"/>
                        </a:rPr>
                        <a:t>--</a:t>
                      </a:r>
                      <a:r>
                        <a:rPr lang="en-GB" sz="1400" dirty="0" err="1">
                          <a:latin typeface="Raleway" pitchFamily="2" charset="77"/>
                        </a:rPr>
                        <a:t>sync_type</a:t>
                      </a:r>
                      <a:r>
                        <a:rPr lang="en-GB" sz="1400" dirty="0">
                          <a:latin typeface="Raleway" pitchFamily="2" charset="77"/>
                        </a:rPr>
                        <a:t>= 0/1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>
                        <a:latin typeface="Raleway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8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1400" b="1" dirty="0">
                          <a:latin typeface="Raleway" pitchFamily="2" charset="77"/>
                        </a:rPr>
                        <a:t>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latin typeface="Raleway" pitchFamily="2" charset="77"/>
                        </a:rPr>
                        <a:t>--num_workers=1/2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aleway" pitchFamily="2" charset="77"/>
                        </a:rPr>
                        <a:t>--</a:t>
                      </a:r>
                      <a:r>
                        <a:rPr lang="en-GB" sz="1400" dirty="0" err="1">
                          <a:latin typeface="Raleway" pitchFamily="2" charset="77"/>
                        </a:rPr>
                        <a:t>sync_type</a:t>
                      </a:r>
                      <a:r>
                        <a:rPr lang="en-GB" sz="1400" dirty="0">
                          <a:latin typeface="Raleway" pitchFamily="2" charset="77"/>
                        </a:rPr>
                        <a:t>=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 dirty="0">
                        <a:latin typeface="Raleway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latin typeface="Raleway" pitchFamily="2" charset="77"/>
                        </a:rPr>
                        <a:t>--num_workers=16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aleway" pitchFamily="2" charset="77"/>
                        </a:rPr>
                        <a:t>--</a:t>
                      </a:r>
                      <a:r>
                        <a:rPr lang="en-GB" sz="1400" dirty="0" err="1">
                          <a:latin typeface="Raleway" pitchFamily="2" charset="77"/>
                        </a:rPr>
                        <a:t>sync_type</a:t>
                      </a:r>
                      <a:r>
                        <a:rPr lang="en-GB" sz="1400" dirty="0">
                          <a:latin typeface="Raleway" pitchFamily="2" charset="77"/>
                        </a:rPr>
                        <a:t>= 0/1/2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1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1400" b="1" dirty="0">
                          <a:latin typeface="Raleway" pitchFamily="2" charset="77"/>
                        </a:rPr>
                        <a:t>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latin typeface="Raleway" pitchFamily="2" charset="77"/>
                        </a:rPr>
                        <a:t>--num_workers=1/2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aleway" pitchFamily="2" charset="77"/>
                        </a:rPr>
                        <a:t>--</a:t>
                      </a:r>
                      <a:r>
                        <a:rPr lang="en-GB" sz="1400" dirty="0" err="1">
                          <a:latin typeface="Raleway" pitchFamily="2" charset="77"/>
                        </a:rPr>
                        <a:t>sync_type</a:t>
                      </a:r>
                      <a:r>
                        <a:rPr lang="en-GB" sz="1400" dirty="0">
                          <a:latin typeface="Raleway" pitchFamily="2" charset="77"/>
                        </a:rPr>
                        <a:t>=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 dirty="0">
                        <a:latin typeface="Raleway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 dirty="0">
                        <a:latin typeface="Raleway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1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1400" b="1" dirty="0">
                          <a:latin typeface="Raleway" pitchFamily="2" charset="77"/>
                        </a:rPr>
                        <a:t>Group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latin typeface="Raleway" pitchFamily="2" charset="77"/>
                        </a:rPr>
                        <a:t>--num_workers=1/4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aleway" pitchFamily="2" charset="77"/>
                        </a:rPr>
                        <a:t>--</a:t>
                      </a:r>
                      <a:r>
                        <a:rPr lang="en-GB" sz="1400" dirty="0" err="1">
                          <a:latin typeface="Raleway" pitchFamily="2" charset="77"/>
                        </a:rPr>
                        <a:t>sync_type</a:t>
                      </a:r>
                      <a:r>
                        <a:rPr lang="en-GB" sz="1400" dirty="0">
                          <a:latin typeface="Raleway" pitchFamily="2" charset="77"/>
                        </a:rPr>
                        <a:t>=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latin typeface="Raleway" pitchFamily="2" charset="77"/>
                        </a:rPr>
                        <a:t>--num_workers=8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aleway" pitchFamily="2" charset="77"/>
                        </a:rPr>
                        <a:t>--</a:t>
                      </a:r>
                      <a:r>
                        <a:rPr lang="en-GB" sz="1400" dirty="0" err="1">
                          <a:latin typeface="Raleway" pitchFamily="2" charset="77"/>
                        </a:rPr>
                        <a:t>sync_type</a:t>
                      </a:r>
                      <a:r>
                        <a:rPr lang="en-GB" sz="1400" dirty="0">
                          <a:latin typeface="Raleway" pitchFamily="2" charset="77"/>
                        </a:rPr>
                        <a:t>=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 dirty="0">
                        <a:latin typeface="Raleway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2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1400" b="1" dirty="0">
                          <a:latin typeface="Raleway" pitchFamily="2" charset="77"/>
                        </a:rPr>
                        <a:t>Group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latin typeface="Raleway" pitchFamily="2" charset="77"/>
                        </a:rPr>
                        <a:t>--num_workers=1/4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aleway" pitchFamily="2" charset="77"/>
                        </a:rPr>
                        <a:t>--</a:t>
                      </a:r>
                      <a:r>
                        <a:rPr lang="en-GB" sz="1400" dirty="0" err="1">
                          <a:latin typeface="Raleway" pitchFamily="2" charset="77"/>
                        </a:rPr>
                        <a:t>sync_type</a:t>
                      </a:r>
                      <a:r>
                        <a:rPr lang="en-GB" sz="1400" dirty="0">
                          <a:latin typeface="Raleway" pitchFamily="2" charset="77"/>
                        </a:rPr>
                        <a:t>=1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 dirty="0">
                        <a:latin typeface="Raleway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 dirty="0">
                        <a:latin typeface="Raleway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3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1400" b="1" dirty="0">
                          <a:latin typeface="Raleway" pitchFamily="2" charset="77"/>
                        </a:rPr>
                        <a:t>Group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400" dirty="0">
                          <a:latin typeface="Raleway" pitchFamily="2" charset="77"/>
                        </a:rPr>
                        <a:t>--num_workers=1/4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aleway" pitchFamily="2" charset="77"/>
                        </a:rPr>
                        <a:t>--</a:t>
                      </a:r>
                      <a:r>
                        <a:rPr lang="en-GB" sz="1400" dirty="0" err="1">
                          <a:latin typeface="Raleway" pitchFamily="2" charset="77"/>
                        </a:rPr>
                        <a:t>sync_type</a:t>
                      </a:r>
                      <a:r>
                        <a:rPr lang="en-GB" sz="1400" dirty="0">
                          <a:latin typeface="Raleway" pitchFamily="2" charset="77"/>
                        </a:rPr>
                        <a:t>=1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 dirty="0">
                        <a:latin typeface="Raleway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400" dirty="0">
                        <a:latin typeface="Raleway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3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370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02F39-0FAA-4E4F-8A52-BF13DC5FEC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Experiments to be conducted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0BF654-A8D0-1A44-86C8-AC5CAF2F0D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ES" sz="1800" dirty="0"/>
              <a:t>Conduct </a:t>
            </a:r>
            <a:r>
              <a:rPr lang="en-ES" sz="1800" b="1" u="sng" dirty="0"/>
              <a:t>two executions </a:t>
            </a:r>
            <a:r>
              <a:rPr lang="en-ES" sz="1800" dirty="0"/>
              <a:t>per experiment collecting:</a:t>
            </a:r>
          </a:p>
          <a:p>
            <a:pPr lvl="1"/>
            <a:r>
              <a:rPr lang="en-ES" sz="1600" dirty="0"/>
              <a:t>Model accuracy</a:t>
            </a:r>
          </a:p>
          <a:p>
            <a:pPr lvl="1"/>
            <a:r>
              <a:rPr lang="en-ES" sz="1600" dirty="0"/>
              <a:t>Total elapsed time</a:t>
            </a:r>
          </a:p>
          <a:p>
            <a:pPr marL="457200" lvl="1" indent="0">
              <a:buNone/>
            </a:pPr>
            <a:endParaRPr lang="en-ES" sz="1600" dirty="0"/>
          </a:p>
          <a:p>
            <a:endParaRPr lang="en-ES" sz="1800" dirty="0"/>
          </a:p>
          <a:p>
            <a:endParaRPr lang="en-ES" sz="1800" dirty="0"/>
          </a:p>
          <a:p>
            <a:pPr marL="0" indent="0">
              <a:buNone/>
            </a:pPr>
            <a:endParaRPr lang="en-ES" sz="1800" dirty="0"/>
          </a:p>
          <a:p>
            <a:r>
              <a:rPr lang="en-ES" sz="1800" dirty="0"/>
              <a:t>Report the experiments here:</a:t>
            </a:r>
          </a:p>
          <a:p>
            <a:pPr marL="0" indent="0">
              <a:buNone/>
            </a:pPr>
            <a:r>
              <a:rPr lang="en-GB" sz="1800" dirty="0">
                <a:hlinkClick r:id="rId2"/>
              </a:rPr>
              <a:t>https://docs.google.com/spreadsheets/d/10CZWpdG9ZnYGkuVOiDofHfAsLgPLNvilAFNDoUIxgl4/edit?usp=sharing</a:t>
            </a:r>
            <a:endParaRPr lang="en-GB" sz="1800" dirty="0"/>
          </a:p>
          <a:p>
            <a:endParaRPr lang="en-ES" sz="1800" dirty="0"/>
          </a:p>
        </p:txBody>
      </p:sp>
      <p:pic>
        <p:nvPicPr>
          <p:cNvPr id="8" name="Imagen 6" descr="Texto&#10;&#10;Descripción generada automáticamente">
            <a:extLst>
              <a:ext uri="{FF2B5EF4-FFF2-40B4-BE49-F238E27FC236}">
                <a16:creationId xmlns:a16="http://schemas.microsoft.com/office/drawing/2014/main" id="{19165AEE-9BA7-BB44-B0AD-2A15CF7D8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742" b="8134"/>
          <a:stretch/>
        </p:blipFill>
        <p:spPr>
          <a:xfrm>
            <a:off x="1166827" y="2122651"/>
            <a:ext cx="6810346" cy="89819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4B4CCF9-BC4D-1743-B314-1318FBBCD4A0}"/>
              </a:ext>
            </a:extLst>
          </p:cNvPr>
          <p:cNvSpPr/>
          <p:nvPr/>
        </p:nvSpPr>
        <p:spPr>
          <a:xfrm>
            <a:off x="3349375" y="2102038"/>
            <a:ext cx="1643865" cy="2887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4F0FBB-84C4-D14E-97EF-CD5424B221E0}"/>
              </a:ext>
            </a:extLst>
          </p:cNvPr>
          <p:cNvSpPr/>
          <p:nvPr/>
        </p:nvSpPr>
        <p:spPr>
          <a:xfrm>
            <a:off x="6302335" y="2703258"/>
            <a:ext cx="1547121" cy="2887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E3D01-BE73-024D-A487-BB72F7BC2C6D}"/>
              </a:ext>
            </a:extLst>
          </p:cNvPr>
          <p:cNvSpPr/>
          <p:nvPr/>
        </p:nvSpPr>
        <p:spPr>
          <a:xfrm>
            <a:off x="3534310" y="1368870"/>
            <a:ext cx="113016" cy="113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BC7353-4339-5D49-8173-155BAA6AB313}"/>
              </a:ext>
            </a:extLst>
          </p:cNvPr>
          <p:cNvSpPr/>
          <p:nvPr/>
        </p:nvSpPr>
        <p:spPr>
          <a:xfrm>
            <a:off x="3534310" y="1644434"/>
            <a:ext cx="113016" cy="113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3CF454B-BC71-2A4F-A9F4-ABB294E2A813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3647326" y="1700942"/>
            <a:ext cx="523982" cy="40109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67ECABE-CF08-DD4D-8097-EBF5849E6C4C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3647326" y="1425378"/>
            <a:ext cx="3428570" cy="127788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60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92ADD-2659-C741-AB34-4909E57200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COMPSs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7F6B-91A1-3A47-B06C-8DB555B1B1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Execution Environment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8EB59-DA34-274F-BAD6-7B25D8CDEB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Configure “</a:t>
            </a:r>
            <a:r>
              <a:rPr lang="es-ES" i="1" dirty="0" err="1"/>
              <a:t>runcompss.sh</a:t>
            </a:r>
            <a:r>
              <a:rPr lang="es-ES" dirty="0"/>
              <a:t>” script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options</a:t>
            </a:r>
            <a:r>
              <a:rPr lang="es-ES" dirty="0"/>
              <a:t>:</a:t>
            </a:r>
          </a:p>
          <a:p>
            <a:pPr lvl="1"/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dataset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s-ES" dirty="0"/>
              <a:t>“</a:t>
            </a:r>
            <a:r>
              <a:rPr lang="es-ES" i="1" dirty="0"/>
              <a:t>cifar10</a:t>
            </a:r>
            <a:r>
              <a:rPr lang="es-ES" dirty="0"/>
              <a:t>”</a:t>
            </a:r>
          </a:p>
          <a:p>
            <a:pPr lvl="1"/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network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s-ES" dirty="0"/>
              <a:t>“</a:t>
            </a:r>
            <a:r>
              <a:rPr lang="es-ES" i="1" dirty="0" err="1"/>
              <a:t>lenet</a:t>
            </a:r>
            <a:r>
              <a:rPr lang="es-ES" dirty="0"/>
              <a:t>”</a:t>
            </a:r>
          </a:p>
          <a:p>
            <a:pPr lvl="1"/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num_epochs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s-ES" dirty="0"/>
              <a:t>10 </a:t>
            </a:r>
          </a:p>
          <a:p>
            <a:pPr lvl="1"/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num_workers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s-ES" dirty="0"/>
              <a:t>1 – 2 – 4 – 8 – 16 </a:t>
            </a:r>
          </a:p>
          <a:p>
            <a:pPr lvl="1"/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sync_type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s-ES" dirty="0"/>
              <a:t>0 – 1 – 2 (</a:t>
            </a:r>
            <a:r>
              <a:rPr lang="es-ES" dirty="0" err="1"/>
              <a:t>sync</a:t>
            </a:r>
            <a:r>
              <a:rPr lang="es-ES" dirty="0"/>
              <a:t>, </a:t>
            </a:r>
            <a:r>
              <a:rPr lang="es-ES" dirty="0" err="1"/>
              <a:t>asyncm</a:t>
            </a:r>
            <a:r>
              <a:rPr lang="es-ES" dirty="0"/>
              <a:t>, full-</a:t>
            </a:r>
            <a:r>
              <a:rPr lang="es-ES" dirty="0" err="1"/>
              <a:t>async</a:t>
            </a:r>
            <a:r>
              <a:rPr lang="es-ES" dirty="0"/>
              <a:t>)</a:t>
            </a:r>
          </a:p>
          <a:p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train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runcompss.sh</a:t>
            </a:r>
            <a:r>
              <a:rPr lang="es-ES" dirty="0"/>
              <a:t>”</a:t>
            </a:r>
          </a:p>
          <a:p>
            <a:endParaRPr lang="en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64F709A-6D05-6644-9803-301E204BE4FF}"/>
              </a:ext>
            </a:extLst>
          </p:cNvPr>
          <p:cNvSpPr txBox="1">
            <a:spLocks/>
          </p:cNvSpPr>
          <p:nvPr/>
        </p:nvSpPr>
        <p:spPr>
          <a:xfrm>
            <a:off x="402135" y="4086213"/>
            <a:ext cx="7011787" cy="602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s-ES" i="1" dirty="0">
                <a:latin typeface="Raleway" pitchFamily="2" charset="77"/>
              </a:rPr>
              <a:t>* </a:t>
            </a:r>
            <a:r>
              <a:rPr lang="es-ES" sz="1200" i="1" dirty="0">
                <a:latin typeface="Raleway" pitchFamily="2" charset="77"/>
              </a:rPr>
              <a:t>to </a:t>
            </a:r>
            <a:r>
              <a:rPr lang="es-ES" sz="1200" i="1" dirty="0" err="1">
                <a:latin typeface="Raleway" pitchFamily="2" charset="77"/>
              </a:rPr>
              <a:t>modify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the</a:t>
            </a:r>
            <a:r>
              <a:rPr lang="es-ES" sz="1200" i="1" dirty="0">
                <a:latin typeface="Raleway" pitchFamily="2" charset="77"/>
              </a:rPr>
              <a:t> file in </a:t>
            </a:r>
            <a:r>
              <a:rPr lang="es-ES" sz="1200" i="1" dirty="0" err="1">
                <a:latin typeface="Raleway" pitchFamily="2" charset="77"/>
              </a:rPr>
              <a:t>the</a:t>
            </a:r>
            <a:r>
              <a:rPr lang="es-ES" sz="1200" i="1" dirty="0">
                <a:latin typeface="Raleway" pitchFamily="2" charset="77"/>
              </a:rPr>
              <a:t> master </a:t>
            </a:r>
            <a:r>
              <a:rPr lang="es-ES" sz="1200" i="1" dirty="0" err="1">
                <a:latin typeface="Raleway" pitchFamily="2" charset="77"/>
              </a:rPr>
              <a:t>you</a:t>
            </a:r>
            <a:r>
              <a:rPr lang="es-ES" sz="1200" i="1" dirty="0">
                <a:latin typeface="Raleway" pitchFamily="2" charset="77"/>
              </a:rPr>
              <a:t> can use vi </a:t>
            </a:r>
            <a:r>
              <a:rPr lang="es-ES" sz="1200" i="1" dirty="0" err="1">
                <a:latin typeface="Raleway" pitchFamily="2" charset="77"/>
              </a:rPr>
              <a:t>like</a:t>
            </a:r>
            <a:r>
              <a:rPr lang="es-ES" sz="1200" i="1" dirty="0">
                <a:latin typeface="Raleway" pitchFamily="2" charset="77"/>
              </a:rPr>
              <a:t>:  “</a:t>
            </a:r>
            <a:r>
              <a:rPr lang="es-ES" sz="1200" b="1" i="1" dirty="0">
                <a:solidFill>
                  <a:schemeClr val="accent6">
                    <a:lumMod val="50000"/>
                  </a:schemeClr>
                </a:solidFill>
                <a:latin typeface="Raleway" pitchFamily="2" charset="77"/>
              </a:rPr>
              <a:t>vi </a:t>
            </a:r>
            <a:r>
              <a:rPr lang="es-ES" sz="1200" b="1" i="1" dirty="0" err="1">
                <a:solidFill>
                  <a:schemeClr val="accent6">
                    <a:lumMod val="50000"/>
                  </a:schemeClr>
                </a:solidFill>
                <a:latin typeface="Raleway" pitchFamily="2" charset="77"/>
              </a:rPr>
              <a:t>runcompss.sh</a:t>
            </a:r>
            <a:r>
              <a:rPr lang="es-ES" sz="1200" i="1" dirty="0">
                <a:latin typeface="Raleway" pitchFamily="2" charset="77"/>
              </a:rPr>
              <a:t>” </a:t>
            </a:r>
            <a:r>
              <a:rPr lang="es-ES" sz="1200" i="1" dirty="0" err="1">
                <a:latin typeface="Raleway" pitchFamily="2" charset="77"/>
              </a:rPr>
              <a:t>Press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b="1" i="1" dirty="0" err="1">
                <a:solidFill>
                  <a:schemeClr val="accent6">
                    <a:lumMod val="50000"/>
                  </a:schemeClr>
                </a:solidFill>
                <a:latin typeface="Raleway" pitchFamily="2" charset="77"/>
              </a:rPr>
              <a:t>Insert</a:t>
            </a:r>
            <a:r>
              <a:rPr lang="es-ES" sz="1200" i="1" dirty="0">
                <a:latin typeface="Raleway" pitchFamily="2" charset="77"/>
              </a:rPr>
              <a:t> to </a:t>
            </a:r>
            <a:r>
              <a:rPr lang="es-ES" sz="1200" i="1" dirty="0" err="1">
                <a:latin typeface="Raleway" pitchFamily="2" charset="77"/>
              </a:rPr>
              <a:t>enable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modifications</a:t>
            </a:r>
            <a:r>
              <a:rPr lang="es-ES" sz="1200" i="1" dirty="0">
                <a:latin typeface="Raleway" pitchFamily="2" charset="77"/>
              </a:rPr>
              <a:t>, </a:t>
            </a:r>
            <a:r>
              <a:rPr lang="es-ES" sz="1200" i="1" dirty="0" err="1">
                <a:latin typeface="Raleway" pitchFamily="2" charset="77"/>
              </a:rPr>
              <a:t>make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your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changes</a:t>
            </a:r>
            <a:r>
              <a:rPr lang="es-ES" sz="1200" i="1" dirty="0">
                <a:latin typeface="Raleway" pitchFamily="2" charset="77"/>
              </a:rPr>
              <a:t> and </a:t>
            </a:r>
            <a:r>
              <a:rPr lang="es-ES" sz="1200" i="1" dirty="0" err="1">
                <a:latin typeface="Raleway" pitchFamily="2" charset="77"/>
              </a:rPr>
              <a:t>press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the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sequence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b="1" i="1" dirty="0" err="1">
                <a:solidFill>
                  <a:schemeClr val="accent6">
                    <a:lumMod val="50000"/>
                  </a:schemeClr>
                </a:solidFill>
                <a:latin typeface="Raleway" pitchFamily="2" charset="77"/>
              </a:rPr>
              <a:t>Esc</a:t>
            </a:r>
            <a:r>
              <a:rPr lang="es-ES" sz="1200" i="1" dirty="0">
                <a:latin typeface="Raleway" pitchFamily="2" charset="77"/>
              </a:rPr>
              <a:t> - </a:t>
            </a:r>
            <a:r>
              <a:rPr lang="es-ES" sz="1200" b="1" i="1" dirty="0">
                <a:solidFill>
                  <a:schemeClr val="accent6">
                    <a:lumMod val="50000"/>
                  </a:schemeClr>
                </a:solidFill>
                <a:latin typeface="Raleway" pitchFamily="2" charset="77"/>
              </a:rPr>
              <a:t>:</a:t>
            </a:r>
            <a:r>
              <a:rPr lang="es-ES" sz="1200" b="1" i="1" dirty="0" err="1">
                <a:solidFill>
                  <a:schemeClr val="accent6">
                    <a:lumMod val="50000"/>
                  </a:schemeClr>
                </a:solidFill>
                <a:latin typeface="Raleway" pitchFamily="2" charset="77"/>
              </a:rPr>
              <a:t>wq</a:t>
            </a:r>
            <a:r>
              <a:rPr lang="es-ES" sz="1200" i="1" dirty="0">
                <a:latin typeface="Raleway" pitchFamily="2" charset="77"/>
              </a:rPr>
              <a:t> to </a:t>
            </a:r>
            <a:r>
              <a:rPr lang="es-ES" sz="1200" i="1" dirty="0" err="1">
                <a:latin typeface="Raleway" pitchFamily="2" charset="77"/>
              </a:rPr>
              <a:t>save</a:t>
            </a:r>
            <a:r>
              <a:rPr lang="es-ES" sz="1200" i="1" dirty="0">
                <a:latin typeface="Raleway" pitchFamily="2" charset="77"/>
              </a:rPr>
              <a:t> and </a:t>
            </a:r>
            <a:r>
              <a:rPr lang="es-ES" sz="1200" i="1" dirty="0" err="1">
                <a:latin typeface="Raleway" pitchFamily="2" charset="77"/>
              </a:rPr>
              <a:t>close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the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edit</a:t>
            </a:r>
            <a:r>
              <a:rPr lang="es-ES" sz="1200" i="1" dirty="0">
                <a:latin typeface="Raleway" pitchFamily="2" charset="77"/>
              </a:rPr>
              <a:t> </a:t>
            </a:r>
            <a:r>
              <a:rPr lang="es-ES" sz="1200" i="1" dirty="0" err="1">
                <a:latin typeface="Raleway" pitchFamily="2" charset="77"/>
              </a:rPr>
              <a:t>view</a:t>
            </a:r>
            <a:r>
              <a:rPr lang="es-ES" sz="1200" i="1" dirty="0">
                <a:latin typeface="Raleway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04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6232-76FB-B644-A279-AB001C9C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26" y="2312507"/>
            <a:ext cx="6614075" cy="993775"/>
          </a:xfrm>
        </p:spPr>
        <p:txBody>
          <a:bodyPr/>
          <a:lstStyle/>
          <a:p>
            <a:r>
              <a:rPr lang="en-ES" dirty="0"/>
              <a:t>Kubernetes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2268926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A3E284-A7E4-0046-A9AC-AA36DB067C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1AED5-BF7A-9242-B6B4-29590172D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buNone/>
            </a:pPr>
            <a:endParaRPr lang="en-ES" sz="3200" dirty="0"/>
          </a:p>
          <a:p>
            <a:pPr marL="0" indent="0" algn="ctr">
              <a:buNone/>
            </a:pPr>
            <a:r>
              <a:rPr lang="en-ES" sz="3200" dirty="0"/>
              <a:t>Let’s comment the experiments!</a:t>
            </a:r>
          </a:p>
          <a:p>
            <a:pPr marL="0" indent="0" algn="ctr">
              <a:buNone/>
            </a:pPr>
            <a:r>
              <a:rPr lang="en-ES" sz="3200" dirty="0"/>
              <a:t>for sure there will be many surprises… ;)</a:t>
            </a:r>
          </a:p>
        </p:txBody>
      </p:sp>
    </p:spTree>
    <p:extLst>
      <p:ext uri="{BB962C8B-B14F-4D97-AF65-F5344CB8AC3E}">
        <p14:creationId xmlns:p14="http://schemas.microsoft.com/office/powerpoint/2010/main" val="2330230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780069" y="3290114"/>
            <a:ext cx="3583862" cy="739626"/>
          </a:xfrm>
        </p:spPr>
        <p:txBody>
          <a:bodyPr/>
          <a:lstStyle/>
          <a:p>
            <a:r>
              <a:rPr lang="es-ES" dirty="0"/>
              <a:t>Eduardo Quiñones</a:t>
            </a:r>
          </a:p>
          <a:p>
            <a:r>
              <a:rPr lang="es-ES" dirty="0">
                <a:hlinkClick r:id="rId2"/>
              </a:rPr>
              <a:t>eduardo.quinones@bsc.es</a:t>
            </a:r>
            <a:r>
              <a:rPr lang="es-ES" dirty="0"/>
              <a:t>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3600" dirty="0" err="1"/>
              <a:t>Thank</a:t>
            </a:r>
            <a:r>
              <a:rPr lang="es-ES" sz="3600" dirty="0"/>
              <a:t> </a:t>
            </a:r>
            <a:r>
              <a:rPr lang="es-ES" sz="3600" dirty="0" err="1"/>
              <a:t>you</a:t>
            </a:r>
            <a:r>
              <a:rPr lang="es-E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8882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2DA85A-9332-204C-B699-D533E0E338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645AE-37E7-2F40-839E-D93DD443EC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Execution Environment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C47B2-746D-5341-86A0-C9FCABD5AE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b="1" dirty="0"/>
          </a:p>
          <a:p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r>
              <a:rPr lang="es-ES" b="1" dirty="0" err="1"/>
              <a:t>Readme.md</a:t>
            </a:r>
            <a:r>
              <a:rPr lang="es-ES" b="1" dirty="0"/>
              <a:t> </a:t>
            </a:r>
            <a:r>
              <a:rPr lang="es-ES" b="1" dirty="0">
                <a:sym typeface="Wingdings" pitchFamily="2" charset="2"/>
              </a:rPr>
              <a:t> </a:t>
            </a:r>
            <a:r>
              <a:rPr lang="es-ES" b="1" dirty="0" err="1">
                <a:sym typeface="Wingdings" pitchFamily="2" charset="2"/>
              </a:rPr>
              <a:t>Instructions</a:t>
            </a:r>
            <a:r>
              <a:rPr lang="es-ES" b="1" dirty="0">
                <a:sym typeface="Wingdings" pitchFamily="2" charset="2"/>
              </a:rPr>
              <a:t> to </a:t>
            </a:r>
            <a:r>
              <a:rPr lang="es-ES" b="1" dirty="0" err="1">
                <a:sym typeface="Wingdings" pitchFamily="2" charset="2"/>
              </a:rPr>
              <a:t>deploy</a:t>
            </a:r>
            <a:r>
              <a:rPr lang="es-ES" b="1" dirty="0">
                <a:sym typeface="Wingdings" pitchFamily="2" charset="2"/>
              </a:rPr>
              <a:t> </a:t>
            </a:r>
            <a:r>
              <a:rPr lang="es-ES" b="1" dirty="0" err="1">
                <a:sym typeface="Wingdings" pitchFamily="2" charset="2"/>
              </a:rPr>
              <a:t>the</a:t>
            </a:r>
            <a:r>
              <a:rPr lang="es-ES" b="1" dirty="0">
                <a:sym typeface="Wingdings" pitchFamily="2" charset="2"/>
              </a:rPr>
              <a:t> </a:t>
            </a:r>
            <a:r>
              <a:rPr lang="es-ES" b="1" dirty="0" err="1">
                <a:sym typeface="Wingdings" pitchFamily="2" charset="2"/>
              </a:rPr>
              <a:t>pods</a:t>
            </a:r>
            <a:r>
              <a:rPr lang="es-ES" b="1" dirty="0">
                <a:sym typeface="Wingdings" pitchFamily="2" charset="2"/>
              </a:rPr>
              <a:t> and </a:t>
            </a:r>
            <a:r>
              <a:rPr lang="es-ES" b="1" dirty="0" err="1">
                <a:sym typeface="Wingdings" pitchFamily="2" charset="2"/>
              </a:rPr>
              <a:t>start</a:t>
            </a:r>
            <a:r>
              <a:rPr lang="es-ES" b="1" dirty="0">
                <a:sym typeface="Wingdings" pitchFamily="2" charset="2"/>
              </a:rPr>
              <a:t> a run</a:t>
            </a:r>
          </a:p>
          <a:p>
            <a:r>
              <a:rPr lang="es-ES" dirty="0" err="1">
                <a:sym typeface="Wingdings" pitchFamily="2" charset="2"/>
              </a:rPr>
              <a:t>datasets</a:t>
            </a:r>
            <a:r>
              <a:rPr lang="es-ES" dirty="0">
                <a:sym typeface="Wingdings" pitchFamily="2" charset="2"/>
              </a:rPr>
              <a:t>  folder </a:t>
            </a:r>
            <a:r>
              <a:rPr lang="es-ES" dirty="0" err="1">
                <a:sym typeface="Wingdings" pitchFamily="2" charset="2"/>
              </a:rPr>
              <a:t>with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the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datasets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that</a:t>
            </a:r>
            <a:r>
              <a:rPr lang="es-ES" dirty="0">
                <a:sym typeface="Wingdings" pitchFamily="2" charset="2"/>
              </a:rPr>
              <a:t> are </a:t>
            </a:r>
            <a:r>
              <a:rPr lang="es-ES" dirty="0" err="1">
                <a:sym typeface="Wingdings" pitchFamily="2" charset="2"/>
              </a:rPr>
              <a:t>used</a:t>
            </a:r>
            <a:r>
              <a:rPr lang="es-ES" dirty="0">
                <a:sym typeface="Wingdings" pitchFamily="2" charset="2"/>
              </a:rPr>
              <a:t> in </a:t>
            </a:r>
            <a:r>
              <a:rPr lang="es-ES" dirty="0" err="1">
                <a:sym typeface="Wingdings" pitchFamily="2" charset="2"/>
              </a:rPr>
              <a:t>the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docker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image</a:t>
            </a:r>
            <a:endParaRPr lang="es-ES" dirty="0">
              <a:sym typeface="Wingdings" pitchFamily="2" charset="2"/>
            </a:endParaRPr>
          </a:p>
          <a:p>
            <a:r>
              <a:rPr lang="es-ES" dirty="0" err="1">
                <a:sym typeface="Wingdings" pitchFamily="2" charset="2"/>
              </a:rPr>
              <a:t>docker</a:t>
            </a:r>
            <a:r>
              <a:rPr lang="es-ES" dirty="0">
                <a:sym typeface="Wingdings" pitchFamily="2" charset="2"/>
              </a:rPr>
              <a:t>  folder </a:t>
            </a:r>
            <a:r>
              <a:rPr lang="es-ES" dirty="0" err="1">
                <a:sym typeface="Wingdings" pitchFamily="2" charset="2"/>
              </a:rPr>
              <a:t>with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code</a:t>
            </a:r>
            <a:r>
              <a:rPr lang="es-ES" dirty="0">
                <a:sym typeface="Wingdings" pitchFamily="2" charset="2"/>
              </a:rPr>
              <a:t> (</a:t>
            </a:r>
            <a:r>
              <a:rPr lang="es-ES" dirty="0" err="1">
                <a:sym typeface="Wingdings" pitchFamily="2" charset="2"/>
              </a:rPr>
              <a:t>pyeddl</a:t>
            </a:r>
            <a:r>
              <a:rPr lang="es-ES" dirty="0">
                <a:sym typeface="Wingdings" pitchFamily="2" charset="2"/>
              </a:rPr>
              <a:t>), </a:t>
            </a:r>
            <a:r>
              <a:rPr lang="es-ES" dirty="0" err="1">
                <a:sym typeface="Wingdings" pitchFamily="2" charset="2"/>
              </a:rPr>
              <a:t>configuration</a:t>
            </a:r>
            <a:r>
              <a:rPr lang="es-ES" dirty="0">
                <a:sym typeface="Wingdings" pitchFamily="2" charset="2"/>
              </a:rPr>
              <a:t> scripts (</a:t>
            </a:r>
            <a:r>
              <a:rPr lang="es-ES" dirty="0" err="1">
                <a:sym typeface="Wingdings" pitchFamily="2" charset="2"/>
              </a:rPr>
              <a:t>compss</a:t>
            </a:r>
            <a:r>
              <a:rPr lang="es-ES" dirty="0">
                <a:sym typeface="Wingdings" pitchFamily="2" charset="2"/>
              </a:rPr>
              <a:t>), </a:t>
            </a:r>
            <a:r>
              <a:rPr lang="es-ES" dirty="0" err="1">
                <a:sym typeface="Wingdings" pitchFamily="2" charset="2"/>
              </a:rPr>
              <a:t>Dockerfile</a:t>
            </a:r>
            <a:r>
              <a:rPr lang="es-ES" dirty="0">
                <a:sym typeface="Wingdings" pitchFamily="2" charset="2"/>
              </a:rPr>
              <a:t> and </a:t>
            </a:r>
            <a:r>
              <a:rPr lang="en-GB" dirty="0" err="1">
                <a:sym typeface="Wingdings" pitchFamily="2" charset="2"/>
              </a:rPr>
              <a:t>Makefile</a:t>
            </a:r>
            <a:r>
              <a:rPr lang="es-ES" dirty="0">
                <a:sym typeface="Wingdings" pitchFamily="2" charset="2"/>
              </a:rPr>
              <a:t> to </a:t>
            </a:r>
            <a:r>
              <a:rPr lang="es-ES" dirty="0" err="1">
                <a:sym typeface="Wingdings" pitchFamily="2" charset="2"/>
              </a:rPr>
              <a:t>create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the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image</a:t>
            </a:r>
            <a:endParaRPr lang="es-ES" dirty="0">
              <a:sym typeface="Wingdings" pitchFamily="2" charset="2"/>
            </a:endParaRPr>
          </a:p>
          <a:p>
            <a:r>
              <a:rPr lang="es-ES" b="1" dirty="0" err="1">
                <a:sym typeface="Wingdings" pitchFamily="2" charset="2"/>
              </a:rPr>
              <a:t>kubernetes</a:t>
            </a:r>
            <a:r>
              <a:rPr lang="es-ES" b="1" dirty="0">
                <a:sym typeface="Wingdings" pitchFamily="2" charset="2"/>
              </a:rPr>
              <a:t>  folder </a:t>
            </a:r>
            <a:r>
              <a:rPr lang="es-ES" b="1" dirty="0" err="1">
                <a:sym typeface="Wingdings" pitchFamily="2" charset="2"/>
              </a:rPr>
              <a:t>with</a:t>
            </a:r>
            <a:r>
              <a:rPr lang="es-ES" b="1" dirty="0">
                <a:sym typeface="Wingdings" pitchFamily="2" charset="2"/>
              </a:rPr>
              <a:t> </a:t>
            </a:r>
            <a:r>
              <a:rPr lang="es-ES" b="1" dirty="0" err="1">
                <a:sym typeface="Wingdings" pitchFamily="2" charset="2"/>
              </a:rPr>
              <a:t>yaml</a:t>
            </a:r>
            <a:r>
              <a:rPr lang="es-ES" b="1" dirty="0">
                <a:sym typeface="Wingdings" pitchFamily="2" charset="2"/>
              </a:rPr>
              <a:t> file to configure </a:t>
            </a:r>
            <a:r>
              <a:rPr lang="es-ES" b="1" dirty="0" err="1">
                <a:sym typeface="Wingdings" pitchFamily="2" charset="2"/>
              </a:rPr>
              <a:t>the</a:t>
            </a:r>
            <a:r>
              <a:rPr lang="es-ES" b="1" dirty="0">
                <a:sym typeface="Wingdings" pitchFamily="2" charset="2"/>
              </a:rPr>
              <a:t> </a:t>
            </a:r>
            <a:r>
              <a:rPr lang="es-ES" b="1" dirty="0" err="1">
                <a:sym typeface="Wingdings" pitchFamily="2" charset="2"/>
              </a:rPr>
              <a:t>cluster</a:t>
            </a:r>
            <a:endParaRPr lang="es-ES" b="1" dirty="0">
              <a:sym typeface="Wingdings" pitchFamily="2" charset="2"/>
            </a:endParaRPr>
          </a:p>
          <a:p>
            <a:endParaRPr lang="en-ES" dirty="0"/>
          </a:p>
          <a:p>
            <a:pPr marL="0" indent="0">
              <a:buNone/>
            </a:pPr>
            <a:r>
              <a:rPr lang="en-ES" i="1" dirty="0"/>
              <a:t>*</a:t>
            </a:r>
            <a:r>
              <a:rPr lang="en-GB" i="1" dirty="0"/>
              <a:t>From </a:t>
            </a:r>
            <a:r>
              <a:rPr lang="en-GB" i="1" dirty="0">
                <a:hlinkClick r:id="rId2"/>
              </a:rPr>
              <a:t>https://gitlab.bsc.es/ppc-bsc/software/deep-health-compss</a:t>
            </a:r>
            <a:r>
              <a:rPr lang="en-GB" i="1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ES" dirty="0"/>
          </a:p>
        </p:txBody>
      </p:sp>
      <p:sp>
        <p:nvSpPr>
          <p:cNvPr id="5" name="Rectángulo redondeado 3">
            <a:extLst>
              <a:ext uri="{FF2B5EF4-FFF2-40B4-BE49-F238E27FC236}">
                <a16:creationId xmlns:a16="http://schemas.microsoft.com/office/drawing/2014/main" id="{44368F98-D046-534A-8AEA-A071F0C6F3FE}"/>
              </a:ext>
            </a:extLst>
          </p:cNvPr>
          <p:cNvSpPr/>
          <p:nvPr/>
        </p:nvSpPr>
        <p:spPr>
          <a:xfrm>
            <a:off x="2293528" y="1301582"/>
            <a:ext cx="4185648" cy="823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0" name="Snip Single Corner of Rectangle 9">
            <a:extLst>
              <a:ext uri="{FF2B5EF4-FFF2-40B4-BE49-F238E27FC236}">
                <a16:creationId xmlns:a16="http://schemas.microsoft.com/office/drawing/2014/main" id="{E821F78D-500D-C845-B95C-31D5AFE332B9}"/>
              </a:ext>
            </a:extLst>
          </p:cNvPr>
          <p:cNvSpPr/>
          <p:nvPr/>
        </p:nvSpPr>
        <p:spPr>
          <a:xfrm>
            <a:off x="3429875" y="1416361"/>
            <a:ext cx="896983" cy="441001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  <a:latin typeface="Raleway" pitchFamily="2" charset="77"/>
              </a:rPr>
              <a:t>datasets</a:t>
            </a:r>
          </a:p>
        </p:txBody>
      </p:sp>
      <p:sp>
        <p:nvSpPr>
          <p:cNvPr id="11" name="Snip Single Corner of Rectangle 10">
            <a:extLst>
              <a:ext uri="{FF2B5EF4-FFF2-40B4-BE49-F238E27FC236}">
                <a16:creationId xmlns:a16="http://schemas.microsoft.com/office/drawing/2014/main" id="{515F1801-14F7-3D4A-945F-455660C29D6E}"/>
              </a:ext>
            </a:extLst>
          </p:cNvPr>
          <p:cNvSpPr/>
          <p:nvPr/>
        </p:nvSpPr>
        <p:spPr>
          <a:xfrm>
            <a:off x="4429926" y="1416361"/>
            <a:ext cx="763542" cy="441001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  <a:latin typeface="Raleway" pitchFamily="2" charset="77"/>
              </a:rPr>
              <a:t>docker</a:t>
            </a:r>
          </a:p>
        </p:txBody>
      </p:sp>
      <p:sp>
        <p:nvSpPr>
          <p:cNvPr id="12" name="Snip Single Corner of Rectangle 11">
            <a:extLst>
              <a:ext uri="{FF2B5EF4-FFF2-40B4-BE49-F238E27FC236}">
                <a16:creationId xmlns:a16="http://schemas.microsoft.com/office/drawing/2014/main" id="{D15D75E4-BAE7-8549-B372-F3470626E1F1}"/>
              </a:ext>
            </a:extLst>
          </p:cNvPr>
          <p:cNvSpPr/>
          <p:nvPr/>
        </p:nvSpPr>
        <p:spPr>
          <a:xfrm>
            <a:off x="5279119" y="1416361"/>
            <a:ext cx="1107437" cy="441001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  <a:latin typeface="Raleway" pitchFamily="2" charset="77"/>
              </a:rPr>
              <a:t>kubernetes</a:t>
            </a:r>
          </a:p>
        </p:txBody>
      </p:sp>
      <p:pic>
        <p:nvPicPr>
          <p:cNvPr id="13" name="Picture 2" descr="Contenedores de Docker | ¿Qué es Docker? | AWS">
            <a:extLst>
              <a:ext uri="{FF2B5EF4-FFF2-40B4-BE49-F238E27FC236}">
                <a16:creationId xmlns:a16="http://schemas.microsoft.com/office/drawing/2014/main" id="{C71514DB-0815-D943-B44B-AD3F943D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451" y="1512824"/>
            <a:ext cx="1017914" cy="47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cument 13">
            <a:extLst>
              <a:ext uri="{FF2B5EF4-FFF2-40B4-BE49-F238E27FC236}">
                <a16:creationId xmlns:a16="http://schemas.microsoft.com/office/drawing/2014/main" id="{E4CBD468-0E7D-3942-8458-C2B9E5C78909}"/>
              </a:ext>
            </a:extLst>
          </p:cNvPr>
          <p:cNvSpPr/>
          <p:nvPr/>
        </p:nvSpPr>
        <p:spPr>
          <a:xfrm>
            <a:off x="2414005" y="1413566"/>
            <a:ext cx="930219" cy="577203"/>
          </a:xfrm>
          <a:prstGeom prst="flowChartDocumen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Raleway" pitchFamily="2" charset="77"/>
              </a:rPr>
              <a:t>R</a:t>
            </a:r>
            <a:r>
              <a:rPr lang="en-ES" dirty="0">
                <a:solidFill>
                  <a:schemeClr val="tx1"/>
                </a:solidFill>
                <a:latin typeface="Raleway" pitchFamily="2" charset="77"/>
              </a:rPr>
              <a:t>eadme.md</a:t>
            </a:r>
          </a:p>
        </p:txBody>
      </p:sp>
    </p:spTree>
    <p:extLst>
      <p:ext uri="{BB962C8B-B14F-4D97-AF65-F5344CB8AC3E}">
        <p14:creationId xmlns:p14="http://schemas.microsoft.com/office/powerpoint/2010/main" val="264169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2DA85A-9332-204C-B699-D533E0E338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645AE-37E7-2F40-839E-D93DD443EC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Execution Environment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C47B2-746D-5341-86A0-C9FCABD5AE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 err="1"/>
              <a:t>Go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“</a:t>
            </a:r>
            <a:r>
              <a:rPr lang="es-ES" i="1" dirty="0" err="1"/>
              <a:t>kubernetes</a:t>
            </a:r>
            <a:r>
              <a:rPr lang="es-ES" dirty="0"/>
              <a:t>” folder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: 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–f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compss_deephealth.yaml</a:t>
            </a:r>
            <a:r>
              <a:rPr lang="es-ES" dirty="0"/>
              <a:t>” *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Wait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pods</a:t>
            </a:r>
            <a:r>
              <a:rPr lang="es-ES" dirty="0"/>
              <a:t> are </a:t>
            </a:r>
            <a:r>
              <a:rPr lang="es-ES" dirty="0" err="1"/>
              <a:t>correctly</a:t>
            </a:r>
            <a:r>
              <a:rPr lang="es-ES" dirty="0"/>
              <a:t> </a:t>
            </a:r>
            <a:r>
              <a:rPr lang="es-ES" dirty="0" err="1"/>
              <a:t>initialized</a:t>
            </a:r>
            <a:r>
              <a:rPr lang="es-ES" dirty="0"/>
              <a:t> (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es-E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pods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: “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pods</a:t>
            </a:r>
            <a:r>
              <a:rPr lang="es-ES" dirty="0"/>
              <a:t>”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-ES" dirty="0"/>
          </a:p>
          <a:p>
            <a:pPr marL="0" indent="0">
              <a:buNone/>
            </a:pPr>
            <a:r>
              <a:rPr lang="en-ES" i="1" dirty="0"/>
              <a:t>*</a:t>
            </a:r>
            <a:r>
              <a:rPr lang="es-ES" i="1" dirty="0"/>
              <a:t> </a:t>
            </a:r>
            <a:r>
              <a:rPr lang="es-ES" sz="1400" i="1" dirty="0" err="1"/>
              <a:t>you’ll</a:t>
            </a:r>
            <a:r>
              <a:rPr lang="es-ES" sz="1400" i="1" dirty="0"/>
              <a:t> </a:t>
            </a:r>
            <a:r>
              <a:rPr lang="es-ES" sz="1400" i="1" dirty="0" err="1"/>
              <a:t>see</a:t>
            </a:r>
            <a:r>
              <a:rPr lang="es-ES" sz="1400" i="1" dirty="0"/>
              <a:t> </a:t>
            </a:r>
            <a:r>
              <a:rPr lang="es-ES" sz="1400" i="1" dirty="0" err="1"/>
              <a:t>the</a:t>
            </a:r>
            <a:r>
              <a:rPr lang="es-ES" sz="1400" i="1" dirty="0"/>
              <a:t> </a:t>
            </a:r>
            <a:r>
              <a:rPr lang="es-ES" sz="1400" i="1" dirty="0" err="1"/>
              <a:t>number</a:t>
            </a:r>
            <a:r>
              <a:rPr lang="es-ES" sz="1400" i="1" dirty="0"/>
              <a:t> of </a:t>
            </a:r>
            <a:r>
              <a:rPr lang="es-ES" sz="1400" i="1" dirty="0" err="1"/>
              <a:t>worker</a:t>
            </a:r>
            <a:r>
              <a:rPr lang="es-ES" sz="1400" i="1" dirty="0"/>
              <a:t> replicas set to 16 </a:t>
            </a:r>
            <a:r>
              <a:rPr lang="es-ES" sz="1400" i="1" dirty="0" err="1"/>
              <a:t>but</a:t>
            </a:r>
            <a:r>
              <a:rPr lang="es-ES" sz="1400" i="1" dirty="0"/>
              <a:t> </a:t>
            </a:r>
            <a:r>
              <a:rPr lang="es-ES" sz="1400" i="1" dirty="0" err="1"/>
              <a:t>less</a:t>
            </a:r>
            <a:r>
              <a:rPr lang="es-ES" sz="1400" i="1" dirty="0"/>
              <a:t> </a:t>
            </a:r>
            <a:r>
              <a:rPr lang="es-ES" sz="1400" i="1" dirty="0" err="1"/>
              <a:t>workers</a:t>
            </a:r>
            <a:r>
              <a:rPr lang="es-ES" sz="1400" i="1" dirty="0"/>
              <a:t> </a:t>
            </a:r>
            <a:r>
              <a:rPr lang="es-ES" sz="1400" i="1" dirty="0" err="1"/>
              <a:t>will</a:t>
            </a:r>
            <a:r>
              <a:rPr lang="es-ES" sz="1400" i="1" dirty="0"/>
              <a:t> be </a:t>
            </a:r>
            <a:r>
              <a:rPr lang="es-ES" sz="1400" i="1" dirty="0" err="1"/>
              <a:t>created</a:t>
            </a:r>
            <a:r>
              <a:rPr lang="es-ES" sz="1400" i="1" dirty="0"/>
              <a:t> to </a:t>
            </a:r>
            <a:r>
              <a:rPr lang="es-ES" sz="1400" i="1" dirty="0" err="1"/>
              <a:t>fit</a:t>
            </a:r>
            <a:r>
              <a:rPr lang="es-ES" sz="1400" i="1" dirty="0"/>
              <a:t> </a:t>
            </a:r>
            <a:r>
              <a:rPr lang="es-ES" sz="1400" i="1" dirty="0" err="1"/>
              <a:t>the</a:t>
            </a:r>
            <a:r>
              <a:rPr lang="es-ES" sz="1400" i="1" dirty="0"/>
              <a:t> </a:t>
            </a:r>
            <a:r>
              <a:rPr lang="es-ES" sz="1400" i="1" dirty="0" err="1"/>
              <a:t>maximum</a:t>
            </a:r>
            <a:r>
              <a:rPr lang="es-ES" sz="1400" i="1" dirty="0"/>
              <a:t> </a:t>
            </a:r>
            <a:r>
              <a:rPr lang="es-ES" sz="1400" i="1" dirty="0" err="1"/>
              <a:t>number</a:t>
            </a:r>
            <a:r>
              <a:rPr lang="es-ES" sz="1400" i="1" dirty="0"/>
              <a:t> of </a:t>
            </a:r>
            <a:r>
              <a:rPr lang="es-ES" sz="1400" i="1" dirty="0" err="1"/>
              <a:t>available</a:t>
            </a:r>
            <a:r>
              <a:rPr lang="es-ES" sz="1400" i="1" dirty="0"/>
              <a:t> </a:t>
            </a:r>
            <a:r>
              <a:rPr lang="es-ES" sz="1400" i="1" dirty="0" err="1"/>
              <a:t>pods</a:t>
            </a:r>
            <a:endParaRPr lang="es-ES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ES" dirty="0"/>
          </a:p>
        </p:txBody>
      </p:sp>
      <p:pic>
        <p:nvPicPr>
          <p:cNvPr id="15" name="Imagen 8" descr="Kubernetes pods names and status (RUNNING)">
            <a:extLst>
              <a:ext uri="{FF2B5EF4-FFF2-40B4-BE49-F238E27FC236}">
                <a16:creationId xmlns:a16="http://schemas.microsoft.com/office/drawing/2014/main" id="{D01A0883-5A7C-174B-B953-99619BCE5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31" y="2478000"/>
            <a:ext cx="4453938" cy="13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0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2DA85A-9332-204C-B699-D533E0E338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645AE-37E7-2F40-839E-D93DD443EC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Execution Environment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C47B2-746D-5341-86A0-C9FCABD5AE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resultant</a:t>
            </a:r>
            <a:r>
              <a:rPr lang="es-ES" dirty="0"/>
              <a:t>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infrastructure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shown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 are 1 master </a:t>
            </a:r>
            <a:r>
              <a:rPr lang="es-ES" dirty="0" err="1"/>
              <a:t>node</a:t>
            </a:r>
            <a:r>
              <a:rPr lang="es-ES" dirty="0"/>
              <a:t> and 8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nodes</a:t>
            </a:r>
            <a:r>
              <a:rPr lang="es-ES" dirty="0"/>
              <a:t> (</a:t>
            </a:r>
            <a:r>
              <a:rPr lang="es-ES" b="1" dirty="0"/>
              <a:t>9 </a:t>
            </a:r>
            <a:r>
              <a:rPr lang="es-ES" b="1" dirty="0" err="1"/>
              <a:t>kubernetes</a:t>
            </a:r>
            <a:r>
              <a:rPr lang="es-ES" b="1" dirty="0"/>
              <a:t> </a:t>
            </a:r>
            <a:r>
              <a:rPr lang="es-ES" b="1" dirty="0" err="1"/>
              <a:t>pods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pod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composed</a:t>
            </a:r>
            <a:r>
              <a:rPr lang="es-ES" dirty="0"/>
              <a:t> of </a:t>
            </a:r>
            <a:r>
              <a:rPr lang="es-ES" b="1" dirty="0" err="1"/>
              <a:t>an</a:t>
            </a:r>
            <a:r>
              <a:rPr lang="es-ES" b="1" dirty="0"/>
              <a:t> Intel 12-core and a NVIDIA A40 GPU</a:t>
            </a:r>
          </a:p>
          <a:p>
            <a:pPr lvl="1"/>
            <a:r>
              <a:rPr lang="es-ES" dirty="0" err="1"/>
              <a:t>Workers</a:t>
            </a:r>
            <a:r>
              <a:rPr lang="es-ES" dirty="0"/>
              <a:t> are </a:t>
            </a:r>
            <a:r>
              <a:rPr lang="es-ES" dirty="0" err="1"/>
              <a:t>named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compss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-**********-*****</a:t>
            </a:r>
          </a:p>
          <a:p>
            <a:pPr lvl="1"/>
            <a:r>
              <a:rPr lang="es-ES" dirty="0"/>
              <a:t>Master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named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compss-rs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-*****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-ES" dirty="0"/>
          </a:p>
          <a:p>
            <a:pPr marL="0" indent="0">
              <a:buNone/>
            </a:pPr>
            <a:endParaRPr lang="en-ES" dirty="0"/>
          </a:p>
        </p:txBody>
      </p:sp>
      <p:pic>
        <p:nvPicPr>
          <p:cNvPr id="15" name="Imagen 8" descr="Kubernetes pods names and status (RUNNING)">
            <a:extLst>
              <a:ext uri="{FF2B5EF4-FFF2-40B4-BE49-F238E27FC236}">
                <a16:creationId xmlns:a16="http://schemas.microsoft.com/office/drawing/2014/main" id="{D01A0883-5A7C-174B-B953-99619BCE5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7" y="2571750"/>
            <a:ext cx="4453938" cy="1397314"/>
          </a:xfrm>
          <a:prstGeom prst="rect">
            <a:avLst/>
          </a:prstGeom>
        </p:spPr>
      </p:pic>
      <p:sp>
        <p:nvSpPr>
          <p:cNvPr id="6" name="Rectángulo 3">
            <a:extLst>
              <a:ext uri="{FF2B5EF4-FFF2-40B4-BE49-F238E27FC236}">
                <a16:creationId xmlns:a16="http://schemas.microsoft.com/office/drawing/2014/main" id="{4C1FDFA2-9A10-EA41-AA80-F48C200F4947}"/>
              </a:ext>
            </a:extLst>
          </p:cNvPr>
          <p:cNvSpPr/>
          <p:nvPr/>
        </p:nvSpPr>
        <p:spPr>
          <a:xfrm>
            <a:off x="5888510" y="2571751"/>
            <a:ext cx="610352" cy="462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ysClr val="windowText" lastClr="000000"/>
                </a:solidFill>
                <a:latin typeface="Raleway" pitchFamily="2" charset="77"/>
              </a:rPr>
              <a:t>worker1</a:t>
            </a:r>
          </a:p>
        </p:txBody>
      </p:sp>
      <p:sp>
        <p:nvSpPr>
          <p:cNvPr id="7" name="Rectángulo 4">
            <a:extLst>
              <a:ext uri="{FF2B5EF4-FFF2-40B4-BE49-F238E27FC236}">
                <a16:creationId xmlns:a16="http://schemas.microsoft.com/office/drawing/2014/main" id="{1BAE3F4F-1EF2-A24D-B905-E3D812460065}"/>
              </a:ext>
            </a:extLst>
          </p:cNvPr>
          <p:cNvSpPr/>
          <p:nvPr/>
        </p:nvSpPr>
        <p:spPr>
          <a:xfrm>
            <a:off x="6665197" y="2583066"/>
            <a:ext cx="610352" cy="462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ysClr val="windowText" lastClr="000000"/>
                </a:solidFill>
                <a:latin typeface="Raleway" pitchFamily="2" charset="77"/>
              </a:rPr>
              <a:t>worker2</a:t>
            </a:r>
          </a:p>
        </p:txBody>
      </p:sp>
      <p:sp>
        <p:nvSpPr>
          <p:cNvPr id="8" name="Rectángulo 5">
            <a:extLst>
              <a:ext uri="{FF2B5EF4-FFF2-40B4-BE49-F238E27FC236}">
                <a16:creationId xmlns:a16="http://schemas.microsoft.com/office/drawing/2014/main" id="{D664D6AD-244C-FD49-86C2-889F751B2645}"/>
              </a:ext>
            </a:extLst>
          </p:cNvPr>
          <p:cNvSpPr/>
          <p:nvPr/>
        </p:nvSpPr>
        <p:spPr>
          <a:xfrm>
            <a:off x="7441884" y="2588499"/>
            <a:ext cx="610352" cy="4625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ysClr val="windowText" lastClr="000000"/>
                </a:solidFill>
                <a:latin typeface="Raleway" pitchFamily="2" charset="77"/>
              </a:rPr>
              <a:t>worker3</a:t>
            </a:r>
          </a:p>
        </p:txBody>
      </p:sp>
      <p:sp>
        <p:nvSpPr>
          <p:cNvPr id="9" name="Rectángulo 6">
            <a:extLst>
              <a:ext uri="{FF2B5EF4-FFF2-40B4-BE49-F238E27FC236}">
                <a16:creationId xmlns:a16="http://schemas.microsoft.com/office/drawing/2014/main" id="{BC4F1FBF-3AC3-2446-AFEF-278FC4B243F3}"/>
              </a:ext>
            </a:extLst>
          </p:cNvPr>
          <p:cNvSpPr/>
          <p:nvPr/>
        </p:nvSpPr>
        <p:spPr>
          <a:xfrm>
            <a:off x="8229573" y="2583066"/>
            <a:ext cx="610352" cy="4625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ysClr val="windowText" lastClr="000000"/>
                </a:solidFill>
                <a:latin typeface="Raleway" pitchFamily="2" charset="77"/>
              </a:rPr>
              <a:t>worker4</a:t>
            </a:r>
          </a:p>
        </p:txBody>
      </p:sp>
      <p:sp>
        <p:nvSpPr>
          <p:cNvPr id="10" name="Rectángulo 7">
            <a:extLst>
              <a:ext uri="{FF2B5EF4-FFF2-40B4-BE49-F238E27FC236}">
                <a16:creationId xmlns:a16="http://schemas.microsoft.com/office/drawing/2014/main" id="{C00CCE85-3B0A-6243-A623-72CA538E921C}"/>
              </a:ext>
            </a:extLst>
          </p:cNvPr>
          <p:cNvSpPr/>
          <p:nvPr/>
        </p:nvSpPr>
        <p:spPr>
          <a:xfrm>
            <a:off x="5888510" y="3257136"/>
            <a:ext cx="610352" cy="462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ysClr val="windowText" lastClr="000000"/>
                </a:solidFill>
                <a:latin typeface="Raleway" pitchFamily="2" charset="77"/>
              </a:rPr>
              <a:t>worker5</a:t>
            </a:r>
          </a:p>
        </p:txBody>
      </p:sp>
      <p:sp>
        <p:nvSpPr>
          <p:cNvPr id="11" name="Rectángulo 8">
            <a:extLst>
              <a:ext uri="{FF2B5EF4-FFF2-40B4-BE49-F238E27FC236}">
                <a16:creationId xmlns:a16="http://schemas.microsoft.com/office/drawing/2014/main" id="{C2C746C6-E8F7-1C4F-811A-DC222BC81C7C}"/>
              </a:ext>
            </a:extLst>
          </p:cNvPr>
          <p:cNvSpPr/>
          <p:nvPr/>
        </p:nvSpPr>
        <p:spPr>
          <a:xfrm>
            <a:off x="6665197" y="3268451"/>
            <a:ext cx="610352" cy="462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ysClr val="windowText" lastClr="000000"/>
                </a:solidFill>
                <a:latin typeface="Raleway" pitchFamily="2" charset="77"/>
              </a:rPr>
              <a:t>worker6</a:t>
            </a:r>
            <a:endParaRPr lang="es-ES" sz="900" dirty="0">
              <a:latin typeface="Raleway" pitchFamily="2" charset="77"/>
            </a:endParaRPr>
          </a:p>
        </p:txBody>
      </p:sp>
      <p:sp>
        <p:nvSpPr>
          <p:cNvPr id="12" name="Rectángulo 9">
            <a:extLst>
              <a:ext uri="{FF2B5EF4-FFF2-40B4-BE49-F238E27FC236}">
                <a16:creationId xmlns:a16="http://schemas.microsoft.com/office/drawing/2014/main" id="{4DFF6B4F-18C6-DA47-9F0C-67E0D02E866F}"/>
              </a:ext>
            </a:extLst>
          </p:cNvPr>
          <p:cNvSpPr/>
          <p:nvPr/>
        </p:nvSpPr>
        <p:spPr>
          <a:xfrm>
            <a:off x="7441884" y="3273884"/>
            <a:ext cx="610352" cy="4625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ysClr val="windowText" lastClr="000000"/>
                </a:solidFill>
                <a:latin typeface="Raleway" pitchFamily="2" charset="77"/>
              </a:rPr>
              <a:t>worker7</a:t>
            </a:r>
            <a:endParaRPr lang="es-ES" sz="900" dirty="0">
              <a:latin typeface="Raleway" pitchFamily="2" charset="77"/>
            </a:endParaRPr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93B92974-D44C-0842-A9F8-6060F08E48FC}"/>
              </a:ext>
            </a:extLst>
          </p:cNvPr>
          <p:cNvSpPr/>
          <p:nvPr/>
        </p:nvSpPr>
        <p:spPr>
          <a:xfrm>
            <a:off x="8229573" y="3268451"/>
            <a:ext cx="610352" cy="4625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ysClr val="windowText" lastClr="000000"/>
                </a:solidFill>
                <a:latin typeface="Raleway" pitchFamily="2" charset="77"/>
              </a:rPr>
              <a:t>worker8</a:t>
            </a:r>
            <a:endParaRPr lang="es-ES" sz="900" dirty="0">
              <a:latin typeface="Raleway" pitchFamily="2" charset="77"/>
            </a:endParaRPr>
          </a:p>
        </p:txBody>
      </p:sp>
      <p:sp>
        <p:nvSpPr>
          <p:cNvPr id="14" name="Rectángulo 11">
            <a:extLst>
              <a:ext uri="{FF2B5EF4-FFF2-40B4-BE49-F238E27FC236}">
                <a16:creationId xmlns:a16="http://schemas.microsoft.com/office/drawing/2014/main" id="{855A20B0-EAFC-C849-A8F7-33D7BC4D2C81}"/>
              </a:ext>
            </a:extLst>
          </p:cNvPr>
          <p:cNvSpPr/>
          <p:nvPr/>
        </p:nvSpPr>
        <p:spPr>
          <a:xfrm>
            <a:off x="5151960" y="2571750"/>
            <a:ext cx="610352" cy="4625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Raleway" pitchFamily="2" charset="77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49605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E3E8EB-2A2F-754E-B5C6-FCCEF9DD1F1E}"/>
              </a:ext>
            </a:extLst>
          </p:cNvPr>
          <p:cNvSpPr/>
          <p:nvPr/>
        </p:nvSpPr>
        <p:spPr>
          <a:xfrm>
            <a:off x="3848807" y="1970785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A91A1-69C0-264F-A52E-954DB5A22D54}"/>
              </a:ext>
            </a:extLst>
          </p:cNvPr>
          <p:cNvSpPr/>
          <p:nvPr/>
        </p:nvSpPr>
        <p:spPr>
          <a:xfrm>
            <a:off x="2803646" y="1982004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BDD8F-B462-E143-BF3F-F9EFF715676C}"/>
              </a:ext>
            </a:extLst>
          </p:cNvPr>
          <p:cNvSpPr/>
          <p:nvPr/>
        </p:nvSpPr>
        <p:spPr>
          <a:xfrm>
            <a:off x="4795858" y="1626360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D2437-DD6D-844E-A74E-3BCB195300CE}"/>
              </a:ext>
            </a:extLst>
          </p:cNvPr>
          <p:cNvSpPr/>
          <p:nvPr/>
        </p:nvSpPr>
        <p:spPr>
          <a:xfrm>
            <a:off x="4795858" y="1977424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11F32-F6C6-1A47-AF00-5499E192BF1A}"/>
              </a:ext>
            </a:extLst>
          </p:cNvPr>
          <p:cNvSpPr/>
          <p:nvPr/>
        </p:nvSpPr>
        <p:spPr>
          <a:xfrm>
            <a:off x="5171416" y="1626360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6852B8-D90B-974E-8AD1-F6F4A9D1B071}"/>
              </a:ext>
            </a:extLst>
          </p:cNvPr>
          <p:cNvSpPr/>
          <p:nvPr/>
        </p:nvSpPr>
        <p:spPr>
          <a:xfrm>
            <a:off x="6020343" y="2349395"/>
            <a:ext cx="293914" cy="2775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049667-9727-8C4B-9179-9B3362D6FA0E}"/>
              </a:ext>
            </a:extLst>
          </p:cNvPr>
          <p:cNvSpPr/>
          <p:nvPr/>
        </p:nvSpPr>
        <p:spPr>
          <a:xfrm>
            <a:off x="6020344" y="1647268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B8D2B-E380-B046-B4FA-6CB06F6F5790}"/>
              </a:ext>
            </a:extLst>
          </p:cNvPr>
          <p:cNvSpPr/>
          <p:nvPr/>
        </p:nvSpPr>
        <p:spPr>
          <a:xfrm>
            <a:off x="6020344" y="1998331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38890-6E4D-C44B-B788-3817D1A0FE23}"/>
              </a:ext>
            </a:extLst>
          </p:cNvPr>
          <p:cNvSpPr/>
          <p:nvPr/>
        </p:nvSpPr>
        <p:spPr>
          <a:xfrm>
            <a:off x="6395901" y="1647268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8C9CD-8DE1-7B43-9113-6258AD75BA83}"/>
              </a:ext>
            </a:extLst>
          </p:cNvPr>
          <p:cNvSpPr/>
          <p:nvPr/>
        </p:nvSpPr>
        <p:spPr>
          <a:xfrm>
            <a:off x="6395901" y="1998331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3EA1-9C85-D74A-8FDD-F233C8C4BBB9}"/>
              </a:ext>
            </a:extLst>
          </p:cNvPr>
          <p:cNvSpPr/>
          <p:nvPr/>
        </p:nvSpPr>
        <p:spPr>
          <a:xfrm>
            <a:off x="7108240" y="1647268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52397-34E9-244B-AA11-B927FB79842E}"/>
              </a:ext>
            </a:extLst>
          </p:cNvPr>
          <p:cNvSpPr/>
          <p:nvPr/>
        </p:nvSpPr>
        <p:spPr>
          <a:xfrm>
            <a:off x="7108240" y="1998331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FFA20-AFC1-1343-8889-ADC508788185}"/>
              </a:ext>
            </a:extLst>
          </p:cNvPr>
          <p:cNvSpPr/>
          <p:nvPr/>
        </p:nvSpPr>
        <p:spPr>
          <a:xfrm>
            <a:off x="7483797" y="1647268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A7626-2FA1-CD43-B47E-B55E985EFA71}"/>
              </a:ext>
            </a:extLst>
          </p:cNvPr>
          <p:cNvSpPr/>
          <p:nvPr/>
        </p:nvSpPr>
        <p:spPr>
          <a:xfrm>
            <a:off x="7483797" y="1998331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791FFE-CBEE-7346-BCD1-1CBFA887DE50}"/>
              </a:ext>
            </a:extLst>
          </p:cNvPr>
          <p:cNvSpPr/>
          <p:nvPr/>
        </p:nvSpPr>
        <p:spPr>
          <a:xfrm>
            <a:off x="2748218" y="1573787"/>
            <a:ext cx="422021" cy="11266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A5B0A1-A718-2247-B15A-5D1CE3AE18BB}"/>
              </a:ext>
            </a:extLst>
          </p:cNvPr>
          <p:cNvSpPr/>
          <p:nvPr/>
        </p:nvSpPr>
        <p:spPr>
          <a:xfrm>
            <a:off x="4703848" y="1540130"/>
            <a:ext cx="824593" cy="1149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3D85CEB-173E-E942-AF10-90275FBB2DDD}"/>
              </a:ext>
            </a:extLst>
          </p:cNvPr>
          <p:cNvSpPr/>
          <p:nvPr/>
        </p:nvSpPr>
        <p:spPr>
          <a:xfrm>
            <a:off x="5949058" y="1549296"/>
            <a:ext cx="824593" cy="1149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55804D-4CE1-6944-83A2-FF46F6B15194}"/>
              </a:ext>
            </a:extLst>
          </p:cNvPr>
          <p:cNvSpPr txBox="1"/>
          <p:nvPr/>
        </p:nvSpPr>
        <p:spPr>
          <a:xfrm>
            <a:off x="4664815" y="1226640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392496-7666-3D43-9563-98D441E5DB54}"/>
              </a:ext>
            </a:extLst>
          </p:cNvPr>
          <p:cNvSpPr txBox="1"/>
          <p:nvPr/>
        </p:nvSpPr>
        <p:spPr>
          <a:xfrm>
            <a:off x="1430063" y="124479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B0B43-553C-B249-9144-6F3E363DF0EE}"/>
              </a:ext>
            </a:extLst>
          </p:cNvPr>
          <p:cNvSpPr/>
          <p:nvPr/>
        </p:nvSpPr>
        <p:spPr>
          <a:xfrm>
            <a:off x="3854930" y="1619722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AC89F8-1763-CA4E-8968-C4BFE5B0E37A}"/>
              </a:ext>
            </a:extLst>
          </p:cNvPr>
          <p:cNvSpPr/>
          <p:nvPr/>
        </p:nvSpPr>
        <p:spPr>
          <a:xfrm>
            <a:off x="4797532" y="2328487"/>
            <a:ext cx="293914" cy="2775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 b="1">
              <a:latin typeface="Raleway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0F1D1C-7F5E-AA47-868D-4054E39CBFF9}"/>
              </a:ext>
            </a:extLst>
          </p:cNvPr>
          <p:cNvSpPr/>
          <p:nvPr/>
        </p:nvSpPr>
        <p:spPr>
          <a:xfrm>
            <a:off x="2819338" y="1630940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F14946-30CD-5C49-AD1D-269156D8138C}"/>
              </a:ext>
            </a:extLst>
          </p:cNvPr>
          <p:cNvSpPr/>
          <p:nvPr/>
        </p:nvSpPr>
        <p:spPr>
          <a:xfrm>
            <a:off x="5171416" y="1970786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2A3E634-B438-5149-B424-84FF1A0D16DF}"/>
              </a:ext>
            </a:extLst>
          </p:cNvPr>
          <p:cNvSpPr/>
          <p:nvPr/>
        </p:nvSpPr>
        <p:spPr>
          <a:xfrm>
            <a:off x="3773286" y="1552640"/>
            <a:ext cx="457200" cy="1136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728507-E543-554E-8912-3852A4FBEC98}"/>
              </a:ext>
            </a:extLst>
          </p:cNvPr>
          <p:cNvSpPr/>
          <p:nvPr/>
        </p:nvSpPr>
        <p:spPr>
          <a:xfrm>
            <a:off x="1656186" y="1629361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916201-41FC-9642-A49C-1EE6F40131E6}"/>
              </a:ext>
            </a:extLst>
          </p:cNvPr>
          <p:cNvSpPr/>
          <p:nvPr/>
        </p:nvSpPr>
        <p:spPr>
          <a:xfrm>
            <a:off x="1656186" y="1980425"/>
            <a:ext cx="293914" cy="277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A127627-A1BF-2049-8471-6BB813E98B76}"/>
              </a:ext>
            </a:extLst>
          </p:cNvPr>
          <p:cNvSpPr/>
          <p:nvPr/>
        </p:nvSpPr>
        <p:spPr>
          <a:xfrm>
            <a:off x="1574542" y="1555881"/>
            <a:ext cx="457200" cy="11266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8F7808-F146-FC48-896E-A03FE4F9F53A}"/>
              </a:ext>
            </a:extLst>
          </p:cNvPr>
          <p:cNvSpPr/>
          <p:nvPr/>
        </p:nvSpPr>
        <p:spPr>
          <a:xfrm>
            <a:off x="2805878" y="2328983"/>
            <a:ext cx="293914" cy="2775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4DFF66-BC0C-CE4E-BAAB-9A3C65F6DD70}"/>
              </a:ext>
            </a:extLst>
          </p:cNvPr>
          <p:cNvSpPr/>
          <p:nvPr/>
        </p:nvSpPr>
        <p:spPr>
          <a:xfrm>
            <a:off x="7110008" y="2347131"/>
            <a:ext cx="293914" cy="2775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5B5653-8BAD-2143-A37E-35A1B1F01A6D}"/>
              </a:ext>
            </a:extLst>
          </p:cNvPr>
          <p:cNvSpPr txBox="1"/>
          <p:nvPr/>
        </p:nvSpPr>
        <p:spPr>
          <a:xfrm>
            <a:off x="2610845" y="125688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A14101F-28BA-D847-A534-914744018CF4}"/>
              </a:ext>
            </a:extLst>
          </p:cNvPr>
          <p:cNvSpPr/>
          <p:nvPr/>
        </p:nvSpPr>
        <p:spPr>
          <a:xfrm>
            <a:off x="1278353" y="2831108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89A28B-95B6-6949-9FCB-75B4542037D8}"/>
              </a:ext>
            </a:extLst>
          </p:cNvPr>
          <p:cNvSpPr/>
          <p:nvPr/>
        </p:nvSpPr>
        <p:spPr>
          <a:xfrm>
            <a:off x="2439644" y="2831108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B901BBD-33FD-0040-AA8A-880D9EF47EF7}"/>
              </a:ext>
            </a:extLst>
          </p:cNvPr>
          <p:cNvSpPr/>
          <p:nvPr/>
        </p:nvSpPr>
        <p:spPr>
          <a:xfrm>
            <a:off x="3566864" y="2831108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824A1C-DAA6-FB4C-839A-DFFC37C6D24E}"/>
              </a:ext>
            </a:extLst>
          </p:cNvPr>
          <p:cNvSpPr/>
          <p:nvPr/>
        </p:nvSpPr>
        <p:spPr>
          <a:xfrm>
            <a:off x="4737378" y="2831108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C2793CB-E3C4-6B49-B9CD-1CD37B8DC98E}"/>
              </a:ext>
            </a:extLst>
          </p:cNvPr>
          <p:cNvSpPr/>
          <p:nvPr/>
        </p:nvSpPr>
        <p:spPr>
          <a:xfrm>
            <a:off x="5819613" y="2831108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Group5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BBE48F-63F3-8747-88FB-57D9EE07E35E}"/>
              </a:ext>
            </a:extLst>
          </p:cNvPr>
          <p:cNvSpPr/>
          <p:nvPr/>
        </p:nvSpPr>
        <p:spPr>
          <a:xfrm>
            <a:off x="7026279" y="2831108"/>
            <a:ext cx="994239" cy="994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400" dirty="0">
                <a:latin typeface="Raleway" pitchFamily="2" charset="77"/>
              </a:rPr>
              <a:t>Group6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B400E3-5C06-824C-9421-23F6579F12B4}"/>
              </a:ext>
            </a:extLst>
          </p:cNvPr>
          <p:cNvSpPr/>
          <p:nvPr/>
        </p:nvSpPr>
        <p:spPr>
          <a:xfrm>
            <a:off x="3848806" y="2322875"/>
            <a:ext cx="293914" cy="2775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592788-E774-4441-B2C6-444B4E36445E}"/>
              </a:ext>
            </a:extLst>
          </p:cNvPr>
          <p:cNvSpPr/>
          <p:nvPr/>
        </p:nvSpPr>
        <p:spPr>
          <a:xfrm>
            <a:off x="1656186" y="2319244"/>
            <a:ext cx="293914" cy="2775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D114E4C-C90A-3246-B2C7-F46B97F42D3E}"/>
              </a:ext>
            </a:extLst>
          </p:cNvPr>
          <p:cNvSpPr/>
          <p:nvPr/>
        </p:nvSpPr>
        <p:spPr>
          <a:xfrm>
            <a:off x="7030404" y="1555405"/>
            <a:ext cx="824593" cy="1149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Raleway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8EEBD8-810C-F841-A802-ED56CF563232}"/>
              </a:ext>
            </a:extLst>
          </p:cNvPr>
          <p:cNvSpPr txBox="1"/>
          <p:nvPr/>
        </p:nvSpPr>
        <p:spPr>
          <a:xfrm>
            <a:off x="3642861" y="1233734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037FFB-159B-6B42-B624-F5B868D6BE69}"/>
              </a:ext>
            </a:extLst>
          </p:cNvPr>
          <p:cNvSpPr txBox="1"/>
          <p:nvPr/>
        </p:nvSpPr>
        <p:spPr>
          <a:xfrm>
            <a:off x="5879966" y="1241892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37FBCB-CF66-B842-91B6-3195DD126407}"/>
              </a:ext>
            </a:extLst>
          </p:cNvPr>
          <p:cNvSpPr txBox="1"/>
          <p:nvPr/>
        </p:nvSpPr>
        <p:spPr>
          <a:xfrm>
            <a:off x="7053229" y="123117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Raleway" pitchFamily="2" charset="77"/>
              </a:rPr>
              <a:t>S</a:t>
            </a:r>
            <a:r>
              <a:rPr lang="en-ES" sz="1400" dirty="0">
                <a:latin typeface="Raleway" pitchFamily="2" charset="77"/>
              </a:rPr>
              <a:t>pace 6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951841-D1D9-9E48-8B66-05EDC6E63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ES" dirty="0"/>
              <a:t>Initial Configuration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5C977-43FA-064D-A6E6-8F4FA77CEA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ES" dirty="0"/>
              <a:t>Execution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270391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2DA85A-9332-204C-B699-D533E0E338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645AE-37E7-2F40-839E-D93DD443EC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ES" dirty="0"/>
              <a:t>Execution Environment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C47B2-746D-5341-86A0-C9FCABD5AE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pod</a:t>
            </a:r>
            <a:r>
              <a:rPr lang="es-ES" dirty="0"/>
              <a:t>, master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, has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deployed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containing</a:t>
            </a:r>
            <a:r>
              <a:rPr lang="es-ES" dirty="0"/>
              <a:t>, </a:t>
            </a:r>
            <a:r>
              <a:rPr lang="es-ES" dirty="0" err="1"/>
              <a:t>among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files: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script (</a:t>
            </a:r>
            <a:r>
              <a:rPr lang="es-ES" b="1" dirty="0" err="1"/>
              <a:t>configure_compss.sh</a:t>
            </a:r>
            <a:r>
              <a:rPr lang="es-ES" dirty="0"/>
              <a:t>), 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folder </a:t>
            </a:r>
            <a:r>
              <a:rPr lang="es-ES" dirty="0" err="1"/>
              <a:t>containing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executed</a:t>
            </a:r>
            <a:r>
              <a:rPr lang="es-ES" dirty="0"/>
              <a:t> (</a:t>
            </a:r>
            <a:r>
              <a:rPr lang="es-ES" b="1" dirty="0" err="1"/>
              <a:t>pyeddl</a:t>
            </a:r>
            <a:r>
              <a:rPr lang="es-ES" b="1" dirty="0"/>
              <a:t>, </a:t>
            </a:r>
            <a:r>
              <a:rPr lang="es-ES" b="1" dirty="0" err="1"/>
              <a:t>pyeddl</a:t>
            </a:r>
            <a:r>
              <a:rPr lang="es-ES" b="1" dirty="0"/>
              <a:t>/simple</a:t>
            </a:r>
            <a:r>
              <a:rPr lang="es-ES" dirty="0"/>
              <a:t>) </a:t>
            </a:r>
          </a:p>
          <a:p>
            <a:pPr lvl="1"/>
            <a:r>
              <a:rPr lang="es-ES" dirty="0"/>
              <a:t>A run script (</a:t>
            </a:r>
            <a:r>
              <a:rPr lang="es-ES" b="1" dirty="0" err="1"/>
              <a:t>runcompss.sh</a:t>
            </a:r>
            <a:r>
              <a:rPr lang="es-ES" dirty="0"/>
              <a:t>)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starts</a:t>
            </a:r>
            <a:r>
              <a:rPr lang="es-ES" dirty="0"/>
              <a:t> in a </a:t>
            </a:r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packages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Python 3.6</a:t>
            </a:r>
          </a:p>
          <a:p>
            <a:pPr lvl="1"/>
            <a:r>
              <a:rPr lang="es-ES" dirty="0" err="1"/>
              <a:t>PYCOMPSs</a:t>
            </a:r>
            <a:r>
              <a:rPr lang="es-ES" dirty="0"/>
              <a:t> 2.8</a:t>
            </a:r>
          </a:p>
          <a:p>
            <a:pPr lvl="1"/>
            <a:r>
              <a:rPr lang="es-ES" dirty="0"/>
              <a:t>PYEDDL 1.1</a:t>
            </a:r>
          </a:p>
          <a:p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-ES" dirty="0"/>
          </a:p>
          <a:p>
            <a:pPr marL="0" indent="0"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3414422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Personalizado 4">
      <a:dk1>
        <a:srgbClr val="000000"/>
      </a:dk1>
      <a:lt1>
        <a:srgbClr val="FFFFFF"/>
      </a:lt1>
      <a:dk2>
        <a:srgbClr val="155073"/>
      </a:dk2>
      <a:lt2>
        <a:srgbClr val="BFBFB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BED39A859D8643970E1CF13B4D255B" ma:contentTypeVersion="13" ma:contentTypeDescription="Create a new document." ma:contentTypeScope="" ma:versionID="808af5278010e93e5ba8f7dffd34fd3b">
  <xsd:schema xmlns:xsd="http://www.w3.org/2001/XMLSchema" xmlns:xs="http://www.w3.org/2001/XMLSchema" xmlns:p="http://schemas.microsoft.com/office/2006/metadata/properties" xmlns:ns2="569962f8-faa3-4859-973e-9198588d75b8" xmlns:ns3="02956fc1-f902-4d0d-b71d-385e1e620b61" targetNamespace="http://schemas.microsoft.com/office/2006/metadata/properties" ma:root="true" ma:fieldsID="7132772d15ed0bce6cd7de9c740e441a" ns2:_="" ns3:_="">
    <xsd:import namespace="569962f8-faa3-4859-973e-9198588d75b8"/>
    <xsd:import namespace="02956fc1-f902-4d0d-b71d-385e1e620b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962f8-faa3-4859-973e-9198588d75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56fc1-f902-4d0d-b71d-385e1e620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42646A-4287-4A80-8535-6B2DE507A4D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02956fc1-f902-4d0d-b71d-385e1e620b61"/>
    <ds:schemaRef ds:uri="569962f8-faa3-4859-973e-9198588d75b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2C8572-6490-467A-8C4F-75824393AB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7CABC7-6FAA-4F70-92F1-149128B857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9962f8-faa3-4859-973e-9198588d75b8"/>
    <ds:schemaRef ds:uri="02956fc1-f902-4d0d-b71d-385e1e620b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17387</TotalTime>
  <Words>3842</Words>
  <Application>Microsoft Macintosh PowerPoint</Application>
  <PresentationFormat>On-screen Show (16:9)</PresentationFormat>
  <Paragraphs>673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Courier New</vt:lpstr>
      <vt:lpstr>Lato Regular</vt:lpstr>
      <vt:lpstr>Monaco</vt:lpstr>
      <vt:lpstr>Raleway</vt:lpstr>
      <vt:lpstr>Raleway Black</vt:lpstr>
      <vt:lpstr>Raleway Light</vt:lpstr>
      <vt:lpstr>Raleway Medium</vt:lpstr>
      <vt:lpstr>Raleway SemiBold</vt:lpstr>
      <vt:lpstr>Times New Roman</vt:lpstr>
      <vt:lpstr>Wingdings 2</vt:lpstr>
      <vt:lpstr>Diseño personalizado</vt:lpstr>
      <vt:lpstr>Custom Design</vt:lpstr>
      <vt:lpstr>Deep-Learning and HPC to Boost Biomedical Applications for Health</vt:lpstr>
      <vt:lpstr>PowerPoint Presentation</vt:lpstr>
      <vt:lpstr>PowerPoint Presentation</vt:lpstr>
      <vt:lpstr>Kubernetes Environment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exercises with simple benchmarks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Identify the parallelism exposed by training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experiments on a parallel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Rivera</dc:creator>
  <cp:lastModifiedBy>Edu (BSC)</cp:lastModifiedBy>
  <cp:revision>817</cp:revision>
  <dcterms:created xsi:type="dcterms:W3CDTF">2016-05-27T21:17:44Z</dcterms:created>
  <dcterms:modified xsi:type="dcterms:W3CDTF">2022-01-27T06:42:27Z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0x010100F4BED39A859D8643970E1CF13B4D255B</vt:lpwstr>
  </property>
</Properties>
</file>