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pPr/>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A8A127-BB09-41A4-B1CB-CF09F8E9604A}"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BF149-3A71-4B38-9BDE-7A4D7C7AB1AD}"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415CF1-83E4-4056-B983-BD617F30DAFA}"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C543-C1A5-4BB5-A80B-9531F5C51CEB}"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B2ABE-BEC8-4A12-8AF2-3E9347C9F9C5}"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57CA91-FD83-4EFE-93EA-63992C03614F}"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6C43A-13E2-48A2-BAE5-CC73887FC199}" type="datetime1">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A2C5D3-416C-4131-8BC9-E71DA97D5A64}" type="datetime1">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1593-8386-48B7-BB85-87C0949B2086}" type="datetime1">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0F398-88D3-4D2F-9F7E-785BF8AD0274}"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A94C1-07AC-4775-8A4F-70BB05306BF7}"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pPr/>
              <a:t>10/30/2025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url?sa=E&amp;q=https%3A%2F%2Fwww.geeksforgeeks.org%2Fm-coloring-problem-backtracking-5%2F" TargetMode="External"/><Relationship Id="rId2" Type="http://schemas.openxmlformats.org/officeDocument/2006/relationships/hyperlink" Target="https://www.google.com/url?sa=E&amp;q=https%3A%2F%2Fen.wikipedia.org%2Fwiki%2FGraph_coloring" TargetMode="External"/><Relationship Id="rId1" Type="http://schemas.openxmlformats.org/officeDocument/2006/relationships/slideLayout" Target="../slideLayouts/slideLayout2.xml"/><Relationship Id="rId5" Type="http://schemas.openxmlformats.org/officeDocument/2006/relationships/hyperlink" Target="https://www.google.com/url?sa=E&amp;q=https%3A%2F%2Ftailwindcss.com%2Fdocs" TargetMode="External"/><Relationship Id="rId4" Type="http://schemas.openxmlformats.org/officeDocument/2006/relationships/hyperlink" Target="https://www.google.com/url?sa=E&amp;q=https%3A%2F%2Fbrilliant.org%2Fwiki%2Fgraph-coloring%2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21229" t="27213" r="21523" b="35253"/>
          <a:stretch>
            <a:fillRect/>
          </a:stretch>
        </p:blipFill>
        <p:spPr bwMode="auto">
          <a:xfrm>
            <a:off x="3256548" y="136525"/>
            <a:ext cx="4776536" cy="834189"/>
          </a:xfrm>
          <a:prstGeom prst="rect">
            <a:avLst/>
          </a:prstGeom>
          <a:ln>
            <a:tailEnd type="none" w="med" len="med"/>
          </a:ln>
        </p:spPr>
        <p:style>
          <a:lnRef idx="1">
            <a:schemeClr val="accent2"/>
          </a:lnRef>
          <a:fillRef idx="3">
            <a:schemeClr val="accent2"/>
          </a:fillRef>
          <a:effectRef idx="2">
            <a:schemeClr val="accent2"/>
          </a:effectRef>
          <a:fontRef idx="minor">
            <a:schemeClr val="lt1"/>
          </a:fontRef>
        </p:style>
      </p:pic>
      <p:sp>
        <p:nvSpPr>
          <p:cNvPr id="7" name="Title 6"/>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US" altLang="en-GB" sz="2400" b="1" u="sng" dirty="0">
                <a:latin typeface="Times New Roman" panose="02020603050405020304" pitchFamily="18" charset="0"/>
                <a:cs typeface="Times New Roman" panose="02020603050405020304" pitchFamily="18" charset="0"/>
              </a:rPr>
              <a:t>ROCK, PAPER, SCISSOR GAME USING MONTE CARLO SEARCH</a:t>
            </a:r>
            <a:endParaRPr lang="en-US" altLang="en-GB" sz="2400" b="1"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gridCol w="6176211"/>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smtClean="0"/>
                        <a:t>2117240070051</a:t>
                      </a:r>
                      <a:endParaRPr lang="en-US" dirty="0"/>
                    </a:p>
                  </a:txBody>
                  <a:tcPr/>
                </a:tc>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IN" dirty="0" err="1" smtClean="0"/>
                        <a:t>Deepika</a:t>
                      </a:r>
                      <a:r>
                        <a:rPr lang="en-IN" baseline="0" dirty="0" smtClean="0"/>
                        <a:t> C</a:t>
                      </a:r>
                      <a:endParaRPr lang="en-US" dirty="0"/>
                    </a:p>
                  </a:txBody>
                  <a:tcPr/>
                </a:tc>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tr>
            </a:tbl>
          </a:graphicData>
        </a:graphic>
      </p:graphicFrame>
      <p:sp>
        <p:nvSpPr>
          <p:cNvPr id="12" name="Date Placeholder 11"/>
          <p:cNvSpPr>
            <a:spLocks noGrp="1"/>
          </p:cNvSpPr>
          <p:nvPr>
            <p:ph type="dt" sz="half" idx="10"/>
          </p:nvPr>
        </p:nvSpPr>
        <p:spPr/>
        <p:txBody>
          <a:bodyPr/>
          <a:lstStyle/>
          <a:p>
            <a:fld id="{F9B0B098-7844-408D-9BB3-6B083FBEE8AA}" type="datetime1">
              <a:rPr lang="en-US" smtClean="0"/>
              <a:pPr/>
              <a:t>10/30/2025</a:t>
            </a:fld>
            <a:endParaRPr lang="en-US"/>
          </a:p>
        </p:txBody>
      </p:sp>
      <p:sp>
        <p:nvSpPr>
          <p:cNvPr id="13" name="Slide Number Placeholder 12"/>
          <p:cNvSpPr>
            <a:spLocks noGrp="1"/>
          </p:cNvSpPr>
          <p:nvPr>
            <p:ph type="sldNum" sz="quarter" idx="12"/>
          </p:nvPr>
        </p:nvSpPr>
        <p:spPr/>
        <p:txBody>
          <a:bodyPr/>
          <a:lstStyle/>
          <a:p>
            <a:fld id="{1FCEF87E-815D-44D1-B0AB-39AF0402D6A8}"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a:xfrm>
            <a:off x="838200" y="818148"/>
            <a:ext cx="10515600" cy="5358816"/>
          </a:xfrm>
        </p:spPr>
        <p:txBody>
          <a:bodyPr>
            <a:normAutofit/>
          </a:bodyPr>
          <a:lstStyle/>
          <a:p>
            <a:r>
              <a:rPr lang="en-US" sz="2000" dirty="0" smtClean="0"/>
              <a:t>The problem is to assign a color to each region on a map such that no two regions sharing a common border are assigned the same color. The core challenge is to achieve this using a predefined, and often minimal, number of colors.</a:t>
            </a:r>
          </a:p>
          <a:p>
            <a:r>
              <a:rPr lang="en-US" sz="2000" dirty="0" smtClean="0"/>
              <a:t>This can be formally defined as a Constraint Satisfaction Problem (CSP) with the following components:</a:t>
            </a:r>
          </a:p>
          <a:p>
            <a:pPr lvl="0"/>
            <a:r>
              <a:rPr lang="en-US" sz="2000" b="1" dirty="0" smtClean="0"/>
              <a:t>Variables:</a:t>
            </a:r>
            <a:r>
              <a:rPr lang="en-US" sz="2000" dirty="0" smtClean="0"/>
              <a:t> Each region of the map.</a:t>
            </a:r>
          </a:p>
          <a:p>
            <a:pPr lvl="0"/>
            <a:r>
              <a:rPr lang="en-US" sz="2000" b="1" dirty="0" smtClean="0"/>
              <a:t>Domain:</a:t>
            </a:r>
            <a:r>
              <a:rPr lang="en-US" sz="2000" dirty="0" smtClean="0"/>
              <a:t> The set of available colors that can be assigned to each region.</a:t>
            </a:r>
          </a:p>
          <a:p>
            <a:pPr lvl="0"/>
            <a:r>
              <a:rPr lang="en-US" sz="2000" b="1" dirty="0" smtClean="0"/>
              <a:t>Constraints:</a:t>
            </a:r>
            <a:r>
              <a:rPr lang="en-US" sz="2000" dirty="0" smtClean="0"/>
              <a:t> If two regions are adjacent (share a border), they cannot be assigned the same color.</a:t>
            </a:r>
          </a:p>
          <a:p>
            <a:r>
              <a:rPr lang="en-US" sz="2000" dirty="0" smtClean="0"/>
              <a:t>The application's task is to find a valid assignment of colors to all regions that satisfies all constraints for a given number of colors.</a:t>
            </a:r>
          </a:p>
          <a:p>
            <a:pPr marL="0" indent="0">
              <a:buNone/>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6FBEDF-053F-468F-8CCF-D1ACE4FBB50D}"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p:cNvSpPr>
            <a:spLocks noGrp="1"/>
          </p:cNvSpPr>
          <p:nvPr>
            <p:ph idx="1"/>
          </p:nvPr>
        </p:nvSpPr>
        <p:spPr>
          <a:xfrm>
            <a:off x="545465" y="997585"/>
            <a:ext cx="10546715" cy="4826000"/>
          </a:xfrm>
        </p:spPr>
        <p:txBody>
          <a:bodyPr>
            <a:normAutofit fontScale="92500"/>
          </a:bodyPr>
          <a:lstStyle/>
          <a:p>
            <a:r>
              <a:rPr lang="en-US" sz="2100" dirty="0" smtClean="0"/>
              <a:t>The solution is built upon several key computer science concepts:</a:t>
            </a:r>
          </a:p>
          <a:p>
            <a:pPr lvl="0"/>
            <a:r>
              <a:rPr lang="en-US" sz="2100" b="1" dirty="0" smtClean="0"/>
              <a:t>Graph Theory:</a:t>
            </a:r>
            <a:r>
              <a:rPr lang="en-US" sz="2100" dirty="0" smtClean="0"/>
              <a:t> A map is abstractly represented as a graph. Each region becomes a </a:t>
            </a:r>
            <a:r>
              <a:rPr lang="en-US" sz="2100" b="1" dirty="0" smtClean="0"/>
              <a:t>node</a:t>
            </a:r>
            <a:r>
              <a:rPr lang="en-US" sz="2100" dirty="0" smtClean="0"/>
              <a:t> (or vertex), and an </a:t>
            </a:r>
            <a:r>
              <a:rPr lang="en-US" sz="2100" b="1" dirty="0" smtClean="0"/>
              <a:t>edge</a:t>
            </a:r>
            <a:r>
              <a:rPr lang="en-US" sz="2100" dirty="0" smtClean="0"/>
              <a:t> is drawn between two nodes if their corresponding regions share a border. The map coloring problem is thus transformed into a graph coloring problem.</a:t>
            </a:r>
          </a:p>
          <a:p>
            <a:pPr lvl="0"/>
            <a:r>
              <a:rPr lang="en-US" sz="2100" b="1" dirty="0" smtClean="0"/>
              <a:t>Constraint Satisfaction Problem (CSP):</a:t>
            </a:r>
            <a:r>
              <a:rPr lang="en-US" sz="2100" dirty="0" smtClean="0"/>
              <a:t> As previously stated, the problem fits the CSP framework perfectly. The algorithm's job is to find a complete and consistent assignment for all variables.</a:t>
            </a:r>
          </a:p>
          <a:p>
            <a:pPr lvl="0"/>
            <a:r>
              <a:rPr lang="en-US" sz="2100" b="1" dirty="0" smtClean="0"/>
              <a:t>Backtracking Algorithm:</a:t>
            </a:r>
            <a:r>
              <a:rPr lang="en-US" sz="2100" dirty="0" smtClean="0"/>
              <a:t> This is a depth-first search algorithm used for solving CSPs. It works by incrementally building a solution and abandoning a path (i.e., "backtracking") as soon as it determines that the path cannot lead to a valid solution. This avoids the computational cost of exploring every possible combination.</a:t>
            </a:r>
          </a:p>
          <a:p>
            <a:pPr lvl="0"/>
            <a:r>
              <a:rPr lang="en-US" sz="2100" b="1" dirty="0" smtClean="0"/>
              <a:t>Minimum Remaining Values (MRV) Heuristic:</a:t>
            </a:r>
            <a:r>
              <a:rPr lang="en-US" sz="2100" dirty="0" smtClean="0"/>
              <a:t> To make the backtracking algorithm more efficient, the MRV heuristic is used to decide which node to color next. At each step, the algorithm selects the uncolored node that has the </a:t>
            </a:r>
            <a:r>
              <a:rPr lang="en-US" sz="2100" i="1" dirty="0" smtClean="0"/>
              <a:t>fewest</a:t>
            </a:r>
            <a:r>
              <a:rPr lang="en-US" sz="2100" dirty="0" smtClean="0"/>
              <a:t> legal color choices remaining. This "most constrained variable" strategy often leads to failures and backtracking earlier in the search process, significantly pruning the search tree and speeding up the discovery of a solution.</a:t>
            </a:r>
          </a:p>
          <a:p>
            <a:pPr marL="1828800" lvl="4" indent="0">
              <a:buNone/>
            </a:pPr>
            <a:endParaRPr lang="en-US" altLang="en-US" dirty="0">
              <a:latin typeface="Times New Roman" panose="02020603050405020304" pitchFamily="18" charset="0"/>
              <a:cs typeface="Times New Roman" panose="02020603050405020304" pitchFamily="18" charset="0"/>
            </a:endParaRPr>
          </a:p>
          <a:p>
            <a:pPr marL="1828800" lvl="4" indent="0">
              <a:buNone/>
            </a:pPr>
            <a:endParaRPr lang="en-US"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6FBEDF-053F-468F-8CCF-D1ACE4FBB50D}"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4</a:t>
            </a:fld>
            <a:endParaRPr lang="en-US"/>
          </a:p>
        </p:txBody>
      </p:sp>
      <p:graphicFrame>
        <p:nvGraphicFramePr>
          <p:cNvPr id="7" name="Table 6"/>
          <p:cNvGraphicFramePr>
            <a:graphicFrameLocks noGrp="1"/>
          </p:cNvGraphicFramePr>
          <p:nvPr/>
        </p:nvGraphicFramePr>
        <p:xfrm>
          <a:off x="1854200" y="2205222"/>
          <a:ext cx="8128000" cy="3383280"/>
        </p:xfrm>
        <a:graphic>
          <a:graphicData uri="http://schemas.openxmlformats.org/drawingml/2006/table">
            <a:tbl>
              <a:tblPr firstRow="1" bandRow="1">
                <a:tableStyleId>{21E4AEA4-8DFA-4A89-87EB-49C32662AFE0}</a:tableStyleId>
              </a:tblPr>
              <a:tblGrid>
                <a:gridCol w="4064000"/>
                <a:gridCol w="4064000"/>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70C0"/>
                          </a:solidFill>
                        </a:rPr>
                        <a:t>https://github.com/deepika-08062007/Map-coloring-AI-mini-project-</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70C0"/>
                          </a:solidFill>
                        </a:rPr>
                        <a:t>https://github.com/deepika-08062007/Map-coloring-AI-mini-project-/blob/main/AI%20Map%20Coloring-Deeps.docx</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solidFill>
                            <a:srgbClr val="0070C0"/>
                          </a:solidFill>
                        </a:rPr>
                        <a:t>https://github.com/deepika-08062007/Map-coloring-AI-mini-project-/blob/main/map%20colouring(ppt)-Deeps.pptx</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lstStyle/>
          <a:p>
            <a:pPr marL="0" lvl="0" indent="0">
              <a:buNone/>
            </a:pPr>
            <a:r>
              <a:rPr lang="en-GB" dirty="0"/>
              <a:t> </a:t>
            </a:r>
          </a:p>
          <a:p>
            <a:pPr marL="0" lvl="0" indent="0">
              <a:buNone/>
            </a:pPr>
            <a:endParaRPr 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5</a:t>
            </a:fld>
            <a:endParaRPr lang="en-US"/>
          </a:p>
        </p:txBody>
      </p:sp>
      <p:pic>
        <p:nvPicPr>
          <p:cNvPr id="7" name="Picture 6"/>
          <p:cNvPicPr/>
          <p:nvPr/>
        </p:nvPicPr>
        <p:blipFill>
          <a:blip r:embed="rId2" cstate="print"/>
          <a:srcRect/>
          <a:stretch>
            <a:fillRect/>
          </a:stretch>
        </p:blipFill>
        <p:spPr bwMode="auto">
          <a:xfrm>
            <a:off x="1918252" y="1073426"/>
            <a:ext cx="8527774" cy="529755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p:cNvSpPr>
            <a:spLocks noGrp="1"/>
          </p:cNvSpPr>
          <p:nvPr>
            <p:ph idx="1"/>
          </p:nvPr>
        </p:nvSpPr>
        <p:spPr>
          <a:xfrm>
            <a:off x="775335" y="1446396"/>
            <a:ext cx="10515600" cy="4909637"/>
          </a:xfrm>
        </p:spPr>
        <p:txBody>
          <a:bodyPr>
            <a:normAutofit/>
          </a:bodyPr>
          <a:lstStyle/>
          <a:p>
            <a:pPr lvl="0"/>
            <a:endParaRPr lang="en-US" altLang="en-US" sz="1800" dirty="0">
              <a:latin typeface="Times New Roman" panose="02020603050405020304" pitchFamily="18" charset="0"/>
              <a:cs typeface="Times New Roman" panose="02020603050405020304" pitchFamily="18" charset="0"/>
            </a:endParaRPr>
          </a:p>
          <a:p>
            <a:pPr>
              <a:buNone/>
            </a:pPr>
            <a:r>
              <a:rPr lang="en-US" dirty="0" smtClean="0"/>
              <a:t>The application successfully implements and visualizes a backtracking solver for the map coloring problem. It correctly finds valid colorings for various maps and adheres to user-defined constraints like the number of colors. The MRV heuristic proves effective in speeding up the search on more complex graphs. The user interface is intuitive, and the integration of the Gemini API adds significant educational value.</a:t>
            </a:r>
          </a:p>
          <a:p>
            <a:pPr lvl="0"/>
            <a:endParaRPr lang="en-US" altLang="en-US" dirty="0"/>
          </a:p>
          <a:p>
            <a:pPr lvl="0"/>
            <a:endParaRPr lang="en-US" altLang="en-US" dirty="0"/>
          </a:p>
          <a:p>
            <a:pPr lvl="0"/>
            <a:endParaRPr lang="en-US" alt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normAutofit/>
          </a:bodyPr>
          <a:lstStyle/>
          <a:p>
            <a:r>
              <a:rPr lang="en-IN" sz="2200" b="1" u="dbl" dirty="0" smtClean="0"/>
              <a:t>9.REFERENCE:</a:t>
            </a:r>
            <a:endParaRPr lang="en-US" sz="2200" dirty="0" smtClean="0"/>
          </a:p>
          <a:p>
            <a:r>
              <a:rPr lang="en-US" sz="2200" b="1" dirty="0" smtClean="0"/>
              <a:t>Wikipedia: Graph Coloring</a:t>
            </a:r>
            <a:endParaRPr lang="en-US" sz="2200" dirty="0" smtClean="0"/>
          </a:p>
          <a:p>
            <a:pPr lvl="0"/>
            <a:r>
              <a:rPr lang="en-US" sz="2200" b="1" dirty="0" smtClean="0"/>
              <a:t>Link:</a:t>
            </a:r>
            <a:r>
              <a:rPr lang="en-US" sz="2200" dirty="0" smtClean="0"/>
              <a:t> </a:t>
            </a:r>
            <a:r>
              <a:rPr lang="en-US" sz="2200" dirty="0" smtClean="0">
                <a:hlinkClick r:id="rId2"/>
              </a:rPr>
              <a:t>https://en.wikipedia.org/wiki/Graph_coloring</a:t>
            </a:r>
            <a:endParaRPr lang="en-US" sz="2200" dirty="0" smtClean="0"/>
          </a:p>
          <a:p>
            <a:r>
              <a:rPr lang="en-US" sz="2200" b="1" dirty="0" err="1" smtClean="0"/>
              <a:t>GeeksforGeeks</a:t>
            </a:r>
            <a:r>
              <a:rPr lang="en-US" sz="2200" b="1" dirty="0" smtClean="0"/>
              <a:t>: M-Coloring Problem &amp; Backtracking</a:t>
            </a:r>
            <a:endParaRPr lang="en-US" sz="2200" dirty="0" smtClean="0"/>
          </a:p>
          <a:p>
            <a:pPr lvl="0"/>
            <a:r>
              <a:rPr lang="en-US" sz="2200" b="1" dirty="0" smtClean="0"/>
              <a:t>Link:</a:t>
            </a:r>
            <a:r>
              <a:rPr lang="en-US" sz="2200" dirty="0" smtClean="0"/>
              <a:t> </a:t>
            </a:r>
            <a:r>
              <a:rPr lang="en-US" sz="2200" dirty="0" smtClean="0">
                <a:hlinkClick r:id="rId3"/>
              </a:rPr>
              <a:t>https://www.geeksforgeeks.org/m-coloring-problem-backtracking-5/</a:t>
            </a:r>
            <a:endParaRPr lang="en-US" sz="2200" dirty="0" smtClean="0"/>
          </a:p>
          <a:p>
            <a:r>
              <a:rPr lang="en-US" sz="2200" b="1" dirty="0" smtClean="0"/>
              <a:t>Brilliant.org: Graph Coloring</a:t>
            </a:r>
            <a:endParaRPr lang="en-US" sz="2200" dirty="0" smtClean="0"/>
          </a:p>
          <a:p>
            <a:pPr lvl="0"/>
            <a:r>
              <a:rPr lang="en-US" sz="2200" b="1" dirty="0" smtClean="0"/>
              <a:t>Link:</a:t>
            </a:r>
            <a:r>
              <a:rPr lang="en-US" sz="2200" dirty="0" smtClean="0"/>
              <a:t> </a:t>
            </a:r>
            <a:r>
              <a:rPr lang="en-US" sz="2200" dirty="0" smtClean="0">
                <a:hlinkClick r:id="rId4"/>
              </a:rPr>
              <a:t>https://brilliant.org/wiki/graph-coloring/</a:t>
            </a:r>
            <a:endParaRPr lang="en-US" sz="2200" dirty="0" smtClean="0"/>
          </a:p>
          <a:p>
            <a:r>
              <a:rPr lang="en-US" sz="2200" b="1" dirty="0" smtClean="0"/>
              <a:t>Tailwind CSS Documentation</a:t>
            </a:r>
            <a:endParaRPr lang="en-US" sz="2200" dirty="0" smtClean="0"/>
          </a:p>
          <a:p>
            <a:pPr lvl="0"/>
            <a:r>
              <a:rPr lang="en-US" sz="2200" b="1" dirty="0" smtClean="0"/>
              <a:t>Link:</a:t>
            </a:r>
            <a:r>
              <a:rPr lang="en-US" sz="2200" dirty="0" smtClean="0"/>
              <a:t> </a:t>
            </a:r>
            <a:r>
              <a:rPr lang="en-US" sz="2200" dirty="0" smtClean="0">
                <a:hlinkClick r:id="rId5"/>
              </a:rPr>
              <a:t>https://tailwindcss.com/docs</a:t>
            </a:r>
            <a:endParaRPr lang="en-US" sz="2200" dirty="0" smtClean="0"/>
          </a:p>
          <a:p>
            <a:pPr lvl="0"/>
            <a:endParaRPr lang="en-US" altLang="en-US" sz="1800" dirty="0">
              <a:latin typeface="Times New Roman" panose="02020603050405020304" pitchFamily="18" charset="0"/>
              <a:cs typeface="Times New Roman" panose="02020603050405020304" pitchFamily="18" charset="0"/>
            </a:endParaRPr>
          </a:p>
          <a:p>
            <a:pPr lvl="0"/>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7</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239</Words>
  <Application>WPS Presentation</Application>
  <PresentationFormat>Custom</PresentationFormat>
  <Paragraphs>64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ROCK, PAPER, SCISSOR GAME USING MONTE CARLO SEARCH</vt:lpstr>
      <vt:lpstr>PROBLEM STATEMENT</vt:lpstr>
      <vt:lpstr>THEORETICAL BACKGROUND</vt:lpstr>
      <vt:lpstr>IMPLEMENTATION AND CODE</vt:lpstr>
      <vt:lpstr>OUTPUT AND RESULTS</vt:lpstr>
      <vt:lpstr>OUTPUT AND RESULTS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 ACADEMIC YEAR 2025 - 2026 SEMESTER III ARTIFICIAL INTELLIGENCE LABORATORY  MINI PROJECT REVIEW   ROCK, PAPER, SCISSOR GAME USING MONTE CARLO SEARCH</dc:title>
  <dc:creator>SANKAR GANESH K</dc:creator>
  <cp:lastModifiedBy>nali</cp:lastModifiedBy>
  <cp:revision>9</cp:revision>
  <dcterms:created xsi:type="dcterms:W3CDTF">2025-10-18T08:57:00Z</dcterms:created>
  <dcterms:modified xsi:type="dcterms:W3CDTF">2025-10-30T13:53:23Z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C620BE121AB84BDCBDD01112B9CBB7E8_13</vt:lpwstr>
  </property>
  <property fmtid="{D5CDD505-2E9C-101B-9397-08002B2CF9AE}" pid="3" name="KSOProductBuildVer">
    <vt:lpwstr>1033-12.2.0.23131</vt:lpwstr>
  </property>
</Properties>
</file>