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Play"/>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9n+zSjr4B+V8X9IewXDF35vLj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4A6126-FE61-4D6A-8A2D-5D2DD77A4B00}">
  <a:tblStyle styleId="{6F4A6126-FE61-4D6A-8A2D-5D2DD77A4B00}"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E"/>
          </a:solidFill>
        </a:fill>
      </a:tcStyle>
    </a:wholeTbl>
    <a:band1H>
      <a:tcTxStyle/>
      <a:tcStyle>
        <a:fill>
          <a:solidFill>
            <a:srgbClr val="DFCBDB"/>
          </a:solidFill>
        </a:fill>
      </a:tcStyle>
    </a:band1H>
    <a:band2H>
      <a:tcTxStyle/>
    </a:band2H>
    <a:band1V>
      <a:tcTxStyle/>
      <a:tcStyle>
        <a:fill>
          <a:solidFill>
            <a:srgbClr val="DFCBDB"/>
          </a:solidFill>
        </a:fill>
      </a:tcStyle>
    </a:band1V>
    <a:band2V>
      <a:tcTxStyle/>
    </a:band2V>
    <a:lastCol>
      <a:tcTxStyle b="on" i="off">
        <a:font>
          <a:latin typeface="Aptos"/>
          <a:ea typeface="Aptos"/>
          <a:cs typeface="Aptos"/>
        </a:font>
        <a:schemeClr val="lt1"/>
      </a:tcTxStyle>
      <a:tcStyle>
        <a:fill>
          <a:solidFill>
            <a:schemeClr val="accent5"/>
          </a:solidFill>
        </a:fill>
      </a:tcStyle>
    </a:lastCol>
    <a:firstCol>
      <a:tcTxStyle b="on" i="off">
        <a:font>
          <a:latin typeface="Aptos"/>
          <a:ea typeface="Aptos"/>
          <a:cs typeface="Aptos"/>
        </a:font>
        <a:schemeClr val="lt1"/>
      </a:tcTxStyle>
      <a:tcStyle>
        <a:fill>
          <a:solidFill>
            <a:schemeClr val="accent5"/>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bold.fntdata"/><Relationship Id="rId10" Type="http://schemas.openxmlformats.org/officeDocument/2006/relationships/slide" Target="slides/slide5.xml"/><Relationship Id="rId32" Type="http://schemas.openxmlformats.org/officeDocument/2006/relationships/font" Target="fonts/Play-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dd9286ddd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dd9286ddd_0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5dd9286ddd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069aa046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069aa046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6069aa046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1f7ebe05bcb9a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f7ebe05bcb9a3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71f7ebe05bcb9a3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069aa046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069aa046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6069aa046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069aa046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069aa046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6069aa046c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069aa046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069aa046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6069aa046c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6e9531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6e9531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66e9531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6e953195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6e953195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66e953195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6e953195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6e9531950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366e9531950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6e953195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66e9531950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66e9531950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66e9531950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66e9531950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66e9531950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b005656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b005656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5b0056561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trips/>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343475" y="248474"/>
            <a:ext cx="9433800" cy="1821375"/>
          </a:xfrm>
          <a:prstGeom prst="rect">
            <a:avLst/>
          </a:prstGeom>
          <a:noFill/>
          <a:ln>
            <a:noFill/>
          </a:ln>
        </p:spPr>
      </p:pic>
      <p:sp>
        <p:nvSpPr>
          <p:cNvPr id="89" name="Google Shape;89;p1"/>
          <p:cNvSpPr txBox="1"/>
          <p:nvPr>
            <p:ph idx="1" type="subTitle"/>
          </p:nvPr>
        </p:nvSpPr>
        <p:spPr>
          <a:xfrm>
            <a:off x="2257150" y="3994201"/>
            <a:ext cx="7255800" cy="178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latin typeface="Times New Roman"/>
                <a:ea typeface="Times New Roman"/>
                <a:cs typeface="Times New Roman"/>
                <a:sym typeface="Times New Roman"/>
              </a:rPr>
              <a:t>BATCH MEMBERS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INDUJA N                                      811722001015</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DEEPIKA  P                                   811722001007</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MACTHALIN SWEETY  S           811722001029</a:t>
            </a:r>
            <a:endParaRPr>
              <a:latin typeface="Times New Roman"/>
              <a:ea typeface="Times New Roman"/>
              <a:cs typeface="Times New Roman"/>
              <a:sym typeface="Times New Roman"/>
            </a:endParaRPr>
          </a:p>
        </p:txBody>
      </p:sp>
      <p:sp>
        <p:nvSpPr>
          <p:cNvPr id="90" name="Google Shape;90;p1"/>
          <p:cNvSpPr txBox="1"/>
          <p:nvPr/>
        </p:nvSpPr>
        <p:spPr>
          <a:xfrm>
            <a:off x="2332420" y="2329906"/>
            <a:ext cx="8034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DEPARTMENT OF ARTIFICIAL INTELLIGENCE </a:t>
            </a:r>
            <a:endParaRPr b="1" sz="2400">
              <a:solidFill>
                <a:schemeClr val="dk1"/>
              </a:solidFill>
              <a:latin typeface="Times New Roman"/>
              <a:ea typeface="Times New Roman"/>
              <a:cs typeface="Times New Roman"/>
              <a:sym typeface="Times New Roman"/>
            </a:endParaRPr>
          </a:p>
        </p:txBody>
      </p:sp>
      <p:sp>
        <p:nvSpPr>
          <p:cNvPr id="91" name="Google Shape;91;p1"/>
          <p:cNvSpPr txBox="1"/>
          <p:nvPr/>
        </p:nvSpPr>
        <p:spPr>
          <a:xfrm>
            <a:off x="3929412" y="2939747"/>
            <a:ext cx="5892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DESIGN PROJECT–II  </a:t>
            </a:r>
            <a:r>
              <a:rPr b="1" lang="en-US" sz="18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20AM6203</a:t>
            </a:r>
            <a:endParaRPr b="1">
              <a:latin typeface="Times New Roman"/>
              <a:ea typeface="Times New Roman"/>
              <a:cs typeface="Times New Roman"/>
              <a:sym typeface="Times New Roman"/>
            </a:endParaRPr>
          </a:p>
        </p:txBody>
      </p:sp>
      <p:sp>
        <p:nvSpPr>
          <p:cNvPr id="92" name="Google Shape;92;p1"/>
          <p:cNvSpPr txBox="1"/>
          <p:nvPr/>
        </p:nvSpPr>
        <p:spPr>
          <a:xfrm>
            <a:off x="4790435" y="3482421"/>
            <a:ext cx="371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BATCH NO :  03</a:t>
            </a:r>
            <a:endParaRPr sz="1800">
              <a:solidFill>
                <a:schemeClr val="dk1"/>
              </a:solidFill>
              <a:latin typeface="Times New Roman"/>
              <a:ea typeface="Times New Roman"/>
              <a:cs typeface="Times New Roman"/>
              <a:sym typeface="Times New Roman"/>
            </a:endParaRPr>
          </a:p>
        </p:txBody>
      </p:sp>
      <p:sp>
        <p:nvSpPr>
          <p:cNvPr id="93" name="Google Shape;93;p1"/>
          <p:cNvSpPr txBox="1"/>
          <p:nvPr/>
        </p:nvSpPr>
        <p:spPr>
          <a:xfrm>
            <a:off x="6664943" y="5963188"/>
            <a:ext cx="4963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GUIDED  BY </a:t>
            </a:r>
            <a:endParaRPr b="1">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Mrs. D. Deena Rose, M.E., (Ph.D), </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strips/>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0"/>
          <p:cNvSpPr txBox="1"/>
          <p:nvPr>
            <p:ph type="title"/>
          </p:nvPr>
        </p:nvSpPr>
        <p:spPr>
          <a:xfrm>
            <a:off x="709875" y="179775"/>
            <a:ext cx="10515600" cy="113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Times New Roman"/>
              <a:buNone/>
            </a:pPr>
            <a:r>
              <a:rPr b="1" lang="en-US" sz="3600">
                <a:latin typeface="Times New Roman"/>
                <a:ea typeface="Times New Roman"/>
                <a:cs typeface="Times New Roman"/>
                <a:sym typeface="Times New Roman"/>
              </a:rPr>
              <a:t>SYSTEM &amp; SOFTWARE SPECIFICATION </a:t>
            </a:r>
            <a:endParaRPr b="1" sz="3600"/>
          </a:p>
        </p:txBody>
      </p:sp>
      <p:sp>
        <p:nvSpPr>
          <p:cNvPr id="161" name="Google Shape;161;p10"/>
          <p:cNvSpPr txBox="1"/>
          <p:nvPr>
            <p:ph idx="1" type="body"/>
          </p:nvPr>
        </p:nvSpPr>
        <p:spPr>
          <a:xfrm>
            <a:off x="838200" y="1267952"/>
            <a:ext cx="10515600" cy="2966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200"/>
              <a:buNone/>
            </a:pPr>
            <a:r>
              <a:rPr b="1" lang="en-US" sz="2000">
                <a:latin typeface="Times New Roman"/>
                <a:ea typeface="Times New Roman"/>
                <a:cs typeface="Times New Roman"/>
                <a:sym typeface="Times New Roman"/>
              </a:rPr>
              <a:t>SOFTWARE SPECIFICATIONS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Operating System: </a:t>
            </a:r>
            <a:r>
              <a:rPr lang="en-US" sz="2000">
                <a:latin typeface="Times New Roman"/>
                <a:ea typeface="Times New Roman"/>
                <a:cs typeface="Times New Roman"/>
                <a:sym typeface="Times New Roman"/>
              </a:rPr>
              <a:t>Windows 10/11, macOS, or Linux-based environments.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Programming Language: </a:t>
            </a:r>
            <a:r>
              <a:rPr lang="en-US" sz="2000">
                <a:latin typeface="Times New Roman"/>
                <a:ea typeface="Times New Roman"/>
                <a:cs typeface="Times New Roman"/>
                <a:sym typeface="Times New Roman"/>
              </a:rPr>
              <a:t>Python, JavaScript, and Flask for AI backend development.</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Database: </a:t>
            </a:r>
            <a:r>
              <a:rPr lang="en-US" sz="2000">
                <a:latin typeface="Times New Roman"/>
                <a:ea typeface="Times New Roman"/>
                <a:cs typeface="Times New Roman"/>
                <a:sym typeface="Times New Roman"/>
              </a:rPr>
              <a:t>MySQL for storing user data and learning progress.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Frameworks &amp; Libraries: </a:t>
            </a:r>
            <a:r>
              <a:rPr lang="en-US" sz="2000">
                <a:latin typeface="Times New Roman"/>
                <a:ea typeface="Times New Roman"/>
                <a:cs typeface="Times New Roman"/>
                <a:sym typeface="Times New Roman"/>
              </a:rPr>
              <a:t>TensorFlow, PyTorch, Flask.</a:t>
            </a:r>
            <a:endParaRPr sz="2000">
              <a:latin typeface="Times New Roman"/>
              <a:ea typeface="Times New Roman"/>
              <a:cs typeface="Times New Roman"/>
              <a:sym typeface="Times New Roman"/>
            </a:endParaRPr>
          </a:p>
        </p:txBody>
      </p:sp>
      <p:sp>
        <p:nvSpPr>
          <p:cNvPr id="162" name="Google Shape;162;p10"/>
          <p:cNvSpPr txBox="1"/>
          <p:nvPr>
            <p:ph idx="1" type="body"/>
          </p:nvPr>
        </p:nvSpPr>
        <p:spPr>
          <a:xfrm>
            <a:off x="836675" y="4234650"/>
            <a:ext cx="10515600" cy="24579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None/>
            </a:pPr>
            <a:r>
              <a:rPr b="1" lang="en-US" sz="2000">
                <a:latin typeface="Times New Roman"/>
                <a:ea typeface="Times New Roman"/>
                <a:cs typeface="Times New Roman"/>
                <a:sym typeface="Times New Roman"/>
              </a:rPr>
              <a:t>WEB FRAMEWORK:</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SzPts val="2000"/>
              <a:buChar char="•"/>
            </a:pPr>
            <a:r>
              <a:rPr b="1" lang="en-US" sz="2000">
                <a:latin typeface="Times New Roman"/>
                <a:ea typeface="Times New Roman"/>
                <a:cs typeface="Times New Roman"/>
                <a:sym typeface="Times New Roman"/>
              </a:rPr>
              <a:t>Frontend: </a:t>
            </a:r>
            <a:r>
              <a:rPr lang="en-US" sz="2000">
                <a:latin typeface="Times New Roman"/>
                <a:ea typeface="Times New Roman"/>
                <a:cs typeface="Times New Roman"/>
                <a:sym typeface="Times New Roman"/>
              </a:rPr>
              <a:t>ReactJS, Angular, or Vue.js for creating interactive learning interfaces.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SzPts val="2000"/>
              <a:buChar char="•"/>
            </a:pPr>
            <a:r>
              <a:rPr b="1" lang="en-US" sz="2000">
                <a:latin typeface="Times New Roman"/>
                <a:ea typeface="Times New Roman"/>
                <a:cs typeface="Times New Roman"/>
                <a:sym typeface="Times New Roman"/>
              </a:rPr>
              <a:t>Backend: </a:t>
            </a:r>
            <a:r>
              <a:rPr lang="en-US" sz="2000">
                <a:latin typeface="Times New Roman"/>
                <a:ea typeface="Times New Roman"/>
                <a:cs typeface="Times New Roman"/>
                <a:sym typeface="Times New Roman"/>
              </a:rPr>
              <a:t>Node.js with Express or Django/Flask for handling API requests.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SzPts val="2000"/>
              <a:buChar char="•"/>
            </a:pPr>
            <a:r>
              <a:rPr b="1" lang="en-US" sz="2000">
                <a:latin typeface="Times New Roman"/>
                <a:ea typeface="Times New Roman"/>
                <a:cs typeface="Times New Roman"/>
                <a:sym typeface="Times New Roman"/>
              </a:rPr>
              <a:t>AI API Integration: </a:t>
            </a:r>
            <a:r>
              <a:rPr lang="en-US" sz="2000">
                <a:latin typeface="Times New Roman"/>
                <a:ea typeface="Times New Roman"/>
                <a:cs typeface="Times New Roman"/>
                <a:sym typeface="Times New Roman"/>
              </a:rPr>
              <a:t>OpenRouter with custom models for adaptive learning recommendations.</a:t>
            </a:r>
            <a:endParaRPr b="1" sz="2000">
              <a:latin typeface="Times New Roman"/>
              <a:ea typeface="Times New Roman"/>
              <a:cs typeface="Times New Roman"/>
              <a:sym typeface="Times New Roman"/>
            </a:endParaRPr>
          </a:p>
        </p:txBody>
      </p:sp>
    </p:spTree>
  </p:cSld>
  <p:clrMapOvr>
    <a:masterClrMapping/>
  </p:clrMapOvr>
  <p:transition spd="slow">
    <p:strips/>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600">
                <a:latin typeface="Times New Roman"/>
                <a:ea typeface="Times New Roman"/>
                <a:cs typeface="Times New Roman"/>
                <a:sym typeface="Times New Roman"/>
              </a:rPr>
              <a:t>MODULES</a:t>
            </a:r>
            <a:endParaRPr b="1" sz="4800"/>
          </a:p>
        </p:txBody>
      </p:sp>
      <p:sp>
        <p:nvSpPr>
          <p:cNvPr id="168" name="Google Shape;168;p12"/>
          <p:cNvSpPr txBox="1"/>
          <p:nvPr>
            <p:ph type="title"/>
          </p:nvPr>
        </p:nvSpPr>
        <p:spPr>
          <a:xfrm>
            <a:off x="1490125" y="1477900"/>
            <a:ext cx="10090500" cy="4348800"/>
          </a:xfrm>
          <a:prstGeom prst="rect">
            <a:avLst/>
          </a:prstGeom>
          <a:noFill/>
          <a:ln>
            <a:noFill/>
          </a:ln>
        </p:spPr>
        <p:txBody>
          <a:bodyPr anchorCtr="0" anchor="ctr" bIns="45700" lIns="91425" spcFirstLastPara="1" rIns="91425" wrap="square" tIns="45700">
            <a:normAutofit/>
          </a:bodyPr>
          <a:lstStyle/>
          <a:p>
            <a:pPr indent="-381000" lvl="0" marL="457200" rtl="0" algn="l">
              <a:lnSpc>
                <a:spcPct val="15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 Learning Capacity </a:t>
            </a:r>
            <a:r>
              <a:rPr lang="en-US" sz="2400">
                <a:latin typeface="Times New Roman"/>
                <a:ea typeface="Times New Roman"/>
                <a:cs typeface="Times New Roman"/>
                <a:sym typeface="Times New Roman"/>
              </a:rPr>
              <a:t>Analysis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 Goal Selection &amp; Recommendation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 Final Assessment &amp; Performance Feedback</a:t>
            </a:r>
            <a:endParaRPr sz="24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transition spd="slow">
    <p:strips/>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5dd9286ddd_0_220"/>
          <p:cNvSpPr txBox="1"/>
          <p:nvPr>
            <p:ph type="title"/>
          </p:nvPr>
        </p:nvSpPr>
        <p:spPr>
          <a:xfrm>
            <a:off x="838200" y="2175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1200"/>
              </a:spcBef>
              <a:spcAft>
                <a:spcPts val="1200"/>
              </a:spcAft>
              <a:buNone/>
            </a:pPr>
            <a:r>
              <a:rPr b="1" lang="en-US" sz="3600">
                <a:latin typeface="Times New Roman"/>
                <a:ea typeface="Times New Roman"/>
                <a:cs typeface="Times New Roman"/>
                <a:sym typeface="Times New Roman"/>
              </a:rPr>
              <a:t>LEARNING CAPACITY ANALYSIS</a:t>
            </a:r>
            <a:endParaRPr b="1" sz="3600">
              <a:latin typeface="Times New Roman"/>
              <a:ea typeface="Times New Roman"/>
              <a:cs typeface="Times New Roman"/>
              <a:sym typeface="Times New Roman"/>
            </a:endParaRPr>
          </a:p>
        </p:txBody>
      </p:sp>
      <p:sp>
        <p:nvSpPr>
          <p:cNvPr id="175" name="Google Shape;175;g35dd9286ddd_0_220"/>
          <p:cNvSpPr txBox="1"/>
          <p:nvPr>
            <p:ph idx="1" type="body"/>
          </p:nvPr>
        </p:nvSpPr>
        <p:spPr>
          <a:xfrm>
            <a:off x="910625" y="1814275"/>
            <a:ext cx="9900900" cy="4351200"/>
          </a:xfrm>
          <a:prstGeom prst="rect">
            <a:avLst/>
          </a:prstGeom>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en-US" sz="2000">
                <a:latin typeface="Times New Roman"/>
                <a:ea typeface="Times New Roman"/>
                <a:cs typeface="Times New Roman"/>
                <a:sym typeface="Times New Roman"/>
              </a:rPr>
              <a:t>Purpose:</a:t>
            </a:r>
            <a:endParaRPr b="1" sz="20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Learning Capacity Analysis module assesses a user’s strengths and weaknesses through a </a:t>
            </a:r>
            <a:r>
              <a:rPr b="1" lang="en-US" sz="2000">
                <a:latin typeface="Times New Roman"/>
                <a:ea typeface="Times New Roman"/>
                <a:cs typeface="Times New Roman"/>
                <a:sym typeface="Times New Roman"/>
              </a:rPr>
              <a:t>dynamic quiz system</a:t>
            </a:r>
            <a:r>
              <a:rPr lang="en-US" sz="2000">
                <a:latin typeface="Times New Roman"/>
                <a:ea typeface="Times New Roman"/>
                <a:cs typeface="Times New Roman"/>
                <a:sym typeface="Times New Roman"/>
              </a:rPr>
              <a:t>. It customizes question difficulty based on real-time responses, identifying core learning gaps. </a:t>
            </a:r>
            <a:endParaRPr sz="2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Key Features:</a:t>
            </a:r>
            <a:endParaRPr b="1" sz="2000">
              <a:latin typeface="Times New Roman"/>
              <a:ea typeface="Times New Roman"/>
              <a:cs typeface="Times New Roman"/>
              <a:sym typeface="Times New Roman"/>
            </a:endParaRPr>
          </a:p>
          <a:p>
            <a:pPr indent="-355600" lvl="0" marL="457200" rtl="0" algn="l">
              <a:lnSpc>
                <a:spcPct val="150000"/>
              </a:lnSpc>
              <a:spcBef>
                <a:spcPts val="1200"/>
              </a:spcBef>
              <a:spcAft>
                <a:spcPts val="0"/>
              </a:spcAft>
              <a:buSzPts val="2000"/>
              <a:buChar char="●"/>
            </a:pPr>
            <a:r>
              <a:rPr lang="en-US" sz="2000">
                <a:latin typeface="Times New Roman"/>
                <a:ea typeface="Times New Roman"/>
                <a:cs typeface="Times New Roman"/>
                <a:sym typeface="Times New Roman"/>
              </a:rPr>
              <a:t>AI-powered </a:t>
            </a:r>
            <a:r>
              <a:rPr b="1" lang="en-US" sz="2000">
                <a:latin typeface="Times New Roman"/>
                <a:ea typeface="Times New Roman"/>
                <a:cs typeface="Times New Roman"/>
                <a:sym typeface="Times New Roman"/>
              </a:rPr>
              <a:t>adaptive assessments</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Automated difficulty scaling using response patterns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Personalized quiz generation based on user profiles</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6069aa046c_0_2"/>
          <p:cNvSpPr txBox="1"/>
          <p:nvPr>
            <p:ph type="title"/>
          </p:nvPr>
        </p:nvSpPr>
        <p:spPr>
          <a:xfrm>
            <a:off x="537475"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Algorithms in Learning Capacity Analysis</a:t>
            </a:r>
            <a:endParaRPr b="1" sz="3000">
              <a:latin typeface="Times New Roman"/>
              <a:ea typeface="Times New Roman"/>
              <a:cs typeface="Times New Roman"/>
              <a:sym typeface="Times New Roman"/>
            </a:endParaRPr>
          </a:p>
        </p:txBody>
      </p:sp>
      <p:sp>
        <p:nvSpPr>
          <p:cNvPr id="182" name="Google Shape;182;g36069aa046c_0_2"/>
          <p:cNvSpPr txBox="1"/>
          <p:nvPr>
            <p:ph idx="1" type="body"/>
          </p:nvPr>
        </p:nvSpPr>
        <p:spPr>
          <a:xfrm>
            <a:off x="717950" y="1096850"/>
            <a:ext cx="10927200" cy="5382000"/>
          </a:xfrm>
          <a:prstGeom prst="rect">
            <a:avLst/>
          </a:prstGeom>
        </p:spPr>
        <p:txBody>
          <a:bodyPr anchorCtr="0" anchor="t" bIns="45700" lIns="91425" spcFirstLastPara="1" rIns="91425" wrap="square" tIns="45700">
            <a:noAutofit/>
          </a:bodyPr>
          <a:lstStyle/>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1. Adaptive Question Selection - Bayesian Adaptive Testing:</a:t>
            </a:r>
            <a:endParaRPr b="1"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The system uses probability models to determine the best next question for the user based on their previous answers, ensuring questions neither feel too easy nor too hard.</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2. Pattern Recognition for Weak Areas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Algorithm</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K-Means Clustering:</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Analyzes responses to group users into different learning categories. Identifies weak concepts based on common incorrect responses.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3. Performance Evaluation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Reinforcement Learning Model:</a:t>
            </a:r>
            <a:endParaRPr b="1"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Adjusts quiz difficulty dynamically using a reward-based learning system. If a user consistently answers questions correctly, the system increases complexity. If the user struggles, easier foundational concepts are reinforced.</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71f7ebe05bcb9a32_0"/>
          <p:cNvSpPr txBox="1"/>
          <p:nvPr>
            <p:ph type="title"/>
          </p:nvPr>
        </p:nvSpPr>
        <p:spPr>
          <a:xfrm>
            <a:off x="679250" y="172100"/>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1200"/>
              </a:spcBef>
              <a:spcAft>
                <a:spcPts val="1200"/>
              </a:spcAft>
              <a:buNone/>
            </a:pPr>
            <a:r>
              <a:rPr b="1" lang="en-US" sz="3600">
                <a:latin typeface="Times New Roman"/>
                <a:ea typeface="Times New Roman"/>
                <a:cs typeface="Times New Roman"/>
                <a:sym typeface="Times New Roman"/>
              </a:rPr>
              <a:t>GOAL SELECTION &amp; RECOMMENDATION</a:t>
            </a:r>
            <a:endParaRPr b="1" sz="3600">
              <a:latin typeface="Times New Roman"/>
              <a:ea typeface="Times New Roman"/>
              <a:cs typeface="Times New Roman"/>
              <a:sym typeface="Times New Roman"/>
            </a:endParaRPr>
          </a:p>
        </p:txBody>
      </p:sp>
      <p:sp>
        <p:nvSpPr>
          <p:cNvPr id="189" name="Google Shape;189;g71f7ebe05bcb9a32_0"/>
          <p:cNvSpPr txBox="1"/>
          <p:nvPr>
            <p:ph idx="1" type="body"/>
          </p:nvPr>
        </p:nvSpPr>
        <p:spPr>
          <a:xfrm>
            <a:off x="838200" y="1825625"/>
            <a:ext cx="107115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2000">
                <a:latin typeface="Times New Roman"/>
                <a:ea typeface="Times New Roman"/>
                <a:cs typeface="Times New Roman"/>
                <a:sym typeface="Times New Roman"/>
              </a:rPr>
              <a:t>Purpose:</a:t>
            </a:r>
            <a:endParaRPr b="1" sz="20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This module helps users define career goals and recommends a </a:t>
            </a:r>
            <a:r>
              <a:rPr b="1" lang="en-US" sz="2000">
                <a:latin typeface="Times New Roman"/>
                <a:ea typeface="Times New Roman"/>
                <a:cs typeface="Times New Roman"/>
                <a:sym typeface="Times New Roman"/>
              </a:rPr>
              <a:t>personalized learning pathway</a:t>
            </a:r>
            <a:r>
              <a:rPr lang="en-US" sz="2000">
                <a:latin typeface="Times New Roman"/>
                <a:ea typeface="Times New Roman"/>
                <a:cs typeface="Times New Roman"/>
                <a:sym typeface="Times New Roman"/>
              </a:rPr>
              <a:t>.It aligns learning strategies with career aspirations through AI-powered analysis.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Key Features: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Char char="●"/>
            </a:pPr>
            <a:r>
              <a:rPr lang="en-US" sz="2000">
                <a:latin typeface="Times New Roman"/>
                <a:ea typeface="Times New Roman"/>
                <a:cs typeface="Times New Roman"/>
                <a:sym typeface="Times New Roman"/>
              </a:rPr>
              <a:t>AI-driven </a:t>
            </a:r>
            <a:r>
              <a:rPr b="1" lang="en-US" sz="2000">
                <a:latin typeface="Times New Roman"/>
                <a:ea typeface="Times New Roman"/>
                <a:cs typeface="Times New Roman"/>
                <a:sym typeface="Times New Roman"/>
              </a:rPr>
              <a:t>career recommendations</a:t>
            </a:r>
            <a:endParaRPr b="1"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Learning path generation based on quiz results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Tailored study plan using intelligent ranking</a:t>
            </a:r>
            <a:endParaRPr sz="2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6069aa046c_0_11"/>
          <p:cNvSpPr txBox="1"/>
          <p:nvPr>
            <p:ph type="title"/>
          </p:nvPr>
        </p:nvSpPr>
        <p:spPr>
          <a:xfrm>
            <a:off x="611125" y="228875"/>
            <a:ext cx="10515600" cy="105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Algorithms in Goal Selection</a:t>
            </a:r>
            <a:endParaRPr b="1" sz="3000">
              <a:latin typeface="Times New Roman"/>
              <a:ea typeface="Times New Roman"/>
              <a:cs typeface="Times New Roman"/>
              <a:sym typeface="Times New Roman"/>
            </a:endParaRPr>
          </a:p>
        </p:txBody>
      </p:sp>
      <p:sp>
        <p:nvSpPr>
          <p:cNvPr id="196" name="Google Shape;196;g36069aa046c_0_11"/>
          <p:cNvSpPr txBox="1"/>
          <p:nvPr>
            <p:ph idx="1" type="body"/>
          </p:nvPr>
        </p:nvSpPr>
        <p:spPr>
          <a:xfrm>
            <a:off x="838200" y="1491950"/>
            <a:ext cx="10515600" cy="4684800"/>
          </a:xfrm>
          <a:prstGeom prst="rect">
            <a:avLst/>
          </a:prstGeom>
        </p:spPr>
        <p:txBody>
          <a:bodyPr anchorCtr="0" anchor="ctr" bIns="45700" lIns="91425" spcFirstLastPara="1" rIns="91425" wrap="square" tIns="45700">
            <a:noAutofit/>
          </a:bodyPr>
          <a:lstStyle/>
          <a:p>
            <a:pPr indent="0" lvl="0" marL="0" rtl="0" algn="just">
              <a:lnSpc>
                <a:spcPct val="130000"/>
              </a:lnSpc>
              <a:spcBef>
                <a:spcPts val="1200"/>
              </a:spcBef>
              <a:spcAft>
                <a:spcPts val="0"/>
              </a:spcAft>
              <a:buNone/>
            </a:pPr>
            <a:r>
              <a:rPr b="1" lang="en-US" sz="2000">
                <a:latin typeface="Times New Roman"/>
                <a:ea typeface="Times New Roman"/>
                <a:cs typeface="Times New Roman"/>
                <a:sym typeface="Times New Roman"/>
              </a:rPr>
              <a:t>1. User Profile Matching - Decision Tree Classification:</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Maps user strengths to relevant career paths. Based on initial quiz results and study preferences, the system decides which career paths best suit the user’s capabilities.</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b="1" lang="en-US" sz="2000">
                <a:latin typeface="Times New Roman"/>
                <a:ea typeface="Times New Roman"/>
                <a:cs typeface="Times New Roman"/>
                <a:sym typeface="Times New Roman"/>
              </a:rPr>
              <a:t>2. AI-powered Study Plan Generation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Collaborative Filtering (Recommendation System):</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Learns from similar user profiles and suggests study materials, tutorials, and learning activities based on patterns found in successful learners.</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b="1" lang="en-US" sz="2000">
                <a:latin typeface="Times New Roman"/>
                <a:ea typeface="Times New Roman"/>
                <a:cs typeface="Times New Roman"/>
                <a:sym typeface="Times New Roman"/>
              </a:rPr>
              <a:t>3. Adaptive Learning Path Optimization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Neural Networks &amp; Reinforcement Learning:</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Continuously improves learning recommendations by tracking user engagement and adjusting the curriculum accordingly.</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6069aa046c_0_19"/>
          <p:cNvSpPr txBox="1"/>
          <p:nvPr>
            <p:ph type="title"/>
          </p:nvPr>
        </p:nvSpPr>
        <p:spPr>
          <a:xfrm>
            <a:off x="520300" y="126700"/>
            <a:ext cx="10515600" cy="1217700"/>
          </a:xfrm>
          <a:prstGeom prst="rect">
            <a:avLst/>
          </a:prstGeom>
        </p:spPr>
        <p:txBody>
          <a:bodyPr anchorCtr="0" anchor="ctr" bIns="45700" lIns="91425" spcFirstLastPara="1" rIns="91425" wrap="square" tIns="45700">
            <a:normAutofit/>
          </a:bodyPr>
          <a:lstStyle/>
          <a:p>
            <a:pPr indent="0" lvl="0" marL="0" rtl="0" algn="l">
              <a:lnSpc>
                <a:spcPct val="150000"/>
              </a:lnSpc>
              <a:spcBef>
                <a:spcPts val="1200"/>
              </a:spcBef>
              <a:spcAft>
                <a:spcPts val="1200"/>
              </a:spcAft>
              <a:buSzPts val="990"/>
              <a:buNone/>
            </a:pPr>
            <a:r>
              <a:rPr b="1" lang="en-US" sz="3240">
                <a:latin typeface="Times New Roman"/>
                <a:ea typeface="Times New Roman"/>
                <a:cs typeface="Times New Roman"/>
                <a:sym typeface="Times New Roman"/>
              </a:rPr>
              <a:t>FINAL ASSESSMENT &amp; PERFORMANCE FEEDBACK</a:t>
            </a:r>
            <a:endParaRPr b="1" sz="3240">
              <a:latin typeface="Times New Roman"/>
              <a:ea typeface="Times New Roman"/>
              <a:cs typeface="Times New Roman"/>
              <a:sym typeface="Times New Roman"/>
            </a:endParaRPr>
          </a:p>
        </p:txBody>
      </p:sp>
      <p:sp>
        <p:nvSpPr>
          <p:cNvPr id="203" name="Google Shape;203;g36069aa046c_0_19"/>
          <p:cNvSpPr txBox="1"/>
          <p:nvPr>
            <p:ph idx="1" type="body"/>
          </p:nvPr>
        </p:nvSpPr>
        <p:spPr>
          <a:xfrm>
            <a:off x="838200" y="1496350"/>
            <a:ext cx="10007400" cy="43512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Purpose:</a:t>
            </a:r>
            <a:endParaRPr b="1" sz="20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final exam module measures mastery over learned concepts, evaluates progress trends, and suggests improvement areas.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Key Features: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AI-generated final exam tailored to the user’s learning path</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Char char="●"/>
            </a:pPr>
            <a:r>
              <a:rPr lang="en-US" sz="2000">
                <a:latin typeface="Times New Roman"/>
                <a:ea typeface="Times New Roman"/>
                <a:cs typeface="Times New Roman"/>
                <a:sym typeface="Times New Roman"/>
              </a:rPr>
              <a:t>Real-time </a:t>
            </a:r>
            <a:r>
              <a:rPr b="1" lang="en-US" sz="2000">
                <a:latin typeface="Times New Roman"/>
                <a:ea typeface="Times New Roman"/>
                <a:cs typeface="Times New Roman"/>
                <a:sym typeface="Times New Roman"/>
              </a:rPr>
              <a:t>performance scoring</a:t>
            </a:r>
            <a:r>
              <a:rPr lang="en-US" sz="2000">
                <a:latin typeface="Times New Roman"/>
                <a:ea typeface="Times New Roman"/>
                <a:cs typeface="Times New Roman"/>
                <a:sym typeface="Times New Roman"/>
              </a:rPr>
              <a:t> and feedback</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Personalized study reinforcement recommendations</a:t>
            </a:r>
            <a:endParaRPr sz="20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6069aa046c_0_27"/>
          <p:cNvSpPr txBox="1"/>
          <p:nvPr>
            <p:ph type="title"/>
          </p:nvPr>
        </p:nvSpPr>
        <p:spPr>
          <a:xfrm>
            <a:off x="508925" y="376475"/>
            <a:ext cx="10515600" cy="1024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Algorithms in Final Assessment</a:t>
            </a:r>
            <a:endParaRPr b="1" sz="3000">
              <a:latin typeface="Times New Roman"/>
              <a:ea typeface="Times New Roman"/>
              <a:cs typeface="Times New Roman"/>
              <a:sym typeface="Times New Roman"/>
            </a:endParaRPr>
          </a:p>
        </p:txBody>
      </p:sp>
      <p:sp>
        <p:nvSpPr>
          <p:cNvPr id="210" name="Google Shape;210;g36069aa046c_0_27"/>
          <p:cNvSpPr txBox="1"/>
          <p:nvPr>
            <p:ph idx="1" type="body"/>
          </p:nvPr>
        </p:nvSpPr>
        <p:spPr>
          <a:xfrm>
            <a:off x="838200" y="1582800"/>
            <a:ext cx="10515600" cy="4593900"/>
          </a:xfrm>
          <a:prstGeom prst="rect">
            <a:avLst/>
          </a:prstGeom>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1. Exam Question Optimization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Markov Decision Process (MDP):</a:t>
            </a:r>
            <a:r>
              <a:rPr lang="en-US" sz="2000">
                <a:latin typeface="Times New Roman"/>
                <a:ea typeface="Times New Roman"/>
                <a:cs typeface="Times New Roman"/>
                <a:sym typeface="Times New Roman"/>
              </a:rPr>
              <a:t> The system selects exam questions dynamically based on the user’s skill level. If previous responses indicate strong understanding, more complex questions appear.</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2. Performance Analysis &amp; Scoring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Linear Regression Model:</a:t>
            </a:r>
            <a:r>
              <a:rPr lang="en-US" sz="2000">
                <a:latin typeface="Times New Roman"/>
                <a:ea typeface="Times New Roman"/>
                <a:cs typeface="Times New Roman"/>
                <a:sym typeface="Times New Roman"/>
              </a:rPr>
              <a:t> Compares a user’s final test performance against their initial capacity test, predicting learning improvement trends over time.</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b="1" lang="en-US" sz="2000">
                <a:latin typeface="Times New Roman"/>
                <a:ea typeface="Times New Roman"/>
                <a:cs typeface="Times New Roman"/>
                <a:sym typeface="Times New Roman"/>
              </a:rPr>
              <a:t>3. AI-generated Feedback &amp; Study Recommendations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Natural Language Processing (NLP) Model:</a:t>
            </a:r>
            <a:r>
              <a:rPr lang="en-US" sz="2000">
                <a:latin typeface="Times New Roman"/>
                <a:ea typeface="Times New Roman"/>
                <a:cs typeface="Times New Roman"/>
                <a:sym typeface="Times New Roman"/>
              </a:rPr>
              <a:t> The system automatically generates feedback using AI-driven text processing to provide personalized study suggestions for weak areas.</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38200" y="553151"/>
            <a:ext cx="10515600" cy="96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r>
              <a:rPr b="1" lang="en-US" sz="3600">
                <a:latin typeface="Times New Roman"/>
                <a:ea typeface="Times New Roman"/>
                <a:cs typeface="Times New Roman"/>
                <a:sym typeface="Times New Roman"/>
              </a:rPr>
              <a:t>ADVANTAGES</a:t>
            </a:r>
            <a:endParaRPr b="1" sz="4800">
              <a:latin typeface="Times New Roman"/>
              <a:ea typeface="Times New Roman"/>
              <a:cs typeface="Times New Roman"/>
              <a:sym typeface="Times New Roman"/>
            </a:endParaRPr>
          </a:p>
        </p:txBody>
      </p:sp>
      <p:sp>
        <p:nvSpPr>
          <p:cNvPr id="216" name="Google Shape;216;p25"/>
          <p:cNvSpPr txBox="1"/>
          <p:nvPr>
            <p:ph idx="1" type="body"/>
          </p:nvPr>
        </p:nvSpPr>
        <p:spPr>
          <a:xfrm>
            <a:off x="1634850" y="1686525"/>
            <a:ext cx="9763200" cy="3986700"/>
          </a:xfrm>
          <a:prstGeom prst="rect">
            <a:avLst/>
          </a:prstGeom>
          <a:noFill/>
          <a:ln>
            <a:noFill/>
          </a:ln>
        </p:spPr>
        <p:txBody>
          <a:bodyPr anchorCtr="0" anchor="ctr" bIns="45700" lIns="91425" spcFirstLastPara="1" rIns="91425" wrap="square" tIns="45700">
            <a:spAutoFit/>
          </a:bodyPr>
          <a:lstStyle/>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Personalized Learning</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Efficiency &amp; Optimization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Continuous Progress Tracking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Adaptive Learning Pace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Enhanced Assessment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Secure &amp; Accessible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Multi-domain Applicability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Interactivity</a:t>
            </a:r>
            <a:endParaRPr sz="2200">
              <a:latin typeface="Times New Roman"/>
              <a:ea typeface="Times New Roman"/>
              <a:cs typeface="Times New Roman"/>
              <a:sym typeface="Times New Roman"/>
            </a:endParaRPr>
          </a:p>
        </p:txBody>
      </p:sp>
    </p:spTree>
  </p:cSld>
  <p:clrMapOvr>
    <a:masterClrMapping/>
  </p:clrMapOvr>
  <p:transition spd="slow">
    <p:strips/>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r>
              <a:rPr b="1" lang="en-US" sz="3600">
                <a:latin typeface="Times New Roman"/>
                <a:ea typeface="Times New Roman"/>
                <a:cs typeface="Times New Roman"/>
                <a:sym typeface="Times New Roman"/>
              </a:rPr>
              <a:t>APPLICATIONS</a:t>
            </a:r>
            <a:endParaRPr b="1" sz="4800">
              <a:latin typeface="Times New Roman"/>
              <a:ea typeface="Times New Roman"/>
              <a:cs typeface="Times New Roman"/>
              <a:sym typeface="Times New Roman"/>
            </a:endParaRPr>
          </a:p>
        </p:txBody>
      </p:sp>
      <p:sp>
        <p:nvSpPr>
          <p:cNvPr id="222" name="Google Shape;222;p26"/>
          <p:cNvSpPr txBox="1"/>
          <p:nvPr>
            <p:ph idx="1" type="body"/>
          </p:nvPr>
        </p:nvSpPr>
        <p:spPr>
          <a:xfrm>
            <a:off x="1571050" y="1690700"/>
            <a:ext cx="8583300" cy="4636500"/>
          </a:xfrm>
          <a:prstGeom prst="rect">
            <a:avLst/>
          </a:prstGeom>
          <a:noFill/>
          <a:ln>
            <a:noFill/>
          </a:ln>
        </p:spPr>
        <p:txBody>
          <a:bodyPr anchorCtr="0" anchor="t" bIns="45700" lIns="91425" spcFirstLastPara="1" rIns="91425" wrap="square" tIns="45700">
            <a:noAutofit/>
          </a:bodyPr>
          <a:lstStyle/>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Education Technology Platforms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Competitive Exam Preparation</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Corporate Training &amp; Upskilling</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Personalized Coaching Systems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Knowledge Assessment &amp; Certification Platforms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Interactive E-learning Solutions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Gamified Skill-Based Learning</a:t>
            </a:r>
            <a:endParaRPr sz="2200">
              <a:latin typeface="Times New Roman"/>
              <a:ea typeface="Times New Roman"/>
              <a:cs typeface="Times New Roman"/>
              <a:sym typeface="Times New Roman"/>
            </a:endParaRPr>
          </a:p>
        </p:txBody>
      </p:sp>
    </p:spTree>
  </p:cSld>
  <p:clrMapOvr>
    <a:masterClrMapping/>
  </p:clrMapOvr>
  <p:transition spd="slow">
    <p:strips/>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ph type="title"/>
          </p:nvPr>
        </p:nvSpPr>
        <p:spPr>
          <a:xfrm>
            <a:off x="443515" y="1468162"/>
            <a:ext cx="11304900" cy="375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600"/>
              <a:buFont typeface="Play"/>
              <a:buNone/>
            </a:pPr>
            <a:r>
              <a:rPr b="1" lang="en-US" sz="5600">
                <a:latin typeface="Times New Roman"/>
                <a:ea typeface="Times New Roman"/>
                <a:cs typeface="Times New Roman"/>
                <a:sym typeface="Times New Roman"/>
              </a:rPr>
              <a:t>PERSONALIZED TUTOR BOT</a:t>
            </a:r>
            <a:endParaRPr>
              <a:latin typeface="Times New Roman"/>
              <a:ea typeface="Times New Roman"/>
              <a:cs typeface="Times New Roman"/>
              <a:sym typeface="Times New Roman"/>
            </a:endParaRPr>
          </a:p>
        </p:txBody>
      </p:sp>
    </p:spTree>
  </p:cSld>
  <p:clrMapOvr>
    <a:masterClrMapping/>
  </p:clrMapOvr>
  <p:transition spd="slow">
    <p:strips/>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3800">
                <a:latin typeface="Times New Roman"/>
                <a:ea typeface="Times New Roman"/>
                <a:cs typeface="Times New Roman"/>
                <a:sym typeface="Times New Roman"/>
              </a:rPr>
              <a:t>CONCLUSION</a:t>
            </a:r>
            <a:endParaRPr b="1" sz="3800">
              <a:latin typeface="Times New Roman"/>
              <a:ea typeface="Times New Roman"/>
              <a:cs typeface="Times New Roman"/>
              <a:sym typeface="Times New Roman"/>
            </a:endParaRPr>
          </a:p>
        </p:txBody>
      </p:sp>
      <p:sp>
        <p:nvSpPr>
          <p:cNvPr id="229" name="Google Shape;229;p27"/>
          <p:cNvSpPr txBox="1"/>
          <p:nvPr>
            <p:ph idx="1" type="body"/>
          </p:nvPr>
        </p:nvSpPr>
        <p:spPr>
          <a:xfrm>
            <a:off x="1018625" y="1960725"/>
            <a:ext cx="10515600" cy="3164700"/>
          </a:xfrm>
          <a:prstGeom prst="rect">
            <a:avLst/>
          </a:prstGeom>
          <a:noFill/>
          <a:ln>
            <a:noFill/>
          </a:ln>
        </p:spPr>
        <p:txBody>
          <a:bodyPr anchorCtr="0" anchor="t" bIns="45700" lIns="91425" spcFirstLastPara="1" rIns="91425" wrap="square" tIns="45700">
            <a:noAutofit/>
          </a:bodyPr>
          <a:lstStyle/>
          <a:p>
            <a:pPr indent="0" lvl="0" marL="228600" rtl="0" algn="just">
              <a:lnSpc>
                <a:spcPct val="150000"/>
              </a:lnSpc>
              <a:spcBef>
                <a:spcPts val="1000"/>
              </a:spcBef>
              <a:spcAft>
                <a:spcPts val="0"/>
              </a:spcAft>
              <a:buNone/>
            </a:pPr>
            <a:r>
              <a:rPr lang="en-US" sz="2000">
                <a:latin typeface="Times New Roman"/>
                <a:ea typeface="Times New Roman"/>
                <a:cs typeface="Times New Roman"/>
                <a:sym typeface="Times New Roman"/>
              </a:rPr>
              <a:t>In conclusion, AI-powered personalized learning enhances efficiency, engagement, and adaptability. By tailoring curricula, providing interactive content, and offering real-time progress tracking, AI optimizes the learning experience. Iterative feedback ensures continuous improvement, making AI-driven education a transformative advancement.</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3600">
                <a:latin typeface="Times New Roman"/>
                <a:ea typeface="Times New Roman"/>
                <a:cs typeface="Times New Roman"/>
                <a:sym typeface="Times New Roman"/>
              </a:rPr>
              <a:t>REFERENCES:</a:t>
            </a:r>
            <a:endParaRPr b="1" sz="3600">
              <a:latin typeface="Times New Roman"/>
              <a:ea typeface="Times New Roman"/>
              <a:cs typeface="Times New Roman"/>
              <a:sym typeface="Times New Roman"/>
            </a:endParaRPr>
          </a:p>
        </p:txBody>
      </p:sp>
      <p:sp>
        <p:nvSpPr>
          <p:cNvPr id="235" name="Google Shape;235;p28"/>
          <p:cNvSpPr txBox="1"/>
          <p:nvPr>
            <p:ph idx="1" type="body"/>
          </p:nvPr>
        </p:nvSpPr>
        <p:spPr>
          <a:xfrm>
            <a:off x="1017975" y="1752626"/>
            <a:ext cx="10515600" cy="3977100"/>
          </a:xfrm>
          <a:prstGeom prst="rect">
            <a:avLst/>
          </a:prstGeom>
          <a:noFill/>
          <a:ln>
            <a:noFill/>
          </a:ln>
        </p:spPr>
        <p:txBody>
          <a:bodyPr anchorCtr="0" anchor="t" bIns="45700" lIns="91425" spcFirstLastPara="1" rIns="91425" wrap="square" tIns="45700">
            <a:normAutofit/>
          </a:bodyPr>
          <a:lstStyle/>
          <a:p>
            <a:pPr indent="-241300" lvl="0" marL="228600" rtl="0" algn="l">
              <a:lnSpc>
                <a:spcPct val="150000"/>
              </a:lnSpc>
              <a:spcBef>
                <a:spcPts val="1200"/>
              </a:spcBef>
              <a:spcAft>
                <a:spcPts val="0"/>
              </a:spcAft>
              <a:buSzPts val="2000"/>
              <a:buFont typeface="Times New Roman"/>
              <a:buAutoNum type="arabicPeriod"/>
            </a:pPr>
            <a:r>
              <a:rPr b="1" lang="en-US" sz="2000">
                <a:latin typeface="Times New Roman"/>
                <a:ea typeface="Times New Roman"/>
                <a:cs typeface="Times New Roman"/>
                <a:sym typeface="Times New Roman"/>
              </a:rPr>
              <a:t>Microsoft Research (2025)</a:t>
            </a:r>
            <a:r>
              <a:rPr lang="en-US" sz="2000">
                <a:latin typeface="Times New Roman"/>
                <a:ea typeface="Times New Roman"/>
                <a:cs typeface="Times New Roman"/>
                <a:sym typeface="Times New Roman"/>
              </a:rPr>
              <a:t> – Next-Gen AI for Adaptive Learning Systems, Microsoft AI &amp; Education Journal.</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OpenAI Team (2023)</a:t>
            </a:r>
            <a:r>
              <a:rPr lang="en-US" sz="2000">
                <a:latin typeface="Times New Roman"/>
                <a:ea typeface="Times New Roman"/>
                <a:cs typeface="Times New Roman"/>
                <a:sym typeface="Times New Roman"/>
              </a:rPr>
              <a:t> – GPT-4 Technical Report, OpenAI Research Publications.</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Zhou, Y., Xu, T., &amp; Liu, J. (2021)</a:t>
            </a:r>
            <a:r>
              <a:rPr lang="en-US" sz="2000">
                <a:latin typeface="Times New Roman"/>
                <a:ea typeface="Times New Roman"/>
                <a:cs typeface="Times New Roman"/>
                <a:sym typeface="Times New Roman"/>
              </a:rPr>
              <a:t> – AI-Powered Adaptive Learning Systems: A Comparative Analysis, International Journal of Artificial Intelligence in Education.</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Radford, A., et al. (2021)</a:t>
            </a:r>
            <a:r>
              <a:rPr lang="en-US" sz="2000">
                <a:latin typeface="Times New Roman"/>
                <a:ea typeface="Times New Roman"/>
                <a:cs typeface="Times New Roman"/>
                <a:sym typeface="Times New Roman"/>
              </a:rPr>
              <a:t> – Learning Transferable Visual Models From Natural Language Supervision, ICML.</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Brown, T., et al. (2020)</a:t>
            </a:r>
            <a:r>
              <a:rPr lang="en-US" sz="2000">
                <a:latin typeface="Times New Roman"/>
                <a:ea typeface="Times New Roman"/>
                <a:cs typeface="Times New Roman"/>
                <a:sym typeface="Times New Roman"/>
              </a:rPr>
              <a:t> – Language Models Are Few-Shot Learners, NeurIPS.</a:t>
            </a:r>
            <a:endParaRPr b="1" sz="2000">
              <a:latin typeface="Times New Roman"/>
              <a:ea typeface="Times New Roman"/>
              <a:cs typeface="Times New Roman"/>
              <a:sym typeface="Times New Roman"/>
            </a:endParaRPr>
          </a:p>
        </p:txBody>
      </p:sp>
    </p:spTree>
  </p:cSld>
  <p:clrMapOvr>
    <a:masterClrMapping/>
  </p:clrMapOvr>
  <p:transition spd="slow">
    <p:strips/>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66e9531950_0_1"/>
          <p:cNvSpPr txBox="1"/>
          <p:nvPr>
            <p:ph type="title"/>
          </p:nvPr>
        </p:nvSpPr>
        <p:spPr>
          <a:xfrm>
            <a:off x="339175" y="1435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SCREENSHOTS:</a:t>
            </a:r>
            <a:endParaRPr b="1" sz="3600">
              <a:latin typeface="Times New Roman"/>
              <a:ea typeface="Times New Roman"/>
              <a:cs typeface="Times New Roman"/>
              <a:sym typeface="Times New Roman"/>
            </a:endParaRPr>
          </a:p>
        </p:txBody>
      </p:sp>
      <p:pic>
        <p:nvPicPr>
          <p:cNvPr id="242" name="Google Shape;242;g366e9531950_0_1" title="Screenshot2.png"/>
          <p:cNvPicPr preferRelativeResize="0"/>
          <p:nvPr/>
        </p:nvPicPr>
        <p:blipFill>
          <a:blip r:embed="rId3">
            <a:alphaModFix/>
          </a:blip>
          <a:stretch>
            <a:fillRect/>
          </a:stretch>
        </p:blipFill>
        <p:spPr>
          <a:xfrm>
            <a:off x="1294000" y="1216512"/>
            <a:ext cx="9473473" cy="4424974"/>
          </a:xfrm>
          <a:prstGeom prst="rect">
            <a:avLst/>
          </a:prstGeom>
          <a:noFill/>
          <a:ln>
            <a:noFill/>
          </a:ln>
        </p:spPr>
      </p:pic>
      <p:sp>
        <p:nvSpPr>
          <p:cNvPr id="243" name="Google Shape;243;g366e9531950_0_1"/>
          <p:cNvSpPr txBox="1"/>
          <p:nvPr/>
        </p:nvSpPr>
        <p:spPr>
          <a:xfrm>
            <a:off x="4691575" y="5865675"/>
            <a:ext cx="18108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Personalization</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366e9531950_0_28" title="Screenshot3.png"/>
          <p:cNvPicPr preferRelativeResize="0"/>
          <p:nvPr/>
        </p:nvPicPr>
        <p:blipFill>
          <a:blip r:embed="rId3">
            <a:alphaModFix/>
          </a:blip>
          <a:stretch>
            <a:fillRect/>
          </a:stretch>
        </p:blipFill>
        <p:spPr>
          <a:xfrm>
            <a:off x="815550" y="499025"/>
            <a:ext cx="10066000" cy="5534876"/>
          </a:xfrm>
          <a:prstGeom prst="rect">
            <a:avLst/>
          </a:prstGeom>
          <a:noFill/>
          <a:ln>
            <a:noFill/>
          </a:ln>
        </p:spPr>
      </p:pic>
      <p:sp>
        <p:nvSpPr>
          <p:cNvPr id="250" name="Google Shape;250;g366e9531950_0_28"/>
          <p:cNvSpPr txBox="1"/>
          <p:nvPr/>
        </p:nvSpPr>
        <p:spPr>
          <a:xfrm>
            <a:off x="5190600" y="6093800"/>
            <a:ext cx="30105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Learning Capacity Test</a:t>
            </a:r>
            <a:endParaRPr sz="2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366e9531950_0_35" title="Screenshot4.png"/>
          <p:cNvPicPr preferRelativeResize="0"/>
          <p:nvPr/>
        </p:nvPicPr>
        <p:blipFill>
          <a:blip r:embed="rId3">
            <a:alphaModFix/>
          </a:blip>
          <a:stretch>
            <a:fillRect/>
          </a:stretch>
        </p:blipFill>
        <p:spPr>
          <a:xfrm>
            <a:off x="942425" y="312600"/>
            <a:ext cx="10480925" cy="5495549"/>
          </a:xfrm>
          <a:prstGeom prst="rect">
            <a:avLst/>
          </a:prstGeom>
          <a:noFill/>
          <a:ln>
            <a:noFill/>
          </a:ln>
        </p:spPr>
      </p:pic>
      <p:sp>
        <p:nvSpPr>
          <p:cNvPr id="257" name="Google Shape;257;g366e9531950_0_35"/>
          <p:cNvSpPr txBox="1"/>
          <p:nvPr/>
        </p:nvSpPr>
        <p:spPr>
          <a:xfrm>
            <a:off x="4520500" y="6165075"/>
            <a:ext cx="38658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Goal Selection &amp; Recommendation</a:t>
            </a:r>
            <a:endParaRPr sz="2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366e9531950_0_41" title="Screenshot5.png"/>
          <p:cNvPicPr preferRelativeResize="0"/>
          <p:nvPr/>
        </p:nvPicPr>
        <p:blipFill rotWithShape="1">
          <a:blip r:embed="rId3">
            <a:alphaModFix/>
          </a:blip>
          <a:srcRect b="15224" l="0" r="0" t="15224"/>
          <a:stretch/>
        </p:blipFill>
        <p:spPr>
          <a:xfrm>
            <a:off x="928175" y="946700"/>
            <a:ext cx="10480925" cy="4562025"/>
          </a:xfrm>
          <a:prstGeom prst="rect">
            <a:avLst/>
          </a:prstGeom>
          <a:noFill/>
          <a:ln>
            <a:noFill/>
          </a:ln>
        </p:spPr>
      </p:pic>
      <p:sp>
        <p:nvSpPr>
          <p:cNvPr id="264" name="Google Shape;264;g366e9531950_0_41"/>
          <p:cNvSpPr txBox="1"/>
          <p:nvPr/>
        </p:nvSpPr>
        <p:spPr>
          <a:xfrm>
            <a:off x="4520500" y="6165075"/>
            <a:ext cx="29676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Final Exam &amp; Feedback</a:t>
            </a:r>
            <a:endParaRPr sz="2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366e9531950_0_47" title="Screenshot6.png"/>
          <p:cNvPicPr preferRelativeResize="0"/>
          <p:nvPr/>
        </p:nvPicPr>
        <p:blipFill rotWithShape="1">
          <a:blip r:embed="rId3">
            <a:alphaModFix/>
          </a:blip>
          <a:srcRect b="10765" l="0" r="0" t="10765"/>
          <a:stretch/>
        </p:blipFill>
        <p:spPr>
          <a:xfrm>
            <a:off x="928175" y="946700"/>
            <a:ext cx="10480923" cy="4562025"/>
          </a:xfrm>
          <a:prstGeom prst="rect">
            <a:avLst/>
          </a:prstGeom>
          <a:noFill/>
          <a:ln>
            <a:noFill/>
          </a:ln>
        </p:spPr>
      </p:pic>
      <p:sp>
        <p:nvSpPr>
          <p:cNvPr id="271" name="Google Shape;271;g366e9531950_0_47"/>
          <p:cNvSpPr txBox="1"/>
          <p:nvPr/>
        </p:nvSpPr>
        <p:spPr>
          <a:xfrm>
            <a:off x="5247625" y="6093775"/>
            <a:ext cx="11142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Chatbot</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4559252" y="1076085"/>
            <a:ext cx="3073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OBJECTIVE</a:t>
            </a:r>
            <a:endParaRPr b="1" sz="3600">
              <a:solidFill>
                <a:schemeClr val="dk1"/>
              </a:solidFill>
              <a:latin typeface="Times New Roman"/>
              <a:ea typeface="Times New Roman"/>
              <a:cs typeface="Times New Roman"/>
              <a:sym typeface="Times New Roman"/>
            </a:endParaRPr>
          </a:p>
        </p:txBody>
      </p:sp>
      <p:sp>
        <p:nvSpPr>
          <p:cNvPr id="104" name="Google Shape;104;p3"/>
          <p:cNvSpPr txBox="1"/>
          <p:nvPr>
            <p:ph type="ctrTitle"/>
          </p:nvPr>
        </p:nvSpPr>
        <p:spPr>
          <a:xfrm>
            <a:off x="1000900" y="2578325"/>
            <a:ext cx="10265400" cy="13236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0"/>
              </a:spcBef>
              <a:spcAft>
                <a:spcPts val="0"/>
              </a:spcAft>
              <a:buClr>
                <a:schemeClr val="dk1"/>
              </a:buClr>
              <a:buSzPts val="2800"/>
              <a:buFont typeface="Arial"/>
              <a:buNone/>
            </a:pPr>
            <a:r>
              <a:rPr lang="en-US" sz="2000">
                <a:latin typeface="Times New Roman"/>
                <a:ea typeface="Times New Roman"/>
                <a:cs typeface="Times New Roman"/>
                <a:sym typeface="Times New Roman"/>
              </a:rPr>
              <a:t>The bot tailors personalized learning paths based on individual career goals through capacity tests and adaptive final assessments with real‑time progress tracking, delivering targeted recommendations and actionable feedback for exam readiness.</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5b00565611_0_0"/>
          <p:cNvSpPr txBox="1"/>
          <p:nvPr>
            <p:ph type="ctrTitle"/>
          </p:nvPr>
        </p:nvSpPr>
        <p:spPr>
          <a:xfrm>
            <a:off x="196650" y="270650"/>
            <a:ext cx="11915400" cy="592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SzPts val="891"/>
              <a:buNone/>
            </a:pPr>
            <a:r>
              <a:rPr b="1" lang="en-US" sz="3238">
                <a:latin typeface="Times New Roman"/>
                <a:ea typeface="Times New Roman"/>
                <a:cs typeface="Times New Roman"/>
                <a:sym typeface="Times New Roman"/>
              </a:rPr>
              <a:t>EXISTING SYSTEM</a:t>
            </a:r>
            <a:endParaRPr b="1" sz="3238">
              <a:latin typeface="Times New Roman"/>
              <a:ea typeface="Times New Roman"/>
              <a:cs typeface="Times New Roman"/>
              <a:sym typeface="Times New Roman"/>
            </a:endParaRPr>
          </a:p>
        </p:txBody>
      </p:sp>
      <p:sp>
        <p:nvSpPr>
          <p:cNvPr id="111" name="Google Shape;111;g35b00565611_0_0"/>
          <p:cNvSpPr txBox="1"/>
          <p:nvPr>
            <p:ph idx="1" type="subTitle"/>
          </p:nvPr>
        </p:nvSpPr>
        <p:spPr>
          <a:xfrm>
            <a:off x="1094150" y="1102000"/>
            <a:ext cx="9779100" cy="5320500"/>
          </a:xfrm>
          <a:prstGeom prst="rect">
            <a:avLst/>
          </a:prstGeom>
        </p:spPr>
        <p:txBody>
          <a:bodyPr anchorCtr="0" anchor="t" bIns="45700" lIns="91425" spcFirstLastPara="1" rIns="91425" wrap="square" tIns="45700">
            <a:normAutofit/>
          </a:bodyPr>
          <a:lstStyle/>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AI-powered learning assistant that adapts to users goals, analyzes learning capacity, and provides customized study paths for efficient progress.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Font typeface="Times New Roman"/>
              <a:buChar char="●"/>
            </a:pPr>
            <a:r>
              <a:rPr b="1" lang="en-US" sz="2000">
                <a:latin typeface="Times New Roman"/>
                <a:ea typeface="Times New Roman"/>
                <a:cs typeface="Times New Roman"/>
                <a:sym typeface="Times New Roman"/>
              </a:rPr>
              <a:t>Traditional Methods</a:t>
            </a:r>
            <a:r>
              <a:rPr lang="en-US" sz="2000">
                <a:latin typeface="Times New Roman"/>
                <a:ea typeface="Times New Roman"/>
                <a:cs typeface="Times New Roman"/>
                <a:sym typeface="Times New Roman"/>
              </a:rPr>
              <a:t>: Unlike AI-driven platforms, conventional tutoring lacks adaptive learning strategies and personalized recommendations.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No Capacity Analysis</a:t>
            </a:r>
            <a:r>
              <a:rPr lang="en-US" sz="2000">
                <a:latin typeface="Times New Roman"/>
                <a:ea typeface="Times New Roman"/>
                <a:cs typeface="Times New Roman"/>
                <a:sym typeface="Times New Roman"/>
              </a:rPr>
              <a:t>: Standard teaching methods don’t assess learning speed, comprehension, or reasoning skills, limiting effective guidance.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Limited Integration</a:t>
            </a:r>
            <a:r>
              <a:rPr lang="en-US" sz="2000">
                <a:latin typeface="Times New Roman"/>
                <a:ea typeface="Times New Roman"/>
                <a:cs typeface="Times New Roman"/>
                <a:sym typeface="Times New Roman"/>
              </a:rPr>
              <a:t>: Existing systems often lack seamless connection between different learning tools, making progress tracking difficult.</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Delayed Feedback</a:t>
            </a:r>
            <a:r>
              <a:rPr lang="en-US" sz="2000">
                <a:latin typeface="Times New Roman"/>
                <a:ea typeface="Times New Roman"/>
                <a:cs typeface="Times New Roman"/>
                <a:sym typeface="Times New Roman"/>
              </a:rPr>
              <a:t>: Manual grading and teaching methods can slow down learning, reducing real-time insights into strengths and weaknesses.</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4294967295" type="ctrTitle"/>
          </p:nvPr>
        </p:nvSpPr>
        <p:spPr>
          <a:xfrm>
            <a:off x="196650" y="270650"/>
            <a:ext cx="11915400" cy="592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891"/>
              <a:buNone/>
            </a:pPr>
            <a:r>
              <a:rPr b="1" lang="en-US" sz="3238">
                <a:latin typeface="Times New Roman"/>
                <a:ea typeface="Times New Roman"/>
                <a:cs typeface="Times New Roman"/>
                <a:sym typeface="Times New Roman"/>
              </a:rPr>
              <a:t>PROPOSED </a:t>
            </a:r>
            <a:r>
              <a:rPr b="1" lang="en-US" sz="3238">
                <a:latin typeface="Times New Roman"/>
                <a:ea typeface="Times New Roman"/>
                <a:cs typeface="Times New Roman"/>
                <a:sym typeface="Times New Roman"/>
              </a:rPr>
              <a:t>SYSTEM</a:t>
            </a:r>
            <a:endParaRPr b="1" sz="3238">
              <a:latin typeface="Times New Roman"/>
              <a:ea typeface="Times New Roman"/>
              <a:cs typeface="Times New Roman"/>
              <a:sym typeface="Times New Roman"/>
            </a:endParaRPr>
          </a:p>
        </p:txBody>
      </p:sp>
      <p:sp>
        <p:nvSpPr>
          <p:cNvPr id="117" name="Google Shape;117;p5"/>
          <p:cNvSpPr txBox="1"/>
          <p:nvPr>
            <p:ph idx="4294967295" type="subTitle"/>
          </p:nvPr>
        </p:nvSpPr>
        <p:spPr>
          <a:xfrm>
            <a:off x="1162650" y="1083875"/>
            <a:ext cx="9866700" cy="5608200"/>
          </a:xfrm>
          <a:prstGeom prst="rect">
            <a:avLst/>
          </a:prstGeom>
        </p:spPr>
        <p:txBody>
          <a:bodyPr anchorCtr="0" anchor="t" bIns="45700" lIns="91425" spcFirstLastPara="1" rIns="91425" wrap="square" tIns="45700">
            <a:normAutofit/>
          </a:bodyPr>
          <a:lstStyle/>
          <a:p>
            <a:pPr indent="0" lvl="0" marL="0" rtl="0" algn="just">
              <a:lnSpc>
                <a:spcPct val="150000"/>
              </a:lnSpc>
              <a:spcBef>
                <a:spcPts val="1200"/>
              </a:spcBef>
              <a:spcAft>
                <a:spcPts val="0"/>
              </a:spcAft>
              <a:buNone/>
            </a:pPr>
            <a:r>
              <a:rPr lang="en-US" sz="2000">
                <a:latin typeface="Times New Roman"/>
                <a:ea typeface="Times New Roman"/>
                <a:cs typeface="Times New Roman"/>
                <a:sym typeface="Times New Roman"/>
              </a:rPr>
              <a:t>An intelligent learning assistant that customizes study plans based on user goals and cognitive capacity, ensuring an optimized and adaptive learning experience.</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BENEFITS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Font typeface="Times New Roman"/>
              <a:buChar char="●"/>
            </a:pPr>
            <a:r>
              <a:rPr b="1" lang="en-US" sz="2000">
                <a:latin typeface="Times New Roman"/>
                <a:ea typeface="Times New Roman"/>
                <a:cs typeface="Times New Roman"/>
                <a:sym typeface="Times New Roman"/>
              </a:rPr>
              <a:t>Personalized Learning Analysis</a:t>
            </a:r>
            <a:r>
              <a:rPr lang="en-US" sz="2000">
                <a:latin typeface="Times New Roman"/>
                <a:ea typeface="Times New Roman"/>
                <a:cs typeface="Times New Roman"/>
                <a:sym typeface="Times New Roman"/>
              </a:rPr>
              <a:t>: AI evaluates IQ, knowledge, typing speed, and comprehension to tailor study plans effectively.</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Goal-Oriented Approach</a:t>
            </a:r>
            <a:r>
              <a:rPr lang="en-US" sz="2000">
                <a:latin typeface="Times New Roman"/>
                <a:ea typeface="Times New Roman"/>
                <a:cs typeface="Times New Roman"/>
                <a:sym typeface="Times New Roman"/>
              </a:rPr>
              <a:t>: Users define their learning objective—whether competitive exams or skill development—ensuring focused preparation.</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Smart Curriculum Recommendations</a:t>
            </a:r>
            <a:r>
              <a:rPr lang="en-US" sz="2000">
                <a:latin typeface="Times New Roman"/>
                <a:ea typeface="Times New Roman"/>
                <a:cs typeface="Times New Roman"/>
                <a:sym typeface="Times New Roman"/>
              </a:rPr>
              <a:t>: The bot designs structured learning paths based on assessments, adapting the pace and depth to individual needs.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Final Knowledge Assessment</a:t>
            </a:r>
            <a:r>
              <a:rPr lang="en-US" sz="2000">
                <a:latin typeface="Times New Roman"/>
                <a:ea typeface="Times New Roman"/>
                <a:cs typeface="Times New Roman"/>
                <a:sym typeface="Times New Roman"/>
              </a:rPr>
              <a:t>: A comprehensive test at the end of the course offers readiness insights, helping users gauge their progress.</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6"/>
          <p:cNvGraphicFramePr/>
          <p:nvPr/>
        </p:nvGraphicFramePr>
        <p:xfrm>
          <a:off x="134899" y="1095270"/>
          <a:ext cx="3000000" cy="3000000"/>
        </p:xfrm>
        <a:graphic>
          <a:graphicData uri="http://schemas.openxmlformats.org/drawingml/2006/table">
            <a:tbl>
              <a:tblPr bandRow="1" firstRow="1">
                <a:noFill/>
                <a:tableStyleId>{6F4A6126-FE61-4D6A-8A2D-5D2DD77A4B00}</a:tableStyleId>
              </a:tblPr>
              <a:tblGrid>
                <a:gridCol w="668750"/>
                <a:gridCol w="1748425"/>
                <a:gridCol w="904575"/>
                <a:gridCol w="1567325"/>
                <a:gridCol w="2612575"/>
                <a:gridCol w="2134175"/>
                <a:gridCol w="2286375"/>
              </a:tblGrid>
              <a:tr h="81912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S.NO</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TITLE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YEAR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AUTHOR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latin typeface="Times New Roman"/>
                          <a:ea typeface="Times New Roman"/>
                          <a:cs typeface="Times New Roman"/>
                          <a:sym typeface="Times New Roman"/>
                        </a:rPr>
                        <a:t>TECHNIQUES AND TOOLS USED</a:t>
                      </a:r>
                      <a:endParaRPr sz="16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MERITS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DEMERITS</a:t>
                      </a:r>
                      <a:endParaRPr sz="1600" u="none" cap="none" strike="noStrike">
                        <a:latin typeface="Times New Roman"/>
                        <a:ea typeface="Times New Roman"/>
                        <a:cs typeface="Times New Roman"/>
                        <a:sym typeface="Times New Roman"/>
                      </a:endParaRPr>
                    </a:p>
                  </a:txBody>
                  <a:tcPr marT="45725" marB="45725" marR="91450" marL="91450"/>
                </a:tc>
              </a:tr>
              <a:tr h="159125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AI-Assisted Assessment and Feedback Systems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2019</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 Williams, T. Lee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NLP algorithms for automated grading, AI-based feedback mechanisms enhance evaluation accuracy and efficiency.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Provides instant assessment, improving learning effectiveness and reducing human bias in grading.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Subjective evaluations (such as essays) may produce inconsistent or inaccurate results.</a:t>
                      </a:r>
                      <a:endParaRPr sz="1600" u="none" cap="none" strike="noStrike">
                        <a:latin typeface="Times New Roman"/>
                        <a:ea typeface="Times New Roman"/>
                        <a:cs typeface="Times New Roman"/>
                        <a:sym typeface="Times New Roman"/>
                      </a:endParaRPr>
                    </a:p>
                  </a:txBody>
                  <a:tcPr marT="45725" marB="45725" marR="91450" marL="91450"/>
                </a:tc>
              </a:tr>
              <a:tr h="150465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AI-Based Personalized Education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2021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J. Smith, R. Brown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Machine learning models analyze user behavior and recommend adaptive content, optimizing learning efficiency.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Customizes learning paths for individuals, improving engagement and retention rates.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Requires large datasets for effective personalization, raising data privacy concerns.</a:t>
                      </a:r>
                      <a:endParaRPr sz="1600" u="none" cap="none" strike="noStrike">
                        <a:latin typeface="Times New Roman"/>
                        <a:ea typeface="Times New Roman"/>
                        <a:cs typeface="Times New Roman"/>
                        <a:sym typeface="Times New Roman"/>
                      </a:endParaRPr>
                    </a:p>
                  </a:txBody>
                  <a:tcPr marT="45725" marB="45725" marR="91450" marL="91450"/>
                </a:tc>
              </a:tr>
              <a:tr h="164792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Gamification in Learning Platforms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2021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 Kumar, L. Johnson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AI-driven scoring systems, game mechanics incentivize engagement and encourage retention through interactive learning.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Makes learning fun and interactive, increasing motivation and participation.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Can distract learners from academic goals if gamification is not properly balanced.</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24" name="Google Shape;124;p6"/>
          <p:cNvSpPr txBox="1"/>
          <p:nvPr/>
        </p:nvSpPr>
        <p:spPr>
          <a:xfrm>
            <a:off x="736488" y="287360"/>
            <a:ext cx="10719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LITERATURE SURVEY</a:t>
            </a:r>
            <a:endParaRPr sz="3600">
              <a:latin typeface="Times New Roman"/>
              <a:ea typeface="Times New Roman"/>
              <a:cs typeface="Times New Roman"/>
              <a:sym typeface="Times New Roman"/>
            </a:endParaRPr>
          </a:p>
        </p:txBody>
      </p:sp>
    </p:spTree>
  </p:cSld>
  <p:clrMapOvr>
    <a:masterClrMapping/>
  </p:clrMapOvr>
  <p:transition spd="slow">
    <p:strips/>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7"/>
          <p:cNvGraphicFramePr/>
          <p:nvPr/>
        </p:nvGraphicFramePr>
        <p:xfrm>
          <a:off x="236637" y="468858"/>
          <a:ext cx="3000000" cy="3000000"/>
        </p:xfrm>
        <a:graphic>
          <a:graphicData uri="http://schemas.openxmlformats.org/drawingml/2006/table">
            <a:tbl>
              <a:tblPr bandRow="1" firstRow="1">
                <a:noFill/>
                <a:tableStyleId>{6F4A6126-FE61-4D6A-8A2D-5D2DD77A4B00}</a:tableStyleId>
              </a:tblPr>
              <a:tblGrid>
                <a:gridCol w="677775"/>
                <a:gridCol w="1949375"/>
                <a:gridCol w="944550"/>
                <a:gridCol w="1446975"/>
                <a:gridCol w="2512100"/>
                <a:gridCol w="2047650"/>
                <a:gridCol w="2140350"/>
              </a:tblGrid>
              <a:tr h="91782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S.NO</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YEAR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AUTHOR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TECHNIQUES AND TOOLS USED</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MERITS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DEMERITS</a:t>
                      </a:r>
                      <a:endParaRPr sz="1600">
                        <a:latin typeface="Times New Roman"/>
                        <a:ea typeface="Times New Roman"/>
                        <a:cs typeface="Times New Roman"/>
                        <a:sym typeface="Times New Roman"/>
                      </a:endParaRPr>
                    </a:p>
                  </a:txBody>
                  <a:tcPr marT="45725" marB="45725" marR="91450" marL="91450"/>
                </a:tc>
              </a:tr>
              <a:tr h="17341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Deep Learning for Skill-Based Education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 Patel, D. Robinson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Neural networks, reinforcement learning algorithms adapt to user progress for optimized skill-building.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Dynamically adjusts to learning patterns, helping individuals strengthen specific skills.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Requires high computational power, making it less accessible for lower-resource environments.</a:t>
                      </a:r>
                      <a:endParaRPr sz="1600">
                        <a:latin typeface="Times New Roman"/>
                        <a:ea typeface="Times New Roman"/>
                        <a:cs typeface="Times New Roman"/>
                        <a:sym typeface="Times New Roman"/>
                      </a:endParaRPr>
                    </a:p>
                  </a:txBody>
                  <a:tcPr marT="45725" marB="45725" marR="91450" marL="91450"/>
                </a:tc>
              </a:tr>
              <a:tr h="16421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EdTech Growth and AI-Driven Learning Strategies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 Singh, G. Garcia</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Predictive analytics, AI-powered tutors provide personalized learning recommendations based on user activity.</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Enhances learning efficiency by tailoring educational content to individual needs.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Raises ethical concerns surrounding data collection, privacy, and algorithmic bias.</a:t>
                      </a:r>
                      <a:endParaRPr sz="1600">
                        <a:latin typeface="Times New Roman"/>
                        <a:ea typeface="Times New Roman"/>
                        <a:cs typeface="Times New Roman"/>
                        <a:sym typeface="Times New Roman"/>
                      </a:endParaRPr>
                    </a:p>
                  </a:txBody>
                  <a:tcPr marT="45725" marB="45725" marR="91450" marL="91450"/>
                </a:tc>
              </a:tr>
              <a:tr h="19392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6</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Adaptive AI in Competitive Exam Preparation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2024</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B. White, C. Thompson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Bayesian models, AI-driven question banks adjust difficulty levels based on user performance analytics.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Tailors learning experiences by focusing on users' strengths and weaknesses for optimized exam readiness.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Requires frequent updates to stay relevant to changing exam formats and syllabus requirements.</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transition spd="slow">
    <p:strips/>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8"/>
          <p:cNvSpPr/>
          <p:nvPr/>
        </p:nvSpPr>
        <p:spPr>
          <a:xfrm>
            <a:off x="1500" y="-75487"/>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8"/>
          <p:cNvSpPr txBox="1"/>
          <p:nvPr>
            <p:ph type="title"/>
          </p:nvPr>
        </p:nvSpPr>
        <p:spPr>
          <a:xfrm>
            <a:off x="1222700" y="206200"/>
            <a:ext cx="9048000" cy="906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Play"/>
              <a:buNone/>
            </a:pPr>
            <a:r>
              <a:rPr b="1" lang="en-US" sz="3600">
                <a:latin typeface="Times New Roman"/>
                <a:ea typeface="Times New Roman"/>
                <a:cs typeface="Times New Roman"/>
                <a:sym typeface="Times New Roman"/>
              </a:rPr>
              <a:t>DATA FLOW DIAGRAM</a:t>
            </a:r>
            <a:endParaRPr b="1" sz="3600">
              <a:latin typeface="Times New Roman"/>
              <a:ea typeface="Times New Roman"/>
              <a:cs typeface="Times New Roman"/>
              <a:sym typeface="Times New Roman"/>
            </a:endParaRPr>
          </a:p>
        </p:txBody>
      </p:sp>
      <p:sp>
        <p:nvSpPr>
          <p:cNvPr id="137" name="Google Shape;137;p8"/>
          <p:cNvSpPr/>
          <p:nvPr/>
        </p:nvSpPr>
        <p:spPr>
          <a:xfrm>
            <a:off x="2062450" y="1716375"/>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USER LOGIN</a:t>
            </a:r>
            <a:endParaRPr b="1" sz="2000">
              <a:solidFill>
                <a:schemeClr val="lt1"/>
              </a:solidFill>
              <a:latin typeface="Times New Roman"/>
              <a:ea typeface="Times New Roman"/>
              <a:cs typeface="Times New Roman"/>
              <a:sym typeface="Times New Roman"/>
            </a:endParaRPr>
          </a:p>
        </p:txBody>
      </p:sp>
      <p:sp>
        <p:nvSpPr>
          <p:cNvPr id="138" name="Google Shape;138;p8"/>
          <p:cNvSpPr/>
          <p:nvPr/>
        </p:nvSpPr>
        <p:spPr>
          <a:xfrm>
            <a:off x="5326750" y="1716375"/>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CAPACITY ANALYSIS</a:t>
            </a:r>
            <a:endParaRPr b="1" sz="2000">
              <a:solidFill>
                <a:schemeClr val="lt1"/>
              </a:solidFill>
              <a:latin typeface="Times New Roman"/>
              <a:ea typeface="Times New Roman"/>
              <a:cs typeface="Times New Roman"/>
              <a:sym typeface="Times New Roman"/>
            </a:endParaRPr>
          </a:p>
        </p:txBody>
      </p:sp>
      <p:sp>
        <p:nvSpPr>
          <p:cNvPr id="139" name="Google Shape;139;p8"/>
          <p:cNvSpPr/>
          <p:nvPr/>
        </p:nvSpPr>
        <p:spPr>
          <a:xfrm>
            <a:off x="8591050" y="1716375"/>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GOAL SELECTION</a:t>
            </a:r>
            <a:endParaRPr b="1" sz="2000">
              <a:solidFill>
                <a:schemeClr val="lt1"/>
              </a:solidFill>
              <a:latin typeface="Times New Roman"/>
              <a:ea typeface="Times New Roman"/>
              <a:cs typeface="Times New Roman"/>
              <a:sym typeface="Times New Roman"/>
            </a:endParaRPr>
          </a:p>
        </p:txBody>
      </p:sp>
      <p:sp>
        <p:nvSpPr>
          <p:cNvPr id="140" name="Google Shape;140;p8"/>
          <p:cNvSpPr/>
          <p:nvPr/>
        </p:nvSpPr>
        <p:spPr>
          <a:xfrm>
            <a:off x="2062450" y="4437200"/>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FEEDBACK </a:t>
            </a:r>
            <a:endParaRPr b="1" sz="2000">
              <a:solidFill>
                <a:schemeClr val="lt1"/>
              </a:solidFill>
              <a:latin typeface="Times New Roman"/>
              <a:ea typeface="Times New Roman"/>
              <a:cs typeface="Times New Roman"/>
              <a:sym typeface="Times New Roman"/>
            </a:endParaRPr>
          </a:p>
        </p:txBody>
      </p:sp>
      <p:sp>
        <p:nvSpPr>
          <p:cNvPr id="141" name="Google Shape;141;p8"/>
          <p:cNvSpPr/>
          <p:nvPr/>
        </p:nvSpPr>
        <p:spPr>
          <a:xfrm>
            <a:off x="5136575" y="4437200"/>
            <a:ext cx="2278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FINAL ASSESSMENT </a:t>
            </a:r>
            <a:endParaRPr b="1" sz="2000">
              <a:solidFill>
                <a:schemeClr val="lt1"/>
              </a:solidFill>
              <a:latin typeface="Times New Roman"/>
              <a:ea typeface="Times New Roman"/>
              <a:cs typeface="Times New Roman"/>
              <a:sym typeface="Times New Roman"/>
            </a:endParaRPr>
          </a:p>
        </p:txBody>
      </p:sp>
      <p:sp>
        <p:nvSpPr>
          <p:cNvPr id="142" name="Google Shape;142;p8"/>
          <p:cNvSpPr/>
          <p:nvPr/>
        </p:nvSpPr>
        <p:spPr>
          <a:xfrm>
            <a:off x="8350450" y="4437200"/>
            <a:ext cx="30528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RECOMMENDATION PATH</a:t>
            </a:r>
            <a:endParaRPr b="1" sz="2000">
              <a:solidFill>
                <a:schemeClr val="lt1"/>
              </a:solidFill>
              <a:latin typeface="Times New Roman"/>
              <a:ea typeface="Times New Roman"/>
              <a:cs typeface="Times New Roman"/>
              <a:sym typeface="Times New Roman"/>
            </a:endParaRPr>
          </a:p>
        </p:txBody>
      </p:sp>
      <p:sp>
        <p:nvSpPr>
          <p:cNvPr id="143" name="Google Shape;143;p8"/>
          <p:cNvSpPr/>
          <p:nvPr/>
        </p:nvSpPr>
        <p:spPr>
          <a:xfrm>
            <a:off x="4302400" y="2232300"/>
            <a:ext cx="948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8"/>
          <p:cNvSpPr/>
          <p:nvPr/>
        </p:nvSpPr>
        <p:spPr>
          <a:xfrm>
            <a:off x="7566700" y="2232300"/>
            <a:ext cx="948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8"/>
          <p:cNvSpPr/>
          <p:nvPr/>
        </p:nvSpPr>
        <p:spPr>
          <a:xfrm rot="10800000">
            <a:off x="4293550" y="4915400"/>
            <a:ext cx="729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8"/>
          <p:cNvSpPr/>
          <p:nvPr/>
        </p:nvSpPr>
        <p:spPr>
          <a:xfrm rot="10800000">
            <a:off x="7517813" y="4915400"/>
            <a:ext cx="729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8"/>
          <p:cNvSpPr/>
          <p:nvPr/>
        </p:nvSpPr>
        <p:spPr>
          <a:xfrm rot="5400000">
            <a:off x="9019000" y="3553550"/>
            <a:ext cx="13086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ransition spd="slow">
    <p:strips/>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Times New Roman"/>
              <a:buNone/>
            </a:pPr>
            <a:r>
              <a:rPr b="1" lang="en-US" sz="3600">
                <a:latin typeface="Times New Roman"/>
                <a:ea typeface="Times New Roman"/>
                <a:cs typeface="Times New Roman"/>
                <a:sym typeface="Times New Roman"/>
              </a:rPr>
              <a:t>SYSTEM &amp; SOFTWARE SPECIFICATION </a:t>
            </a:r>
            <a:endParaRPr b="1" sz="3600">
              <a:latin typeface="Times New Roman"/>
              <a:ea typeface="Times New Roman"/>
              <a:cs typeface="Times New Roman"/>
              <a:sym typeface="Times New Roman"/>
            </a:endParaRPr>
          </a:p>
        </p:txBody>
      </p:sp>
      <p:sp>
        <p:nvSpPr>
          <p:cNvPr id="154" name="Google Shape;154;p9"/>
          <p:cNvSpPr txBox="1"/>
          <p:nvPr>
            <p:ph idx="1" type="body"/>
          </p:nvPr>
        </p:nvSpPr>
        <p:spPr>
          <a:xfrm>
            <a:off x="913725" y="1690709"/>
            <a:ext cx="10515600" cy="4251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b="1" lang="en-US" sz="2000">
                <a:latin typeface="Times New Roman"/>
                <a:ea typeface="Times New Roman"/>
                <a:cs typeface="Times New Roman"/>
                <a:sym typeface="Times New Roman"/>
              </a:rPr>
              <a:t>HARDWARE SPECIFICATIONS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Processor: </a:t>
            </a:r>
            <a:r>
              <a:rPr lang="en-US" sz="2000">
                <a:latin typeface="Times New Roman"/>
                <a:ea typeface="Times New Roman"/>
                <a:cs typeface="Times New Roman"/>
                <a:sym typeface="Times New Roman"/>
              </a:rPr>
              <a:t>Intel Core i5/i7 (or AMD Ryzen 5/7) – Supports efficient AI processing.</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RAM: </a:t>
            </a:r>
            <a:r>
              <a:rPr lang="en-US" sz="2000">
                <a:latin typeface="Times New Roman"/>
                <a:ea typeface="Times New Roman"/>
                <a:cs typeface="Times New Roman"/>
                <a:sym typeface="Times New Roman"/>
              </a:rPr>
              <a:t>Minimum 8GB (Recommended 16GB+ for faster data handling).</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Storage: </a:t>
            </a:r>
            <a:r>
              <a:rPr lang="en-US" sz="2000">
                <a:latin typeface="Times New Roman"/>
                <a:ea typeface="Times New Roman"/>
                <a:cs typeface="Times New Roman"/>
                <a:sym typeface="Times New Roman"/>
              </a:rPr>
              <a:t>SSD (256GB+, recommended 512GB for smooth performance).</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Graphics: </a:t>
            </a:r>
            <a:r>
              <a:rPr lang="en-US" sz="2000">
                <a:latin typeface="Times New Roman"/>
                <a:ea typeface="Times New Roman"/>
                <a:cs typeface="Times New Roman"/>
                <a:sym typeface="Times New Roman"/>
              </a:rPr>
              <a:t>Integrated GPU (or NVIDIA GTX/RTX for AI-based media processing).</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Network: </a:t>
            </a:r>
            <a:r>
              <a:rPr lang="en-US" sz="2000">
                <a:latin typeface="Times New Roman"/>
                <a:ea typeface="Times New Roman"/>
                <a:cs typeface="Times New Roman"/>
                <a:sym typeface="Times New Roman"/>
              </a:rPr>
              <a:t>Stable Wi-Fi / Ethernet (minimum 50Mbps for web-based operations).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Input/Output: </a:t>
            </a:r>
            <a:r>
              <a:rPr lang="en-US" sz="2000">
                <a:latin typeface="Times New Roman"/>
                <a:ea typeface="Times New Roman"/>
                <a:cs typeface="Times New Roman"/>
                <a:sym typeface="Times New Roman"/>
              </a:rPr>
              <a:t>USB ports, HDMI, high-resolution monitor support.</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720064"/>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2024-09-11T09:08:16Z</dcterms:created>
  <dc:creator>ASUS2024</dc:creator>
</cp:coreProperties>
</file>