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9" r:id="rId2"/>
    <p:sldId id="262" r:id="rId3"/>
    <p:sldId id="266" r:id="rId4"/>
    <p:sldId id="267" r:id="rId5"/>
    <p:sldId id="268" r:id="rId6"/>
    <p:sldId id="276" r:id="rId7"/>
    <p:sldId id="263" r:id="rId8"/>
    <p:sldId id="264" r:id="rId9"/>
    <p:sldId id="265"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44" userDrawn="1">
          <p15:clr>
            <a:srgbClr val="A4A3A4"/>
          </p15:clr>
        </p15:guide>
        <p15:guide id="2" pos="39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6F98DC-D08C-398E-E69F-3341EED98025}" v="4" dt="2022-08-26T04:06:46.365"/>
    <p1510:client id="{292FCB8E-3CF5-5517-4E86-A8A6E14CED78}" v="58" dt="2022-08-26T16:00:34.094"/>
    <p1510:client id="{3012FD40-EBC8-4844-B1FF-0EAFF3A17426}" v="3485" dt="2022-08-26T13:20:55.975"/>
    <p1510:client id="{3156D26A-D5DE-758F-EA12-2CFCE48EBB6A}" v="1017" dt="2022-08-26T05:10:06.550"/>
    <p1510:client id="{45794360-417E-9037-4CC5-2207BE07D0AB}" v="3" dt="2022-08-25T20:20:00.437"/>
    <p1510:client id="{576322DF-971E-476B-9A5A-A41EB207C2DC}" v="586" dt="2022-08-26T01:14:41.416"/>
    <p1510:client id="{670DB077-AA54-F0CE-48F8-986BA32EF847}" v="27" dt="2022-08-26T00:29:53.983"/>
    <p1510:client id="{82915E8E-1805-E7C5-091A-78592BD0FEB5}" v="510" dt="2022-08-26T13:20:12.579"/>
    <p1510:client id="{9F9615D8-8EC3-4F7A-05F2-1A47E1230FDE}" v="69" dt="2022-08-25T22:55:45.213"/>
    <p1510:client id="{A1BA37BA-1F3B-E951-637B-5D2266149243}" v="1009" dt="2022-08-25T20:00:10.781"/>
    <p1510:client id="{BCE7F3CB-452A-CA99-3540-0CC4438ACE15}" v="120" dt="2022-08-25T22:43:48.641"/>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guide orient="horz" pos="2544"/>
        <p:guide pos="39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Team8_Skechers_Valuation_Project_Part_1and2.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Top 10 Countries of Apparel Consumption (Billion)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Top 10 Countries of Highest Apparel Consumption, 2020 (Billion)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D72-4895-B9CC-05341D2FB3F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D72-4895-B9CC-05341D2FB3F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D72-4895-B9CC-05341D2FB3F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D72-4895-B9CC-05341D2FB3F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D72-4895-B9CC-05341D2FB3F1}"/>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D72-4895-B9CC-05341D2FB3F1}"/>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3D72-4895-B9CC-05341D2FB3F1}"/>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3D72-4895-B9CC-05341D2FB3F1}"/>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3D72-4895-B9CC-05341D2FB3F1}"/>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3D72-4895-B9CC-05341D2FB3F1}"/>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3D72-4895-B9CC-05341D2FB3F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Sheet1!$A$2:$A$12</c:f>
              <c:strCache>
                <c:ptCount val="11"/>
                <c:pt idx="0">
                  <c:v>China</c:v>
                </c:pt>
                <c:pt idx="1">
                  <c:v>USA</c:v>
                </c:pt>
                <c:pt idx="2">
                  <c:v>India</c:v>
                </c:pt>
                <c:pt idx="3">
                  <c:v>Japan</c:v>
                </c:pt>
                <c:pt idx="4">
                  <c:v>Brazil</c:v>
                </c:pt>
                <c:pt idx="5">
                  <c:v>Germany</c:v>
                </c:pt>
                <c:pt idx="6">
                  <c:v>UK</c:v>
                </c:pt>
                <c:pt idx="7">
                  <c:v>Russia</c:v>
                </c:pt>
                <c:pt idx="8">
                  <c:v>France</c:v>
                </c:pt>
                <c:pt idx="9">
                  <c:v>Italy</c:v>
                </c:pt>
                <c:pt idx="10">
                  <c:v>Rest of the World</c:v>
                </c:pt>
              </c:strCache>
            </c:strRef>
          </c:cat>
          <c:val>
            <c:numRef>
              <c:f>Sheet1!$B$2:$B$12</c:f>
              <c:numCache>
                <c:formatCode>General</c:formatCode>
                <c:ptCount val="11"/>
                <c:pt idx="0">
                  <c:v>40</c:v>
                </c:pt>
                <c:pt idx="1">
                  <c:v>17</c:v>
                </c:pt>
                <c:pt idx="2">
                  <c:v>6</c:v>
                </c:pt>
                <c:pt idx="3">
                  <c:v>3.3</c:v>
                </c:pt>
                <c:pt idx="4">
                  <c:v>2.2999999999999998</c:v>
                </c:pt>
                <c:pt idx="5">
                  <c:v>2.2000000000000002</c:v>
                </c:pt>
                <c:pt idx="6">
                  <c:v>2.1</c:v>
                </c:pt>
                <c:pt idx="7">
                  <c:v>2</c:v>
                </c:pt>
                <c:pt idx="8">
                  <c:v>1.5</c:v>
                </c:pt>
                <c:pt idx="9">
                  <c:v>1.3</c:v>
                </c:pt>
                <c:pt idx="10">
                  <c:v>26</c:v>
                </c:pt>
              </c:numCache>
            </c:numRef>
          </c:val>
          <c:extLst>
            <c:ext xmlns:c16="http://schemas.microsoft.com/office/drawing/2014/chart" uri="{C3380CC4-5D6E-409C-BE32-E72D297353CC}">
              <c16:uniqueId val="{00000000-14E5-184C-B411-CA14E4B4C108}"/>
            </c:ext>
          </c:extLst>
        </c:ser>
        <c:dLbls>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Domestic and International Expected Growth Rate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Real growth rate - domestic sales</c:v>
          </c:tx>
          <c:spPr>
            <a:ln w="28575" cap="rnd">
              <a:solidFill>
                <a:srgbClr val="4472C4"/>
              </a:solidFill>
              <a:prstDash val="solid"/>
              <a:round/>
            </a:ln>
            <a:effectLst/>
          </c:spPr>
          <c:marker>
            <c:symbol val="none"/>
          </c:marker>
          <c:cat>
            <c:numRef>
              <c:f>'[Team8_Skechers_Valuation_Project_Part_1and2.xlsx]Proforma Valuation'!$D$6:$I$6</c:f>
              <c:numCache>
                <c:formatCode>General</c:formatCode>
                <c:ptCount val="6"/>
                <c:pt idx="0">
                  <c:v>2021</c:v>
                </c:pt>
                <c:pt idx="1">
                  <c:v>2022</c:v>
                </c:pt>
                <c:pt idx="2">
                  <c:v>2023</c:v>
                </c:pt>
                <c:pt idx="3">
                  <c:v>2024</c:v>
                </c:pt>
                <c:pt idx="4">
                  <c:v>2025</c:v>
                </c:pt>
                <c:pt idx="5">
                  <c:v>2026</c:v>
                </c:pt>
              </c:numCache>
            </c:numRef>
          </c:cat>
          <c:val>
            <c:numRef>
              <c:f>'[Team8_Skechers_Valuation_Project_Part_1and2.xlsx]Proforma Valuation'!$D$7:$I$7</c:f>
              <c:numCache>
                <c:formatCode>0.00%</c:formatCode>
                <c:ptCount val="6"/>
                <c:pt idx="0">
                  <c:v>3.5999999999999997E-2</c:v>
                </c:pt>
                <c:pt idx="1">
                  <c:v>3.5999999999999997E-2</c:v>
                </c:pt>
                <c:pt idx="2">
                  <c:v>3.5999999999999997E-2</c:v>
                </c:pt>
                <c:pt idx="3">
                  <c:v>3.5999999999999997E-2</c:v>
                </c:pt>
                <c:pt idx="4">
                  <c:v>3.5999999999999997E-2</c:v>
                </c:pt>
                <c:pt idx="5">
                  <c:v>3.5999999999999997E-2</c:v>
                </c:pt>
              </c:numCache>
            </c:numRef>
          </c:val>
          <c:smooth val="0"/>
          <c:extLst>
            <c:ext xmlns:c16="http://schemas.microsoft.com/office/drawing/2014/chart" uri="{C3380CC4-5D6E-409C-BE32-E72D297353CC}">
              <c16:uniqueId val="{00000000-5CD9-4C98-8F48-05E3C4EAE998}"/>
            </c:ext>
          </c:extLst>
        </c:ser>
        <c:ser>
          <c:idx val="1"/>
          <c:order val="1"/>
          <c:tx>
            <c:v>Real growth rate - international sales</c:v>
          </c:tx>
          <c:spPr>
            <a:ln w="28575" cap="rnd">
              <a:solidFill>
                <a:srgbClr val="C00000"/>
              </a:solidFill>
              <a:prstDash val="solid"/>
              <a:round/>
            </a:ln>
            <a:effectLst/>
          </c:spPr>
          <c:marker>
            <c:symbol val="none"/>
          </c:marker>
          <c:cat>
            <c:numRef>
              <c:f>'[Team8_Skechers_Valuation_Project_Part_1and2.xlsx]Proforma Valuation'!$D$6:$I$6</c:f>
              <c:numCache>
                <c:formatCode>General</c:formatCode>
                <c:ptCount val="6"/>
                <c:pt idx="0">
                  <c:v>2021</c:v>
                </c:pt>
                <c:pt idx="1">
                  <c:v>2022</c:v>
                </c:pt>
                <c:pt idx="2">
                  <c:v>2023</c:v>
                </c:pt>
                <c:pt idx="3">
                  <c:v>2024</c:v>
                </c:pt>
                <c:pt idx="4">
                  <c:v>2025</c:v>
                </c:pt>
                <c:pt idx="5">
                  <c:v>2026</c:v>
                </c:pt>
              </c:numCache>
            </c:numRef>
          </c:cat>
          <c:val>
            <c:numRef>
              <c:f>'[Team8_Skechers_Valuation_Project_Part_1and2.xlsx]Proforma Valuation'!$D$8:$I$8</c:f>
              <c:numCache>
                <c:formatCode>0.00%</c:formatCode>
                <c:ptCount val="6"/>
                <c:pt idx="0">
                  <c:v>9.1999999999999998E-2</c:v>
                </c:pt>
                <c:pt idx="1">
                  <c:v>9.1999999999999998E-2</c:v>
                </c:pt>
                <c:pt idx="2">
                  <c:v>9.1999999999999998E-2</c:v>
                </c:pt>
                <c:pt idx="3">
                  <c:v>9.1999999999999998E-2</c:v>
                </c:pt>
                <c:pt idx="4">
                  <c:v>9.1999999999999998E-2</c:v>
                </c:pt>
                <c:pt idx="5">
                  <c:v>9.1999999999999998E-2</c:v>
                </c:pt>
              </c:numCache>
            </c:numRef>
          </c:val>
          <c:smooth val="0"/>
          <c:extLst>
            <c:ext xmlns:c16="http://schemas.microsoft.com/office/drawing/2014/chart" uri="{C3380CC4-5D6E-409C-BE32-E72D297353CC}">
              <c16:uniqueId val="{00000001-5CD9-4C98-8F48-05E3C4EAE998}"/>
            </c:ext>
          </c:extLst>
        </c:ser>
        <c:dLbls>
          <c:showLegendKey val="0"/>
          <c:showVal val="0"/>
          <c:showCatName val="0"/>
          <c:showSerName val="0"/>
          <c:showPercent val="0"/>
          <c:showBubbleSize val="0"/>
        </c:dLbls>
        <c:smooth val="0"/>
        <c:axId val="482605928"/>
        <c:axId val="72721079"/>
      </c:lineChart>
      <c:catAx>
        <c:axId val="4826059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Particulars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721079"/>
        <c:crosses val="autoZero"/>
        <c:auto val="1"/>
        <c:lblAlgn val="ctr"/>
        <c:lblOffset val="100"/>
        <c:noMultiLvlLbl val="0"/>
      </c:catAx>
      <c:valAx>
        <c:axId val="72721079"/>
        <c:scaling>
          <c:orientation val="minMax"/>
          <c:min val="0.02"/>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2605928"/>
        <c:crosses val="autoZero"/>
        <c:crossBetween val="midCat"/>
        <c:majorUnit val="0.02"/>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F6FB4-92D6-874B-A864-3CAAB2DC4C8D}" type="doc">
      <dgm:prSet loTypeId="urn:microsoft.com/office/officeart/2009/3/layout/SubStepProcess" loCatId="" qsTypeId="urn:microsoft.com/office/officeart/2005/8/quickstyle/simple1" qsCatId="simple" csTypeId="urn:microsoft.com/office/officeart/2005/8/colors/accent1_2" csCatId="accent1" phldr="1"/>
      <dgm:spPr/>
      <dgm:t>
        <a:bodyPr/>
        <a:lstStyle/>
        <a:p>
          <a:endParaRPr lang="en-US"/>
        </a:p>
      </dgm:t>
    </dgm:pt>
    <dgm:pt modelId="{DF06B8E5-6F86-1E4C-8CF6-61328CE2E54B}">
      <dgm:prSet phldrT="[Text]"/>
      <dgm:spPr/>
      <dgm:t>
        <a:bodyPr/>
        <a:lstStyle/>
        <a:p>
          <a:pPr rtl="0"/>
          <a:r>
            <a:rPr lang="en-US">
              <a:latin typeface="Calibri Light" panose="020F0302020204030204"/>
            </a:rPr>
            <a:t>Founded in 1992</a:t>
          </a:r>
          <a:endParaRPr lang="en-US"/>
        </a:p>
      </dgm:t>
    </dgm:pt>
    <dgm:pt modelId="{7421FE7D-12E9-AD42-B324-73F2684D315D}" type="parTrans" cxnId="{00A58E74-1BF5-1E4B-A5DB-5E7541CFEFEE}">
      <dgm:prSet/>
      <dgm:spPr/>
      <dgm:t>
        <a:bodyPr/>
        <a:lstStyle/>
        <a:p>
          <a:endParaRPr lang="en-US"/>
        </a:p>
      </dgm:t>
    </dgm:pt>
    <dgm:pt modelId="{B3413D17-B6AD-1F45-BC3A-C9CB0668D8D7}" type="sibTrans" cxnId="{00A58E74-1BF5-1E4B-A5DB-5E7541CFEFEE}">
      <dgm:prSet/>
      <dgm:spPr/>
      <dgm:t>
        <a:bodyPr/>
        <a:lstStyle/>
        <a:p>
          <a:endParaRPr lang="en-US"/>
        </a:p>
      </dgm:t>
    </dgm:pt>
    <dgm:pt modelId="{D4598C0E-6483-FF4C-BD03-B9EFC37BD8A9}">
      <dgm:prSet phldrT="[Text]"/>
      <dgm:spPr/>
      <dgm:t>
        <a:bodyPr/>
        <a:lstStyle/>
        <a:p>
          <a:r>
            <a:rPr lang="en-US">
              <a:latin typeface="Calibri Light" panose="020F0302020204030204"/>
            </a:rPr>
            <a:t>Footwear</a:t>
          </a:r>
          <a:endParaRPr lang="en-US"/>
        </a:p>
      </dgm:t>
    </dgm:pt>
    <dgm:pt modelId="{7A44844D-8C2A-E041-AF1C-C8848F1BED71}" type="parTrans" cxnId="{084D116F-D673-474D-8033-723A7A55E002}">
      <dgm:prSet/>
      <dgm:spPr/>
      <dgm:t>
        <a:bodyPr/>
        <a:lstStyle/>
        <a:p>
          <a:endParaRPr lang="en-US"/>
        </a:p>
      </dgm:t>
    </dgm:pt>
    <dgm:pt modelId="{2B1034E0-230F-654D-B23F-F24941AC7F89}" type="sibTrans" cxnId="{084D116F-D673-474D-8033-723A7A55E002}">
      <dgm:prSet/>
      <dgm:spPr/>
      <dgm:t>
        <a:bodyPr/>
        <a:lstStyle/>
        <a:p>
          <a:endParaRPr lang="en-US"/>
        </a:p>
      </dgm:t>
    </dgm:pt>
    <dgm:pt modelId="{04E324C5-31E4-2F4B-81F1-0C6D619B9A0B}">
      <dgm:prSet phldrT="[Text]"/>
      <dgm:spPr/>
      <dgm:t>
        <a:bodyPr/>
        <a:lstStyle/>
        <a:p>
          <a:pPr rtl="0"/>
          <a:r>
            <a:rPr lang="en-US">
              <a:latin typeface="Calibri Light" panose="020F0302020204030204"/>
            </a:rPr>
            <a:t>Roller Skates</a:t>
          </a:r>
          <a:endParaRPr lang="en-US"/>
        </a:p>
      </dgm:t>
    </dgm:pt>
    <dgm:pt modelId="{5FB777C9-9B23-6B47-ABE0-3346C367DC49}" type="parTrans" cxnId="{F253E910-9228-3748-ABF8-C40C15DA4E03}">
      <dgm:prSet/>
      <dgm:spPr/>
      <dgm:t>
        <a:bodyPr/>
        <a:lstStyle/>
        <a:p>
          <a:endParaRPr lang="en-US"/>
        </a:p>
      </dgm:t>
    </dgm:pt>
    <dgm:pt modelId="{0912916B-3832-FE4A-88FC-65852DC90D2E}" type="sibTrans" cxnId="{F253E910-9228-3748-ABF8-C40C15DA4E03}">
      <dgm:prSet/>
      <dgm:spPr/>
      <dgm:t>
        <a:bodyPr/>
        <a:lstStyle/>
        <a:p>
          <a:endParaRPr lang="en-US"/>
        </a:p>
      </dgm:t>
    </dgm:pt>
    <dgm:pt modelId="{BD50E097-DA49-4F4F-B2FC-BE934039701F}">
      <dgm:prSet phldrT="[Text]"/>
      <dgm:spPr/>
      <dgm:t>
        <a:bodyPr/>
        <a:lstStyle/>
        <a:p>
          <a:pPr rtl="0"/>
          <a:r>
            <a:rPr lang="en-US">
              <a:latin typeface="Calibri Light" panose="020F0302020204030204"/>
            </a:rPr>
            <a:t>2014: Athleisure</a:t>
          </a:r>
          <a:endParaRPr lang="en-US"/>
        </a:p>
      </dgm:t>
    </dgm:pt>
    <dgm:pt modelId="{484A1084-49B9-734A-876C-12332B018A75}" type="parTrans" cxnId="{DC60EA59-D4E2-084B-8EBA-C6861CC44094}">
      <dgm:prSet/>
      <dgm:spPr/>
      <dgm:t>
        <a:bodyPr/>
        <a:lstStyle/>
        <a:p>
          <a:endParaRPr lang="en-US"/>
        </a:p>
      </dgm:t>
    </dgm:pt>
    <dgm:pt modelId="{DC3E176F-3182-5047-9C83-061806F429F6}" type="sibTrans" cxnId="{DC60EA59-D4E2-084B-8EBA-C6861CC44094}">
      <dgm:prSet/>
      <dgm:spPr/>
      <dgm:t>
        <a:bodyPr/>
        <a:lstStyle/>
        <a:p>
          <a:endParaRPr lang="en-US"/>
        </a:p>
      </dgm:t>
    </dgm:pt>
    <dgm:pt modelId="{977AF983-04B2-7844-8D09-76FA737C8ADC}">
      <dgm:prSet phldrT="[Text]"/>
      <dgm:spPr/>
      <dgm:t>
        <a:bodyPr/>
        <a:lstStyle/>
        <a:p>
          <a:pPr rtl="0"/>
          <a:r>
            <a:rPr lang="en-US">
              <a:latin typeface="Calibri Light" panose="020F0302020204030204"/>
            </a:rPr>
            <a:t>2022: Asian Expansion</a:t>
          </a:r>
          <a:endParaRPr lang="en-US"/>
        </a:p>
      </dgm:t>
    </dgm:pt>
    <dgm:pt modelId="{A6E094B1-4D60-D741-9A38-2071EAB14B6E}" type="parTrans" cxnId="{22B62CB6-2C98-2846-B1CC-160745166F0B}">
      <dgm:prSet/>
      <dgm:spPr/>
      <dgm:t>
        <a:bodyPr/>
        <a:lstStyle/>
        <a:p>
          <a:endParaRPr lang="en-US"/>
        </a:p>
      </dgm:t>
    </dgm:pt>
    <dgm:pt modelId="{BC330428-41C9-444F-812B-660C97F27465}" type="sibTrans" cxnId="{22B62CB6-2C98-2846-B1CC-160745166F0B}">
      <dgm:prSet/>
      <dgm:spPr/>
      <dgm:t>
        <a:bodyPr/>
        <a:lstStyle/>
        <a:p>
          <a:endParaRPr lang="en-US"/>
        </a:p>
      </dgm:t>
    </dgm:pt>
    <dgm:pt modelId="{BB73BDC5-4708-B446-9567-AA25C4AC497B}" type="pres">
      <dgm:prSet presAssocID="{7ADF6FB4-92D6-874B-A864-3CAAB2DC4C8D}" presName="Name0" presStyleCnt="0">
        <dgm:presLayoutVars>
          <dgm:chMax val="7"/>
          <dgm:dir/>
          <dgm:animOne val="branch"/>
        </dgm:presLayoutVars>
      </dgm:prSet>
      <dgm:spPr/>
    </dgm:pt>
    <dgm:pt modelId="{9469E0C9-4730-764E-A148-10D81DAE9963}" type="pres">
      <dgm:prSet presAssocID="{DF06B8E5-6F86-1E4C-8CF6-61328CE2E54B}" presName="parTx1" presStyleLbl="node1" presStyleIdx="0" presStyleCnt="3"/>
      <dgm:spPr/>
    </dgm:pt>
    <dgm:pt modelId="{8D29112C-1480-A544-81FC-ED4080ADE354}" type="pres">
      <dgm:prSet presAssocID="{DF06B8E5-6F86-1E4C-8CF6-61328CE2E54B}" presName="spPre1" presStyleCnt="0"/>
      <dgm:spPr/>
    </dgm:pt>
    <dgm:pt modelId="{39FCE548-AC21-1C46-922B-FF51D6DC6220}" type="pres">
      <dgm:prSet presAssocID="{DF06B8E5-6F86-1E4C-8CF6-61328CE2E54B}" presName="chLin1" presStyleCnt="0"/>
      <dgm:spPr/>
    </dgm:pt>
    <dgm:pt modelId="{B38F03AB-A0BE-8A4E-983E-3EB86EB4D792}" type="pres">
      <dgm:prSet presAssocID="{7A44844D-8C2A-E041-AF1C-C8848F1BED71}" presName="Name11" presStyleLbl="parChTrans1D1" presStyleIdx="0" presStyleCnt="8"/>
      <dgm:spPr/>
    </dgm:pt>
    <dgm:pt modelId="{EBE7D733-1EDE-3D4C-854B-8B762845A563}" type="pres">
      <dgm:prSet presAssocID="{7A44844D-8C2A-E041-AF1C-C8848F1BED71}" presName="Name31" presStyleLbl="parChTrans1D1" presStyleIdx="1" presStyleCnt="8"/>
      <dgm:spPr/>
    </dgm:pt>
    <dgm:pt modelId="{9C2C53C2-BDFB-864F-A883-C939D5A70624}" type="pres">
      <dgm:prSet presAssocID="{D4598C0E-6483-FF4C-BD03-B9EFC37BD8A9}" presName="txAndLines1" presStyleCnt="0"/>
      <dgm:spPr/>
    </dgm:pt>
    <dgm:pt modelId="{11DB70D1-E45B-BE4C-B9CB-D24EFD600EA6}" type="pres">
      <dgm:prSet presAssocID="{D4598C0E-6483-FF4C-BD03-B9EFC37BD8A9}" presName="anchor1" presStyleCnt="0"/>
      <dgm:spPr/>
    </dgm:pt>
    <dgm:pt modelId="{A90F775C-C3DA-664A-97A3-21697E400330}" type="pres">
      <dgm:prSet presAssocID="{D4598C0E-6483-FF4C-BD03-B9EFC37BD8A9}" presName="backup1" presStyleCnt="0"/>
      <dgm:spPr/>
    </dgm:pt>
    <dgm:pt modelId="{F79852FC-4D58-FF42-9234-2A0101C822A5}" type="pres">
      <dgm:prSet presAssocID="{D4598C0E-6483-FF4C-BD03-B9EFC37BD8A9}" presName="preLine1" presStyleLbl="parChTrans1D1" presStyleIdx="2" presStyleCnt="8"/>
      <dgm:spPr/>
    </dgm:pt>
    <dgm:pt modelId="{AC6A83A1-1188-534A-8394-6EFFD3FF93FE}" type="pres">
      <dgm:prSet presAssocID="{D4598C0E-6483-FF4C-BD03-B9EFC37BD8A9}" presName="desTx1" presStyleLbl="revTx" presStyleIdx="0" presStyleCnt="0">
        <dgm:presLayoutVars>
          <dgm:bulletEnabled val="1"/>
        </dgm:presLayoutVars>
      </dgm:prSet>
      <dgm:spPr/>
    </dgm:pt>
    <dgm:pt modelId="{A37F4B0C-65EC-C044-805C-86996ACD982F}" type="pres">
      <dgm:prSet presAssocID="{D4598C0E-6483-FF4C-BD03-B9EFC37BD8A9}" presName="postLine1" presStyleLbl="parChTrans1D1" presStyleIdx="3" presStyleCnt="8"/>
      <dgm:spPr/>
    </dgm:pt>
    <dgm:pt modelId="{2BAADB2E-B176-5F4F-8A29-02D073F21A5C}" type="pres">
      <dgm:prSet presAssocID="{5FB777C9-9B23-6B47-ABE0-3346C367DC49}" presName="Name11" presStyleLbl="parChTrans1D1" presStyleIdx="4" presStyleCnt="8"/>
      <dgm:spPr/>
    </dgm:pt>
    <dgm:pt modelId="{F6899046-143D-544C-B481-CE9FBF649D75}" type="pres">
      <dgm:prSet presAssocID="{5FB777C9-9B23-6B47-ABE0-3346C367DC49}" presName="Name31" presStyleLbl="parChTrans1D1" presStyleIdx="5" presStyleCnt="8"/>
      <dgm:spPr/>
    </dgm:pt>
    <dgm:pt modelId="{6FB08FB1-D680-F24E-81DE-BFF8D3193EA2}" type="pres">
      <dgm:prSet presAssocID="{04E324C5-31E4-2F4B-81F1-0C6D619B9A0B}" presName="txAndLines1" presStyleCnt="0"/>
      <dgm:spPr/>
    </dgm:pt>
    <dgm:pt modelId="{1494EF29-25C4-374F-B5F5-DF9DA8B47870}" type="pres">
      <dgm:prSet presAssocID="{04E324C5-31E4-2F4B-81F1-0C6D619B9A0B}" presName="anchor1" presStyleCnt="0"/>
      <dgm:spPr/>
    </dgm:pt>
    <dgm:pt modelId="{D0C13BED-86E3-F549-92FE-7350BBF5F867}" type="pres">
      <dgm:prSet presAssocID="{04E324C5-31E4-2F4B-81F1-0C6D619B9A0B}" presName="backup1" presStyleCnt="0"/>
      <dgm:spPr/>
    </dgm:pt>
    <dgm:pt modelId="{BD3F7CE3-3A78-9F46-B472-F9EECC7C3522}" type="pres">
      <dgm:prSet presAssocID="{04E324C5-31E4-2F4B-81F1-0C6D619B9A0B}" presName="preLine1" presStyleLbl="parChTrans1D1" presStyleIdx="6" presStyleCnt="8"/>
      <dgm:spPr/>
    </dgm:pt>
    <dgm:pt modelId="{939F22E6-2591-E84C-A620-F3FBCA2FC16D}" type="pres">
      <dgm:prSet presAssocID="{04E324C5-31E4-2F4B-81F1-0C6D619B9A0B}" presName="desTx1" presStyleLbl="revTx" presStyleIdx="0" presStyleCnt="0">
        <dgm:presLayoutVars>
          <dgm:bulletEnabled val="1"/>
        </dgm:presLayoutVars>
      </dgm:prSet>
      <dgm:spPr/>
    </dgm:pt>
    <dgm:pt modelId="{929525DB-D69A-2E41-9DFF-D594832D051B}" type="pres">
      <dgm:prSet presAssocID="{04E324C5-31E4-2F4B-81F1-0C6D619B9A0B}" presName="postLine1" presStyleLbl="parChTrans1D1" presStyleIdx="7" presStyleCnt="8"/>
      <dgm:spPr/>
    </dgm:pt>
    <dgm:pt modelId="{0EFFA7C1-BA86-E94A-8DD5-C679B5C0DD7B}" type="pres">
      <dgm:prSet presAssocID="{DF06B8E5-6F86-1E4C-8CF6-61328CE2E54B}" presName="spPost1" presStyleCnt="0"/>
      <dgm:spPr/>
    </dgm:pt>
    <dgm:pt modelId="{B0242CFA-A072-394D-965F-C4505FE70BFE}" type="pres">
      <dgm:prSet presAssocID="{BD50E097-DA49-4F4F-B2FC-BE934039701F}" presName="parTx2" presStyleLbl="node1" presStyleIdx="1" presStyleCnt="3"/>
      <dgm:spPr/>
    </dgm:pt>
    <dgm:pt modelId="{8539EA98-6F48-0749-905C-83E8B0116455}" type="pres">
      <dgm:prSet presAssocID="{977AF983-04B2-7844-8D09-76FA737C8ADC}" presName="parTx3" presStyleLbl="node1" presStyleIdx="2" presStyleCnt="3"/>
      <dgm:spPr/>
    </dgm:pt>
  </dgm:ptLst>
  <dgm:cxnLst>
    <dgm:cxn modelId="{C5F15C0E-69E0-A34B-BDCA-22AB890F43D4}" type="presOf" srcId="{D4598C0E-6483-FF4C-BD03-B9EFC37BD8A9}" destId="{AC6A83A1-1188-534A-8394-6EFFD3FF93FE}" srcOrd="0" destOrd="0" presId="urn:microsoft.com/office/officeart/2009/3/layout/SubStepProcess"/>
    <dgm:cxn modelId="{F253E910-9228-3748-ABF8-C40C15DA4E03}" srcId="{DF06B8E5-6F86-1E4C-8CF6-61328CE2E54B}" destId="{04E324C5-31E4-2F4B-81F1-0C6D619B9A0B}" srcOrd="1" destOrd="0" parTransId="{5FB777C9-9B23-6B47-ABE0-3346C367DC49}" sibTransId="{0912916B-3832-FE4A-88FC-65852DC90D2E}"/>
    <dgm:cxn modelId="{9D01F81B-59C2-8946-A1EB-7F470032E09B}" type="presOf" srcId="{977AF983-04B2-7844-8D09-76FA737C8ADC}" destId="{8539EA98-6F48-0749-905C-83E8B0116455}" srcOrd="0" destOrd="0" presId="urn:microsoft.com/office/officeart/2009/3/layout/SubStepProcess"/>
    <dgm:cxn modelId="{CC14C425-A724-7948-BB45-07A893B32D9A}" type="presOf" srcId="{04E324C5-31E4-2F4B-81F1-0C6D619B9A0B}" destId="{939F22E6-2591-E84C-A620-F3FBCA2FC16D}" srcOrd="0" destOrd="0" presId="urn:microsoft.com/office/officeart/2009/3/layout/SubStepProcess"/>
    <dgm:cxn modelId="{9B0B1A37-07A5-1B4D-A139-1D12CD9F8B9D}" type="presOf" srcId="{7ADF6FB4-92D6-874B-A864-3CAAB2DC4C8D}" destId="{BB73BDC5-4708-B446-9567-AA25C4AC497B}" srcOrd="0" destOrd="0" presId="urn:microsoft.com/office/officeart/2009/3/layout/SubStepProcess"/>
    <dgm:cxn modelId="{26D2F069-4F85-E84E-A3D8-4FA73CAFA4A7}" type="presOf" srcId="{BD50E097-DA49-4F4F-B2FC-BE934039701F}" destId="{B0242CFA-A072-394D-965F-C4505FE70BFE}" srcOrd="0" destOrd="0" presId="urn:microsoft.com/office/officeart/2009/3/layout/SubStepProcess"/>
    <dgm:cxn modelId="{084D116F-D673-474D-8033-723A7A55E002}" srcId="{DF06B8E5-6F86-1E4C-8CF6-61328CE2E54B}" destId="{D4598C0E-6483-FF4C-BD03-B9EFC37BD8A9}" srcOrd="0" destOrd="0" parTransId="{7A44844D-8C2A-E041-AF1C-C8848F1BED71}" sibTransId="{2B1034E0-230F-654D-B23F-F24941AC7F89}"/>
    <dgm:cxn modelId="{00A58E74-1BF5-1E4B-A5DB-5E7541CFEFEE}" srcId="{7ADF6FB4-92D6-874B-A864-3CAAB2DC4C8D}" destId="{DF06B8E5-6F86-1E4C-8CF6-61328CE2E54B}" srcOrd="0" destOrd="0" parTransId="{7421FE7D-12E9-AD42-B324-73F2684D315D}" sibTransId="{B3413D17-B6AD-1F45-BC3A-C9CB0668D8D7}"/>
    <dgm:cxn modelId="{DC60EA59-D4E2-084B-8EBA-C6861CC44094}" srcId="{7ADF6FB4-92D6-874B-A864-3CAAB2DC4C8D}" destId="{BD50E097-DA49-4F4F-B2FC-BE934039701F}" srcOrd="1" destOrd="0" parTransId="{484A1084-49B9-734A-876C-12332B018A75}" sibTransId="{DC3E176F-3182-5047-9C83-061806F429F6}"/>
    <dgm:cxn modelId="{22B62CB6-2C98-2846-B1CC-160745166F0B}" srcId="{7ADF6FB4-92D6-874B-A864-3CAAB2DC4C8D}" destId="{977AF983-04B2-7844-8D09-76FA737C8ADC}" srcOrd="2" destOrd="0" parTransId="{A6E094B1-4D60-D741-9A38-2071EAB14B6E}" sibTransId="{BC330428-41C9-444F-812B-660C97F27465}"/>
    <dgm:cxn modelId="{266C46E2-3D36-1C40-AC13-C390FF7A5845}" type="presOf" srcId="{DF06B8E5-6F86-1E4C-8CF6-61328CE2E54B}" destId="{9469E0C9-4730-764E-A148-10D81DAE9963}" srcOrd="0" destOrd="0" presId="urn:microsoft.com/office/officeart/2009/3/layout/SubStepProcess"/>
    <dgm:cxn modelId="{DD10EF6B-FCF8-DE41-B7F4-8CDDAE85813F}" type="presParOf" srcId="{BB73BDC5-4708-B446-9567-AA25C4AC497B}" destId="{9469E0C9-4730-764E-A148-10D81DAE9963}" srcOrd="0" destOrd="0" presId="urn:microsoft.com/office/officeart/2009/3/layout/SubStepProcess"/>
    <dgm:cxn modelId="{00B84E94-D8EA-0142-8D23-153028FDD2AD}" type="presParOf" srcId="{BB73BDC5-4708-B446-9567-AA25C4AC497B}" destId="{8D29112C-1480-A544-81FC-ED4080ADE354}" srcOrd="1" destOrd="0" presId="urn:microsoft.com/office/officeart/2009/3/layout/SubStepProcess"/>
    <dgm:cxn modelId="{73D583F1-F102-D140-8E79-B6D261BB7CC0}" type="presParOf" srcId="{BB73BDC5-4708-B446-9567-AA25C4AC497B}" destId="{39FCE548-AC21-1C46-922B-FF51D6DC6220}" srcOrd="2" destOrd="0" presId="urn:microsoft.com/office/officeart/2009/3/layout/SubStepProcess"/>
    <dgm:cxn modelId="{D82A0DD2-5E74-4C45-9643-0C1B6DF9A103}" type="presParOf" srcId="{39FCE548-AC21-1C46-922B-FF51D6DC6220}" destId="{B38F03AB-A0BE-8A4E-983E-3EB86EB4D792}" srcOrd="0" destOrd="0" presId="urn:microsoft.com/office/officeart/2009/3/layout/SubStepProcess"/>
    <dgm:cxn modelId="{2A368EDA-00A0-BC41-AC6E-65120C8F04B8}" type="presParOf" srcId="{39FCE548-AC21-1C46-922B-FF51D6DC6220}" destId="{EBE7D733-1EDE-3D4C-854B-8B762845A563}" srcOrd="1" destOrd="0" presId="urn:microsoft.com/office/officeart/2009/3/layout/SubStepProcess"/>
    <dgm:cxn modelId="{B3ECC985-41C9-7B4F-B8B0-CBBB5CC86C4D}" type="presParOf" srcId="{39FCE548-AC21-1C46-922B-FF51D6DC6220}" destId="{9C2C53C2-BDFB-864F-A883-C939D5A70624}" srcOrd="2" destOrd="0" presId="urn:microsoft.com/office/officeart/2009/3/layout/SubStepProcess"/>
    <dgm:cxn modelId="{00E0EF18-C8D9-D94A-925E-0D7282AC320E}" type="presParOf" srcId="{9C2C53C2-BDFB-864F-A883-C939D5A70624}" destId="{11DB70D1-E45B-BE4C-B9CB-D24EFD600EA6}" srcOrd="0" destOrd="0" presId="urn:microsoft.com/office/officeart/2009/3/layout/SubStepProcess"/>
    <dgm:cxn modelId="{74A1BF08-E4EE-9D44-9908-67DF59E31136}" type="presParOf" srcId="{9C2C53C2-BDFB-864F-A883-C939D5A70624}" destId="{A90F775C-C3DA-664A-97A3-21697E400330}" srcOrd="1" destOrd="0" presId="urn:microsoft.com/office/officeart/2009/3/layout/SubStepProcess"/>
    <dgm:cxn modelId="{FF2B973F-37B4-A042-902F-82C7EFFEF756}" type="presParOf" srcId="{9C2C53C2-BDFB-864F-A883-C939D5A70624}" destId="{F79852FC-4D58-FF42-9234-2A0101C822A5}" srcOrd="2" destOrd="0" presId="urn:microsoft.com/office/officeart/2009/3/layout/SubStepProcess"/>
    <dgm:cxn modelId="{F0B3FB0B-C9FD-494D-A3A7-F07A2472939C}" type="presParOf" srcId="{9C2C53C2-BDFB-864F-A883-C939D5A70624}" destId="{AC6A83A1-1188-534A-8394-6EFFD3FF93FE}" srcOrd="3" destOrd="0" presId="urn:microsoft.com/office/officeart/2009/3/layout/SubStepProcess"/>
    <dgm:cxn modelId="{AFAF2A5A-0C4E-A443-9984-84C74C4339D7}" type="presParOf" srcId="{9C2C53C2-BDFB-864F-A883-C939D5A70624}" destId="{A37F4B0C-65EC-C044-805C-86996ACD982F}" srcOrd="4" destOrd="0" presId="urn:microsoft.com/office/officeart/2009/3/layout/SubStepProcess"/>
    <dgm:cxn modelId="{7B21D85E-5129-3F43-8AFD-29917E6DF727}" type="presParOf" srcId="{39FCE548-AC21-1C46-922B-FF51D6DC6220}" destId="{2BAADB2E-B176-5F4F-8A29-02D073F21A5C}" srcOrd="3" destOrd="0" presId="urn:microsoft.com/office/officeart/2009/3/layout/SubStepProcess"/>
    <dgm:cxn modelId="{36B02A34-9112-CF48-A4C0-C51DFE702A9C}" type="presParOf" srcId="{39FCE548-AC21-1C46-922B-FF51D6DC6220}" destId="{F6899046-143D-544C-B481-CE9FBF649D75}" srcOrd="4" destOrd="0" presId="urn:microsoft.com/office/officeart/2009/3/layout/SubStepProcess"/>
    <dgm:cxn modelId="{B29D35CE-F583-AC40-ADEA-E9CC2B437449}" type="presParOf" srcId="{39FCE548-AC21-1C46-922B-FF51D6DC6220}" destId="{6FB08FB1-D680-F24E-81DE-BFF8D3193EA2}" srcOrd="5" destOrd="0" presId="urn:microsoft.com/office/officeart/2009/3/layout/SubStepProcess"/>
    <dgm:cxn modelId="{D0091673-DB5B-974F-8BE9-6B610CA37FFF}" type="presParOf" srcId="{6FB08FB1-D680-F24E-81DE-BFF8D3193EA2}" destId="{1494EF29-25C4-374F-B5F5-DF9DA8B47870}" srcOrd="0" destOrd="0" presId="urn:microsoft.com/office/officeart/2009/3/layout/SubStepProcess"/>
    <dgm:cxn modelId="{E374B382-3A7B-2146-9E45-63C645F5E805}" type="presParOf" srcId="{6FB08FB1-D680-F24E-81DE-BFF8D3193EA2}" destId="{D0C13BED-86E3-F549-92FE-7350BBF5F867}" srcOrd="1" destOrd="0" presId="urn:microsoft.com/office/officeart/2009/3/layout/SubStepProcess"/>
    <dgm:cxn modelId="{1AE56670-BBAE-4B41-A6AA-94D5E663F1E9}" type="presParOf" srcId="{6FB08FB1-D680-F24E-81DE-BFF8D3193EA2}" destId="{BD3F7CE3-3A78-9F46-B472-F9EECC7C3522}" srcOrd="2" destOrd="0" presId="urn:microsoft.com/office/officeart/2009/3/layout/SubStepProcess"/>
    <dgm:cxn modelId="{4B4F0CD0-2CAD-9240-8223-382289F03103}" type="presParOf" srcId="{6FB08FB1-D680-F24E-81DE-BFF8D3193EA2}" destId="{939F22E6-2591-E84C-A620-F3FBCA2FC16D}" srcOrd="3" destOrd="0" presId="urn:microsoft.com/office/officeart/2009/3/layout/SubStepProcess"/>
    <dgm:cxn modelId="{0A486A67-49E1-CA4A-AF4A-F50ECA30D40E}" type="presParOf" srcId="{6FB08FB1-D680-F24E-81DE-BFF8D3193EA2}" destId="{929525DB-D69A-2E41-9DFF-D594832D051B}" srcOrd="4" destOrd="0" presId="urn:microsoft.com/office/officeart/2009/3/layout/SubStepProcess"/>
    <dgm:cxn modelId="{D528517A-21BB-2144-BC71-2E3BD834D7B0}" type="presParOf" srcId="{BB73BDC5-4708-B446-9567-AA25C4AC497B}" destId="{0EFFA7C1-BA86-E94A-8DD5-C679B5C0DD7B}" srcOrd="3" destOrd="0" presId="urn:microsoft.com/office/officeart/2009/3/layout/SubStepProcess"/>
    <dgm:cxn modelId="{68DBDC88-0872-CE4E-8B5A-ED8C029457A3}" type="presParOf" srcId="{BB73BDC5-4708-B446-9567-AA25C4AC497B}" destId="{B0242CFA-A072-394D-965F-C4505FE70BFE}" srcOrd="4" destOrd="0" presId="urn:microsoft.com/office/officeart/2009/3/layout/SubStepProcess"/>
    <dgm:cxn modelId="{3CCBB4A9-310F-CA49-9206-BA6E8814DA67}" type="presParOf" srcId="{BB73BDC5-4708-B446-9567-AA25C4AC497B}" destId="{8539EA98-6F48-0749-905C-83E8B0116455}" srcOrd="5" destOrd="0" presId="urn:microsoft.com/office/officeart/2009/3/layout/SubSte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9E0C9-4730-764E-A148-10D81DAE9963}">
      <dsp:nvSpPr>
        <dsp:cNvPr id="0" name=""/>
        <dsp:cNvSpPr/>
      </dsp:nvSpPr>
      <dsp:spPr>
        <a:xfrm>
          <a:off x="1885349" y="0"/>
          <a:ext cx="1223633" cy="12236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Calibri Light" panose="020F0302020204030204"/>
            </a:rPr>
            <a:t>Founded in 1992</a:t>
          </a:r>
          <a:endParaRPr lang="en-US" sz="1600" kern="1200"/>
        </a:p>
      </dsp:txBody>
      <dsp:txXfrm>
        <a:off x="2064546" y="179197"/>
        <a:ext cx="865239" cy="865239"/>
      </dsp:txXfrm>
    </dsp:sp>
    <dsp:sp modelId="{B38F03AB-A0BE-8A4E-983E-3EB86EB4D792}">
      <dsp:nvSpPr>
        <dsp:cNvPr id="0" name=""/>
        <dsp:cNvSpPr/>
      </dsp:nvSpPr>
      <dsp:spPr>
        <a:xfrm rot="20125374">
          <a:off x="3152892" y="442088"/>
          <a:ext cx="654402" cy="0"/>
        </a:xfrm>
        <a:custGeom>
          <a:avLst/>
          <a:gdLst/>
          <a:ahLst/>
          <a:cxnLst/>
          <a:rect l="0" t="0" r="0" b="0"/>
          <a:pathLst>
            <a:path>
              <a:moveTo>
                <a:pt x="0" y="0"/>
              </a:moveTo>
              <a:lnTo>
                <a:pt x="65440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E7D733-1EDE-3D4C-854B-8B762845A563}">
      <dsp:nvSpPr>
        <dsp:cNvPr id="0" name=""/>
        <dsp:cNvSpPr/>
      </dsp:nvSpPr>
      <dsp:spPr>
        <a:xfrm rot="12274626">
          <a:off x="6379590" y="442088"/>
          <a:ext cx="654402" cy="0"/>
        </a:xfrm>
        <a:custGeom>
          <a:avLst/>
          <a:gdLst/>
          <a:ahLst/>
          <a:cxnLst/>
          <a:rect l="0" t="0" r="0" b="0"/>
          <a:pathLst>
            <a:path>
              <a:moveTo>
                <a:pt x="0" y="0"/>
              </a:moveTo>
              <a:lnTo>
                <a:pt x="65440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9852FC-4D58-FF42-9234-2A0101C822A5}">
      <dsp:nvSpPr>
        <dsp:cNvPr id="0" name=""/>
        <dsp:cNvSpPr/>
      </dsp:nvSpPr>
      <dsp:spPr>
        <a:xfrm>
          <a:off x="3777651" y="305999"/>
          <a:ext cx="289474"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6A83A1-1188-534A-8394-6EFFD3FF93FE}">
      <dsp:nvSpPr>
        <dsp:cNvPr id="0" name=""/>
        <dsp:cNvSpPr/>
      </dsp:nvSpPr>
      <dsp:spPr>
        <a:xfrm>
          <a:off x="4067125" y="182"/>
          <a:ext cx="2052634" cy="61163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latin typeface="Calibri Light" panose="020F0302020204030204"/>
            </a:rPr>
            <a:t>Footwear</a:t>
          </a:r>
          <a:endParaRPr lang="en-US" sz="2100" kern="1200"/>
        </a:p>
      </dsp:txBody>
      <dsp:txXfrm>
        <a:off x="4067125" y="182"/>
        <a:ext cx="2052634" cy="611634"/>
      </dsp:txXfrm>
    </dsp:sp>
    <dsp:sp modelId="{A37F4B0C-65EC-C044-805C-86996ACD982F}">
      <dsp:nvSpPr>
        <dsp:cNvPr id="0" name=""/>
        <dsp:cNvSpPr/>
      </dsp:nvSpPr>
      <dsp:spPr>
        <a:xfrm>
          <a:off x="6119759" y="305999"/>
          <a:ext cx="289474"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AADB2E-B176-5F4F-8A29-02D073F21A5C}">
      <dsp:nvSpPr>
        <dsp:cNvPr id="0" name=""/>
        <dsp:cNvSpPr/>
      </dsp:nvSpPr>
      <dsp:spPr>
        <a:xfrm rot="1474626">
          <a:off x="3152892" y="781544"/>
          <a:ext cx="654402" cy="0"/>
        </a:xfrm>
        <a:custGeom>
          <a:avLst/>
          <a:gdLst/>
          <a:ahLst/>
          <a:cxnLst/>
          <a:rect l="0" t="0" r="0" b="0"/>
          <a:pathLst>
            <a:path>
              <a:moveTo>
                <a:pt x="0" y="0"/>
              </a:moveTo>
              <a:lnTo>
                <a:pt x="65440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899046-143D-544C-B481-CE9FBF649D75}">
      <dsp:nvSpPr>
        <dsp:cNvPr id="0" name=""/>
        <dsp:cNvSpPr/>
      </dsp:nvSpPr>
      <dsp:spPr>
        <a:xfrm rot="9325374">
          <a:off x="6379590" y="781544"/>
          <a:ext cx="654402" cy="0"/>
        </a:xfrm>
        <a:custGeom>
          <a:avLst/>
          <a:gdLst/>
          <a:ahLst/>
          <a:cxnLst/>
          <a:rect l="0" t="0" r="0" b="0"/>
          <a:pathLst>
            <a:path>
              <a:moveTo>
                <a:pt x="0" y="0"/>
              </a:moveTo>
              <a:lnTo>
                <a:pt x="65440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3F7CE3-3A78-9F46-B472-F9EECC7C3522}">
      <dsp:nvSpPr>
        <dsp:cNvPr id="0" name=""/>
        <dsp:cNvSpPr/>
      </dsp:nvSpPr>
      <dsp:spPr>
        <a:xfrm>
          <a:off x="3777651" y="917633"/>
          <a:ext cx="289474"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9F22E6-2591-E84C-A620-F3FBCA2FC16D}">
      <dsp:nvSpPr>
        <dsp:cNvPr id="0" name=""/>
        <dsp:cNvSpPr/>
      </dsp:nvSpPr>
      <dsp:spPr>
        <a:xfrm>
          <a:off x="4067125" y="611816"/>
          <a:ext cx="2052634" cy="61163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a:latin typeface="Calibri Light" panose="020F0302020204030204"/>
            </a:rPr>
            <a:t>Roller Skates</a:t>
          </a:r>
          <a:endParaRPr lang="en-US" sz="2100" kern="1200"/>
        </a:p>
      </dsp:txBody>
      <dsp:txXfrm>
        <a:off x="4067125" y="611816"/>
        <a:ext cx="2052634" cy="611634"/>
      </dsp:txXfrm>
    </dsp:sp>
    <dsp:sp modelId="{929525DB-D69A-2E41-9DFF-D594832D051B}">
      <dsp:nvSpPr>
        <dsp:cNvPr id="0" name=""/>
        <dsp:cNvSpPr/>
      </dsp:nvSpPr>
      <dsp:spPr>
        <a:xfrm>
          <a:off x="6119759" y="917633"/>
          <a:ext cx="289474"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242CFA-A072-394D-965F-C4505FE70BFE}">
      <dsp:nvSpPr>
        <dsp:cNvPr id="0" name=""/>
        <dsp:cNvSpPr/>
      </dsp:nvSpPr>
      <dsp:spPr>
        <a:xfrm>
          <a:off x="7077902" y="0"/>
          <a:ext cx="1223633" cy="12236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Calibri Light" panose="020F0302020204030204"/>
            </a:rPr>
            <a:t>2014: Athleisure</a:t>
          </a:r>
          <a:endParaRPr lang="en-US" sz="1600" kern="1200"/>
        </a:p>
      </dsp:txBody>
      <dsp:txXfrm>
        <a:off x="7257099" y="179197"/>
        <a:ext cx="865239" cy="865239"/>
      </dsp:txXfrm>
    </dsp:sp>
    <dsp:sp modelId="{8539EA98-6F48-0749-905C-83E8B0116455}">
      <dsp:nvSpPr>
        <dsp:cNvPr id="0" name=""/>
        <dsp:cNvSpPr/>
      </dsp:nvSpPr>
      <dsp:spPr>
        <a:xfrm>
          <a:off x="8301535" y="0"/>
          <a:ext cx="1223633" cy="12236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Calibri Light" panose="020F0302020204030204"/>
            </a:rPr>
            <a:t>2022: Asian Expansion</a:t>
          </a:r>
          <a:endParaRPr lang="en-US" sz="1600" kern="1200"/>
        </a:p>
      </dsp:txBody>
      <dsp:txXfrm>
        <a:off x="8480732" y="179197"/>
        <a:ext cx="865239" cy="865239"/>
      </dsp:txXfrm>
    </dsp:sp>
  </dsp:spTree>
</dsp:drawing>
</file>

<file path=ppt/diagrams/layout1.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D774AA-0463-D149-A7DA-1C45EA220623}" type="datetimeFigureOut">
              <a:rPr lang="en-US" smtClean="0"/>
              <a:t>4/25/2024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E90164-A72E-8142-858A-00336335C261}" type="slidenum">
              <a:rPr lang="en-US" smtClean="0"/>
              <a:t>‹#›</a:t>
            </a:fld>
            <a:endParaRPr lang="en-US"/>
          </a:p>
        </p:txBody>
      </p:sp>
    </p:spTree>
    <p:extLst>
      <p:ext uri="{BB962C8B-B14F-4D97-AF65-F5344CB8AC3E}">
        <p14:creationId xmlns:p14="http://schemas.microsoft.com/office/powerpoint/2010/main" val="2668244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Notes:</a:t>
            </a:r>
          </a:p>
          <a:p>
            <a:r>
              <a:rPr lang="en-US" b="0" i="0">
                <a:solidFill>
                  <a:srgbClr val="000000"/>
                </a:solidFill>
                <a:effectLst/>
                <a:latin typeface="Whitney SSm"/>
              </a:rPr>
              <a:t>Skechers USA Inc is a lifestyle footwear company under the Skechers GO brand name. Products offered include various styles of women's shoes, men's shoes, girl's shoes, boy's shoes, performance shoes, and work shoes. Allied products offered are apparel, bags, eyewear, toys, and more. Its products are available for sale at department and specialty stores, athletic and independent retailers, boutiques, and internet retailers. The company's operating segments include Domestic Wholesale, International Wholesale, and Direct-to-Consumer. It generates maximum revenue from the International Wholesale segment.</a:t>
            </a:r>
          </a:p>
          <a:p>
            <a:endParaRPr lang="en-US" b="0" i="0">
              <a:solidFill>
                <a:srgbClr val="000000"/>
              </a:solidFill>
              <a:effectLst/>
              <a:latin typeface="Whitney SSm"/>
            </a:endParaRPr>
          </a:p>
          <a:p>
            <a:pPr marL="171450" marR="0" lvl="0" indent="-171450" algn="just" defTabSz="914400" rtl="0" eaLnBrk="1" fontAlgn="base" latinLnBrk="0" hangingPunct="1">
              <a:lnSpc>
                <a:spcPct val="100000"/>
              </a:lnSpc>
              <a:spcBef>
                <a:spcPct val="0"/>
              </a:spcBef>
              <a:spcAft>
                <a:spcPts val="600"/>
              </a:spcAft>
              <a:buClr>
                <a:srgbClr val="132E57"/>
              </a:buClr>
              <a:buSzPct val="150000"/>
              <a:buFont typeface="Arial" panose="020B0604020202020204" pitchFamily="34" charset="0"/>
              <a:buChar char="•"/>
              <a:tabLst/>
            </a:pPr>
            <a:r>
              <a:rPr kumimoji="0" lang="en-CA" sz="1200" b="0" i="0" u="none" strike="noStrike" cap="none" normalizeH="0" baseline="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Skechers has a market cap of $6.14 bn. The current share price is $39.45. It is using a lot of recyclable materials to increase the sustainability of the products – that includes a roughly 93% of its shoeboxes are fully recyclable.</a:t>
            </a:r>
          </a:p>
          <a:p>
            <a:pPr marL="171450" marR="0" lvl="0" indent="-171450" algn="just" defTabSz="914400" rtl="0" eaLnBrk="1" fontAlgn="base" latinLnBrk="0" hangingPunct="1">
              <a:lnSpc>
                <a:spcPct val="100000"/>
              </a:lnSpc>
              <a:spcBef>
                <a:spcPct val="0"/>
              </a:spcBef>
              <a:spcAft>
                <a:spcPts val="600"/>
              </a:spcAft>
              <a:buClr>
                <a:srgbClr val="132E57"/>
              </a:buClr>
              <a:buSzPct val="150000"/>
              <a:buFont typeface="Arial" panose="020B0604020202020204" pitchFamily="34" charset="0"/>
              <a:buChar char="•"/>
              <a:tabLst/>
            </a:pPr>
            <a:r>
              <a:rPr kumimoji="0" lang="en-CA" sz="1200" b="0" i="0" u="none" strike="noStrike" cap="none" normalizeH="0" baseline="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Skechers’ Key Focus is to become a leading company in the industry by putting people first and offering comfort and care to its employees and customers.</a:t>
            </a:r>
          </a:p>
          <a:p>
            <a:pPr marL="171450" marR="0" lvl="0" indent="-171450" algn="just" defTabSz="914400" rtl="0" eaLnBrk="1" fontAlgn="base" latinLnBrk="0" hangingPunct="1">
              <a:lnSpc>
                <a:spcPct val="100000"/>
              </a:lnSpc>
              <a:spcBef>
                <a:spcPct val="0"/>
              </a:spcBef>
              <a:spcAft>
                <a:spcPts val="600"/>
              </a:spcAft>
              <a:buClr>
                <a:srgbClr val="132E57"/>
              </a:buClr>
              <a:buSzPct val="150000"/>
              <a:buFont typeface="Arial" panose="020B0604020202020204" pitchFamily="34" charset="0"/>
              <a:buChar char="•"/>
              <a:tabLst/>
              <a:defRPr/>
            </a:pPr>
            <a:r>
              <a:rPr kumimoji="0" lang="en-CA" sz="1200" b="0" i="0" u="none" strike="noStrike" cap="none" normalizeH="0" baseline="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Recent acquisitions include Manhattan SKMX, S. de R.L. de C.V., made Skechers Mexico a majority-owned subsidiary of the company.</a:t>
            </a:r>
            <a:endParaRPr kumimoji="0" lang="en-CA" sz="1200" b="0" i="0" u="none" strike="noStrike" kern="1200" cap="none" normalizeH="0" baseline="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171450" marR="0" lvl="0" indent="-171450" algn="just" defTabSz="914400" rtl="0" eaLnBrk="1" fontAlgn="base" latinLnBrk="0" hangingPunct="1">
              <a:lnSpc>
                <a:spcPct val="100000"/>
              </a:lnSpc>
              <a:spcBef>
                <a:spcPct val="0"/>
              </a:spcBef>
              <a:spcAft>
                <a:spcPts val="600"/>
              </a:spcAft>
              <a:buClr>
                <a:srgbClr val="132E57"/>
              </a:buClr>
              <a:buSzPct val="150000"/>
              <a:buFont typeface="Arial" panose="020B0604020202020204" pitchFamily="34" charset="0"/>
              <a:buChar char="•"/>
              <a:tabLst/>
              <a:defRPr/>
            </a:pPr>
            <a:r>
              <a:rPr kumimoji="0" lang="en-CA" sz="1200" b="0" i="0" u="none" strike="noStrike" kern="1200" cap="none" normalizeH="0" baseline="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Robert Greenberg, a co-trustee of the Skechers Voting Trust, has sole voting power and owns the company.</a:t>
            </a:r>
            <a:endParaRPr lang="en-CA" sz="1200" b="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endParaRPr lang="en-US" b="0"/>
          </a:p>
          <a:p>
            <a:endParaRPr lang="en-US"/>
          </a:p>
          <a:p>
            <a:endParaRPr lang="en-US"/>
          </a:p>
          <a:p>
            <a:endParaRPr lang="en-US"/>
          </a:p>
          <a:p>
            <a:endParaRPr lang="en-US"/>
          </a:p>
          <a:p>
            <a:endParaRPr lang="en-US"/>
          </a:p>
          <a:p>
            <a:r>
              <a:rPr lang="en-US"/>
              <a:t>https://investors.skechers.com/financial-data/all-sec-filings/content/0001193125-16-638585/0001193125-16-638585.pdf</a:t>
            </a:r>
          </a:p>
          <a:p>
            <a:endParaRPr lang="en-US"/>
          </a:p>
          <a:p>
            <a:r>
              <a:rPr lang="en-US"/>
              <a:t>https://en.wikipedia.org/wiki/Skechers</a:t>
            </a:r>
          </a:p>
          <a:p>
            <a:endParaRPr lang="en-US"/>
          </a:p>
          <a:p>
            <a:endParaRPr lang="en-US"/>
          </a:p>
          <a:p>
            <a:endParaRPr lang="en-US"/>
          </a:p>
          <a:p>
            <a:endParaRPr lang="en-US"/>
          </a:p>
        </p:txBody>
      </p:sp>
      <p:sp>
        <p:nvSpPr>
          <p:cNvPr id="4" name="Slide Number Placeholder 3"/>
          <p:cNvSpPr>
            <a:spLocks noGrp="1"/>
          </p:cNvSpPr>
          <p:nvPr>
            <p:ph type="sldNum" sz="quarter" idx="5"/>
          </p:nvPr>
        </p:nvSpPr>
        <p:spPr/>
        <p:txBody>
          <a:bodyPr/>
          <a:lstStyle/>
          <a:p>
            <a:fld id="{7FE90164-A72E-8142-858A-00336335C261}" type="slidenum">
              <a:rPr lang="en-US" smtClean="0"/>
              <a:t>3</a:t>
            </a:fld>
            <a:endParaRPr lang="en-US"/>
          </a:p>
        </p:txBody>
      </p:sp>
    </p:spTree>
    <p:extLst>
      <p:ext uri="{BB962C8B-B14F-4D97-AF65-F5344CB8AC3E}">
        <p14:creationId xmlns:p14="http://schemas.microsoft.com/office/powerpoint/2010/main" val="3180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t>
            </a:r>
            <a:r>
              <a:rPr lang="en-US" err="1"/>
              <a:t>www.readyratios.com</a:t>
            </a:r>
            <a:r>
              <a:rPr lang="en-US"/>
              <a:t>/sec/industry/56/</a:t>
            </a:r>
          </a:p>
          <a:p>
            <a:endParaRPr lang="en-US"/>
          </a:p>
          <a:p>
            <a:r>
              <a:rPr lang="en-US"/>
              <a:t>https://</a:t>
            </a:r>
            <a:r>
              <a:rPr lang="en-US" err="1"/>
              <a:t>www.globenewswire.com</a:t>
            </a:r>
            <a:r>
              <a:rPr lang="en-US"/>
              <a:t>/news-release/2022/04/08/2419041/0/</a:t>
            </a:r>
            <a:r>
              <a:rPr lang="en-US" err="1"/>
              <a:t>en</a:t>
            </a:r>
            <a:r>
              <a:rPr lang="en-US"/>
              <a:t>/Global-Custom-Apparel-Market-Size-2022-2025-Overview-Market-Segment-Geographic-Landscape-Key-Players-Opportunities-Challenges-Drivers-Trends-Shares-Revenue-Sales-Price.html</a:t>
            </a:r>
          </a:p>
          <a:p>
            <a:endParaRPr lang="en-US"/>
          </a:p>
        </p:txBody>
      </p:sp>
      <p:sp>
        <p:nvSpPr>
          <p:cNvPr id="4" name="Slide Number Placeholder 3"/>
          <p:cNvSpPr>
            <a:spLocks noGrp="1"/>
          </p:cNvSpPr>
          <p:nvPr>
            <p:ph type="sldNum" sz="quarter" idx="5"/>
          </p:nvPr>
        </p:nvSpPr>
        <p:spPr/>
        <p:txBody>
          <a:bodyPr/>
          <a:lstStyle/>
          <a:p>
            <a:fld id="{7FE90164-A72E-8142-858A-00336335C261}" type="slidenum">
              <a:rPr lang="en-US" smtClean="0"/>
              <a:t>5</a:t>
            </a:fld>
            <a:endParaRPr lang="en-US"/>
          </a:p>
        </p:txBody>
      </p:sp>
    </p:spTree>
    <p:extLst>
      <p:ext uri="{BB962C8B-B14F-4D97-AF65-F5344CB8AC3E}">
        <p14:creationId xmlns:p14="http://schemas.microsoft.com/office/powerpoint/2010/main" val="2060397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C39A43-7D82-4574-97A4-74DD85B46970}"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1D3AE-14A5-4332-B1BF-48E75005E40B}" type="slidenum">
              <a:rPr lang="en-US" smtClean="0"/>
              <a:t>‹#›</a:t>
            </a:fld>
            <a:endParaRPr lang="en-US"/>
          </a:p>
        </p:txBody>
      </p:sp>
    </p:spTree>
    <p:extLst>
      <p:ext uri="{BB962C8B-B14F-4D97-AF65-F5344CB8AC3E}">
        <p14:creationId xmlns:p14="http://schemas.microsoft.com/office/powerpoint/2010/main" val="2531781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C39A43-7D82-4574-97A4-74DD85B46970}"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1D3AE-14A5-4332-B1BF-48E75005E40B}" type="slidenum">
              <a:rPr lang="en-US" smtClean="0"/>
              <a:t>‹#›</a:t>
            </a:fld>
            <a:endParaRPr lang="en-US"/>
          </a:p>
        </p:txBody>
      </p:sp>
    </p:spTree>
    <p:extLst>
      <p:ext uri="{BB962C8B-B14F-4D97-AF65-F5344CB8AC3E}">
        <p14:creationId xmlns:p14="http://schemas.microsoft.com/office/powerpoint/2010/main" val="2287873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C39A43-7D82-4574-97A4-74DD85B46970}"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1D3AE-14A5-4332-B1BF-48E75005E40B}" type="slidenum">
              <a:rPr lang="en-US" smtClean="0"/>
              <a:t>‹#›</a:t>
            </a:fld>
            <a:endParaRPr lang="en-US"/>
          </a:p>
        </p:txBody>
      </p:sp>
    </p:spTree>
    <p:extLst>
      <p:ext uri="{BB962C8B-B14F-4D97-AF65-F5344CB8AC3E}">
        <p14:creationId xmlns:p14="http://schemas.microsoft.com/office/powerpoint/2010/main" val="1517851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C39A43-7D82-4574-97A4-74DD85B46970}"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1D3AE-14A5-4332-B1BF-48E75005E40B}" type="slidenum">
              <a:rPr lang="en-US" smtClean="0"/>
              <a:t>‹#›</a:t>
            </a:fld>
            <a:endParaRPr lang="en-US"/>
          </a:p>
        </p:txBody>
      </p:sp>
    </p:spTree>
    <p:extLst>
      <p:ext uri="{BB962C8B-B14F-4D97-AF65-F5344CB8AC3E}">
        <p14:creationId xmlns:p14="http://schemas.microsoft.com/office/powerpoint/2010/main" val="2348080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C39A43-7D82-4574-97A4-74DD85B46970}"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1D3AE-14A5-4332-B1BF-48E75005E40B}" type="slidenum">
              <a:rPr lang="en-US" smtClean="0"/>
              <a:t>‹#›</a:t>
            </a:fld>
            <a:endParaRPr lang="en-US"/>
          </a:p>
        </p:txBody>
      </p:sp>
    </p:spTree>
    <p:extLst>
      <p:ext uri="{BB962C8B-B14F-4D97-AF65-F5344CB8AC3E}">
        <p14:creationId xmlns:p14="http://schemas.microsoft.com/office/powerpoint/2010/main" val="1654875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C39A43-7D82-4574-97A4-74DD85B46970}"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1D3AE-14A5-4332-B1BF-48E75005E40B}" type="slidenum">
              <a:rPr lang="en-US" smtClean="0"/>
              <a:t>‹#›</a:t>
            </a:fld>
            <a:endParaRPr lang="en-US"/>
          </a:p>
        </p:txBody>
      </p:sp>
    </p:spTree>
    <p:extLst>
      <p:ext uri="{BB962C8B-B14F-4D97-AF65-F5344CB8AC3E}">
        <p14:creationId xmlns:p14="http://schemas.microsoft.com/office/powerpoint/2010/main" val="3063481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C39A43-7D82-4574-97A4-74DD85B46970}" type="datetimeFigureOut">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01D3AE-14A5-4332-B1BF-48E75005E40B}" type="slidenum">
              <a:rPr lang="en-US" smtClean="0"/>
              <a:t>‹#›</a:t>
            </a:fld>
            <a:endParaRPr lang="en-US"/>
          </a:p>
        </p:txBody>
      </p:sp>
    </p:spTree>
    <p:extLst>
      <p:ext uri="{BB962C8B-B14F-4D97-AF65-F5344CB8AC3E}">
        <p14:creationId xmlns:p14="http://schemas.microsoft.com/office/powerpoint/2010/main" val="2981379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C39A43-7D82-4574-97A4-74DD85B46970}" type="datetimeFigureOut">
              <a:rPr lang="en-US" smtClean="0"/>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01D3AE-14A5-4332-B1BF-48E75005E40B}" type="slidenum">
              <a:rPr lang="en-US" smtClean="0"/>
              <a:t>‹#›</a:t>
            </a:fld>
            <a:endParaRPr lang="en-US"/>
          </a:p>
        </p:txBody>
      </p:sp>
    </p:spTree>
    <p:extLst>
      <p:ext uri="{BB962C8B-B14F-4D97-AF65-F5344CB8AC3E}">
        <p14:creationId xmlns:p14="http://schemas.microsoft.com/office/powerpoint/2010/main" val="182336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39A43-7D82-4574-97A4-74DD85B46970}" type="datetimeFigureOut">
              <a:rPr lang="en-US" smtClean="0"/>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01D3AE-14A5-4332-B1BF-48E75005E40B}" type="slidenum">
              <a:rPr lang="en-US" smtClean="0"/>
              <a:t>‹#›</a:t>
            </a:fld>
            <a:endParaRPr lang="en-US"/>
          </a:p>
        </p:txBody>
      </p:sp>
    </p:spTree>
    <p:extLst>
      <p:ext uri="{BB962C8B-B14F-4D97-AF65-F5344CB8AC3E}">
        <p14:creationId xmlns:p14="http://schemas.microsoft.com/office/powerpoint/2010/main" val="1634537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C39A43-7D82-4574-97A4-74DD85B46970}"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1D3AE-14A5-4332-B1BF-48E75005E40B}" type="slidenum">
              <a:rPr lang="en-US" smtClean="0"/>
              <a:t>‹#›</a:t>
            </a:fld>
            <a:endParaRPr lang="en-US"/>
          </a:p>
        </p:txBody>
      </p:sp>
    </p:spTree>
    <p:extLst>
      <p:ext uri="{BB962C8B-B14F-4D97-AF65-F5344CB8AC3E}">
        <p14:creationId xmlns:p14="http://schemas.microsoft.com/office/powerpoint/2010/main" val="691592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C39A43-7D82-4574-97A4-74DD85B46970}"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1D3AE-14A5-4332-B1BF-48E75005E40B}" type="slidenum">
              <a:rPr lang="en-US" smtClean="0"/>
              <a:t>‹#›</a:t>
            </a:fld>
            <a:endParaRPr lang="en-US"/>
          </a:p>
        </p:txBody>
      </p:sp>
    </p:spTree>
    <p:extLst>
      <p:ext uri="{BB962C8B-B14F-4D97-AF65-F5344CB8AC3E}">
        <p14:creationId xmlns:p14="http://schemas.microsoft.com/office/powerpoint/2010/main" val="4201834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C39A43-7D82-4574-97A4-74DD85B46970}" type="datetimeFigureOut">
              <a:rPr lang="en-US" smtClean="0"/>
              <a:t>4/25/2024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1D3AE-14A5-4332-B1BF-48E75005E40B}" type="slidenum">
              <a:rPr lang="en-US" smtClean="0"/>
              <a:t>‹#›</a:t>
            </a:fld>
            <a:endParaRPr lang="en-US"/>
          </a:p>
        </p:txBody>
      </p:sp>
    </p:spTree>
    <p:extLst>
      <p:ext uri="{BB962C8B-B14F-4D97-AF65-F5344CB8AC3E}">
        <p14:creationId xmlns:p14="http://schemas.microsoft.com/office/powerpoint/2010/main" val="3173362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jpe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8.jpe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uilding with a sign on the front&#10;&#10;Description automatically generated with low confidence">
            <a:extLst>
              <a:ext uri="{FF2B5EF4-FFF2-40B4-BE49-F238E27FC236}">
                <a16:creationId xmlns:a16="http://schemas.microsoft.com/office/drawing/2014/main" id="{503467FD-3367-4353-3207-7D249A85656D}"/>
              </a:ext>
            </a:extLst>
          </p:cNvPr>
          <p:cNvPicPr>
            <a:picLocks noChangeAspect="1"/>
          </p:cNvPicPr>
          <p:nvPr/>
        </p:nvPicPr>
        <p:blipFill rotWithShape="1">
          <a:blip r:embed="rId2">
            <a:extLst>
              <a:ext uri="{28A0092B-C50C-407E-A947-70E740481C1C}">
                <a14:useLocalDpi xmlns:a14="http://schemas.microsoft.com/office/drawing/2010/main" val="0"/>
              </a:ext>
            </a:extLst>
          </a:blip>
          <a:srcRect t="22439"/>
          <a:stretch/>
        </p:blipFill>
        <p:spPr>
          <a:xfrm>
            <a:off x="7777" y="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
        <p:nvSpPr>
          <p:cNvPr id="6" name="Title 1">
            <a:extLst>
              <a:ext uri="{FF2B5EF4-FFF2-40B4-BE49-F238E27FC236}">
                <a16:creationId xmlns:a16="http://schemas.microsoft.com/office/drawing/2014/main" id="{1F1C510B-689E-5BB8-DA11-0D9DC55F1239}"/>
              </a:ext>
            </a:extLst>
          </p:cNvPr>
          <p:cNvSpPr txBox="1">
            <a:spLocks/>
          </p:cNvSpPr>
          <p:nvPr/>
        </p:nvSpPr>
        <p:spPr>
          <a:xfrm>
            <a:off x="8198809" y="6269052"/>
            <a:ext cx="3666744" cy="402336"/>
          </a:xfrm>
          <a:prstGeom prst="rect">
            <a:avLst/>
          </a:prstGeom>
          <a:solidFill>
            <a:schemeClr val="accent5">
              <a:lumMod val="5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solidFill>
                  <a:schemeClr val="bg1"/>
                </a:solidFill>
                <a:latin typeface="Open Sans Light" panose="020B0306030504020204" pitchFamily="34" charset="0"/>
                <a:cs typeface="Open Sans Light" panose="020B0306030504020204" pitchFamily="34" charset="0"/>
              </a:rPr>
              <a:t>By: Deepika Udhani</a:t>
            </a:r>
          </a:p>
        </p:txBody>
      </p:sp>
    </p:spTree>
    <p:extLst>
      <p:ext uri="{BB962C8B-B14F-4D97-AF65-F5344CB8AC3E}">
        <p14:creationId xmlns:p14="http://schemas.microsoft.com/office/powerpoint/2010/main" val="324986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ECD9AB81-A888-7D9E-B45C-24FF8C79F670}"/>
              </a:ext>
            </a:extLst>
          </p:cNvPr>
          <p:cNvPicPr>
            <a:picLocks noGrp="1" noChangeAspect="1"/>
          </p:cNvPicPr>
          <p:nvPr>
            <p:ph idx="1"/>
          </p:nvPr>
        </p:nvPicPr>
        <p:blipFill>
          <a:blip r:embed="rId2"/>
          <a:stretch>
            <a:fillRect/>
          </a:stretch>
        </p:blipFill>
        <p:spPr>
          <a:xfrm>
            <a:off x="1308007" y="1948096"/>
            <a:ext cx="9584951" cy="2958913"/>
          </a:xfrm>
        </p:spPr>
      </p:pic>
      <p:sp>
        <p:nvSpPr>
          <p:cNvPr id="6" name="Title 3">
            <a:extLst>
              <a:ext uri="{FF2B5EF4-FFF2-40B4-BE49-F238E27FC236}">
                <a16:creationId xmlns:a16="http://schemas.microsoft.com/office/drawing/2014/main" id="{4A9ABC3C-ED3E-3D69-10DF-3CC083339D53}"/>
              </a:ext>
            </a:extLst>
          </p:cNvPr>
          <p:cNvSpPr>
            <a:spLocks noGrp="1"/>
          </p:cNvSpPr>
          <p:nvPr>
            <p:ph type="title"/>
          </p:nvPr>
        </p:nvSpPr>
        <p:spPr>
          <a:xfrm>
            <a:off x="387385" y="150621"/>
            <a:ext cx="10515600" cy="734167"/>
          </a:xfrm>
        </p:spPr>
        <p:txBody>
          <a:bodyPr>
            <a:normAutofit/>
          </a:bodyPr>
          <a:lstStyle/>
          <a:p>
            <a:r>
              <a:rPr lang="en-US" sz="3500">
                <a:solidFill>
                  <a:schemeClr val="accent5">
                    <a:lumMod val="50000"/>
                  </a:schemeClr>
                </a:solidFill>
                <a:latin typeface="Open Sans Light"/>
                <a:ea typeface="Open Sans Light"/>
                <a:cs typeface="Open Sans Light"/>
              </a:rPr>
              <a:t>Appendix</a:t>
            </a:r>
            <a:endParaRPr lang="en-US">
              <a:solidFill>
                <a:schemeClr val="accent5">
                  <a:lumMod val="50000"/>
                </a:schemeClr>
              </a:solidFill>
            </a:endParaRPr>
          </a:p>
        </p:txBody>
      </p:sp>
      <p:sp>
        <p:nvSpPr>
          <p:cNvPr id="8" name="Rectangle 7">
            <a:extLst>
              <a:ext uri="{FF2B5EF4-FFF2-40B4-BE49-F238E27FC236}">
                <a16:creationId xmlns:a16="http://schemas.microsoft.com/office/drawing/2014/main" id="{20A646CF-FE24-14ED-12C4-E9728C1AD7BC}"/>
              </a:ext>
            </a:extLst>
          </p:cNvPr>
          <p:cNvSpPr/>
          <p:nvPr/>
        </p:nvSpPr>
        <p:spPr>
          <a:xfrm flipV="1">
            <a:off x="0" y="806153"/>
            <a:ext cx="2752344" cy="4571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5" descr="Logo&#10;&#10;Description automatically generated">
            <a:extLst>
              <a:ext uri="{FF2B5EF4-FFF2-40B4-BE49-F238E27FC236}">
                <a16:creationId xmlns:a16="http://schemas.microsoft.com/office/drawing/2014/main" id="{C38CC6A9-9F4D-8D55-3425-B50084D7C1E9}"/>
              </a:ext>
            </a:extLst>
          </p:cNvPr>
          <p:cNvPicPr>
            <a:picLocks noChangeAspect="1"/>
          </p:cNvPicPr>
          <p:nvPr/>
        </p:nvPicPr>
        <p:blipFill>
          <a:blip r:embed="rId3"/>
          <a:stretch>
            <a:fillRect/>
          </a:stretch>
        </p:blipFill>
        <p:spPr>
          <a:xfrm>
            <a:off x="10737197" y="1121"/>
            <a:ext cx="1457325" cy="723900"/>
          </a:xfrm>
          <a:prstGeom prst="rect">
            <a:avLst/>
          </a:prstGeom>
        </p:spPr>
      </p:pic>
    </p:spTree>
    <p:extLst>
      <p:ext uri="{BB962C8B-B14F-4D97-AF65-F5344CB8AC3E}">
        <p14:creationId xmlns:p14="http://schemas.microsoft.com/office/powerpoint/2010/main" val="1902296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671" y="640427"/>
            <a:ext cx="10515600" cy="1325563"/>
          </a:xfrm>
          <a:solidFill>
            <a:schemeClr val="accent5">
              <a:lumMod val="50000"/>
            </a:schemeClr>
          </a:solidFill>
        </p:spPr>
        <p:txBody>
          <a:bodyPr>
            <a:normAutofit/>
          </a:bodyPr>
          <a:lstStyle/>
          <a:p>
            <a:r>
              <a:rPr lang="en-US" sz="3500">
                <a:solidFill>
                  <a:schemeClr val="bg1"/>
                </a:solidFill>
                <a:latin typeface="Open Sans Light" panose="020B0306030504020204" pitchFamily="34" charset="0"/>
                <a:cs typeface="Open Sans Light" panose="020B0306030504020204" pitchFamily="34" charset="0"/>
              </a:rPr>
              <a:t>Stock Pitch for Skechers</a:t>
            </a:r>
          </a:p>
        </p:txBody>
      </p:sp>
      <p:sp>
        <p:nvSpPr>
          <p:cNvPr id="3" name="Content Placeholder 2"/>
          <p:cNvSpPr>
            <a:spLocks noGrp="1"/>
          </p:cNvSpPr>
          <p:nvPr>
            <p:ph idx="1"/>
          </p:nvPr>
        </p:nvSpPr>
        <p:spPr>
          <a:xfrm>
            <a:off x="838200" y="2969342"/>
            <a:ext cx="10400071" cy="3010976"/>
          </a:xfrm>
          <a:solidFill>
            <a:schemeClr val="bg2"/>
          </a:solidFill>
        </p:spPr>
        <p:txBody>
          <a:bodyPr vert="horz" lIns="91440" tIns="45720" rIns="91440" bIns="45720" rtlCol="0" anchor="t">
            <a:normAutofit/>
          </a:bodyPr>
          <a:lstStyle/>
          <a:p>
            <a:pPr marL="0" indent="0">
              <a:buNone/>
            </a:pPr>
            <a:r>
              <a:rPr lang="en-US" b="1">
                <a:solidFill>
                  <a:schemeClr val="accent5">
                    <a:lumMod val="50000"/>
                  </a:schemeClr>
                </a:solidFill>
                <a:latin typeface="Open Sans Light"/>
                <a:ea typeface="Open Sans Light"/>
                <a:cs typeface="Open Sans Light"/>
              </a:rPr>
              <a:t>Contents</a:t>
            </a:r>
          </a:p>
          <a:p>
            <a:r>
              <a:rPr lang="en-US">
                <a:latin typeface="Open Sans Light"/>
                <a:ea typeface="Open Sans Light"/>
                <a:cs typeface="Open Sans Light"/>
              </a:rPr>
              <a:t>Company Overview</a:t>
            </a:r>
          </a:p>
          <a:p>
            <a:r>
              <a:rPr lang="en-US">
                <a:latin typeface="Open Sans Light"/>
                <a:ea typeface="Open Sans Light"/>
                <a:cs typeface="Open Sans Light"/>
              </a:rPr>
              <a:t>Corporate Timeline and Key Events</a:t>
            </a:r>
            <a:endParaRPr lang="en-US">
              <a:latin typeface="Open Sans Light" panose="020B0306030504020204" pitchFamily="34" charset="0"/>
              <a:ea typeface="Open Sans Light" panose="020B0306030504020204" pitchFamily="34" charset="0"/>
              <a:cs typeface="Open Sans Light" panose="020B0306030504020204" pitchFamily="34" charset="0"/>
            </a:endParaRPr>
          </a:p>
          <a:p>
            <a:r>
              <a:rPr lang="en-US">
                <a:latin typeface="Open Sans Light"/>
                <a:ea typeface="Open Sans Light"/>
                <a:cs typeface="Open Sans Light"/>
              </a:rPr>
              <a:t>Key Financials</a:t>
            </a:r>
          </a:p>
          <a:p>
            <a:r>
              <a:rPr lang="en-US">
                <a:latin typeface="Open Sans Light"/>
                <a:ea typeface="Open Sans Light"/>
                <a:cs typeface="Open Sans Light"/>
              </a:rPr>
              <a:t>Deriving Intrinsic Value</a:t>
            </a:r>
          </a:p>
        </p:txBody>
      </p:sp>
      <p:sp>
        <p:nvSpPr>
          <p:cNvPr id="4" name="Rectangle 3"/>
          <p:cNvSpPr/>
          <p:nvPr/>
        </p:nvSpPr>
        <p:spPr>
          <a:xfrm>
            <a:off x="0" y="2385704"/>
            <a:ext cx="7236542" cy="6252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6040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C567E31-8F54-467C-A3F7-960376697CDB}"/>
              </a:ext>
            </a:extLst>
          </p:cNvPr>
          <p:cNvSpPr txBox="1">
            <a:spLocks/>
          </p:cNvSpPr>
          <p:nvPr/>
        </p:nvSpPr>
        <p:spPr>
          <a:xfrm>
            <a:off x="326115" y="336345"/>
            <a:ext cx="10515600" cy="53553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500">
                <a:solidFill>
                  <a:schemeClr val="accent5">
                    <a:lumMod val="50000"/>
                  </a:schemeClr>
                </a:solidFill>
                <a:latin typeface="Open Sans Light" panose="020B0306030504020204" pitchFamily="34" charset="0"/>
                <a:cs typeface="Open Sans Light" panose="020B0306030504020204" pitchFamily="34" charset="0"/>
              </a:rPr>
              <a:t>Company Overview</a:t>
            </a:r>
            <a:endParaRPr lang="en-US" sz="3500">
              <a:solidFill>
                <a:schemeClr val="accent5">
                  <a:lumMod val="50000"/>
                </a:schemeClr>
              </a:solidFill>
              <a:latin typeface="Open Sans Light" panose="020B0306030504020204" pitchFamily="34" charset="0"/>
              <a:cs typeface="Open Sans Light" panose="020B0306030504020204" pitchFamily="34" charset="0"/>
            </a:endParaRPr>
          </a:p>
        </p:txBody>
      </p:sp>
      <p:graphicFrame>
        <p:nvGraphicFramePr>
          <p:cNvPr id="4" name="Group 108">
            <a:extLst>
              <a:ext uri="{FF2B5EF4-FFF2-40B4-BE49-F238E27FC236}">
                <a16:creationId xmlns:a16="http://schemas.microsoft.com/office/drawing/2014/main" id="{EAE505E1-4735-47E5-A538-4B3EF213D65A}"/>
              </a:ext>
            </a:extLst>
          </p:cNvPr>
          <p:cNvGraphicFramePr>
            <a:graphicFrameLocks noGrp="1"/>
          </p:cNvGraphicFramePr>
          <p:nvPr>
            <p:extLst>
              <p:ext uri="{D42A27DB-BD31-4B8C-83A1-F6EECF244321}">
                <p14:modId xmlns:p14="http://schemas.microsoft.com/office/powerpoint/2010/main" val="3817859127"/>
              </p:ext>
            </p:extLst>
          </p:nvPr>
        </p:nvGraphicFramePr>
        <p:xfrm>
          <a:off x="608399" y="1617906"/>
          <a:ext cx="7621201" cy="3443625"/>
        </p:xfrm>
        <a:graphic>
          <a:graphicData uri="http://schemas.openxmlformats.org/drawingml/2006/table">
            <a:tbl>
              <a:tblPr/>
              <a:tblGrid>
                <a:gridCol w="7621201">
                  <a:extLst>
                    <a:ext uri="{9D8B030D-6E8A-4147-A177-3AD203B41FA5}">
                      <a16:colId xmlns:a16="http://schemas.microsoft.com/office/drawing/2014/main" val="20000"/>
                    </a:ext>
                  </a:extLst>
                </a:gridCol>
              </a:tblGrid>
              <a:tr h="1762605">
                <a:tc>
                  <a:txBody>
                    <a:bodyPr/>
                    <a:lstStyle/>
                    <a:p>
                      <a:pPr marL="171450" marR="0" lvl="0" indent="-171450" algn="just" rtl="0" eaLnBrk="1" fontAlgn="base" latinLnBrk="0" hangingPunct="1">
                        <a:lnSpc>
                          <a:spcPct val="100000"/>
                        </a:lnSpc>
                        <a:spcBef>
                          <a:spcPct val="0"/>
                        </a:spcBef>
                        <a:spcAft>
                          <a:spcPts val="600"/>
                        </a:spcAft>
                        <a:buClr>
                          <a:srgbClr val="132E57"/>
                        </a:buClr>
                        <a:buSzPct val="150000"/>
                        <a:buFont typeface="Arial" panose="020B0604020202020204" pitchFamily="34" charset="0"/>
                        <a:buChar char="•"/>
                      </a:pPr>
                      <a:r>
                        <a:rPr kumimoji="0" lang="en-CA" sz="1200" b="0" i="0" u="none" strike="noStrike" cap="none" normalizeH="0" baseline="0">
                          <a:ln>
                            <a:noFill/>
                          </a:ln>
                          <a:solidFill>
                            <a:schemeClr val="tx1"/>
                          </a:solidFill>
                          <a:effectLst/>
                          <a:latin typeface="Open Sans Light"/>
                          <a:ea typeface="Open Sans Light"/>
                          <a:cs typeface="Open Sans Light"/>
                        </a:rPr>
                        <a:t>Skechers USA, Inc., is</a:t>
                      </a:r>
                      <a:r>
                        <a:rPr lang="en-CA" sz="1200" b="0" i="0" u="none" strike="noStrike" cap="none" normalizeH="0" baseline="0">
                          <a:ln>
                            <a:noFill/>
                          </a:ln>
                          <a:solidFill>
                            <a:schemeClr val="tx1"/>
                          </a:solidFill>
                          <a:effectLst/>
                          <a:latin typeface="Open Sans Light"/>
                          <a:ea typeface="Open Sans Light"/>
                          <a:cs typeface="Open Sans Light"/>
                        </a:rPr>
                        <a:t> </a:t>
                      </a:r>
                      <a:r>
                        <a:rPr kumimoji="0" lang="en-CA" sz="1200" b="0" i="0" u="none" strike="noStrike" cap="none" normalizeH="0" baseline="0">
                          <a:ln>
                            <a:noFill/>
                          </a:ln>
                          <a:solidFill>
                            <a:schemeClr val="tx1"/>
                          </a:solidFill>
                          <a:effectLst/>
                          <a:latin typeface="Open Sans Light"/>
                          <a:ea typeface="Open Sans Light"/>
                          <a:cs typeface="Open Sans Light"/>
                        </a:rPr>
                        <a:t> a lifestyle footwear company.</a:t>
                      </a:r>
                    </a:p>
                    <a:p>
                      <a:pPr marL="171450" marR="0" lvl="0" indent="-171450" algn="just" defTabSz="914400" rtl="0" eaLnBrk="1" fontAlgn="base" latinLnBrk="0" hangingPunct="1">
                        <a:lnSpc>
                          <a:spcPct val="100000"/>
                        </a:lnSpc>
                        <a:spcBef>
                          <a:spcPct val="0"/>
                        </a:spcBef>
                        <a:spcAft>
                          <a:spcPts val="600"/>
                        </a:spcAft>
                        <a:buClr>
                          <a:srgbClr val="132E57"/>
                        </a:buClr>
                        <a:buSzPct val="150000"/>
                        <a:buFont typeface="Arial" panose="020B0604020202020204" pitchFamily="34" charset="0"/>
                        <a:buChar char="•"/>
                        <a:tabLst/>
                        <a:defRPr/>
                      </a:pPr>
                      <a:r>
                        <a:rPr kumimoji="0" lang="en-CA" sz="1200" b="0" i="0" u="none" strike="noStrike" cap="none" normalizeH="0" baseline="0">
                          <a:ln>
                            <a:noFill/>
                          </a:ln>
                          <a:solidFill>
                            <a:schemeClr val="tx1"/>
                          </a:solidFill>
                          <a:effectLst/>
                          <a:latin typeface="Open Sans Light"/>
                          <a:ea typeface="Open Sans Light"/>
                          <a:cs typeface="Open Sans Light"/>
                        </a:rPr>
                        <a:t>Founded by Robert Greenberg in 1992, headquartered in Manhattan Beach, USA, Skechers has more than 3,000 retail stores worldwide.</a:t>
                      </a:r>
                    </a:p>
                    <a:p>
                      <a:pPr marL="171450" marR="0" lvl="0" indent="-171450" algn="just" rtl="0" eaLnBrk="1" fontAlgn="base" latinLnBrk="0" hangingPunct="1">
                        <a:lnSpc>
                          <a:spcPct val="100000"/>
                        </a:lnSpc>
                        <a:spcBef>
                          <a:spcPct val="0"/>
                        </a:spcBef>
                        <a:spcAft>
                          <a:spcPts val="600"/>
                        </a:spcAft>
                        <a:buClr>
                          <a:srgbClr val="132E57"/>
                        </a:buClr>
                        <a:buSzPct val="150000"/>
                        <a:buFont typeface="Arial" panose="020B0604020202020204" pitchFamily="34" charset="0"/>
                        <a:buChar char="•"/>
                      </a:pPr>
                      <a:r>
                        <a:rPr kumimoji="0" lang="en-CA" sz="1200" b="0" i="0" u="none" strike="noStrike" cap="none" normalizeH="0" baseline="0">
                          <a:ln>
                            <a:noFill/>
                          </a:ln>
                          <a:solidFill>
                            <a:schemeClr val="tx1"/>
                          </a:solidFill>
                          <a:effectLst/>
                          <a:latin typeface="Open Sans Light"/>
                          <a:ea typeface="Open Sans Light"/>
                          <a:cs typeface="Open Sans Light"/>
                        </a:rPr>
                        <a:t>Their main focus</a:t>
                      </a:r>
                      <a:r>
                        <a:rPr lang="en-CA" sz="1200" b="0" i="0" u="none" strike="noStrike" cap="none" normalizeH="0" baseline="0">
                          <a:ln>
                            <a:noFill/>
                          </a:ln>
                          <a:solidFill>
                            <a:schemeClr val="tx1"/>
                          </a:solidFill>
                          <a:effectLst/>
                          <a:latin typeface="Open Sans Light"/>
                          <a:ea typeface="Open Sans Light"/>
                          <a:cs typeface="Open Sans Light"/>
                        </a:rPr>
                        <a:t> are</a:t>
                      </a:r>
                      <a:r>
                        <a:rPr kumimoji="0" lang="en-CA" sz="1200" b="0" i="0" u="none" strike="noStrike" cap="none" normalizeH="0" baseline="0">
                          <a:ln>
                            <a:noFill/>
                          </a:ln>
                          <a:solidFill>
                            <a:schemeClr val="tx1"/>
                          </a:solidFill>
                          <a:effectLst/>
                          <a:latin typeface="Open Sans Light"/>
                          <a:ea typeface="Open Sans Light"/>
                          <a:cs typeface="Open Sans Light"/>
                        </a:rPr>
                        <a:t> shoes which includes various styles for all gender and age</a:t>
                      </a:r>
                      <a:r>
                        <a:rPr kumimoji="0" lang="en-US" sz="1200" b="0" i="0" u="none" strike="noStrike" cap="none" normalizeH="0" baseline="0">
                          <a:ln>
                            <a:noFill/>
                          </a:ln>
                          <a:solidFill>
                            <a:schemeClr val="tx1"/>
                          </a:solidFill>
                          <a:effectLst/>
                          <a:latin typeface="Open Sans Light"/>
                          <a:ea typeface="Open Sans Light"/>
                          <a:cs typeface="Open Sans Light"/>
                        </a:rPr>
                        <a:t>.</a:t>
                      </a:r>
                    </a:p>
                    <a:p>
                      <a:pPr marL="171450" marR="0" lvl="0" indent="-171450" algn="just" defTabSz="914400" rtl="0" eaLnBrk="1" fontAlgn="base" latinLnBrk="0" hangingPunct="1">
                        <a:lnSpc>
                          <a:spcPct val="100000"/>
                        </a:lnSpc>
                        <a:spcBef>
                          <a:spcPct val="0"/>
                        </a:spcBef>
                        <a:spcAft>
                          <a:spcPts val="600"/>
                        </a:spcAft>
                        <a:buClr>
                          <a:srgbClr val="132E57"/>
                        </a:buClr>
                        <a:buSzPct val="150000"/>
                        <a:buFont typeface="Arial" panose="020B0604020202020204" pitchFamily="34" charset="0"/>
                        <a:buChar char="•"/>
                        <a:tabLst/>
                      </a:pPr>
                      <a:r>
                        <a:rPr kumimoji="0" lang="en-US" sz="1200" b="0" i="0" u="none" strike="noStrike" cap="none" normalizeH="0" baseline="0">
                          <a:ln>
                            <a:noFill/>
                          </a:ln>
                          <a:solidFill>
                            <a:schemeClr val="tx1"/>
                          </a:solidFill>
                          <a:effectLst/>
                          <a:latin typeface="Open Sans Light"/>
                          <a:ea typeface="Open Sans Light"/>
                          <a:cs typeface="Open Sans Light"/>
                        </a:rPr>
                        <a:t>Allied products offered are apparel, bags, eyewear, toys, and more.</a:t>
                      </a:r>
                    </a:p>
                    <a:p>
                      <a:pPr marL="171450" marR="0" lvl="0" indent="-171450" algn="just" defTabSz="914400" rtl="0" eaLnBrk="1" fontAlgn="base" latinLnBrk="0" hangingPunct="1">
                        <a:lnSpc>
                          <a:spcPct val="100000"/>
                        </a:lnSpc>
                        <a:spcBef>
                          <a:spcPct val="0"/>
                        </a:spcBef>
                        <a:spcAft>
                          <a:spcPts val="600"/>
                        </a:spcAft>
                        <a:buClr>
                          <a:srgbClr val="132E57"/>
                        </a:buClr>
                        <a:buSzPct val="150000"/>
                        <a:buFont typeface="Arial" panose="020B0604020202020204" pitchFamily="34" charset="0"/>
                        <a:buChar char="•"/>
                        <a:tabLst/>
                      </a:pPr>
                      <a:r>
                        <a:rPr kumimoji="0" lang="en-US" sz="1200" b="0" i="0" u="none" strike="noStrike" cap="none" normalizeH="0" baseline="0">
                          <a:ln>
                            <a:noFill/>
                          </a:ln>
                          <a:solidFill>
                            <a:schemeClr val="tx1"/>
                          </a:solidFill>
                          <a:effectLst/>
                          <a:latin typeface="Open Sans Light"/>
                          <a:ea typeface="Open Sans Light"/>
                          <a:cs typeface="Open Sans Light"/>
                        </a:rPr>
                        <a:t>The company's operating segments include Domestic Wholesale, International Wholesale, and Direct-to-Consumer.</a:t>
                      </a:r>
                    </a:p>
                    <a:p>
                      <a:pPr marL="171450" marR="0" lvl="0" indent="-171450" algn="just" defTabSz="914400" rtl="0" eaLnBrk="1" fontAlgn="base" latinLnBrk="0" hangingPunct="1">
                        <a:lnSpc>
                          <a:spcPct val="100000"/>
                        </a:lnSpc>
                        <a:spcBef>
                          <a:spcPct val="0"/>
                        </a:spcBef>
                        <a:spcAft>
                          <a:spcPts val="600"/>
                        </a:spcAft>
                        <a:buClr>
                          <a:srgbClr val="132E57"/>
                        </a:buClr>
                        <a:buSzPct val="150000"/>
                        <a:buFont typeface="Arial" panose="020B0604020202020204" pitchFamily="34" charset="0"/>
                        <a:buChar char="•"/>
                        <a:tabLst/>
                        <a:defRPr/>
                      </a:pPr>
                      <a:r>
                        <a:rPr kumimoji="0" lang="en-CA" sz="1200" b="0" i="0" u="none" strike="noStrike" cap="none" normalizeH="0" baseline="0">
                          <a:ln>
                            <a:noFill/>
                          </a:ln>
                          <a:solidFill>
                            <a:schemeClr val="tx1"/>
                          </a:solidFill>
                          <a:effectLst/>
                          <a:latin typeface="Open Sans Light"/>
                          <a:ea typeface="Open Sans Light"/>
                          <a:cs typeface="Open Sans Light"/>
                        </a:rPr>
                        <a:t>Sustainability of the products – that includes a roughly 93% of its shoeboxes are fully recyclable.</a:t>
                      </a:r>
                    </a:p>
                    <a:p>
                      <a:pPr marL="171450" marR="0" lvl="0" indent="-171450" algn="just" defTabSz="914400" rtl="0" eaLnBrk="1" fontAlgn="base" latinLnBrk="0" hangingPunct="1">
                        <a:lnSpc>
                          <a:spcPct val="100000"/>
                        </a:lnSpc>
                        <a:spcBef>
                          <a:spcPct val="0"/>
                        </a:spcBef>
                        <a:spcAft>
                          <a:spcPts val="600"/>
                        </a:spcAft>
                        <a:buClr>
                          <a:srgbClr val="132E57"/>
                        </a:buClr>
                        <a:buSzPct val="150000"/>
                        <a:buFont typeface="Arial" panose="020B0604020202020204" pitchFamily="34" charset="0"/>
                        <a:buChar char="•"/>
                        <a:tabLst/>
                        <a:defRPr/>
                      </a:pPr>
                      <a:r>
                        <a:rPr kumimoji="0" lang="en-CA" sz="1200" b="0" i="0" u="none" strike="noStrike" cap="none" normalizeH="0" baseline="0">
                          <a:ln>
                            <a:noFill/>
                          </a:ln>
                          <a:solidFill>
                            <a:schemeClr val="tx1"/>
                          </a:solidFill>
                          <a:effectLst/>
                          <a:latin typeface="Open Sans Light"/>
                          <a:ea typeface="Open Sans Light"/>
                          <a:cs typeface="Open Sans Light"/>
                        </a:rPr>
                        <a:t>Skechers’ Key Focus is to become a leading company in the industry by putting people first and offering comfort and care to its employees and customers.</a:t>
                      </a:r>
                    </a:p>
                    <a:p>
                      <a:pPr marL="171450" marR="0" lvl="0" indent="-171450" algn="just" defTabSz="914400" rtl="0" eaLnBrk="1" fontAlgn="base" latinLnBrk="0" hangingPunct="1">
                        <a:lnSpc>
                          <a:spcPct val="100000"/>
                        </a:lnSpc>
                        <a:spcBef>
                          <a:spcPct val="0"/>
                        </a:spcBef>
                        <a:spcAft>
                          <a:spcPts val="600"/>
                        </a:spcAft>
                        <a:buClr>
                          <a:srgbClr val="132E57"/>
                        </a:buClr>
                        <a:buSzPct val="150000"/>
                        <a:buFont typeface="Arial" panose="020B0604020202020204" pitchFamily="34" charset="0"/>
                        <a:buChar char="•"/>
                        <a:tabLst/>
                        <a:defRPr/>
                      </a:pPr>
                      <a:endParaRPr kumimoji="0" lang="en-CA" sz="1200" b="0" i="0" u="none" strike="noStrike" cap="none" normalizeH="0" baseline="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171450" marR="0" lvl="0" indent="-171450" algn="just" defTabSz="914400" rtl="0" eaLnBrk="1" fontAlgn="base" latinLnBrk="0" hangingPunct="1">
                        <a:lnSpc>
                          <a:spcPct val="100000"/>
                        </a:lnSpc>
                        <a:spcBef>
                          <a:spcPct val="0"/>
                        </a:spcBef>
                        <a:spcAft>
                          <a:spcPts val="600"/>
                        </a:spcAft>
                        <a:buClr>
                          <a:srgbClr val="132E57"/>
                        </a:buClr>
                        <a:buSzPct val="150000"/>
                        <a:buFont typeface="Arial" panose="020B0604020202020204" pitchFamily="34" charset="0"/>
                        <a:buChar char="•"/>
                        <a:tabLst/>
                      </a:pPr>
                      <a:endParaRPr kumimoji="0" lang="en-US" sz="1200" b="0" i="0" u="none" strike="noStrike" cap="none" normalizeH="0" baseline="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171450" marR="0" lvl="0" indent="-171450" algn="just" defTabSz="914400" rtl="0" eaLnBrk="1" fontAlgn="base" latinLnBrk="0" hangingPunct="1">
                        <a:lnSpc>
                          <a:spcPct val="100000"/>
                        </a:lnSpc>
                        <a:spcBef>
                          <a:spcPct val="0"/>
                        </a:spcBef>
                        <a:spcAft>
                          <a:spcPts val="600"/>
                        </a:spcAft>
                        <a:buClr>
                          <a:srgbClr val="132E57"/>
                        </a:buClr>
                        <a:buSzPct val="150000"/>
                        <a:buFont typeface="Arial" panose="020B0604020202020204" pitchFamily="34" charset="0"/>
                        <a:buChar char="•"/>
                        <a:tabLst/>
                        <a:defRPr/>
                      </a:pPr>
                      <a:endParaRPr lang="en-CA" sz="1200" b="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txBody>
                  <a:tcPr marL="45720" marR="0" marT="36576" marB="36576" horzOverflow="overflow">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07233">
                <a:tc>
                  <a:txBody>
                    <a:bodyPr/>
                    <a:lstStyle/>
                    <a:p>
                      <a:pPr marL="171450" marR="0" lvl="0" indent="-171450" algn="just" defTabSz="914400" rtl="0" eaLnBrk="1" fontAlgn="base" latinLnBrk="0" hangingPunct="1">
                        <a:lnSpc>
                          <a:spcPct val="100000"/>
                        </a:lnSpc>
                        <a:spcBef>
                          <a:spcPct val="0"/>
                        </a:spcBef>
                        <a:spcAft>
                          <a:spcPts val="600"/>
                        </a:spcAft>
                        <a:buClr>
                          <a:srgbClr val="132E57"/>
                        </a:buClr>
                        <a:buSzPct val="150000"/>
                        <a:buFont typeface="Arial" panose="020B0604020202020204" pitchFamily="34" charset="0"/>
                        <a:buChar char="•"/>
                        <a:tabLst/>
                        <a:defRPr/>
                      </a:pPr>
                      <a:endParaRPr lang="en-CA" sz="1200" b="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txBody>
                  <a:tcPr marL="45720" marR="0" marT="36576" marB="36576" horzOverflow="overflow">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935190104"/>
                  </a:ext>
                </a:extLst>
              </a:tr>
            </a:tbl>
          </a:graphicData>
        </a:graphic>
      </p:graphicFrame>
      <p:graphicFrame>
        <p:nvGraphicFramePr>
          <p:cNvPr id="11" name="Group 108">
            <a:extLst>
              <a:ext uri="{FF2B5EF4-FFF2-40B4-BE49-F238E27FC236}">
                <a16:creationId xmlns:a16="http://schemas.microsoft.com/office/drawing/2014/main" id="{7451D832-D9C5-42C4-8469-897D1402FF97}"/>
              </a:ext>
            </a:extLst>
          </p:cNvPr>
          <p:cNvGraphicFramePr>
            <a:graphicFrameLocks noGrp="1"/>
          </p:cNvGraphicFramePr>
          <p:nvPr>
            <p:extLst>
              <p:ext uri="{D42A27DB-BD31-4B8C-83A1-F6EECF244321}">
                <p14:modId xmlns:p14="http://schemas.microsoft.com/office/powerpoint/2010/main" val="1201070690"/>
              </p:ext>
            </p:extLst>
          </p:nvPr>
        </p:nvGraphicFramePr>
        <p:xfrm>
          <a:off x="8526341" y="1204839"/>
          <a:ext cx="3263072" cy="362703"/>
        </p:xfrm>
        <a:graphic>
          <a:graphicData uri="http://schemas.openxmlformats.org/drawingml/2006/table">
            <a:tbl>
              <a:tblPr/>
              <a:tblGrid>
                <a:gridCol w="3263072">
                  <a:extLst>
                    <a:ext uri="{9D8B030D-6E8A-4147-A177-3AD203B41FA5}">
                      <a16:colId xmlns:a16="http://schemas.microsoft.com/office/drawing/2014/main" val="20001"/>
                    </a:ext>
                  </a:extLst>
                </a:gridCol>
              </a:tblGrid>
              <a:tr h="36270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bg1"/>
                          </a:solidFill>
                          <a:effectLst/>
                          <a:latin typeface="+mn-lt"/>
                          <a:ea typeface="ＭＳ Ｐゴシック" pitchFamily="34" charset="-128"/>
                          <a:cs typeface="Arial" charset="0"/>
                        </a:rPr>
                        <a:t>Key Management</a:t>
                      </a:r>
                    </a:p>
                  </a:txBody>
                  <a:tcPr marL="45720" marR="45720" marT="36576" marB="18288" anchor="ctr" horzOverflow="overflow">
                    <a:lnL w="381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lnTlToBr>
                      <a:noFill/>
                    </a:lnTlToBr>
                    <a:lnBlToTr>
                      <a:noFill/>
                    </a:lnBlToTr>
                    <a:solidFill>
                      <a:srgbClr val="132E57"/>
                    </a:solidFill>
                  </a:tcPr>
                </a:tc>
                <a:extLst>
                  <a:ext uri="{0D108BD9-81ED-4DB2-BD59-A6C34878D82A}">
                    <a16:rowId xmlns:a16="http://schemas.microsoft.com/office/drawing/2014/main" val="10000"/>
                  </a:ext>
                </a:extLst>
              </a:tr>
            </a:tbl>
          </a:graphicData>
        </a:graphic>
      </p:graphicFrame>
      <p:sp>
        <p:nvSpPr>
          <p:cNvPr id="16" name="Rectangle 15"/>
          <p:cNvSpPr/>
          <p:nvPr/>
        </p:nvSpPr>
        <p:spPr>
          <a:xfrm flipV="1">
            <a:off x="0" y="935846"/>
            <a:ext cx="2752344" cy="4571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9069244" y="2699887"/>
            <a:ext cx="990105" cy="307777"/>
          </a:xfrm>
          <a:prstGeom prst="rect">
            <a:avLst/>
          </a:prstGeom>
          <a:noFill/>
        </p:spPr>
        <p:txBody>
          <a:bodyPr wrap="square" lIns="91440" tIns="45720" rIns="91440" bIns="45720" rtlCol="0" anchor="t">
            <a:spAutoFit/>
          </a:bodyPr>
          <a:lstStyle/>
          <a:p>
            <a:pPr algn="ctr"/>
            <a:r>
              <a:rPr lang="en-US" sz="700">
                <a:latin typeface="Open Sans Light"/>
                <a:ea typeface="Open Sans Light"/>
                <a:cs typeface="Open Sans Light"/>
              </a:rPr>
              <a:t>Robert Greenberg</a:t>
            </a:r>
          </a:p>
          <a:p>
            <a:pPr algn="ctr"/>
            <a:r>
              <a:rPr lang="en-US" sz="700">
                <a:latin typeface="Open Sans Light"/>
                <a:ea typeface="Open Sans Light"/>
                <a:cs typeface="Open Sans Light"/>
              </a:rPr>
              <a:t>CEO &amp; Founder</a:t>
            </a:r>
            <a:endParaRPr lang="en-US" sz="70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5" name="TextBox 24"/>
          <p:cNvSpPr txBox="1"/>
          <p:nvPr/>
        </p:nvSpPr>
        <p:spPr>
          <a:xfrm>
            <a:off x="10216739" y="2688352"/>
            <a:ext cx="1187743" cy="307777"/>
          </a:xfrm>
          <a:prstGeom prst="rect">
            <a:avLst/>
          </a:prstGeom>
          <a:noFill/>
        </p:spPr>
        <p:txBody>
          <a:bodyPr wrap="square" lIns="91440" tIns="45720" rIns="91440" bIns="45720" rtlCol="0" anchor="t">
            <a:spAutoFit/>
          </a:bodyPr>
          <a:lstStyle/>
          <a:p>
            <a:pPr algn="ctr"/>
            <a:r>
              <a:rPr lang="en-US" sz="700">
                <a:latin typeface="Open Sans Light"/>
                <a:ea typeface="Open Sans Light"/>
                <a:cs typeface="Open Sans Light"/>
              </a:rPr>
              <a:t>Michael Greenberg</a:t>
            </a:r>
          </a:p>
          <a:p>
            <a:pPr algn="ctr"/>
            <a:r>
              <a:rPr lang="en-US" sz="700">
                <a:latin typeface="Open Sans Light"/>
                <a:ea typeface="Open Sans Light"/>
                <a:cs typeface="Open Sans Light"/>
              </a:rPr>
              <a:t>President, Co-Founder</a:t>
            </a:r>
          </a:p>
        </p:txBody>
      </p:sp>
      <p:sp>
        <p:nvSpPr>
          <p:cNvPr id="26" name="TextBox 25"/>
          <p:cNvSpPr txBox="1"/>
          <p:nvPr/>
        </p:nvSpPr>
        <p:spPr>
          <a:xfrm>
            <a:off x="10344068" y="4248356"/>
            <a:ext cx="908825" cy="307777"/>
          </a:xfrm>
          <a:prstGeom prst="rect">
            <a:avLst/>
          </a:prstGeom>
          <a:noFill/>
        </p:spPr>
        <p:txBody>
          <a:bodyPr wrap="square" lIns="91440" tIns="45720" rIns="91440" bIns="45720" rtlCol="0" anchor="t">
            <a:spAutoFit/>
          </a:bodyPr>
          <a:lstStyle/>
          <a:p>
            <a:pPr algn="ctr"/>
            <a:r>
              <a:rPr lang="en-US" sz="700">
                <a:latin typeface="Open Sans Light"/>
                <a:ea typeface="Open Sans Light"/>
                <a:cs typeface="Open Sans Light"/>
              </a:rPr>
              <a:t>David Weinberg</a:t>
            </a:r>
          </a:p>
          <a:p>
            <a:pPr algn="ctr"/>
            <a:r>
              <a:rPr lang="en-US" sz="700">
                <a:latin typeface="Open Sans Light"/>
                <a:ea typeface="Open Sans Light"/>
                <a:cs typeface="Open Sans Light"/>
              </a:rPr>
              <a:t>COO</a:t>
            </a:r>
          </a:p>
        </p:txBody>
      </p:sp>
      <p:sp>
        <p:nvSpPr>
          <p:cNvPr id="27" name="TextBox 26"/>
          <p:cNvSpPr txBox="1"/>
          <p:nvPr/>
        </p:nvSpPr>
        <p:spPr>
          <a:xfrm>
            <a:off x="8958428" y="4270767"/>
            <a:ext cx="1209620" cy="307777"/>
          </a:xfrm>
          <a:prstGeom prst="rect">
            <a:avLst/>
          </a:prstGeom>
          <a:noFill/>
        </p:spPr>
        <p:txBody>
          <a:bodyPr wrap="square" lIns="91440" tIns="45720" rIns="91440" bIns="45720" rtlCol="0" anchor="t">
            <a:spAutoFit/>
          </a:bodyPr>
          <a:lstStyle/>
          <a:p>
            <a:pPr algn="ctr"/>
            <a:r>
              <a:rPr lang="en-US" sz="700">
                <a:latin typeface="Open Sans Light"/>
                <a:ea typeface="Open Sans Light"/>
                <a:cs typeface="Open Sans Light"/>
              </a:rPr>
              <a:t>John </a:t>
            </a:r>
            <a:r>
              <a:rPr lang="en-US" sz="700" err="1">
                <a:latin typeface="Open Sans Light"/>
                <a:ea typeface="Open Sans Light"/>
                <a:cs typeface="Open Sans Light"/>
              </a:rPr>
              <a:t>Vandemore</a:t>
            </a:r>
            <a:endParaRPr lang="en-US" sz="700">
              <a:latin typeface="Open Sans Light"/>
              <a:ea typeface="Open Sans Light"/>
              <a:cs typeface="Open Sans Light"/>
            </a:endParaRPr>
          </a:p>
          <a:p>
            <a:pPr algn="ctr"/>
            <a:r>
              <a:rPr lang="en-US" sz="700">
                <a:latin typeface="Open Sans Light"/>
                <a:ea typeface="Open Sans Light"/>
                <a:cs typeface="Open Sans Light"/>
              </a:rPr>
              <a:t>CFO</a:t>
            </a:r>
            <a:endParaRPr lang="en-US" sz="70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9" name="TextBox 28"/>
          <p:cNvSpPr txBox="1"/>
          <p:nvPr/>
        </p:nvSpPr>
        <p:spPr>
          <a:xfrm>
            <a:off x="9004974" y="5847051"/>
            <a:ext cx="1209620" cy="307777"/>
          </a:xfrm>
          <a:prstGeom prst="rect">
            <a:avLst/>
          </a:prstGeom>
          <a:noFill/>
        </p:spPr>
        <p:txBody>
          <a:bodyPr wrap="square" lIns="91440" tIns="45720" rIns="91440" bIns="45720" rtlCol="0" anchor="t">
            <a:spAutoFit/>
          </a:bodyPr>
          <a:lstStyle/>
          <a:p>
            <a:pPr algn="ctr"/>
            <a:r>
              <a:rPr lang="en-US" sz="700">
                <a:latin typeface="Open Sans Light"/>
                <a:ea typeface="Open Sans Light"/>
                <a:cs typeface="Open Sans Light"/>
              </a:rPr>
              <a:t>Christopher Coye</a:t>
            </a:r>
          </a:p>
          <a:p>
            <a:pPr algn="ctr"/>
            <a:r>
              <a:rPr lang="en-US" sz="700">
                <a:latin typeface="Open Sans Light"/>
                <a:ea typeface="Open Sans Light"/>
                <a:cs typeface="Open Sans Light"/>
              </a:rPr>
              <a:t>CIO</a:t>
            </a:r>
            <a:endParaRPr lang="en-US" sz="70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1" name="TextBox 30"/>
          <p:cNvSpPr txBox="1"/>
          <p:nvPr/>
        </p:nvSpPr>
        <p:spPr>
          <a:xfrm>
            <a:off x="10224157" y="5832185"/>
            <a:ext cx="1280895" cy="307777"/>
          </a:xfrm>
          <a:prstGeom prst="rect">
            <a:avLst/>
          </a:prstGeom>
          <a:noFill/>
        </p:spPr>
        <p:txBody>
          <a:bodyPr wrap="square" lIns="91440" tIns="45720" rIns="91440" bIns="45720" rtlCol="0" anchor="t">
            <a:spAutoFit/>
          </a:bodyPr>
          <a:lstStyle/>
          <a:p>
            <a:pPr algn="ctr"/>
            <a:r>
              <a:rPr lang="en-US" sz="700">
                <a:latin typeface="Open Sans Light"/>
                <a:ea typeface="Open Sans Light"/>
                <a:cs typeface="Open Sans Light"/>
              </a:rPr>
              <a:t>Katherine Blair</a:t>
            </a:r>
            <a:endParaRPr lang="en-US" sz="700">
              <a:latin typeface="Open Sans Light" panose="020B0306030504020204" pitchFamily="34" charset="0"/>
              <a:ea typeface="Open Sans Light" panose="020B0306030504020204" pitchFamily="34" charset="0"/>
              <a:cs typeface="Open Sans Light" panose="020B0306030504020204" pitchFamily="34" charset="0"/>
            </a:endParaRPr>
          </a:p>
          <a:p>
            <a:pPr algn="ctr"/>
            <a:r>
              <a:rPr lang="en-US" sz="700">
                <a:latin typeface="Open Sans Light"/>
                <a:ea typeface="Open Sans Light"/>
                <a:cs typeface="Open Sans Light"/>
              </a:rPr>
              <a:t>Director</a:t>
            </a:r>
            <a:endParaRPr lang="en-US" sz="70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2" name="TextBox 1"/>
          <p:cNvSpPr txBox="1"/>
          <p:nvPr/>
        </p:nvSpPr>
        <p:spPr>
          <a:xfrm>
            <a:off x="10068233" y="6359569"/>
            <a:ext cx="2123768" cy="246221"/>
          </a:xfrm>
          <a:prstGeom prst="rect">
            <a:avLst/>
          </a:prstGeom>
          <a:noFill/>
        </p:spPr>
        <p:txBody>
          <a:bodyPr wrap="square" rtlCol="0">
            <a:spAutoFit/>
          </a:bodyPr>
          <a:lstStyle/>
          <a:p>
            <a:r>
              <a:rPr lang="en-US" sz="1000" i="1">
                <a:solidFill>
                  <a:schemeClr val="bg2">
                    <a:lumMod val="50000"/>
                  </a:schemeClr>
                </a:solidFill>
              </a:rPr>
              <a:t>Source: CIS </a:t>
            </a:r>
            <a:r>
              <a:rPr lang="en-US" sz="1000" i="1" err="1">
                <a:solidFill>
                  <a:schemeClr val="bg2">
                    <a:lumMod val="50000"/>
                  </a:schemeClr>
                </a:solidFill>
              </a:rPr>
              <a:t>Market,Statista,Forbes</a:t>
            </a:r>
            <a:endParaRPr lang="en-US" sz="1000" i="1">
              <a:solidFill>
                <a:schemeClr val="bg2">
                  <a:lumMod val="50000"/>
                </a:schemeClr>
              </a:solidFill>
            </a:endParaRPr>
          </a:p>
        </p:txBody>
      </p:sp>
      <p:sp>
        <p:nvSpPr>
          <p:cNvPr id="33" name="Rectangle 32"/>
          <p:cNvSpPr/>
          <p:nvPr/>
        </p:nvSpPr>
        <p:spPr>
          <a:xfrm flipV="1">
            <a:off x="0" y="6278077"/>
            <a:ext cx="12192000" cy="4571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1" descr="A picture containing person&#10;&#10;Description automatically generated">
            <a:extLst>
              <a:ext uri="{FF2B5EF4-FFF2-40B4-BE49-F238E27FC236}">
                <a16:creationId xmlns:a16="http://schemas.microsoft.com/office/drawing/2014/main" id="{5E0E9391-1C45-8C17-586E-45FC348E4428}"/>
              </a:ext>
            </a:extLst>
          </p:cNvPr>
          <p:cNvPicPr>
            <a:picLocks noChangeAspect="1"/>
          </p:cNvPicPr>
          <p:nvPr/>
        </p:nvPicPr>
        <p:blipFill>
          <a:blip r:embed="rId3"/>
          <a:stretch>
            <a:fillRect/>
          </a:stretch>
        </p:blipFill>
        <p:spPr>
          <a:xfrm>
            <a:off x="9203258" y="1690791"/>
            <a:ext cx="770385" cy="999990"/>
          </a:xfrm>
          <a:prstGeom prst="rect">
            <a:avLst/>
          </a:prstGeom>
        </p:spPr>
      </p:pic>
      <p:pic>
        <p:nvPicPr>
          <p:cNvPr id="12" name="Picture 12">
            <a:extLst>
              <a:ext uri="{FF2B5EF4-FFF2-40B4-BE49-F238E27FC236}">
                <a16:creationId xmlns:a16="http://schemas.microsoft.com/office/drawing/2014/main" id="{F81E02F7-F343-04E0-9289-DC81DD226126}"/>
              </a:ext>
            </a:extLst>
          </p:cNvPr>
          <p:cNvPicPr>
            <a:picLocks noChangeAspect="1"/>
          </p:cNvPicPr>
          <p:nvPr/>
        </p:nvPicPr>
        <p:blipFill>
          <a:blip r:embed="rId4"/>
          <a:stretch>
            <a:fillRect/>
          </a:stretch>
        </p:blipFill>
        <p:spPr>
          <a:xfrm>
            <a:off x="10428038" y="1686448"/>
            <a:ext cx="775165" cy="1009223"/>
          </a:xfrm>
          <a:prstGeom prst="rect">
            <a:avLst/>
          </a:prstGeom>
        </p:spPr>
      </p:pic>
      <p:pic>
        <p:nvPicPr>
          <p:cNvPr id="17" name="Picture 17">
            <a:extLst>
              <a:ext uri="{FF2B5EF4-FFF2-40B4-BE49-F238E27FC236}">
                <a16:creationId xmlns:a16="http://schemas.microsoft.com/office/drawing/2014/main" id="{C130EC9C-48AD-E391-03E7-1C253477D1CA}"/>
              </a:ext>
            </a:extLst>
          </p:cNvPr>
          <p:cNvPicPr>
            <a:picLocks noChangeAspect="1"/>
          </p:cNvPicPr>
          <p:nvPr/>
        </p:nvPicPr>
        <p:blipFill>
          <a:blip r:embed="rId5"/>
          <a:stretch>
            <a:fillRect/>
          </a:stretch>
        </p:blipFill>
        <p:spPr>
          <a:xfrm>
            <a:off x="10411367" y="3210606"/>
            <a:ext cx="794945" cy="1022186"/>
          </a:xfrm>
          <a:prstGeom prst="rect">
            <a:avLst/>
          </a:prstGeom>
        </p:spPr>
      </p:pic>
      <p:pic>
        <p:nvPicPr>
          <p:cNvPr id="13" name="Picture 17" descr="A picture containing person, person, male&#10;&#10;Description automatically generated">
            <a:extLst>
              <a:ext uri="{FF2B5EF4-FFF2-40B4-BE49-F238E27FC236}">
                <a16:creationId xmlns:a16="http://schemas.microsoft.com/office/drawing/2014/main" id="{1EC11401-1D17-BE6C-9560-F07976C640CA}"/>
              </a:ext>
            </a:extLst>
          </p:cNvPr>
          <p:cNvPicPr>
            <a:picLocks noChangeAspect="1"/>
          </p:cNvPicPr>
          <p:nvPr/>
        </p:nvPicPr>
        <p:blipFill>
          <a:blip r:embed="rId6"/>
          <a:stretch>
            <a:fillRect/>
          </a:stretch>
        </p:blipFill>
        <p:spPr>
          <a:xfrm>
            <a:off x="9221759" y="3206359"/>
            <a:ext cx="748781" cy="1030675"/>
          </a:xfrm>
          <a:prstGeom prst="rect">
            <a:avLst/>
          </a:prstGeom>
        </p:spPr>
      </p:pic>
      <p:pic>
        <p:nvPicPr>
          <p:cNvPr id="18" name="Picture 18" descr="A picture containing person, person, indoor, suit&#10;&#10;Description automatically generated">
            <a:extLst>
              <a:ext uri="{FF2B5EF4-FFF2-40B4-BE49-F238E27FC236}">
                <a16:creationId xmlns:a16="http://schemas.microsoft.com/office/drawing/2014/main" id="{7036A7C7-965C-6C45-0505-758EB8EFE4A6}"/>
              </a:ext>
            </a:extLst>
          </p:cNvPr>
          <p:cNvPicPr>
            <a:picLocks noChangeAspect="1"/>
          </p:cNvPicPr>
          <p:nvPr/>
        </p:nvPicPr>
        <p:blipFill>
          <a:blip r:embed="rId7"/>
          <a:stretch>
            <a:fillRect/>
          </a:stretch>
        </p:blipFill>
        <p:spPr>
          <a:xfrm>
            <a:off x="9230637" y="4755313"/>
            <a:ext cx="755391" cy="1036811"/>
          </a:xfrm>
          <a:prstGeom prst="rect">
            <a:avLst/>
          </a:prstGeom>
        </p:spPr>
      </p:pic>
      <p:pic>
        <p:nvPicPr>
          <p:cNvPr id="21" name="Picture 21">
            <a:extLst>
              <a:ext uri="{FF2B5EF4-FFF2-40B4-BE49-F238E27FC236}">
                <a16:creationId xmlns:a16="http://schemas.microsoft.com/office/drawing/2014/main" id="{7FD2EDB2-2214-89EF-61BB-A335301BFAB9}"/>
              </a:ext>
            </a:extLst>
          </p:cNvPr>
          <p:cNvPicPr>
            <a:picLocks noChangeAspect="1"/>
          </p:cNvPicPr>
          <p:nvPr/>
        </p:nvPicPr>
        <p:blipFill>
          <a:blip r:embed="rId8"/>
          <a:stretch>
            <a:fillRect/>
          </a:stretch>
        </p:blipFill>
        <p:spPr>
          <a:xfrm>
            <a:off x="10464633" y="4760515"/>
            <a:ext cx="739457" cy="1031949"/>
          </a:xfrm>
          <a:prstGeom prst="rect">
            <a:avLst/>
          </a:prstGeom>
        </p:spPr>
      </p:pic>
      <p:graphicFrame>
        <p:nvGraphicFramePr>
          <p:cNvPr id="20" name="Group 108">
            <a:extLst>
              <a:ext uri="{FF2B5EF4-FFF2-40B4-BE49-F238E27FC236}">
                <a16:creationId xmlns:a16="http://schemas.microsoft.com/office/drawing/2014/main" id="{C1753CFF-07E8-3601-F189-4BCF349BD3B7}"/>
              </a:ext>
            </a:extLst>
          </p:cNvPr>
          <p:cNvGraphicFramePr>
            <a:graphicFrameLocks noGrp="1"/>
          </p:cNvGraphicFramePr>
          <p:nvPr>
            <p:extLst>
              <p:ext uri="{D42A27DB-BD31-4B8C-83A1-F6EECF244321}">
                <p14:modId xmlns:p14="http://schemas.microsoft.com/office/powerpoint/2010/main" val="141892929"/>
              </p:ext>
            </p:extLst>
          </p:nvPr>
        </p:nvGraphicFramePr>
        <p:xfrm>
          <a:off x="610074" y="4783017"/>
          <a:ext cx="7619526" cy="1213104"/>
        </p:xfrm>
        <a:graphic>
          <a:graphicData uri="http://schemas.openxmlformats.org/drawingml/2006/table">
            <a:tbl>
              <a:tblPr/>
              <a:tblGrid>
                <a:gridCol w="7619526">
                  <a:extLst>
                    <a:ext uri="{9D8B030D-6E8A-4147-A177-3AD203B41FA5}">
                      <a16:colId xmlns:a16="http://schemas.microsoft.com/office/drawing/2014/main" val="20000"/>
                    </a:ext>
                  </a:extLst>
                </a:gridCol>
              </a:tblGrid>
              <a:tr h="628938">
                <a:tc>
                  <a:txBody>
                    <a:bodyPr/>
                    <a:lstStyle/>
                    <a:p>
                      <a:pPr marL="171450" marR="0" lvl="0" indent="-171450" algn="just" defTabSz="914400" rtl="0" eaLnBrk="1" fontAlgn="base" latinLnBrk="0" hangingPunct="1">
                        <a:lnSpc>
                          <a:spcPct val="100000"/>
                        </a:lnSpc>
                        <a:spcBef>
                          <a:spcPct val="0"/>
                        </a:spcBef>
                        <a:spcAft>
                          <a:spcPts val="600"/>
                        </a:spcAft>
                        <a:buClr>
                          <a:srgbClr val="132E57"/>
                        </a:buClr>
                        <a:buSzPct val="150000"/>
                        <a:buFont typeface="Arial" panose="020B0604020202020204" pitchFamily="34" charset="0"/>
                        <a:buChar char="•"/>
                        <a:tabLst/>
                      </a:pPr>
                      <a:r>
                        <a:rPr kumimoji="0" lang="en-CA" sz="1200" b="0" i="0" u="none" strike="noStrike" cap="none" normalizeH="0" baseline="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Skechers has a market cap of $6.14 bn. The current share price is $39.45. </a:t>
                      </a:r>
                    </a:p>
                    <a:p>
                      <a:pPr marL="171450" marR="0" lvl="0" indent="-171450" algn="just" defTabSz="914400" rtl="0" eaLnBrk="1" fontAlgn="base" latinLnBrk="0" hangingPunct="1">
                        <a:lnSpc>
                          <a:spcPct val="100000"/>
                        </a:lnSpc>
                        <a:spcBef>
                          <a:spcPct val="0"/>
                        </a:spcBef>
                        <a:spcAft>
                          <a:spcPts val="600"/>
                        </a:spcAft>
                        <a:buClr>
                          <a:srgbClr val="132E57"/>
                        </a:buClr>
                        <a:buSzPct val="150000"/>
                        <a:buFont typeface="Arial" panose="020B0604020202020204" pitchFamily="34" charset="0"/>
                        <a:buChar char="•"/>
                        <a:tabLst/>
                        <a:defRPr/>
                      </a:pPr>
                      <a:r>
                        <a:rPr kumimoji="0" lang="en-CA" sz="1200" b="0" i="0" u="none" strike="noStrike" cap="none" normalizeH="0" baseline="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Recent acquisitions include Manhattan SKMX, S. de R.L. de C.V., made Skechers Mexico a majority-owned subsidiary of the company.</a:t>
                      </a:r>
                      <a:endParaRPr kumimoji="0" lang="en-CA" sz="1200" b="0" i="0" u="none" strike="noStrike" kern="1200" cap="none" normalizeH="0" baseline="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171450" marR="0" lvl="0" indent="-171450" algn="just" defTabSz="914400" rtl="0" eaLnBrk="1" fontAlgn="base" latinLnBrk="0" hangingPunct="1">
                        <a:lnSpc>
                          <a:spcPct val="100000"/>
                        </a:lnSpc>
                        <a:spcBef>
                          <a:spcPct val="0"/>
                        </a:spcBef>
                        <a:spcAft>
                          <a:spcPts val="600"/>
                        </a:spcAft>
                        <a:buClr>
                          <a:srgbClr val="132E57"/>
                        </a:buClr>
                        <a:buSzPct val="150000"/>
                        <a:buFont typeface="Arial" panose="020B0604020202020204" pitchFamily="34" charset="0"/>
                        <a:buChar char="•"/>
                        <a:tabLst/>
                        <a:defRPr/>
                      </a:pPr>
                      <a:r>
                        <a:rPr kumimoji="0" lang="en-CA" sz="1200" b="0" i="0" u="none" strike="noStrike" kern="1200" cap="none" normalizeH="0" baseline="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Robert Greenberg, a co-trustee of the Skechers Voting Trust, has sole voting power and owns the company.</a:t>
                      </a:r>
                      <a:endParaRPr lang="en-CA" sz="1200" b="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txBody>
                  <a:tcPr marL="45720" marR="0" marT="36576" marB="36576" horzOverflow="overflow">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24691">
                <a:tc>
                  <a:txBody>
                    <a:bodyPr/>
                    <a:lstStyle/>
                    <a:p>
                      <a:pPr marL="171450" marR="0" lvl="0" indent="-171450" algn="just" defTabSz="914400" rtl="0" eaLnBrk="1" fontAlgn="base" latinLnBrk="0" hangingPunct="1">
                        <a:lnSpc>
                          <a:spcPct val="100000"/>
                        </a:lnSpc>
                        <a:spcBef>
                          <a:spcPct val="0"/>
                        </a:spcBef>
                        <a:spcAft>
                          <a:spcPts val="600"/>
                        </a:spcAft>
                        <a:buClr>
                          <a:srgbClr val="132E57"/>
                        </a:buClr>
                        <a:buSzPct val="150000"/>
                        <a:buFont typeface="Arial" panose="020B0604020202020204" pitchFamily="34" charset="0"/>
                        <a:buChar char="•"/>
                        <a:tabLst/>
                        <a:defRPr/>
                      </a:pPr>
                      <a:endParaRPr lang="en-CA" sz="1200" b="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txBody>
                  <a:tcPr marL="45720" marR="0" marT="36576" marB="36576" horzOverflow="overflow">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935190104"/>
                  </a:ext>
                </a:extLst>
              </a:tr>
            </a:tbl>
          </a:graphicData>
        </a:graphic>
      </p:graphicFrame>
      <p:graphicFrame>
        <p:nvGraphicFramePr>
          <p:cNvPr id="23" name="Group 108">
            <a:extLst>
              <a:ext uri="{FF2B5EF4-FFF2-40B4-BE49-F238E27FC236}">
                <a16:creationId xmlns:a16="http://schemas.microsoft.com/office/drawing/2014/main" id="{56009B93-67EB-EBF9-FD8D-39110C8CB576}"/>
              </a:ext>
            </a:extLst>
          </p:cNvPr>
          <p:cNvGraphicFramePr>
            <a:graphicFrameLocks noGrp="1"/>
          </p:cNvGraphicFramePr>
          <p:nvPr>
            <p:extLst>
              <p:ext uri="{D42A27DB-BD31-4B8C-83A1-F6EECF244321}">
                <p14:modId xmlns:p14="http://schemas.microsoft.com/office/powerpoint/2010/main" val="1848709554"/>
              </p:ext>
            </p:extLst>
          </p:nvPr>
        </p:nvGraphicFramePr>
        <p:xfrm>
          <a:off x="589812" y="1206514"/>
          <a:ext cx="7669933" cy="362703"/>
        </p:xfrm>
        <a:graphic>
          <a:graphicData uri="http://schemas.openxmlformats.org/drawingml/2006/table">
            <a:tbl>
              <a:tblPr/>
              <a:tblGrid>
                <a:gridCol w="7669933">
                  <a:extLst>
                    <a:ext uri="{9D8B030D-6E8A-4147-A177-3AD203B41FA5}">
                      <a16:colId xmlns:a16="http://schemas.microsoft.com/office/drawing/2014/main" val="20001"/>
                    </a:ext>
                  </a:extLst>
                </a:gridCol>
              </a:tblGrid>
              <a:tr h="36270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400" b="1" i="0" u="none" strike="noStrike" cap="none" normalizeH="0" baseline="0">
                          <a:ln>
                            <a:noFill/>
                          </a:ln>
                          <a:solidFill>
                            <a:schemeClr val="bg1"/>
                          </a:solidFill>
                          <a:effectLst/>
                          <a:latin typeface="+mn-lt"/>
                          <a:ea typeface="ＭＳ Ｐゴシック" pitchFamily="34" charset="-128"/>
                          <a:cs typeface="Arial" charset="0"/>
                        </a:rPr>
                        <a:t>Business</a:t>
                      </a:r>
                      <a:r>
                        <a:rPr kumimoji="0" lang="en-US" sz="1400" b="1" i="0" u="none" strike="noStrike" cap="none" normalizeH="0" baseline="0">
                          <a:ln>
                            <a:noFill/>
                          </a:ln>
                          <a:solidFill>
                            <a:schemeClr val="bg1"/>
                          </a:solidFill>
                          <a:effectLst/>
                          <a:latin typeface="+mn-lt"/>
                          <a:ea typeface="ＭＳ Ｐゴシック" pitchFamily="34" charset="-128"/>
                          <a:cs typeface="Arial" charset="0"/>
                        </a:rPr>
                        <a:t> Overview</a:t>
                      </a:r>
                    </a:p>
                  </a:txBody>
                  <a:tcPr marL="45720" marR="45720" marT="36576" marB="18288" anchor="ctr" horzOverflow="overflow">
                    <a:lnL w="381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lnTlToBr>
                      <a:noFill/>
                    </a:lnTlToBr>
                    <a:lnBlToTr>
                      <a:noFill/>
                    </a:lnBlToTr>
                    <a:solidFill>
                      <a:srgbClr val="132E57"/>
                    </a:solidFill>
                  </a:tcPr>
                </a:tc>
                <a:extLst>
                  <a:ext uri="{0D108BD9-81ED-4DB2-BD59-A6C34878D82A}">
                    <a16:rowId xmlns:a16="http://schemas.microsoft.com/office/drawing/2014/main" val="10000"/>
                  </a:ext>
                </a:extLst>
              </a:tr>
            </a:tbl>
          </a:graphicData>
        </a:graphic>
      </p:graphicFrame>
      <p:graphicFrame>
        <p:nvGraphicFramePr>
          <p:cNvPr id="28" name="Group 108">
            <a:extLst>
              <a:ext uri="{FF2B5EF4-FFF2-40B4-BE49-F238E27FC236}">
                <a16:creationId xmlns:a16="http://schemas.microsoft.com/office/drawing/2014/main" id="{EBE205C0-767F-0709-9EC1-8085DE7F20E8}"/>
              </a:ext>
            </a:extLst>
          </p:cNvPr>
          <p:cNvGraphicFramePr>
            <a:graphicFrameLocks noGrp="1"/>
          </p:cNvGraphicFramePr>
          <p:nvPr>
            <p:extLst>
              <p:ext uri="{D42A27DB-BD31-4B8C-83A1-F6EECF244321}">
                <p14:modId xmlns:p14="http://schemas.microsoft.com/office/powerpoint/2010/main" val="3647718897"/>
              </p:ext>
            </p:extLst>
          </p:nvPr>
        </p:nvGraphicFramePr>
        <p:xfrm>
          <a:off x="591491" y="4313122"/>
          <a:ext cx="7669933" cy="362703"/>
        </p:xfrm>
        <a:graphic>
          <a:graphicData uri="http://schemas.openxmlformats.org/drawingml/2006/table">
            <a:tbl>
              <a:tblPr/>
              <a:tblGrid>
                <a:gridCol w="7669933">
                  <a:extLst>
                    <a:ext uri="{9D8B030D-6E8A-4147-A177-3AD203B41FA5}">
                      <a16:colId xmlns:a16="http://schemas.microsoft.com/office/drawing/2014/main" val="20001"/>
                    </a:ext>
                  </a:extLst>
                </a:gridCol>
              </a:tblGrid>
              <a:tr h="36270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400" b="1" i="0" u="none" strike="noStrike" cap="none" normalizeH="0" baseline="0">
                          <a:ln>
                            <a:noFill/>
                          </a:ln>
                          <a:solidFill>
                            <a:schemeClr val="bg1"/>
                          </a:solidFill>
                          <a:effectLst/>
                          <a:latin typeface="+mn-lt"/>
                          <a:ea typeface="ＭＳ Ｐゴシック" pitchFamily="34" charset="-128"/>
                          <a:cs typeface="Arial" charset="0"/>
                        </a:rPr>
                        <a:t>Financial Highlights</a:t>
                      </a:r>
                      <a:endParaRPr kumimoji="0" lang="en-US" sz="1400" b="1" i="0" u="none" strike="noStrike" cap="none" normalizeH="0" baseline="0">
                        <a:ln>
                          <a:noFill/>
                        </a:ln>
                        <a:solidFill>
                          <a:schemeClr val="bg1"/>
                        </a:solidFill>
                        <a:effectLst/>
                        <a:latin typeface="+mn-lt"/>
                        <a:ea typeface="ＭＳ Ｐゴシック" pitchFamily="34" charset="-128"/>
                        <a:cs typeface="Arial" charset="0"/>
                      </a:endParaRPr>
                    </a:p>
                  </a:txBody>
                  <a:tcPr marL="45720" marR="45720" marT="36576" marB="18288" anchor="ctr" horzOverflow="overflow">
                    <a:lnL w="381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6350" cap="flat" cmpd="sng" algn="ctr">
                      <a:solidFill>
                        <a:schemeClr val="bg1"/>
                      </a:solidFill>
                      <a:prstDash val="solid"/>
                      <a:round/>
                      <a:headEnd type="none" w="med" len="med"/>
                      <a:tailEnd type="none" w="med" len="med"/>
                    </a:lnB>
                    <a:lnTlToBr>
                      <a:noFill/>
                    </a:lnTlToBr>
                    <a:lnBlToTr>
                      <a:noFill/>
                    </a:lnBlToTr>
                    <a:solidFill>
                      <a:srgbClr val="132E57"/>
                    </a:solidFill>
                  </a:tcPr>
                </a:tc>
                <a:extLst>
                  <a:ext uri="{0D108BD9-81ED-4DB2-BD59-A6C34878D82A}">
                    <a16:rowId xmlns:a16="http://schemas.microsoft.com/office/drawing/2014/main" val="10000"/>
                  </a:ext>
                </a:extLst>
              </a:tr>
            </a:tbl>
          </a:graphicData>
        </a:graphic>
      </p:graphicFrame>
      <p:pic>
        <p:nvPicPr>
          <p:cNvPr id="5" name="Picture 5" descr="Logo&#10;&#10;Description automatically generated">
            <a:extLst>
              <a:ext uri="{FF2B5EF4-FFF2-40B4-BE49-F238E27FC236}">
                <a16:creationId xmlns:a16="http://schemas.microsoft.com/office/drawing/2014/main" id="{B2AAD6B2-9F60-69AE-CE13-7F1C41F59A89}"/>
              </a:ext>
            </a:extLst>
          </p:cNvPr>
          <p:cNvPicPr>
            <a:picLocks noChangeAspect="1"/>
          </p:cNvPicPr>
          <p:nvPr/>
        </p:nvPicPr>
        <p:blipFill>
          <a:blip r:embed="rId9"/>
          <a:stretch>
            <a:fillRect/>
          </a:stretch>
        </p:blipFill>
        <p:spPr>
          <a:xfrm>
            <a:off x="10737197" y="1121"/>
            <a:ext cx="1457325" cy="723900"/>
          </a:xfrm>
          <a:prstGeom prst="rect">
            <a:avLst/>
          </a:prstGeom>
        </p:spPr>
      </p:pic>
    </p:spTree>
    <p:extLst>
      <p:ext uri="{BB962C8B-B14F-4D97-AF65-F5344CB8AC3E}">
        <p14:creationId xmlns:p14="http://schemas.microsoft.com/office/powerpoint/2010/main" val="2278809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80E7-F58C-48D4-8242-93D940950869}"/>
              </a:ext>
            </a:extLst>
          </p:cNvPr>
          <p:cNvSpPr txBox="1">
            <a:spLocks/>
          </p:cNvSpPr>
          <p:nvPr/>
        </p:nvSpPr>
        <p:spPr>
          <a:xfrm>
            <a:off x="170682" y="349369"/>
            <a:ext cx="10515600" cy="5355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500">
                <a:solidFill>
                  <a:schemeClr val="accent5">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Corporate Timeline and Key Events</a:t>
            </a:r>
          </a:p>
        </p:txBody>
      </p:sp>
      <p:sp>
        <p:nvSpPr>
          <p:cNvPr id="5" name="TextBox 4">
            <a:extLst>
              <a:ext uri="{FF2B5EF4-FFF2-40B4-BE49-F238E27FC236}">
                <a16:creationId xmlns:a16="http://schemas.microsoft.com/office/drawing/2014/main" id="{E89C88F6-C339-45A7-AC68-6167509CCB83}"/>
              </a:ext>
            </a:extLst>
          </p:cNvPr>
          <p:cNvSpPr txBox="1"/>
          <p:nvPr/>
        </p:nvSpPr>
        <p:spPr>
          <a:xfrm>
            <a:off x="608400" y="1214930"/>
            <a:ext cx="10972800" cy="261610"/>
          </a:xfrm>
          <a:prstGeom prst="rect">
            <a:avLst/>
          </a:prstGeom>
          <a:solidFill>
            <a:srgbClr val="132E57"/>
          </a:solidFill>
        </p:spPr>
        <p:txBody>
          <a:bodyPr wrap="square" rtlCol="0">
            <a:spAutoFit/>
          </a:bodyPr>
          <a:lstStyle/>
          <a:p>
            <a:r>
              <a:rPr lang="en-US" sz="1100" b="1">
                <a:solidFill>
                  <a:schemeClr val="bg1"/>
                </a:solidFill>
              </a:rPr>
              <a:t>Corporate Timeline</a:t>
            </a:r>
            <a:endParaRPr lang="en-CA" sz="1100" b="1">
              <a:solidFill>
                <a:schemeClr val="bg1"/>
              </a:solidFill>
            </a:endParaRPr>
          </a:p>
        </p:txBody>
      </p:sp>
      <p:sp>
        <p:nvSpPr>
          <p:cNvPr id="9" name="Rectangle 8"/>
          <p:cNvSpPr/>
          <p:nvPr/>
        </p:nvSpPr>
        <p:spPr>
          <a:xfrm flipV="1">
            <a:off x="0" y="894641"/>
            <a:ext cx="2752344" cy="4571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708184" y="6314381"/>
            <a:ext cx="2416046" cy="246221"/>
          </a:xfrm>
          <a:prstGeom prst="rect">
            <a:avLst/>
          </a:prstGeom>
        </p:spPr>
        <p:txBody>
          <a:bodyPr wrap="none">
            <a:spAutoFit/>
          </a:bodyPr>
          <a:lstStyle/>
          <a:p>
            <a:r>
              <a:rPr lang="en-US" sz="1000" i="1">
                <a:solidFill>
                  <a:schemeClr val="bg2">
                    <a:lumMod val="50000"/>
                  </a:schemeClr>
                </a:solidFill>
              </a:rPr>
              <a:t>Source:  CIS </a:t>
            </a:r>
            <a:r>
              <a:rPr lang="en-US" sz="1000" i="1" err="1">
                <a:solidFill>
                  <a:schemeClr val="bg2">
                    <a:lumMod val="50000"/>
                  </a:schemeClr>
                </a:solidFill>
              </a:rPr>
              <a:t>Market,Statista,Reuters,Finbox</a:t>
            </a:r>
            <a:endParaRPr lang="en-US" sz="1000" i="1">
              <a:solidFill>
                <a:schemeClr val="bg2">
                  <a:lumMod val="50000"/>
                </a:schemeClr>
              </a:solidFill>
            </a:endParaRPr>
          </a:p>
        </p:txBody>
      </p:sp>
      <p:sp>
        <p:nvSpPr>
          <p:cNvPr id="15" name="Rectangle 14"/>
          <p:cNvSpPr/>
          <p:nvPr/>
        </p:nvSpPr>
        <p:spPr>
          <a:xfrm flipV="1">
            <a:off x="0" y="6258410"/>
            <a:ext cx="12192000" cy="4571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BFD4AD5-F1A7-E90B-BA71-0B36A11DDEEC}"/>
              </a:ext>
            </a:extLst>
          </p:cNvPr>
          <p:cNvSpPr txBox="1"/>
          <p:nvPr/>
        </p:nvSpPr>
        <p:spPr>
          <a:xfrm>
            <a:off x="608400" y="3736670"/>
            <a:ext cx="10972800" cy="261610"/>
          </a:xfrm>
          <a:prstGeom prst="rect">
            <a:avLst/>
          </a:prstGeom>
          <a:solidFill>
            <a:srgbClr val="132E57"/>
          </a:solidFill>
        </p:spPr>
        <p:txBody>
          <a:bodyPr wrap="square" lIns="91440" tIns="45720" rIns="91440" bIns="45720" rtlCol="0" anchor="t">
            <a:spAutoFit/>
          </a:bodyPr>
          <a:lstStyle/>
          <a:p>
            <a:r>
              <a:rPr lang="en-US" sz="1100" b="1">
                <a:solidFill>
                  <a:schemeClr val="bg1"/>
                </a:solidFill>
              </a:rPr>
              <a:t>Key Developments</a:t>
            </a:r>
            <a:endParaRPr lang="en-CA" sz="1100" b="1">
              <a:solidFill>
                <a:schemeClr val="bg1"/>
              </a:solidFill>
            </a:endParaRPr>
          </a:p>
        </p:txBody>
      </p:sp>
      <p:graphicFrame>
        <p:nvGraphicFramePr>
          <p:cNvPr id="6" name="Group 108">
            <a:extLst>
              <a:ext uri="{FF2B5EF4-FFF2-40B4-BE49-F238E27FC236}">
                <a16:creationId xmlns:a16="http://schemas.microsoft.com/office/drawing/2014/main" id="{9EF5565D-63CB-5D81-3984-DA4C773E28F6}"/>
              </a:ext>
            </a:extLst>
          </p:cNvPr>
          <p:cNvGraphicFramePr>
            <a:graphicFrameLocks noGrp="1"/>
          </p:cNvGraphicFramePr>
          <p:nvPr>
            <p:extLst>
              <p:ext uri="{D42A27DB-BD31-4B8C-83A1-F6EECF244321}">
                <p14:modId xmlns:p14="http://schemas.microsoft.com/office/powerpoint/2010/main" val="1815678696"/>
              </p:ext>
            </p:extLst>
          </p:nvPr>
        </p:nvGraphicFramePr>
        <p:xfrm>
          <a:off x="608400" y="4126050"/>
          <a:ext cx="10964882" cy="1731264"/>
        </p:xfrm>
        <a:graphic>
          <a:graphicData uri="http://schemas.openxmlformats.org/drawingml/2006/table">
            <a:tbl>
              <a:tblPr/>
              <a:tblGrid>
                <a:gridCol w="10964882">
                  <a:extLst>
                    <a:ext uri="{9D8B030D-6E8A-4147-A177-3AD203B41FA5}">
                      <a16:colId xmlns:a16="http://schemas.microsoft.com/office/drawing/2014/main" val="20000"/>
                    </a:ext>
                  </a:extLst>
                </a:gridCol>
              </a:tblGrid>
              <a:tr h="915795">
                <a:tc>
                  <a:txBody>
                    <a:bodyPr/>
                    <a:lstStyle/>
                    <a:p>
                      <a:pPr marL="171450" marR="0" lvl="0" indent="-171450" algn="just" rtl="0" eaLnBrk="1" fontAlgn="base" latinLnBrk="0" hangingPunct="1">
                        <a:lnSpc>
                          <a:spcPct val="100000"/>
                        </a:lnSpc>
                        <a:spcBef>
                          <a:spcPct val="0"/>
                        </a:spcBef>
                        <a:spcAft>
                          <a:spcPts val="600"/>
                        </a:spcAft>
                        <a:buClr>
                          <a:srgbClr val="132E57"/>
                        </a:buClr>
                        <a:buSzPct val="150000"/>
                        <a:buFont typeface="Arial"/>
                        <a:buChar char="•"/>
                      </a:pPr>
                      <a:r>
                        <a:rPr kumimoji="0" lang="en-CA" sz="1050" b="0" i="0" u="none" strike="noStrike" cap="none" normalizeH="0" baseline="0">
                          <a:ln>
                            <a:noFill/>
                          </a:ln>
                          <a:solidFill>
                            <a:schemeClr val="tx1"/>
                          </a:solidFill>
                          <a:effectLst/>
                          <a:latin typeface="Open Sans Light"/>
                          <a:ea typeface="Open Sans Light"/>
                          <a:cs typeface="Open Sans Light"/>
                        </a:rPr>
                        <a:t>Skechers</a:t>
                      </a:r>
                      <a:r>
                        <a:rPr lang="en-CA" sz="1050" b="0" i="0" u="none" strike="noStrike" cap="none" normalizeH="0" baseline="0">
                          <a:ln>
                            <a:noFill/>
                          </a:ln>
                          <a:solidFill>
                            <a:schemeClr val="tx1"/>
                          </a:solidFill>
                          <a:effectLst/>
                          <a:latin typeface="Open Sans Light"/>
                          <a:ea typeface="Open Sans Light"/>
                          <a:cs typeface="Open Sans Light"/>
                        </a:rPr>
                        <a:t> FY22 Q2 reported $1.9 billion in revenues, exceeding expectations by over $100 million, and growing 12.4% year over year as a result of a 15.4% increase in domestic sales and a 10% increase in international sales. </a:t>
                      </a:r>
                      <a:endParaRPr kumimoji="0" lang="en-CA" sz="1050" b="0" i="0" u="none" strike="noStrike" cap="none" normalizeH="0" baseline="0">
                        <a:ln>
                          <a:noFill/>
                        </a:ln>
                        <a:solidFill>
                          <a:schemeClr val="tx1"/>
                        </a:solidFill>
                        <a:effectLst/>
                        <a:latin typeface="Open Sans Light"/>
                        <a:ea typeface="Open Sans Light"/>
                        <a:cs typeface="Open Sans Light"/>
                      </a:endParaRPr>
                    </a:p>
                    <a:p>
                      <a:pPr marL="171450" marR="0" lvl="0" indent="-171450" algn="just">
                        <a:lnSpc>
                          <a:spcPct val="100000"/>
                        </a:lnSpc>
                        <a:spcBef>
                          <a:spcPct val="0"/>
                        </a:spcBef>
                        <a:spcAft>
                          <a:spcPts val="600"/>
                        </a:spcAft>
                        <a:buClr>
                          <a:srgbClr val="132E57"/>
                        </a:buClr>
                        <a:buSzPct val="150000"/>
                        <a:buFont typeface="Arial" panose="020B0604020202020204" pitchFamily="34" charset="0"/>
                        <a:buChar char="•"/>
                      </a:pPr>
                      <a:r>
                        <a:rPr lang="en-CA" sz="1050" b="0" i="0" u="none" strike="noStrike" cap="none" normalizeH="0" baseline="0">
                          <a:ln>
                            <a:noFill/>
                          </a:ln>
                          <a:solidFill>
                            <a:schemeClr val="tx1"/>
                          </a:solidFill>
                          <a:effectLst/>
                          <a:latin typeface="Open Sans Light"/>
                          <a:ea typeface="Open Sans Light"/>
                          <a:cs typeface="Open Sans Light"/>
                        </a:rPr>
                        <a:t>Estimated FY22 year-end revenues are $7.2-7.4 billion, and EPS is $2.60 to $2.70 with one of the fastest growing EPS in the footwear industry</a:t>
                      </a:r>
                    </a:p>
                    <a:p>
                      <a:pPr marL="171450" marR="0" lvl="0" indent="-171450" algn="just">
                        <a:lnSpc>
                          <a:spcPct val="100000"/>
                        </a:lnSpc>
                        <a:spcBef>
                          <a:spcPct val="0"/>
                        </a:spcBef>
                        <a:spcAft>
                          <a:spcPts val="600"/>
                        </a:spcAft>
                        <a:buClr>
                          <a:srgbClr val="132E57"/>
                        </a:buClr>
                        <a:buSzPct val="150000"/>
                        <a:buFont typeface="Arial" panose="020B0604020202020204" pitchFamily="34" charset="0"/>
                        <a:buChar char="•"/>
                      </a:pPr>
                      <a:r>
                        <a:rPr lang="en-CA" sz="1050" b="0" i="0" u="none" strike="noStrike" cap="none" normalizeH="0" baseline="0" noProof="0">
                          <a:ln>
                            <a:noFill/>
                          </a:ln>
                          <a:solidFill>
                            <a:schemeClr val="tx1"/>
                          </a:solidFill>
                          <a:effectLst/>
                          <a:latin typeface="Open Sans Light"/>
                        </a:rPr>
                        <a:t>Skechers is expanding into utilization of recyclable materials to increase the sustainability of the products, including 93% of shoebox materials being fully recyclable. </a:t>
                      </a:r>
                      <a:endParaRPr lang="en-CA" sz="1050" b="0" i="0" u="none" strike="noStrike" cap="none" normalizeH="0" baseline="0">
                        <a:ln>
                          <a:noFill/>
                        </a:ln>
                        <a:solidFill>
                          <a:schemeClr val="tx1"/>
                        </a:solidFill>
                        <a:effectLst/>
                        <a:latin typeface="Open Sans Light"/>
                        <a:ea typeface="Open Sans Light"/>
                        <a:cs typeface="Open Sans Light"/>
                      </a:endParaRPr>
                    </a:p>
                    <a:p>
                      <a:pPr marL="171450" marR="0" lvl="0" indent="-171450" algn="just">
                        <a:lnSpc>
                          <a:spcPct val="100000"/>
                        </a:lnSpc>
                        <a:spcBef>
                          <a:spcPct val="0"/>
                        </a:spcBef>
                        <a:spcAft>
                          <a:spcPts val="600"/>
                        </a:spcAft>
                        <a:buClr>
                          <a:srgbClr val="132E57"/>
                        </a:buClr>
                        <a:buSzPct val="150000"/>
                        <a:buFont typeface="Arial" panose="020B0604020202020204" pitchFamily="34" charset="0"/>
                        <a:buChar char="•"/>
                      </a:pPr>
                      <a:r>
                        <a:rPr lang="en-CA" sz="1050" b="0" i="0" u="none" strike="noStrike" cap="none" normalizeH="0" baseline="0" noProof="0">
                          <a:ln>
                            <a:noFill/>
                          </a:ln>
                          <a:effectLst/>
                          <a:latin typeface="Open Sans Light"/>
                        </a:rPr>
                        <a:t>Skechers announced a plan to move its operations in the Philippines from a third-party distributor, </a:t>
                      </a:r>
                      <a:r>
                        <a:rPr lang="en-CA" sz="1050" b="0" i="0" u="none" strike="noStrike" cap="none" normalizeH="0" baseline="0" noProof="0" err="1">
                          <a:ln>
                            <a:noFill/>
                          </a:ln>
                          <a:effectLst/>
                          <a:latin typeface="Open Sans Light"/>
                        </a:rPr>
                        <a:t>Trendworks</a:t>
                      </a:r>
                      <a:r>
                        <a:rPr lang="en-CA" sz="1050" b="0" i="0" u="none" strike="noStrike" cap="none" normalizeH="0" baseline="0" noProof="0">
                          <a:ln>
                            <a:noFill/>
                          </a:ln>
                          <a:effectLst/>
                          <a:latin typeface="Open Sans Light"/>
                        </a:rPr>
                        <a:t> International, to Skechers USA Philippines, Inc.</a:t>
                      </a:r>
                      <a:endParaRPr lang="en-CA" sz="1050" b="0" i="0" u="none" strike="noStrike" cap="none" normalizeH="0" baseline="0" noProof="0">
                        <a:ln>
                          <a:noFill/>
                        </a:ln>
                        <a:solidFill>
                          <a:schemeClr val="tx1"/>
                        </a:solidFill>
                        <a:effectLst/>
                        <a:latin typeface="Open Sans Light"/>
                      </a:endParaRPr>
                    </a:p>
                    <a:p>
                      <a:pPr marL="171450" marR="0" lvl="0" indent="-171450" algn="just">
                        <a:lnSpc>
                          <a:spcPct val="100000"/>
                        </a:lnSpc>
                        <a:spcBef>
                          <a:spcPct val="0"/>
                        </a:spcBef>
                        <a:spcAft>
                          <a:spcPts val="600"/>
                        </a:spcAft>
                        <a:buClr>
                          <a:srgbClr val="132E57"/>
                        </a:buClr>
                        <a:buSzPct val="150000"/>
                        <a:buFont typeface="Arial" panose="020B0604020202020204" pitchFamily="34" charset="0"/>
                        <a:buChar char="•"/>
                      </a:pPr>
                      <a:r>
                        <a:rPr lang="en-CA" sz="1050" b="0" i="0" u="none" strike="noStrike" cap="none" normalizeH="0" baseline="0" noProof="0">
                          <a:ln>
                            <a:noFill/>
                          </a:ln>
                          <a:solidFill>
                            <a:schemeClr val="tx1"/>
                          </a:solidFill>
                          <a:effectLst/>
                          <a:latin typeface="Open Sans Light"/>
                        </a:rPr>
                        <a:t>Skechers is considering a Hong Kong based IPO expected to raise $1.5 billion to harbor the rapid sales growth in China, which already represents more than 20% of Skechers revenue.</a:t>
                      </a:r>
                    </a:p>
                  </a:txBody>
                  <a:tcPr marL="45720" marR="0" marT="36576" marB="36576" horzOverflow="overflow">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09434">
                <a:tc>
                  <a:txBody>
                    <a:bodyPr/>
                    <a:lstStyle/>
                    <a:p>
                      <a:pPr marL="171450" lvl="0" indent="-171450" algn="just">
                        <a:lnSpc>
                          <a:spcPct val="100000"/>
                        </a:lnSpc>
                        <a:spcBef>
                          <a:spcPct val="0"/>
                        </a:spcBef>
                        <a:spcAft>
                          <a:spcPts val="600"/>
                        </a:spcAft>
                        <a:buFont typeface="Arial"/>
                        <a:buChar char="•"/>
                      </a:pPr>
                      <a:endParaRPr lang="en-CA" sz="1050" b="0" i="0" u="none" strike="noStrike" cap="none" normalizeH="0" baseline="0">
                        <a:ln>
                          <a:noFill/>
                        </a:ln>
                        <a:solidFill>
                          <a:schemeClr val="tx1"/>
                        </a:solidFill>
                        <a:effectLst/>
                        <a:latin typeface="Open Sans Light"/>
                        <a:ea typeface="Open Sans Light"/>
                        <a:cs typeface="Open Sans Light"/>
                      </a:endParaRPr>
                    </a:p>
                  </a:txBody>
                  <a:tcPr marL="45720" marR="0" marT="36576" marB="36576">
                    <a:lnL w="0">
                      <a:noFill/>
                    </a:lnL>
                    <a:lnR w="38099">
                      <a:solidFill>
                        <a:schemeClr val="bg1"/>
                      </a:solidFill>
                    </a:lnR>
                    <a:lnT w="0">
                      <a:noFill/>
                    </a:lnT>
                    <a:lnB w="0">
                      <a:noFill/>
                    </a:lnB>
                    <a:lnTlToBr>
                      <a:noFill/>
                    </a:lnTlToBr>
                    <a:lnBlToTr>
                      <a:noFill/>
                    </a:lnBlToTr>
                    <a:solidFill>
                      <a:schemeClr val="bg1"/>
                    </a:solidFill>
                  </a:tcPr>
                </a:tc>
                <a:extLst>
                  <a:ext uri="{0D108BD9-81ED-4DB2-BD59-A6C34878D82A}">
                    <a16:rowId xmlns:a16="http://schemas.microsoft.com/office/drawing/2014/main" val="652454538"/>
                  </a:ext>
                </a:extLst>
              </a:tr>
            </a:tbl>
          </a:graphicData>
        </a:graphic>
      </p:graphicFrame>
      <p:graphicFrame>
        <p:nvGraphicFramePr>
          <p:cNvPr id="7" name="Diagram 6">
            <a:extLst>
              <a:ext uri="{FF2B5EF4-FFF2-40B4-BE49-F238E27FC236}">
                <a16:creationId xmlns:a16="http://schemas.microsoft.com/office/drawing/2014/main" id="{93BAE25A-43AF-DBF1-2B00-13893C4DE51C}"/>
              </a:ext>
            </a:extLst>
          </p:cNvPr>
          <p:cNvGraphicFramePr/>
          <p:nvPr>
            <p:extLst>
              <p:ext uri="{D42A27DB-BD31-4B8C-83A1-F6EECF244321}">
                <p14:modId xmlns:p14="http://schemas.microsoft.com/office/powerpoint/2010/main" val="4233104434"/>
              </p:ext>
            </p:extLst>
          </p:nvPr>
        </p:nvGraphicFramePr>
        <p:xfrm>
          <a:off x="170683" y="1921397"/>
          <a:ext cx="11410518" cy="1223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9" name="Picture 5" descr="Logo&#10;&#10;Description automatically generated">
            <a:extLst>
              <a:ext uri="{FF2B5EF4-FFF2-40B4-BE49-F238E27FC236}">
                <a16:creationId xmlns:a16="http://schemas.microsoft.com/office/drawing/2014/main" id="{810F23C2-2511-5BE3-347B-70D5203ECB4B}"/>
              </a:ext>
            </a:extLst>
          </p:cNvPr>
          <p:cNvPicPr>
            <a:picLocks noChangeAspect="1"/>
          </p:cNvPicPr>
          <p:nvPr/>
        </p:nvPicPr>
        <p:blipFill>
          <a:blip r:embed="rId7"/>
          <a:stretch>
            <a:fillRect/>
          </a:stretch>
        </p:blipFill>
        <p:spPr>
          <a:xfrm>
            <a:off x="10737197" y="1121"/>
            <a:ext cx="1457325" cy="723900"/>
          </a:xfrm>
          <a:prstGeom prst="rect">
            <a:avLst/>
          </a:prstGeom>
        </p:spPr>
      </p:pic>
    </p:spTree>
    <p:extLst>
      <p:ext uri="{BB962C8B-B14F-4D97-AF65-F5344CB8AC3E}">
        <p14:creationId xmlns:p14="http://schemas.microsoft.com/office/powerpoint/2010/main" val="2785404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7385" y="150621"/>
            <a:ext cx="10515600" cy="734167"/>
          </a:xfrm>
        </p:spPr>
        <p:txBody>
          <a:bodyPr>
            <a:normAutofit/>
          </a:bodyPr>
          <a:lstStyle/>
          <a:p>
            <a:r>
              <a:rPr lang="en-US" sz="3500">
                <a:solidFill>
                  <a:schemeClr val="accent5">
                    <a:lumMod val="50000"/>
                  </a:schemeClr>
                </a:solidFill>
                <a:latin typeface="Open Sans Light" panose="020B0306030504020204" pitchFamily="34" charset="0"/>
                <a:ea typeface="Open Sans Light" panose="020B0306030504020204" pitchFamily="34" charset="0"/>
                <a:cs typeface="Open Sans Light" panose="020B0306030504020204" pitchFamily="34" charset="0"/>
              </a:rPr>
              <a:t>Key Financials</a:t>
            </a:r>
          </a:p>
        </p:txBody>
      </p:sp>
      <p:sp>
        <p:nvSpPr>
          <p:cNvPr id="5" name="TextBox 4"/>
          <p:cNvSpPr txBox="1"/>
          <p:nvPr/>
        </p:nvSpPr>
        <p:spPr>
          <a:xfrm>
            <a:off x="483884" y="1037205"/>
            <a:ext cx="5418151" cy="246221"/>
          </a:xfrm>
          <a:prstGeom prst="rect">
            <a:avLst/>
          </a:prstGeom>
          <a:solidFill>
            <a:schemeClr val="accent5">
              <a:lumMod val="50000"/>
            </a:schemeClr>
          </a:solidFill>
          <a:ln>
            <a:noFill/>
          </a:ln>
        </p:spPr>
        <p:txBody>
          <a:bodyPr wrap="square" rtlCol="0">
            <a:spAutoFit/>
          </a:bodyPr>
          <a:lstStyle/>
          <a:p>
            <a:r>
              <a:rPr lang="en-US" sz="1000" b="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Sector Landscape</a:t>
            </a:r>
          </a:p>
        </p:txBody>
      </p:sp>
      <p:sp>
        <p:nvSpPr>
          <p:cNvPr id="7" name="TextBox 6"/>
          <p:cNvSpPr txBox="1"/>
          <p:nvPr/>
        </p:nvSpPr>
        <p:spPr>
          <a:xfrm>
            <a:off x="470633" y="3050089"/>
            <a:ext cx="5431402" cy="246221"/>
          </a:xfrm>
          <a:prstGeom prst="rect">
            <a:avLst/>
          </a:prstGeom>
          <a:solidFill>
            <a:schemeClr val="accent5">
              <a:lumMod val="50000"/>
            </a:schemeClr>
          </a:solidFill>
          <a:ln>
            <a:noFill/>
          </a:ln>
        </p:spPr>
        <p:txBody>
          <a:bodyPr wrap="square" rtlCol="0">
            <a:spAutoFit/>
          </a:bodyPr>
          <a:lstStyle>
            <a:defPPr>
              <a:defRPr lang="en-US"/>
            </a:defPPr>
            <a:lvl1pPr>
              <a:defRPr sz="1000" b="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Industry Outlook</a:t>
            </a:r>
          </a:p>
        </p:txBody>
      </p:sp>
      <p:sp>
        <p:nvSpPr>
          <p:cNvPr id="8" name="TextBox 7"/>
          <p:cNvSpPr txBox="1"/>
          <p:nvPr/>
        </p:nvSpPr>
        <p:spPr>
          <a:xfrm>
            <a:off x="6308436" y="1037205"/>
            <a:ext cx="5458365" cy="246221"/>
          </a:xfrm>
          <a:prstGeom prst="rect">
            <a:avLst/>
          </a:prstGeom>
          <a:solidFill>
            <a:schemeClr val="accent5">
              <a:lumMod val="50000"/>
            </a:schemeClr>
          </a:solidFill>
          <a:ln>
            <a:noFill/>
          </a:ln>
        </p:spPr>
        <p:txBody>
          <a:bodyPr wrap="square" rtlCol="0">
            <a:spAutoFit/>
          </a:bodyPr>
          <a:lstStyle>
            <a:defPPr>
              <a:defRPr lang="en-US"/>
            </a:defPPr>
            <a:lvl1pPr>
              <a:defRPr sz="1000" b="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2017 Sales by Geography</a:t>
            </a:r>
          </a:p>
        </p:txBody>
      </p:sp>
      <p:sp>
        <p:nvSpPr>
          <p:cNvPr id="9" name="TextBox 8"/>
          <p:cNvSpPr txBox="1"/>
          <p:nvPr/>
        </p:nvSpPr>
        <p:spPr>
          <a:xfrm>
            <a:off x="484620" y="1429063"/>
            <a:ext cx="5417415" cy="1692771"/>
          </a:xfrm>
          <a:prstGeom prst="rect">
            <a:avLst/>
          </a:prstGeom>
          <a:noFill/>
        </p:spPr>
        <p:txBody>
          <a:bodyPr wrap="square" rtlCol="0">
            <a:spAutoFit/>
          </a:bodyPr>
          <a:lstStyle/>
          <a:p>
            <a:pPr marL="171450" indent="-171450" algn="just" fontAlgn="base">
              <a:spcBef>
                <a:spcPct val="0"/>
              </a:spcBef>
              <a:spcAft>
                <a:spcPts val="600"/>
              </a:spcAft>
              <a:buClr>
                <a:srgbClr val="132E57"/>
              </a:buClr>
              <a:buSzPct val="150000"/>
              <a:buFont typeface="Arial" panose="020B0604020202020204" pitchFamily="34" charset="0"/>
              <a:buChar char="•"/>
            </a:pPr>
            <a:r>
              <a:rPr lang="en-US" sz="1050">
                <a:latin typeface="Open Sans Light" panose="020B0306030504020204" pitchFamily="34" charset="0"/>
                <a:ea typeface="Open Sans Light" panose="020B0306030504020204" pitchFamily="34" charset="0"/>
                <a:cs typeface="Open Sans Light" panose="020B0306030504020204" pitchFamily="34" charset="0"/>
              </a:rPr>
              <a:t>Global market size of $861.5 Billion as of 2022</a:t>
            </a:r>
          </a:p>
          <a:p>
            <a:pPr marL="171450" indent="-171450" algn="just" fontAlgn="base">
              <a:spcBef>
                <a:spcPct val="0"/>
              </a:spcBef>
              <a:spcAft>
                <a:spcPts val="600"/>
              </a:spcAft>
              <a:buClr>
                <a:srgbClr val="132E57"/>
              </a:buClr>
              <a:buSzPct val="150000"/>
              <a:buFont typeface="Arial" panose="020B0604020202020204" pitchFamily="34" charset="0"/>
              <a:buChar char="•"/>
            </a:pPr>
            <a:r>
              <a:rPr lang="en-US" sz="1050">
                <a:latin typeface="Open Sans Light" panose="020B0306030504020204" pitchFamily="34" charset="0"/>
                <a:ea typeface="Open Sans Light" panose="020B0306030504020204" pitchFamily="34" charset="0"/>
                <a:cs typeface="Open Sans Light" panose="020B0306030504020204" pitchFamily="34" charset="0"/>
              </a:rPr>
              <a:t>Expected a domestic market size of $12 Billion by 2022</a:t>
            </a:r>
          </a:p>
          <a:p>
            <a:pPr marL="171450" indent="-171450" algn="just" fontAlgn="base">
              <a:spcBef>
                <a:spcPct val="0"/>
              </a:spcBef>
              <a:spcAft>
                <a:spcPts val="600"/>
              </a:spcAft>
              <a:buClr>
                <a:srgbClr val="132E57"/>
              </a:buClr>
              <a:buSzPct val="150000"/>
              <a:buFont typeface="Arial" panose="020B0604020202020204" pitchFamily="34" charset="0"/>
              <a:buChar char="•"/>
            </a:pPr>
            <a:r>
              <a:rPr lang="en-US" sz="1050">
                <a:latin typeface="Open Sans Light" panose="020B0306030504020204" pitchFamily="34" charset="0"/>
                <a:ea typeface="Open Sans Light" panose="020B0306030504020204" pitchFamily="34" charset="0"/>
                <a:cs typeface="Open Sans Light" panose="020B0306030504020204" pitchFamily="34" charset="0"/>
              </a:rPr>
              <a:t>As of 2015, only 3 percent of shoes and clothes production were produced in the US, 97% were outsourced to developing countries such as China and Vietnam, etc. </a:t>
            </a:r>
          </a:p>
          <a:p>
            <a:pPr marL="171450" indent="-171450" algn="just" fontAlgn="base">
              <a:spcBef>
                <a:spcPct val="0"/>
              </a:spcBef>
              <a:spcAft>
                <a:spcPts val="600"/>
              </a:spcAft>
              <a:buClr>
                <a:srgbClr val="132E57"/>
              </a:buClr>
              <a:buSzPct val="150000"/>
              <a:buFont typeface="Arial" panose="020B0604020202020204" pitchFamily="34" charset="0"/>
              <a:buChar char="•"/>
            </a:pPr>
            <a:r>
              <a:rPr lang="en-US" sz="1050">
                <a:latin typeface="Open Sans Light" panose="020B0306030504020204" pitchFamily="34" charset="0"/>
                <a:ea typeface="Open Sans Light" panose="020B0306030504020204" pitchFamily="34" charset="0"/>
                <a:cs typeface="Open Sans Light" panose="020B0306030504020204" pitchFamily="34" charset="0"/>
              </a:rPr>
              <a:t>In the sector, Nike possesses the highest brand value, a $36.8 Billion by 2020. The next, Luxurious brand Louis Vuitton, has a $32.3 Billion of brand value. Skechers, with a total of $4.8 Billion brand value, is ranked the 29</a:t>
            </a:r>
            <a:r>
              <a:rPr lang="en-US" sz="1050" baseline="30000">
                <a:latin typeface="Open Sans Light" panose="020B0306030504020204" pitchFamily="34" charset="0"/>
                <a:ea typeface="Open Sans Light" panose="020B0306030504020204" pitchFamily="34" charset="0"/>
                <a:cs typeface="Open Sans Light" panose="020B0306030504020204" pitchFamily="34" charset="0"/>
              </a:rPr>
              <a:t>th</a:t>
            </a:r>
            <a:r>
              <a:rPr lang="en-US" sz="1050">
                <a:latin typeface="Open Sans Light" panose="020B0306030504020204" pitchFamily="34" charset="0"/>
                <a:ea typeface="Open Sans Light" panose="020B0306030504020204" pitchFamily="34" charset="0"/>
                <a:cs typeface="Open Sans Light" panose="020B0306030504020204" pitchFamily="34" charset="0"/>
              </a:rPr>
              <a:t> among the sector.</a:t>
            </a:r>
          </a:p>
          <a:p>
            <a:pPr marL="171450" indent="-171450" algn="just" fontAlgn="base">
              <a:spcBef>
                <a:spcPct val="0"/>
              </a:spcBef>
              <a:spcAft>
                <a:spcPts val="600"/>
              </a:spcAft>
              <a:buClr>
                <a:srgbClr val="132E57"/>
              </a:buClr>
              <a:buSzPct val="150000"/>
              <a:buFont typeface="Arial" panose="020B0604020202020204" pitchFamily="34" charset="0"/>
              <a:buChar char="•"/>
            </a:pPr>
            <a:endParaRPr lang="en-US" sz="105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TextBox 10"/>
          <p:cNvSpPr txBox="1"/>
          <p:nvPr/>
        </p:nvSpPr>
        <p:spPr>
          <a:xfrm>
            <a:off x="497137" y="3477188"/>
            <a:ext cx="5404898" cy="1208023"/>
          </a:xfrm>
          <a:prstGeom prst="rect">
            <a:avLst/>
          </a:prstGeom>
          <a:noFill/>
        </p:spPr>
        <p:txBody>
          <a:bodyPr wrap="square" rtlCol="0">
            <a:spAutoFit/>
          </a:bodyPr>
          <a:lstStyle/>
          <a:p>
            <a:pPr marL="171450" indent="-171450" algn="just" fontAlgn="base">
              <a:spcBef>
                <a:spcPct val="0"/>
              </a:spcBef>
              <a:spcAft>
                <a:spcPts val="600"/>
              </a:spcAft>
              <a:buClr>
                <a:srgbClr val="132E57"/>
              </a:buClr>
              <a:buSzPct val="150000"/>
              <a:buFont typeface="Arial" panose="020B0604020202020204" pitchFamily="34" charset="0"/>
              <a:buChar char="•"/>
            </a:pPr>
            <a:r>
              <a:rPr lang="en-US" sz="1050">
                <a:latin typeface="Open Sans Light" panose="020B0306030504020204" pitchFamily="34" charset="0"/>
                <a:ea typeface="Open Sans Light" panose="020B0306030504020204" pitchFamily="34" charset="0"/>
                <a:cs typeface="Open Sans Light" panose="020B0306030504020204" pitchFamily="34" charset="0"/>
              </a:rPr>
              <a:t>Estimated annual revenue growth of 3.98% </a:t>
            </a:r>
          </a:p>
          <a:p>
            <a:pPr marL="171450" indent="-171450" algn="just" fontAlgn="base">
              <a:spcBef>
                <a:spcPct val="0"/>
              </a:spcBef>
              <a:spcAft>
                <a:spcPts val="600"/>
              </a:spcAft>
              <a:buClr>
                <a:srgbClr val="132E57"/>
              </a:buClr>
              <a:buSzPct val="150000"/>
              <a:buFont typeface="Arial" panose="020B0604020202020204" pitchFamily="34" charset="0"/>
              <a:buChar char="•"/>
            </a:pPr>
            <a:r>
              <a:rPr lang="en-US" sz="1050">
                <a:latin typeface="Open Sans Light" panose="020B0306030504020204" pitchFamily="34" charset="0"/>
                <a:ea typeface="Open Sans Light" panose="020B0306030504020204" pitchFamily="34" charset="0"/>
                <a:cs typeface="Open Sans Light" panose="020B0306030504020204" pitchFamily="34" charset="0"/>
              </a:rPr>
              <a:t>An average of 3.91 turnover rate over a 12-month period</a:t>
            </a:r>
          </a:p>
          <a:p>
            <a:pPr marL="171450" indent="-171450" algn="just" fontAlgn="base">
              <a:spcBef>
                <a:spcPct val="0"/>
              </a:spcBef>
              <a:spcAft>
                <a:spcPts val="600"/>
              </a:spcAft>
              <a:buClr>
                <a:srgbClr val="132E57"/>
              </a:buClr>
              <a:buSzPct val="150000"/>
              <a:buFont typeface="Arial" panose="020B0604020202020204" pitchFamily="34" charset="0"/>
              <a:buChar char="•"/>
            </a:pPr>
            <a:r>
              <a:rPr lang="en-US" sz="1050">
                <a:latin typeface="Open Sans Light" panose="020B0306030504020204" pitchFamily="34" charset="0"/>
                <a:ea typeface="Open Sans Light" panose="020B0306030504020204" pitchFamily="34" charset="0"/>
                <a:cs typeface="Open Sans Light" panose="020B0306030504020204" pitchFamily="34" charset="0"/>
              </a:rPr>
              <a:t>An average labor cost of 20-35% of gross sales of the industry</a:t>
            </a:r>
          </a:p>
          <a:p>
            <a:pPr marL="171450" indent="-171450" algn="just" fontAlgn="base">
              <a:spcBef>
                <a:spcPct val="0"/>
              </a:spcBef>
              <a:spcAft>
                <a:spcPts val="600"/>
              </a:spcAft>
              <a:buClr>
                <a:srgbClr val="132E57"/>
              </a:buClr>
              <a:buSzPct val="150000"/>
              <a:buFont typeface="Arial" panose="020B0604020202020204" pitchFamily="34" charset="0"/>
              <a:buChar char="•"/>
            </a:pPr>
            <a:r>
              <a:rPr lang="en-US" sz="1050">
                <a:latin typeface="Open Sans Light" panose="020B0306030504020204" pitchFamily="34" charset="0"/>
                <a:ea typeface="Open Sans Light" panose="020B0306030504020204" pitchFamily="34" charset="0"/>
                <a:cs typeface="Open Sans Light" panose="020B0306030504020204" pitchFamily="34" charset="0"/>
              </a:rPr>
              <a:t>Profit margin between 4% to 13%, with average net margin below 8%</a:t>
            </a:r>
          </a:p>
          <a:p>
            <a:pPr marL="171450" indent="-171450" algn="just" fontAlgn="base">
              <a:spcBef>
                <a:spcPct val="0"/>
              </a:spcBef>
              <a:spcAft>
                <a:spcPts val="600"/>
              </a:spcAft>
              <a:buClr>
                <a:srgbClr val="132E57"/>
              </a:buClr>
              <a:buSzPct val="150000"/>
              <a:buFont typeface="Arial" panose="020B0604020202020204" pitchFamily="34" charset="0"/>
              <a:buChar char="•"/>
            </a:pPr>
            <a:r>
              <a:rPr lang="en-US" sz="1050">
                <a:latin typeface="Open Sans Light" panose="020B0306030504020204" pitchFamily="34" charset="0"/>
                <a:ea typeface="Open Sans Light" panose="020B0306030504020204" pitchFamily="34" charset="0"/>
                <a:cs typeface="Open Sans Light" panose="020B0306030504020204" pitchFamily="34" charset="0"/>
              </a:rPr>
              <a:t>Short term production growth negatively affected due to the increasing energy price</a:t>
            </a:r>
          </a:p>
        </p:txBody>
      </p:sp>
      <p:graphicFrame>
        <p:nvGraphicFramePr>
          <p:cNvPr id="12" name="Table 11"/>
          <p:cNvGraphicFramePr>
            <a:graphicFrameLocks noGrp="1"/>
          </p:cNvGraphicFramePr>
          <p:nvPr>
            <p:extLst>
              <p:ext uri="{D42A27DB-BD31-4B8C-83A1-F6EECF244321}">
                <p14:modId xmlns:p14="http://schemas.microsoft.com/office/powerpoint/2010/main" val="3939089532"/>
              </p:ext>
            </p:extLst>
          </p:nvPr>
        </p:nvGraphicFramePr>
        <p:xfrm>
          <a:off x="530014" y="5304626"/>
          <a:ext cx="5372022" cy="990600"/>
        </p:xfrm>
        <a:graphic>
          <a:graphicData uri="http://schemas.openxmlformats.org/drawingml/2006/table">
            <a:tbl>
              <a:tblPr firstRow="1" bandRow="1">
                <a:tableStyleId>{C083E6E3-FA7D-4D7B-A595-EF9225AFEA82}</a:tableStyleId>
              </a:tblPr>
              <a:tblGrid>
                <a:gridCol w="1807810">
                  <a:extLst>
                    <a:ext uri="{9D8B030D-6E8A-4147-A177-3AD203B41FA5}">
                      <a16:colId xmlns:a16="http://schemas.microsoft.com/office/drawing/2014/main" val="1798363682"/>
                    </a:ext>
                  </a:extLst>
                </a:gridCol>
                <a:gridCol w="1807810">
                  <a:extLst>
                    <a:ext uri="{9D8B030D-6E8A-4147-A177-3AD203B41FA5}">
                      <a16:colId xmlns:a16="http://schemas.microsoft.com/office/drawing/2014/main" val="3157058607"/>
                    </a:ext>
                  </a:extLst>
                </a:gridCol>
                <a:gridCol w="1756402">
                  <a:extLst>
                    <a:ext uri="{9D8B030D-6E8A-4147-A177-3AD203B41FA5}">
                      <a16:colId xmlns:a16="http://schemas.microsoft.com/office/drawing/2014/main" val="1823923715"/>
                    </a:ext>
                  </a:extLst>
                </a:gridCol>
              </a:tblGrid>
              <a:tr h="220207">
                <a:tc>
                  <a:txBody>
                    <a:bodyPr/>
                    <a:lstStyle/>
                    <a:p>
                      <a:pPr marL="0" algn="l" defTabSz="914400" rtl="0" eaLnBrk="1" latinLnBrk="0" hangingPunct="1"/>
                      <a:r>
                        <a:rPr lang="en-US" sz="1100" kern="1200"/>
                        <a:t>Ratio (</a:t>
                      </a:r>
                      <a:r>
                        <a:rPr lang="en-US" sz="1100" kern="1200" baseline="0"/>
                        <a:t> US listed )</a:t>
                      </a:r>
                      <a:endParaRPr lang="en-US" sz="1100" b="1" kern="1200">
                        <a:solidFill>
                          <a:schemeClr val="tx1"/>
                        </a:solidFill>
                        <a:latin typeface="+mn-lt"/>
                        <a:ea typeface="+mn-ea"/>
                        <a:cs typeface="+mn-cs"/>
                      </a:endParaRPr>
                    </a:p>
                  </a:txBody>
                  <a:tcPr/>
                </a:tc>
                <a:tc>
                  <a:txBody>
                    <a:bodyPr/>
                    <a:lstStyle/>
                    <a:p>
                      <a:pPr marL="0" algn="l" defTabSz="914400" rtl="0" eaLnBrk="1" latinLnBrk="0" hangingPunct="1"/>
                      <a:r>
                        <a:rPr lang="en-US" sz="1000" kern="1200"/>
                        <a:t>202</a:t>
                      </a:r>
                      <a:r>
                        <a:rPr lang="en-US" altLang="zh-CN" sz="1000" kern="1200"/>
                        <a:t>1</a:t>
                      </a:r>
                      <a:endParaRPr lang="en-US" sz="1000" b="1" kern="1200">
                        <a:solidFill>
                          <a:schemeClr val="tx1"/>
                        </a:solidFill>
                        <a:latin typeface="+mn-lt"/>
                        <a:ea typeface="+mn-ea"/>
                        <a:cs typeface="+mn-cs"/>
                      </a:endParaRPr>
                    </a:p>
                  </a:txBody>
                  <a:tcPr/>
                </a:tc>
                <a:tc>
                  <a:txBody>
                    <a:bodyPr/>
                    <a:lstStyle/>
                    <a:p>
                      <a:pPr marL="0" algn="l" defTabSz="914400" rtl="0" eaLnBrk="1" latinLnBrk="0" hangingPunct="1"/>
                      <a:r>
                        <a:rPr lang="en-US" sz="1000" kern="1200"/>
                        <a:t>20</a:t>
                      </a:r>
                      <a:r>
                        <a:rPr lang="en-US" altLang="zh-CN" sz="1000" kern="1200"/>
                        <a:t>20</a:t>
                      </a:r>
                      <a:endParaRPr lang="en-US" sz="1000" b="1" kern="1200">
                        <a:solidFill>
                          <a:schemeClr val="tx1"/>
                        </a:solidFill>
                        <a:latin typeface="+mn-lt"/>
                        <a:ea typeface="+mn-ea"/>
                        <a:cs typeface="+mn-cs"/>
                      </a:endParaRPr>
                    </a:p>
                  </a:txBody>
                  <a:tcPr/>
                </a:tc>
                <a:extLst>
                  <a:ext uri="{0D108BD9-81ED-4DB2-BD59-A6C34878D82A}">
                    <a16:rowId xmlns:a16="http://schemas.microsoft.com/office/drawing/2014/main" val="220820766"/>
                  </a:ext>
                </a:extLst>
              </a:tr>
              <a:tr h="207254">
                <a:tc>
                  <a:txBody>
                    <a:bodyPr/>
                    <a:lstStyle/>
                    <a:p>
                      <a:pPr marL="0" algn="l" defTabSz="914400" rtl="0" eaLnBrk="1" latinLnBrk="0" hangingPunct="1"/>
                      <a:r>
                        <a:rPr lang="en-US" sz="1000" kern="1200"/>
                        <a:t>Avg. P/E</a:t>
                      </a:r>
                      <a:endParaRPr lang="en-US" sz="1000" b="0" kern="1200">
                        <a:solidFill>
                          <a:schemeClr val="tx1"/>
                        </a:solidFill>
                        <a:latin typeface="+mn-lt"/>
                        <a:ea typeface="+mn-ea"/>
                        <a:cs typeface="+mn-cs"/>
                      </a:endParaRPr>
                    </a:p>
                  </a:txBody>
                  <a:tcPr/>
                </a:tc>
                <a:tc>
                  <a:txBody>
                    <a:bodyPr/>
                    <a:lstStyle/>
                    <a:p>
                      <a:pPr marL="0" algn="l" defTabSz="914400" rtl="0" eaLnBrk="1" latinLnBrk="0" hangingPunct="1"/>
                      <a:r>
                        <a:rPr lang="en-US" altLang="zh-CN" sz="1000" kern="1200">
                          <a:solidFill>
                            <a:schemeClr val="tx1"/>
                          </a:solidFill>
                          <a:latin typeface="+mn-lt"/>
                          <a:ea typeface="+mn-ea"/>
                          <a:cs typeface="+mn-cs"/>
                        </a:rPr>
                        <a:t>28.61</a:t>
                      </a:r>
                      <a:endParaRPr lang="en-US" sz="1000" kern="1200">
                        <a:solidFill>
                          <a:schemeClr val="tx1"/>
                        </a:solidFill>
                        <a:latin typeface="+mn-lt"/>
                        <a:ea typeface="+mn-ea"/>
                        <a:cs typeface="+mn-cs"/>
                      </a:endParaRPr>
                    </a:p>
                  </a:txBody>
                  <a:tcPr/>
                </a:tc>
                <a:tc>
                  <a:txBody>
                    <a:bodyPr/>
                    <a:lstStyle/>
                    <a:p>
                      <a:pPr marL="0" algn="l" defTabSz="914400" rtl="0" eaLnBrk="1" latinLnBrk="0" hangingPunct="1"/>
                      <a:r>
                        <a:rPr lang="en-US" altLang="zh-CN" sz="1000" kern="1200">
                          <a:solidFill>
                            <a:schemeClr val="tx1"/>
                          </a:solidFill>
                          <a:latin typeface="+mn-lt"/>
                          <a:ea typeface="+mn-ea"/>
                          <a:cs typeface="+mn-cs"/>
                        </a:rPr>
                        <a:t>36.12</a:t>
                      </a:r>
                      <a:endParaRPr lang="en-US" sz="1000" kern="1200">
                        <a:solidFill>
                          <a:schemeClr val="tx1"/>
                        </a:solidFill>
                        <a:latin typeface="+mn-lt"/>
                        <a:ea typeface="+mn-ea"/>
                        <a:cs typeface="+mn-cs"/>
                      </a:endParaRPr>
                    </a:p>
                  </a:txBody>
                  <a:tcPr/>
                </a:tc>
                <a:extLst>
                  <a:ext uri="{0D108BD9-81ED-4DB2-BD59-A6C34878D82A}">
                    <a16:rowId xmlns:a16="http://schemas.microsoft.com/office/drawing/2014/main" val="3147157938"/>
                  </a:ext>
                </a:extLst>
              </a:tr>
              <a:tr h="207254">
                <a:tc>
                  <a:txBody>
                    <a:bodyPr/>
                    <a:lstStyle/>
                    <a:p>
                      <a:r>
                        <a:rPr lang="en-US" sz="1000"/>
                        <a:t>Debt-to-Equity</a:t>
                      </a:r>
                      <a:endParaRPr lang="en-US" sz="1000" b="0">
                        <a:solidFill>
                          <a:schemeClr val="tx1"/>
                        </a:solidFill>
                      </a:endParaRPr>
                    </a:p>
                  </a:txBody>
                  <a:tcPr/>
                </a:tc>
                <a:tc>
                  <a:txBody>
                    <a:bodyPr/>
                    <a:lstStyle/>
                    <a:p>
                      <a:r>
                        <a:rPr lang="en-US" altLang="zh-CN" sz="1000">
                          <a:solidFill>
                            <a:schemeClr val="tx1"/>
                          </a:solidFill>
                        </a:rPr>
                        <a:t>1.66</a:t>
                      </a:r>
                      <a:endParaRPr lang="en-US" sz="1000">
                        <a:solidFill>
                          <a:schemeClr val="tx1"/>
                        </a:solidFill>
                      </a:endParaRPr>
                    </a:p>
                  </a:txBody>
                  <a:tcPr/>
                </a:tc>
                <a:tc>
                  <a:txBody>
                    <a:bodyPr/>
                    <a:lstStyle/>
                    <a:p>
                      <a:pPr marL="0" algn="l" defTabSz="914400" rtl="0" eaLnBrk="1" latinLnBrk="0" hangingPunct="1"/>
                      <a:r>
                        <a:rPr lang="en-US" sz="1000" kern="1200"/>
                        <a:t>1.83</a:t>
                      </a:r>
                      <a:endParaRPr lang="en-US" sz="1000" kern="1200">
                        <a:solidFill>
                          <a:schemeClr val="tx1"/>
                        </a:solidFill>
                        <a:latin typeface="+mn-lt"/>
                        <a:ea typeface="+mn-ea"/>
                        <a:cs typeface="+mn-cs"/>
                      </a:endParaRPr>
                    </a:p>
                  </a:txBody>
                  <a:tcPr/>
                </a:tc>
                <a:extLst>
                  <a:ext uri="{0D108BD9-81ED-4DB2-BD59-A6C34878D82A}">
                    <a16:rowId xmlns:a16="http://schemas.microsoft.com/office/drawing/2014/main" val="2024809309"/>
                  </a:ext>
                </a:extLst>
              </a:tr>
              <a:tr h="207254">
                <a:tc>
                  <a:txBody>
                    <a:bodyPr/>
                    <a:lstStyle/>
                    <a:p>
                      <a:r>
                        <a:rPr lang="en-US" sz="1000"/>
                        <a:t>ROE (%)</a:t>
                      </a:r>
                      <a:endParaRPr lang="en-US" sz="1000" b="0">
                        <a:solidFill>
                          <a:schemeClr val="tx1"/>
                        </a:solidFill>
                      </a:endParaRPr>
                    </a:p>
                  </a:txBody>
                  <a:tcPr/>
                </a:tc>
                <a:tc>
                  <a:txBody>
                    <a:bodyPr/>
                    <a:lstStyle/>
                    <a:p>
                      <a:r>
                        <a:rPr lang="en-US" sz="1000">
                          <a:solidFill>
                            <a:schemeClr val="tx1"/>
                          </a:solidFill>
                        </a:rPr>
                        <a:t>29.7%</a:t>
                      </a:r>
                    </a:p>
                  </a:txBody>
                  <a:tcPr/>
                </a:tc>
                <a:tc>
                  <a:txBody>
                    <a:bodyPr/>
                    <a:lstStyle/>
                    <a:p>
                      <a:pPr marL="0" algn="l" defTabSz="914400" rtl="0" eaLnBrk="1" latinLnBrk="0" hangingPunct="1"/>
                      <a:r>
                        <a:rPr lang="en-US" sz="1000" kern="1200">
                          <a:solidFill>
                            <a:schemeClr val="tx1"/>
                          </a:solidFill>
                          <a:latin typeface="+mn-lt"/>
                          <a:ea typeface="+mn-ea"/>
                          <a:cs typeface="+mn-cs"/>
                        </a:rPr>
                        <a:t>(10.1%)</a:t>
                      </a:r>
                    </a:p>
                  </a:txBody>
                  <a:tcPr/>
                </a:tc>
                <a:extLst>
                  <a:ext uri="{0D108BD9-81ED-4DB2-BD59-A6C34878D82A}">
                    <a16:rowId xmlns:a16="http://schemas.microsoft.com/office/drawing/2014/main" val="1046368436"/>
                  </a:ext>
                </a:extLst>
              </a:tr>
            </a:tbl>
          </a:graphicData>
        </a:graphic>
      </p:graphicFrame>
      <p:sp>
        <p:nvSpPr>
          <p:cNvPr id="15" name="TextBox 14"/>
          <p:cNvSpPr txBox="1"/>
          <p:nvPr/>
        </p:nvSpPr>
        <p:spPr>
          <a:xfrm>
            <a:off x="497137" y="4848400"/>
            <a:ext cx="5404898" cy="246221"/>
          </a:xfrm>
          <a:prstGeom prst="rect">
            <a:avLst/>
          </a:prstGeom>
          <a:solidFill>
            <a:schemeClr val="accent5">
              <a:lumMod val="50000"/>
            </a:schemeClr>
          </a:solidFill>
          <a:ln>
            <a:noFill/>
          </a:ln>
        </p:spPr>
        <p:txBody>
          <a:bodyPr wrap="square" rtlCol="0">
            <a:spAutoFit/>
          </a:bodyPr>
          <a:lstStyle>
            <a:defPPr>
              <a:defRPr lang="en-US"/>
            </a:defPPr>
            <a:lvl1pPr>
              <a:defRPr sz="1000" b="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Key Industry metrics</a:t>
            </a:r>
          </a:p>
        </p:txBody>
      </p:sp>
      <p:sp>
        <p:nvSpPr>
          <p:cNvPr id="17" name="Rectangle 16"/>
          <p:cNvSpPr/>
          <p:nvPr/>
        </p:nvSpPr>
        <p:spPr>
          <a:xfrm flipV="1">
            <a:off x="0" y="806153"/>
            <a:ext cx="2752344" cy="4571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0067247" y="6461113"/>
            <a:ext cx="2183750" cy="246221"/>
          </a:xfrm>
          <a:prstGeom prst="rect">
            <a:avLst/>
          </a:prstGeom>
        </p:spPr>
        <p:txBody>
          <a:bodyPr wrap="square">
            <a:spAutoFit/>
          </a:bodyPr>
          <a:lstStyle/>
          <a:p>
            <a:r>
              <a:rPr lang="en-US" sz="1000" i="1">
                <a:solidFill>
                  <a:schemeClr val="bg2">
                    <a:lumMod val="50000"/>
                  </a:schemeClr>
                </a:solidFill>
              </a:rPr>
              <a:t>Source:  CIS </a:t>
            </a:r>
            <a:r>
              <a:rPr lang="en-US" sz="1000" i="1" err="1">
                <a:solidFill>
                  <a:schemeClr val="bg2">
                    <a:lumMod val="50000"/>
                  </a:schemeClr>
                </a:solidFill>
              </a:rPr>
              <a:t>Market,Statista,Forbes,ET</a:t>
            </a:r>
            <a:endParaRPr lang="en-US" sz="1000" i="1">
              <a:solidFill>
                <a:schemeClr val="bg2">
                  <a:lumMod val="50000"/>
                </a:schemeClr>
              </a:solidFill>
            </a:endParaRPr>
          </a:p>
        </p:txBody>
      </p:sp>
      <p:sp>
        <p:nvSpPr>
          <p:cNvPr id="18" name="Rectangle 17"/>
          <p:cNvSpPr/>
          <p:nvPr/>
        </p:nvSpPr>
        <p:spPr>
          <a:xfrm flipV="1">
            <a:off x="0" y="6445223"/>
            <a:ext cx="12192000" cy="4571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Chart 2">
            <a:extLst>
              <a:ext uri="{FF2B5EF4-FFF2-40B4-BE49-F238E27FC236}">
                <a16:creationId xmlns:a16="http://schemas.microsoft.com/office/drawing/2014/main" id="{C93CA3AD-1F7B-8697-2876-1836F431C5CD}"/>
              </a:ext>
            </a:extLst>
          </p:cNvPr>
          <p:cNvGraphicFramePr/>
          <p:nvPr>
            <p:extLst>
              <p:ext uri="{D42A27DB-BD31-4B8C-83A1-F6EECF244321}">
                <p14:modId xmlns:p14="http://schemas.microsoft.com/office/powerpoint/2010/main" val="1082941853"/>
              </p:ext>
            </p:extLst>
          </p:nvPr>
        </p:nvGraphicFramePr>
        <p:xfrm>
          <a:off x="6096000" y="1277697"/>
          <a:ext cx="5844573" cy="5159581"/>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5" descr="Logo&#10;&#10;Description automatically generated">
            <a:extLst>
              <a:ext uri="{FF2B5EF4-FFF2-40B4-BE49-F238E27FC236}">
                <a16:creationId xmlns:a16="http://schemas.microsoft.com/office/drawing/2014/main" id="{6D52A3F1-09A9-669C-4F57-2EFCE1191BA0}"/>
              </a:ext>
            </a:extLst>
          </p:cNvPr>
          <p:cNvPicPr>
            <a:picLocks noChangeAspect="1"/>
          </p:cNvPicPr>
          <p:nvPr/>
        </p:nvPicPr>
        <p:blipFill>
          <a:blip r:embed="rId4"/>
          <a:stretch>
            <a:fillRect/>
          </a:stretch>
        </p:blipFill>
        <p:spPr>
          <a:xfrm>
            <a:off x="10737197" y="1121"/>
            <a:ext cx="1457325" cy="723900"/>
          </a:xfrm>
          <a:prstGeom prst="rect">
            <a:avLst/>
          </a:prstGeom>
        </p:spPr>
      </p:pic>
    </p:spTree>
    <p:extLst>
      <p:ext uri="{BB962C8B-B14F-4D97-AF65-F5344CB8AC3E}">
        <p14:creationId xmlns:p14="http://schemas.microsoft.com/office/powerpoint/2010/main" val="1915807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AE63F9-F493-030D-2A47-8BCB0778B315}"/>
              </a:ext>
            </a:extLst>
          </p:cNvPr>
          <p:cNvSpPr txBox="1">
            <a:spLocks/>
          </p:cNvSpPr>
          <p:nvPr/>
        </p:nvSpPr>
        <p:spPr>
          <a:xfrm>
            <a:off x="170682" y="196969"/>
            <a:ext cx="10515600" cy="53553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500">
                <a:solidFill>
                  <a:schemeClr val="accent5">
                    <a:lumMod val="50000"/>
                  </a:schemeClr>
                </a:solidFill>
                <a:latin typeface="Open Sans Light"/>
                <a:ea typeface="Open Sans Light"/>
                <a:cs typeface="Open Sans Light"/>
              </a:rPr>
              <a:t>Initial Steps of the Model</a:t>
            </a:r>
            <a:endParaRPr lang="en-US">
              <a:solidFill>
                <a:schemeClr val="accent5">
                  <a:lumMod val="50000"/>
                </a:schemeClr>
              </a:solidFill>
            </a:endParaRPr>
          </a:p>
        </p:txBody>
      </p:sp>
      <p:sp>
        <p:nvSpPr>
          <p:cNvPr id="6" name="Rectangle 5">
            <a:extLst>
              <a:ext uri="{FF2B5EF4-FFF2-40B4-BE49-F238E27FC236}">
                <a16:creationId xmlns:a16="http://schemas.microsoft.com/office/drawing/2014/main" id="{69E1EDD0-6988-3868-4933-202D26C4A558}"/>
              </a:ext>
            </a:extLst>
          </p:cNvPr>
          <p:cNvSpPr/>
          <p:nvPr/>
        </p:nvSpPr>
        <p:spPr>
          <a:xfrm flipV="1">
            <a:off x="0" y="806153"/>
            <a:ext cx="2752344" cy="4571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08F5055B-D7AB-F8FF-AD0E-4CDF7E383B6A}"/>
              </a:ext>
            </a:extLst>
          </p:cNvPr>
          <p:cNvGrpSpPr/>
          <p:nvPr/>
        </p:nvGrpSpPr>
        <p:grpSpPr>
          <a:xfrm>
            <a:off x="642731" y="1229362"/>
            <a:ext cx="4784034" cy="1717591"/>
            <a:chOff x="642731" y="1229362"/>
            <a:chExt cx="4784034" cy="1717591"/>
          </a:xfrm>
        </p:grpSpPr>
        <p:pic>
          <p:nvPicPr>
            <p:cNvPr id="7" name="Picture 7" descr="Table&#10;&#10;Description automatically generated">
              <a:extLst>
                <a:ext uri="{FF2B5EF4-FFF2-40B4-BE49-F238E27FC236}">
                  <a16:creationId xmlns:a16="http://schemas.microsoft.com/office/drawing/2014/main" id="{C386F459-CB50-9F1F-55E1-421FAFFC6A9B}"/>
                </a:ext>
              </a:extLst>
            </p:cNvPr>
            <p:cNvPicPr>
              <a:picLocks noChangeAspect="1"/>
            </p:cNvPicPr>
            <p:nvPr/>
          </p:nvPicPr>
          <p:blipFill>
            <a:blip r:embed="rId2"/>
            <a:stretch>
              <a:fillRect/>
            </a:stretch>
          </p:blipFill>
          <p:spPr>
            <a:xfrm>
              <a:off x="642731" y="1625049"/>
              <a:ext cx="4784034" cy="1321904"/>
            </a:xfrm>
            <a:prstGeom prst="rect">
              <a:avLst/>
            </a:prstGeom>
          </p:spPr>
        </p:pic>
        <p:sp>
          <p:nvSpPr>
            <p:cNvPr id="9" name="TextBox 8">
              <a:extLst>
                <a:ext uri="{FF2B5EF4-FFF2-40B4-BE49-F238E27FC236}">
                  <a16:creationId xmlns:a16="http://schemas.microsoft.com/office/drawing/2014/main" id="{BDBD23BA-5CDF-0E1B-D901-B4F5A4D060DE}"/>
                </a:ext>
              </a:extLst>
            </p:cNvPr>
            <p:cNvSpPr txBox="1"/>
            <p:nvPr/>
          </p:nvSpPr>
          <p:spPr>
            <a:xfrm>
              <a:off x="642910" y="1229362"/>
              <a:ext cx="4782047" cy="246221"/>
            </a:xfrm>
            <a:prstGeom prst="rect">
              <a:avLst/>
            </a:prstGeom>
            <a:solidFill>
              <a:schemeClr val="accent5">
                <a:lumMod val="50000"/>
              </a:schemeClr>
            </a:solidFill>
            <a:ln>
              <a:noFill/>
            </a:ln>
          </p:spPr>
          <p:txBody>
            <a:bodyPr wrap="square" lIns="91440" tIns="45720" rIns="91440" bIns="45720" rtlCol="0" anchor="t">
              <a:spAutoFit/>
            </a:bodyPr>
            <a:lstStyle/>
            <a:p>
              <a:r>
                <a:rPr lang="en-US" sz="1000" b="1">
                  <a:solidFill>
                    <a:schemeClr val="bg1"/>
                  </a:solidFill>
                  <a:latin typeface="Open Sans Light"/>
                  <a:ea typeface="Open Sans Light"/>
                  <a:cs typeface="Open Sans Light"/>
                </a:rPr>
                <a:t>Sales Growth Rate</a:t>
              </a:r>
              <a:endParaRPr lang="en-US">
                <a:solidFill>
                  <a:schemeClr val="bg1"/>
                </a:solidFill>
              </a:endParaRPr>
            </a:p>
          </p:txBody>
        </p:sp>
      </p:grpSp>
      <p:grpSp>
        <p:nvGrpSpPr>
          <p:cNvPr id="15" name="Group 14">
            <a:extLst>
              <a:ext uri="{FF2B5EF4-FFF2-40B4-BE49-F238E27FC236}">
                <a16:creationId xmlns:a16="http://schemas.microsoft.com/office/drawing/2014/main" id="{018FD107-D080-6452-EED1-15AD0E5B743F}"/>
              </a:ext>
            </a:extLst>
          </p:cNvPr>
          <p:cNvGrpSpPr/>
          <p:nvPr/>
        </p:nvGrpSpPr>
        <p:grpSpPr>
          <a:xfrm>
            <a:off x="6725657" y="1229362"/>
            <a:ext cx="4609769" cy="3137643"/>
            <a:chOff x="6725657" y="1229362"/>
            <a:chExt cx="4609769" cy="3137643"/>
          </a:xfrm>
        </p:grpSpPr>
        <p:graphicFrame>
          <p:nvGraphicFramePr>
            <p:cNvPr id="10" name="Chart 9" descr="Chart type: Line. 'Real growth rate - domestic sales', 'Real growth rate - international sales' by 'Particulars'&#10;&#10;Description automatically generated">
              <a:extLst>
                <a:ext uri="{FF2B5EF4-FFF2-40B4-BE49-F238E27FC236}">
                  <a16:creationId xmlns:a16="http://schemas.microsoft.com/office/drawing/2014/main" id="{A752331C-1DB3-205D-0571-740AD8C3AE45}"/>
                </a:ext>
              </a:extLst>
            </p:cNvPr>
            <p:cNvGraphicFramePr>
              <a:graphicFrameLocks/>
            </p:cNvGraphicFramePr>
            <p:nvPr>
              <p:extLst>
                <p:ext uri="{D42A27DB-BD31-4B8C-83A1-F6EECF244321}">
                  <p14:modId xmlns:p14="http://schemas.microsoft.com/office/powerpoint/2010/main" val="3190462872"/>
                </p:ext>
              </p:extLst>
            </p:nvPr>
          </p:nvGraphicFramePr>
          <p:xfrm>
            <a:off x="6762336" y="1623805"/>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8E2CECA6-9556-65A5-D86D-CBF3DFF0779E}"/>
                </a:ext>
              </a:extLst>
            </p:cNvPr>
            <p:cNvSpPr txBox="1"/>
            <p:nvPr/>
          </p:nvSpPr>
          <p:spPr>
            <a:xfrm>
              <a:off x="6725657" y="1229362"/>
              <a:ext cx="4609769" cy="246221"/>
            </a:xfrm>
            <a:prstGeom prst="rect">
              <a:avLst/>
            </a:prstGeom>
            <a:solidFill>
              <a:schemeClr val="accent5">
                <a:lumMod val="50000"/>
              </a:schemeClr>
            </a:solidFill>
            <a:ln>
              <a:noFill/>
            </a:ln>
          </p:spPr>
          <p:txBody>
            <a:bodyPr wrap="square" lIns="91440" tIns="45720" rIns="91440" bIns="45720" rtlCol="0" anchor="t">
              <a:spAutoFit/>
            </a:bodyPr>
            <a:lstStyle/>
            <a:p>
              <a:r>
                <a:rPr lang="en-US" sz="1000" b="1">
                  <a:solidFill>
                    <a:schemeClr val="bg1"/>
                  </a:solidFill>
                  <a:latin typeface="Open Sans Light"/>
                  <a:ea typeface="Open Sans Light"/>
                  <a:cs typeface="Open Sans Light"/>
                </a:rPr>
                <a:t>Expected Sales Growth </a:t>
              </a:r>
              <a:endParaRPr lang="en-US">
                <a:solidFill>
                  <a:schemeClr val="bg1"/>
                </a:solidFill>
              </a:endParaRPr>
            </a:p>
          </p:txBody>
        </p:sp>
      </p:grpSp>
      <p:grpSp>
        <p:nvGrpSpPr>
          <p:cNvPr id="14" name="Group 13">
            <a:extLst>
              <a:ext uri="{FF2B5EF4-FFF2-40B4-BE49-F238E27FC236}">
                <a16:creationId xmlns:a16="http://schemas.microsoft.com/office/drawing/2014/main" id="{FFA4832E-B97D-F6FB-DF26-AAC0DEC41145}"/>
              </a:ext>
            </a:extLst>
          </p:cNvPr>
          <p:cNvGrpSpPr/>
          <p:nvPr/>
        </p:nvGrpSpPr>
        <p:grpSpPr>
          <a:xfrm>
            <a:off x="642731" y="3906301"/>
            <a:ext cx="5453267" cy="2101791"/>
            <a:chOff x="642731" y="4244231"/>
            <a:chExt cx="5155094" cy="1922887"/>
          </a:xfrm>
        </p:grpSpPr>
        <p:pic>
          <p:nvPicPr>
            <p:cNvPr id="12" name="Picture 12" descr="Table&#10;&#10;Description automatically generated">
              <a:extLst>
                <a:ext uri="{FF2B5EF4-FFF2-40B4-BE49-F238E27FC236}">
                  <a16:creationId xmlns:a16="http://schemas.microsoft.com/office/drawing/2014/main" id="{F5AEED6D-25C0-EC4F-0907-7F4E71E1C88B}"/>
                </a:ext>
              </a:extLst>
            </p:cNvPr>
            <p:cNvPicPr>
              <a:picLocks noChangeAspect="1"/>
            </p:cNvPicPr>
            <p:nvPr/>
          </p:nvPicPr>
          <p:blipFill>
            <a:blip r:embed="rId4"/>
            <a:stretch>
              <a:fillRect/>
            </a:stretch>
          </p:blipFill>
          <p:spPr>
            <a:xfrm>
              <a:off x="642731" y="4646658"/>
              <a:ext cx="5155094" cy="1520460"/>
            </a:xfrm>
            <a:prstGeom prst="rect">
              <a:avLst/>
            </a:prstGeom>
          </p:spPr>
        </p:pic>
        <p:sp>
          <p:nvSpPr>
            <p:cNvPr id="13" name="TextBox 12">
              <a:extLst>
                <a:ext uri="{FF2B5EF4-FFF2-40B4-BE49-F238E27FC236}">
                  <a16:creationId xmlns:a16="http://schemas.microsoft.com/office/drawing/2014/main" id="{7BC02F42-FE07-AB48-F02E-D01A48937283}"/>
                </a:ext>
              </a:extLst>
            </p:cNvPr>
            <p:cNvSpPr txBox="1"/>
            <p:nvPr/>
          </p:nvSpPr>
          <p:spPr>
            <a:xfrm>
              <a:off x="642908" y="4244231"/>
              <a:ext cx="5154718" cy="225263"/>
            </a:xfrm>
            <a:prstGeom prst="rect">
              <a:avLst/>
            </a:prstGeom>
            <a:solidFill>
              <a:schemeClr val="accent5">
                <a:lumMod val="50000"/>
              </a:schemeClr>
            </a:solidFill>
            <a:ln>
              <a:noFill/>
            </a:ln>
          </p:spPr>
          <p:txBody>
            <a:bodyPr wrap="square" lIns="91440" tIns="45720" rIns="91440" bIns="45720" rtlCol="0" anchor="t">
              <a:spAutoFit/>
            </a:bodyPr>
            <a:lstStyle/>
            <a:p>
              <a:r>
                <a:rPr lang="en-US" sz="1000" b="1">
                  <a:solidFill>
                    <a:schemeClr val="bg1"/>
                  </a:solidFill>
                  <a:latin typeface="Open Sans Light"/>
                  <a:ea typeface="Open Sans Light"/>
                  <a:cs typeface="Open Sans Light"/>
                </a:rPr>
                <a:t>Comparable Firms</a:t>
              </a:r>
              <a:endParaRPr lang="en-US">
                <a:solidFill>
                  <a:schemeClr val="bg1"/>
                </a:solidFill>
              </a:endParaRPr>
            </a:p>
          </p:txBody>
        </p:sp>
      </p:grpSp>
      <p:pic>
        <p:nvPicPr>
          <p:cNvPr id="18" name="Picture 5" descr="Logo&#10;&#10;Description automatically generated">
            <a:extLst>
              <a:ext uri="{FF2B5EF4-FFF2-40B4-BE49-F238E27FC236}">
                <a16:creationId xmlns:a16="http://schemas.microsoft.com/office/drawing/2014/main" id="{D0137BE6-74D6-8376-E629-4EB9D08FBA8E}"/>
              </a:ext>
            </a:extLst>
          </p:cNvPr>
          <p:cNvPicPr>
            <a:picLocks noChangeAspect="1"/>
          </p:cNvPicPr>
          <p:nvPr/>
        </p:nvPicPr>
        <p:blipFill>
          <a:blip r:embed="rId5"/>
          <a:stretch>
            <a:fillRect/>
          </a:stretch>
        </p:blipFill>
        <p:spPr>
          <a:xfrm>
            <a:off x="10737197" y="1121"/>
            <a:ext cx="1457325" cy="723900"/>
          </a:xfrm>
          <a:prstGeom prst="rect">
            <a:avLst/>
          </a:prstGeom>
        </p:spPr>
      </p:pic>
    </p:spTree>
    <p:extLst>
      <p:ext uri="{BB962C8B-B14F-4D97-AF65-F5344CB8AC3E}">
        <p14:creationId xmlns:p14="http://schemas.microsoft.com/office/powerpoint/2010/main" val="227540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B270214-F92A-63B4-0F36-9AFCA276AF6B}"/>
              </a:ext>
            </a:extLst>
          </p:cNvPr>
          <p:cNvSpPr txBox="1">
            <a:spLocks/>
          </p:cNvSpPr>
          <p:nvPr/>
        </p:nvSpPr>
        <p:spPr>
          <a:xfrm>
            <a:off x="164056" y="210221"/>
            <a:ext cx="10515600" cy="53553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500">
                <a:solidFill>
                  <a:schemeClr val="accent5">
                    <a:lumMod val="50000"/>
                  </a:schemeClr>
                </a:solidFill>
                <a:latin typeface="Open Sans Light"/>
                <a:ea typeface="Open Sans Light"/>
                <a:cs typeface="Open Sans Light"/>
              </a:rPr>
              <a:t>Deriving Skechers' Intrinsic Price</a:t>
            </a:r>
            <a:endParaRPr lang="en-US">
              <a:solidFill>
                <a:schemeClr val="accent5">
                  <a:lumMod val="50000"/>
                </a:schemeClr>
              </a:solidFill>
            </a:endParaRPr>
          </a:p>
        </p:txBody>
      </p:sp>
      <p:sp>
        <p:nvSpPr>
          <p:cNvPr id="4" name="Rectangle 3">
            <a:extLst>
              <a:ext uri="{FF2B5EF4-FFF2-40B4-BE49-F238E27FC236}">
                <a16:creationId xmlns:a16="http://schemas.microsoft.com/office/drawing/2014/main" id="{A59D403F-1103-1712-CFCD-CC16C28F0E6E}"/>
              </a:ext>
            </a:extLst>
          </p:cNvPr>
          <p:cNvSpPr/>
          <p:nvPr/>
        </p:nvSpPr>
        <p:spPr>
          <a:xfrm flipV="1">
            <a:off x="0" y="894641"/>
            <a:ext cx="2752344" cy="4571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3E5057EE-D4CE-1981-4538-B641924FF3DF}"/>
              </a:ext>
            </a:extLst>
          </p:cNvPr>
          <p:cNvGrpSpPr/>
          <p:nvPr/>
        </p:nvGrpSpPr>
        <p:grpSpPr>
          <a:xfrm>
            <a:off x="366211" y="1289935"/>
            <a:ext cx="3611217" cy="2829286"/>
            <a:chOff x="483704" y="1037205"/>
            <a:chExt cx="3611217" cy="2829286"/>
          </a:xfrm>
        </p:grpSpPr>
        <p:sp>
          <p:nvSpPr>
            <p:cNvPr id="6" name="TextBox 5">
              <a:extLst>
                <a:ext uri="{FF2B5EF4-FFF2-40B4-BE49-F238E27FC236}">
                  <a16:creationId xmlns:a16="http://schemas.microsoft.com/office/drawing/2014/main" id="{E105E966-539B-8FF6-9105-009C90752AF7}"/>
                </a:ext>
              </a:extLst>
            </p:cNvPr>
            <p:cNvSpPr txBox="1"/>
            <p:nvPr/>
          </p:nvSpPr>
          <p:spPr>
            <a:xfrm>
              <a:off x="483884" y="1037205"/>
              <a:ext cx="3609288" cy="246221"/>
            </a:xfrm>
            <a:prstGeom prst="rect">
              <a:avLst/>
            </a:prstGeom>
            <a:solidFill>
              <a:schemeClr val="accent5">
                <a:lumMod val="50000"/>
              </a:schemeClr>
            </a:solidFill>
            <a:ln>
              <a:noFill/>
            </a:ln>
          </p:spPr>
          <p:txBody>
            <a:bodyPr wrap="square" lIns="91440" tIns="45720" rIns="91440" bIns="45720" rtlCol="0" anchor="t">
              <a:spAutoFit/>
            </a:bodyPr>
            <a:lstStyle/>
            <a:p>
              <a:r>
                <a:rPr lang="en-US" sz="1000" b="1">
                  <a:solidFill>
                    <a:schemeClr val="bg1"/>
                  </a:solidFill>
                  <a:latin typeface="Open Sans Light"/>
                  <a:ea typeface="Open Sans Light"/>
                  <a:cs typeface="Open Sans Light"/>
                </a:rPr>
                <a:t>Estimating WACC</a:t>
              </a:r>
              <a:endParaRPr lang="en-US"/>
            </a:p>
          </p:txBody>
        </p:sp>
        <p:pic>
          <p:nvPicPr>
            <p:cNvPr id="11" name="Picture 11" descr="Table&#10;&#10;Description automatically generated">
              <a:extLst>
                <a:ext uri="{FF2B5EF4-FFF2-40B4-BE49-F238E27FC236}">
                  <a16:creationId xmlns:a16="http://schemas.microsoft.com/office/drawing/2014/main" id="{4ED59B68-98C1-D7E1-9001-46E8C6433751}"/>
                </a:ext>
              </a:extLst>
            </p:cNvPr>
            <p:cNvPicPr>
              <a:picLocks noChangeAspect="1"/>
            </p:cNvPicPr>
            <p:nvPr/>
          </p:nvPicPr>
          <p:blipFill>
            <a:blip r:embed="rId2"/>
            <a:stretch>
              <a:fillRect/>
            </a:stretch>
          </p:blipFill>
          <p:spPr>
            <a:xfrm>
              <a:off x="483704" y="1434378"/>
              <a:ext cx="3611217" cy="2432113"/>
            </a:xfrm>
            <a:prstGeom prst="rect">
              <a:avLst/>
            </a:prstGeom>
          </p:spPr>
        </p:pic>
      </p:grpSp>
      <p:grpSp>
        <p:nvGrpSpPr>
          <p:cNvPr id="2" name="Group 1">
            <a:extLst>
              <a:ext uri="{FF2B5EF4-FFF2-40B4-BE49-F238E27FC236}">
                <a16:creationId xmlns:a16="http://schemas.microsoft.com/office/drawing/2014/main" id="{3A7742B6-7B67-23C3-FBDC-F4E2E4C15EC7}"/>
              </a:ext>
            </a:extLst>
          </p:cNvPr>
          <p:cNvGrpSpPr/>
          <p:nvPr/>
        </p:nvGrpSpPr>
        <p:grpSpPr>
          <a:xfrm>
            <a:off x="3021496" y="3242151"/>
            <a:ext cx="3313044" cy="3006290"/>
            <a:chOff x="4081668" y="2561204"/>
            <a:chExt cx="3313044" cy="3006290"/>
          </a:xfrm>
        </p:grpSpPr>
        <p:sp>
          <p:nvSpPr>
            <p:cNvPr id="12" name="TextBox 11">
              <a:extLst>
                <a:ext uri="{FF2B5EF4-FFF2-40B4-BE49-F238E27FC236}">
                  <a16:creationId xmlns:a16="http://schemas.microsoft.com/office/drawing/2014/main" id="{2EF078AC-4B5F-2E37-6520-CDCF66BD70FD}"/>
                </a:ext>
              </a:extLst>
            </p:cNvPr>
            <p:cNvSpPr txBox="1"/>
            <p:nvPr/>
          </p:nvSpPr>
          <p:spPr>
            <a:xfrm>
              <a:off x="4081848" y="2561204"/>
              <a:ext cx="3311115" cy="246221"/>
            </a:xfrm>
            <a:prstGeom prst="rect">
              <a:avLst/>
            </a:prstGeom>
            <a:solidFill>
              <a:schemeClr val="accent5">
                <a:lumMod val="50000"/>
              </a:schemeClr>
            </a:solidFill>
            <a:ln>
              <a:noFill/>
            </a:ln>
          </p:spPr>
          <p:txBody>
            <a:bodyPr wrap="square" lIns="91440" tIns="45720" rIns="91440" bIns="45720" rtlCol="0" anchor="t">
              <a:spAutoFit/>
            </a:bodyPr>
            <a:lstStyle/>
            <a:p>
              <a:r>
                <a:rPr lang="en-US" sz="1000" b="1">
                  <a:solidFill>
                    <a:schemeClr val="bg1"/>
                  </a:solidFill>
                  <a:latin typeface="Open Sans Light"/>
                  <a:ea typeface="Open Sans Light"/>
                  <a:cs typeface="Open Sans Light"/>
                </a:rPr>
                <a:t>Estimating TV</a:t>
              </a:r>
              <a:endParaRPr lang="en-US"/>
            </a:p>
          </p:txBody>
        </p:sp>
        <p:pic>
          <p:nvPicPr>
            <p:cNvPr id="14" name="Picture 14" descr="Table&#10;&#10;Description automatically generated">
              <a:extLst>
                <a:ext uri="{FF2B5EF4-FFF2-40B4-BE49-F238E27FC236}">
                  <a16:creationId xmlns:a16="http://schemas.microsoft.com/office/drawing/2014/main" id="{FD84BCE5-D1A6-F601-6BF3-825F81B51514}"/>
                </a:ext>
              </a:extLst>
            </p:cNvPr>
            <p:cNvPicPr>
              <a:picLocks noChangeAspect="1"/>
            </p:cNvPicPr>
            <p:nvPr/>
          </p:nvPicPr>
          <p:blipFill rotWithShape="1">
            <a:blip r:embed="rId3"/>
            <a:srcRect t="-50" b="18555"/>
            <a:stretch/>
          </p:blipFill>
          <p:spPr>
            <a:xfrm>
              <a:off x="4081668" y="2807213"/>
              <a:ext cx="3313044" cy="2760281"/>
            </a:xfrm>
            <a:prstGeom prst="rect">
              <a:avLst/>
            </a:prstGeom>
          </p:spPr>
        </p:pic>
      </p:grpSp>
      <p:grpSp>
        <p:nvGrpSpPr>
          <p:cNvPr id="15" name="Group 14">
            <a:extLst>
              <a:ext uri="{FF2B5EF4-FFF2-40B4-BE49-F238E27FC236}">
                <a16:creationId xmlns:a16="http://schemas.microsoft.com/office/drawing/2014/main" id="{EF4F7FBD-EEA3-EFB8-2E7E-3163114F3265}"/>
              </a:ext>
            </a:extLst>
          </p:cNvPr>
          <p:cNvGrpSpPr/>
          <p:nvPr/>
        </p:nvGrpSpPr>
        <p:grpSpPr>
          <a:xfrm>
            <a:off x="7036905" y="1536156"/>
            <a:ext cx="4473990" cy="4525184"/>
            <a:chOff x="7036905" y="1536156"/>
            <a:chExt cx="4473990" cy="4525184"/>
          </a:xfrm>
        </p:grpSpPr>
        <p:sp>
          <p:nvSpPr>
            <p:cNvPr id="3" name="TextBox 2">
              <a:extLst>
                <a:ext uri="{FF2B5EF4-FFF2-40B4-BE49-F238E27FC236}">
                  <a16:creationId xmlns:a16="http://schemas.microsoft.com/office/drawing/2014/main" id="{D38C8D32-75D1-C788-B3FD-B2491FF9827B}"/>
                </a:ext>
              </a:extLst>
            </p:cNvPr>
            <p:cNvSpPr txBox="1"/>
            <p:nvPr/>
          </p:nvSpPr>
          <p:spPr>
            <a:xfrm>
              <a:off x="7040217" y="1536156"/>
              <a:ext cx="4470678" cy="246221"/>
            </a:xfrm>
            <a:prstGeom prst="rect">
              <a:avLst/>
            </a:prstGeom>
            <a:solidFill>
              <a:schemeClr val="accent5">
                <a:lumMod val="50000"/>
              </a:schemeClr>
            </a:solidFill>
            <a:ln>
              <a:noFill/>
            </a:ln>
          </p:spPr>
          <p:txBody>
            <a:bodyPr wrap="square" lIns="91440" tIns="45720" rIns="91440" bIns="45720" rtlCol="0" anchor="t">
              <a:spAutoFit/>
            </a:bodyPr>
            <a:lstStyle/>
            <a:p>
              <a:r>
                <a:rPr lang="en-US" sz="1000" b="1">
                  <a:solidFill>
                    <a:schemeClr val="bg1"/>
                  </a:solidFill>
                  <a:latin typeface="Open Sans Light"/>
                  <a:ea typeface="Open Sans Light"/>
                  <a:cs typeface="Open Sans Light"/>
                </a:rPr>
                <a:t>Skechers' Intrinsic Price Using Constant Growth</a:t>
              </a:r>
            </a:p>
          </p:txBody>
        </p:sp>
        <p:pic>
          <p:nvPicPr>
            <p:cNvPr id="10" name="Picture 14" descr="Table&#10;&#10;Description automatically generated">
              <a:extLst>
                <a:ext uri="{FF2B5EF4-FFF2-40B4-BE49-F238E27FC236}">
                  <a16:creationId xmlns:a16="http://schemas.microsoft.com/office/drawing/2014/main" id="{902D452F-6261-9CE3-33C3-A953291D3E2C}"/>
                </a:ext>
              </a:extLst>
            </p:cNvPr>
            <p:cNvPicPr>
              <a:picLocks noChangeAspect="1"/>
            </p:cNvPicPr>
            <p:nvPr/>
          </p:nvPicPr>
          <p:blipFill>
            <a:blip r:embed="rId4"/>
            <a:stretch>
              <a:fillRect/>
            </a:stretch>
          </p:blipFill>
          <p:spPr>
            <a:xfrm>
              <a:off x="7036905" y="1783947"/>
              <a:ext cx="4472607" cy="4277393"/>
            </a:xfrm>
            <a:prstGeom prst="rect">
              <a:avLst/>
            </a:prstGeom>
          </p:spPr>
        </p:pic>
      </p:grpSp>
      <p:pic>
        <p:nvPicPr>
          <p:cNvPr id="17" name="Picture 5" descr="Logo&#10;&#10;Description automatically generated">
            <a:extLst>
              <a:ext uri="{FF2B5EF4-FFF2-40B4-BE49-F238E27FC236}">
                <a16:creationId xmlns:a16="http://schemas.microsoft.com/office/drawing/2014/main" id="{05742A52-9B6C-4781-759E-1397AEA34432}"/>
              </a:ext>
            </a:extLst>
          </p:cNvPr>
          <p:cNvPicPr>
            <a:picLocks noChangeAspect="1"/>
          </p:cNvPicPr>
          <p:nvPr/>
        </p:nvPicPr>
        <p:blipFill>
          <a:blip r:embed="rId5"/>
          <a:stretch>
            <a:fillRect/>
          </a:stretch>
        </p:blipFill>
        <p:spPr>
          <a:xfrm>
            <a:off x="10737197" y="1121"/>
            <a:ext cx="1457325" cy="723900"/>
          </a:xfrm>
          <a:prstGeom prst="rect">
            <a:avLst/>
          </a:prstGeom>
        </p:spPr>
      </p:pic>
    </p:spTree>
    <p:extLst>
      <p:ext uri="{BB962C8B-B14F-4D97-AF65-F5344CB8AC3E}">
        <p14:creationId xmlns:p14="http://schemas.microsoft.com/office/powerpoint/2010/main" val="110796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E42CB6D-11FA-0814-AC28-4DAF14131FEC}"/>
              </a:ext>
            </a:extLst>
          </p:cNvPr>
          <p:cNvSpPr txBox="1">
            <a:spLocks/>
          </p:cNvSpPr>
          <p:nvPr/>
        </p:nvSpPr>
        <p:spPr>
          <a:xfrm>
            <a:off x="164056" y="190343"/>
            <a:ext cx="10515600" cy="53553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500">
                <a:solidFill>
                  <a:schemeClr val="accent5">
                    <a:lumMod val="50000"/>
                  </a:schemeClr>
                </a:solidFill>
                <a:latin typeface="Open Sans Light"/>
                <a:ea typeface="Open Sans Light"/>
                <a:cs typeface="Open Sans Light"/>
              </a:rPr>
              <a:t>Official Recommendation</a:t>
            </a:r>
            <a:endParaRPr lang="en-US">
              <a:solidFill>
                <a:schemeClr val="accent5">
                  <a:lumMod val="50000"/>
                </a:schemeClr>
              </a:solidFill>
            </a:endParaRPr>
          </a:p>
        </p:txBody>
      </p:sp>
      <p:sp>
        <p:nvSpPr>
          <p:cNvPr id="7" name="Rectangle 6">
            <a:extLst>
              <a:ext uri="{FF2B5EF4-FFF2-40B4-BE49-F238E27FC236}">
                <a16:creationId xmlns:a16="http://schemas.microsoft.com/office/drawing/2014/main" id="{72F131A4-ADFD-A1D8-6816-A212F7F60038}"/>
              </a:ext>
            </a:extLst>
          </p:cNvPr>
          <p:cNvSpPr/>
          <p:nvPr/>
        </p:nvSpPr>
        <p:spPr>
          <a:xfrm flipV="1">
            <a:off x="0" y="806153"/>
            <a:ext cx="2752344" cy="4571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4695E7B-1EB1-785A-22BD-B835DE3BC59B}"/>
              </a:ext>
            </a:extLst>
          </p:cNvPr>
          <p:cNvSpPr txBox="1"/>
          <p:nvPr/>
        </p:nvSpPr>
        <p:spPr>
          <a:xfrm>
            <a:off x="483884" y="1037205"/>
            <a:ext cx="3629108" cy="246221"/>
          </a:xfrm>
          <a:prstGeom prst="rect">
            <a:avLst/>
          </a:prstGeom>
          <a:solidFill>
            <a:schemeClr val="accent5">
              <a:lumMod val="50000"/>
            </a:schemeClr>
          </a:solidFill>
          <a:ln>
            <a:noFill/>
          </a:ln>
        </p:spPr>
        <p:txBody>
          <a:bodyPr wrap="square" lIns="91440" tIns="45720" rIns="91440" bIns="45720" rtlCol="0" anchor="t">
            <a:spAutoFit/>
          </a:bodyPr>
          <a:lstStyle/>
          <a:p>
            <a:r>
              <a:rPr lang="en-US" sz="1000" b="1">
                <a:solidFill>
                  <a:schemeClr val="bg1"/>
                </a:solidFill>
                <a:latin typeface="Open Sans Light"/>
                <a:ea typeface="Open Sans Light"/>
                <a:cs typeface="Open Sans Light"/>
              </a:rPr>
              <a:t>Official Recommendation </a:t>
            </a:r>
            <a:endParaRPr lang="en-US">
              <a:solidFill>
                <a:schemeClr val="bg1"/>
              </a:solidFill>
            </a:endParaRPr>
          </a:p>
        </p:txBody>
      </p:sp>
      <p:sp>
        <p:nvSpPr>
          <p:cNvPr id="10" name="TextBox 9">
            <a:extLst>
              <a:ext uri="{FF2B5EF4-FFF2-40B4-BE49-F238E27FC236}">
                <a16:creationId xmlns:a16="http://schemas.microsoft.com/office/drawing/2014/main" id="{AE145BA6-D1D1-4983-C3A2-C5DC94F5E35A}"/>
              </a:ext>
            </a:extLst>
          </p:cNvPr>
          <p:cNvSpPr txBox="1"/>
          <p:nvPr/>
        </p:nvSpPr>
        <p:spPr>
          <a:xfrm>
            <a:off x="437321" y="1656521"/>
            <a:ext cx="75239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a:latin typeface="Open Sans Light"/>
                <a:ea typeface="Open Sans Light"/>
                <a:cs typeface="Open Sans Light"/>
              </a:rPr>
              <a:t>We recommend a Strong Buy on Skechers stock </a:t>
            </a:r>
          </a:p>
        </p:txBody>
      </p:sp>
      <p:pic>
        <p:nvPicPr>
          <p:cNvPr id="11" name="Picture 11" descr="Graphical user interface, chart&#10;&#10;Description automatically generated">
            <a:extLst>
              <a:ext uri="{FF2B5EF4-FFF2-40B4-BE49-F238E27FC236}">
                <a16:creationId xmlns:a16="http://schemas.microsoft.com/office/drawing/2014/main" id="{CEFFE269-62F6-3EA5-F9AD-65BEAC4CCFEE}"/>
              </a:ext>
            </a:extLst>
          </p:cNvPr>
          <p:cNvPicPr>
            <a:picLocks noChangeAspect="1"/>
          </p:cNvPicPr>
          <p:nvPr/>
        </p:nvPicPr>
        <p:blipFill>
          <a:blip r:embed="rId2"/>
          <a:stretch>
            <a:fillRect/>
          </a:stretch>
        </p:blipFill>
        <p:spPr>
          <a:xfrm>
            <a:off x="1126434" y="2796648"/>
            <a:ext cx="3929269" cy="2377887"/>
          </a:xfrm>
          <a:prstGeom prst="rect">
            <a:avLst/>
          </a:prstGeom>
        </p:spPr>
      </p:pic>
      <p:pic>
        <p:nvPicPr>
          <p:cNvPr id="12" name="Picture 12" descr="Table&#10;&#10;Description automatically generated">
            <a:extLst>
              <a:ext uri="{FF2B5EF4-FFF2-40B4-BE49-F238E27FC236}">
                <a16:creationId xmlns:a16="http://schemas.microsoft.com/office/drawing/2014/main" id="{F3592E8D-945D-6C42-7917-AC40CE8CEF16}"/>
              </a:ext>
            </a:extLst>
          </p:cNvPr>
          <p:cNvPicPr>
            <a:picLocks noChangeAspect="1"/>
          </p:cNvPicPr>
          <p:nvPr/>
        </p:nvPicPr>
        <p:blipFill>
          <a:blip r:embed="rId3"/>
          <a:stretch>
            <a:fillRect/>
          </a:stretch>
        </p:blipFill>
        <p:spPr>
          <a:xfrm>
            <a:off x="7103165" y="2408141"/>
            <a:ext cx="3200400" cy="3154902"/>
          </a:xfrm>
          <a:prstGeom prst="rect">
            <a:avLst/>
          </a:prstGeom>
        </p:spPr>
      </p:pic>
      <p:pic>
        <p:nvPicPr>
          <p:cNvPr id="14" name="Picture 5" descr="Logo&#10;&#10;Description automatically generated">
            <a:extLst>
              <a:ext uri="{FF2B5EF4-FFF2-40B4-BE49-F238E27FC236}">
                <a16:creationId xmlns:a16="http://schemas.microsoft.com/office/drawing/2014/main" id="{4B70D270-237D-A979-2EAB-0512D2EB7227}"/>
              </a:ext>
            </a:extLst>
          </p:cNvPr>
          <p:cNvPicPr>
            <a:picLocks noChangeAspect="1"/>
          </p:cNvPicPr>
          <p:nvPr/>
        </p:nvPicPr>
        <p:blipFill>
          <a:blip r:embed="rId4"/>
          <a:stretch>
            <a:fillRect/>
          </a:stretch>
        </p:blipFill>
        <p:spPr>
          <a:xfrm>
            <a:off x="10737197" y="1121"/>
            <a:ext cx="1457325" cy="723900"/>
          </a:xfrm>
          <a:prstGeom prst="rect">
            <a:avLst/>
          </a:prstGeom>
        </p:spPr>
      </p:pic>
    </p:spTree>
    <p:extLst>
      <p:ext uri="{BB962C8B-B14F-4D97-AF65-F5344CB8AC3E}">
        <p14:creationId xmlns:p14="http://schemas.microsoft.com/office/powerpoint/2010/main" val="1537172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B100C6F1-93C8-EE76-7269-98780EA4AE85}"/>
              </a:ext>
            </a:extLst>
          </p:cNvPr>
          <p:cNvSpPr>
            <a:spLocks noGrp="1"/>
          </p:cNvSpPr>
          <p:nvPr>
            <p:ph type="title"/>
          </p:nvPr>
        </p:nvSpPr>
        <p:spPr>
          <a:xfrm>
            <a:off x="387385" y="150621"/>
            <a:ext cx="10515600" cy="734167"/>
          </a:xfrm>
        </p:spPr>
        <p:txBody>
          <a:bodyPr>
            <a:normAutofit/>
          </a:bodyPr>
          <a:lstStyle/>
          <a:p>
            <a:r>
              <a:rPr lang="en-US" sz="3500">
                <a:solidFill>
                  <a:schemeClr val="accent5">
                    <a:lumMod val="50000"/>
                  </a:schemeClr>
                </a:solidFill>
                <a:latin typeface="Open Sans Light"/>
                <a:ea typeface="Open Sans Light"/>
                <a:cs typeface="Open Sans Light"/>
              </a:rPr>
              <a:t>Appendix</a:t>
            </a:r>
            <a:endParaRPr lang="en-US">
              <a:solidFill>
                <a:schemeClr val="accent5">
                  <a:lumMod val="50000"/>
                </a:schemeClr>
              </a:solidFill>
            </a:endParaRPr>
          </a:p>
        </p:txBody>
      </p:sp>
      <p:sp>
        <p:nvSpPr>
          <p:cNvPr id="7" name="Rectangle 6">
            <a:extLst>
              <a:ext uri="{FF2B5EF4-FFF2-40B4-BE49-F238E27FC236}">
                <a16:creationId xmlns:a16="http://schemas.microsoft.com/office/drawing/2014/main" id="{8F0DB46B-366B-77DB-98F2-AF4012A8AF02}"/>
              </a:ext>
            </a:extLst>
          </p:cNvPr>
          <p:cNvSpPr/>
          <p:nvPr/>
        </p:nvSpPr>
        <p:spPr>
          <a:xfrm flipV="1">
            <a:off x="0" y="806153"/>
            <a:ext cx="2752344" cy="4571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Table&#10;&#10;Description automatically generated">
            <a:extLst>
              <a:ext uri="{FF2B5EF4-FFF2-40B4-BE49-F238E27FC236}">
                <a16:creationId xmlns:a16="http://schemas.microsoft.com/office/drawing/2014/main" id="{847F3256-9991-C4F7-66C9-D0DCA944C40E}"/>
              </a:ext>
            </a:extLst>
          </p:cNvPr>
          <p:cNvPicPr>
            <a:picLocks noChangeAspect="1"/>
          </p:cNvPicPr>
          <p:nvPr/>
        </p:nvPicPr>
        <p:blipFill>
          <a:blip r:embed="rId2"/>
          <a:stretch>
            <a:fillRect/>
          </a:stretch>
        </p:blipFill>
        <p:spPr>
          <a:xfrm>
            <a:off x="490330" y="1870806"/>
            <a:ext cx="11217964" cy="3116388"/>
          </a:xfrm>
          <a:prstGeom prst="rect">
            <a:avLst/>
          </a:prstGeom>
        </p:spPr>
      </p:pic>
      <p:sp>
        <p:nvSpPr>
          <p:cNvPr id="11" name="TextBox 10">
            <a:extLst>
              <a:ext uri="{FF2B5EF4-FFF2-40B4-BE49-F238E27FC236}">
                <a16:creationId xmlns:a16="http://schemas.microsoft.com/office/drawing/2014/main" id="{3CAA8DE4-B9C5-EC56-4698-D228C6F96BB5}"/>
              </a:ext>
            </a:extLst>
          </p:cNvPr>
          <p:cNvSpPr txBox="1"/>
          <p:nvPr/>
        </p:nvSpPr>
        <p:spPr>
          <a:xfrm>
            <a:off x="490510" y="1467901"/>
            <a:ext cx="5418151" cy="246221"/>
          </a:xfrm>
          <a:prstGeom prst="rect">
            <a:avLst/>
          </a:prstGeom>
          <a:solidFill>
            <a:schemeClr val="accent5">
              <a:lumMod val="50000"/>
            </a:schemeClr>
          </a:solidFill>
          <a:ln>
            <a:noFill/>
          </a:ln>
        </p:spPr>
        <p:txBody>
          <a:bodyPr wrap="square" lIns="91440" tIns="45720" rIns="91440" bIns="45720" rtlCol="0" anchor="t">
            <a:spAutoFit/>
          </a:bodyPr>
          <a:lstStyle/>
          <a:p>
            <a:r>
              <a:rPr lang="en-US" sz="1000" b="1">
                <a:solidFill>
                  <a:schemeClr val="bg1"/>
                </a:solidFill>
                <a:latin typeface="Open Sans Light"/>
                <a:ea typeface="Open Sans Light"/>
                <a:cs typeface="Open Sans Light"/>
              </a:rPr>
              <a:t>FCF Projections (2017-2026)</a:t>
            </a:r>
            <a:endParaRPr lang="en-US" sz="1000" b="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3" name="Picture 5" descr="Logo&#10;&#10;Description automatically generated">
            <a:extLst>
              <a:ext uri="{FF2B5EF4-FFF2-40B4-BE49-F238E27FC236}">
                <a16:creationId xmlns:a16="http://schemas.microsoft.com/office/drawing/2014/main" id="{1FBF2CB7-52AD-A1C3-E8CA-198EED65391D}"/>
              </a:ext>
            </a:extLst>
          </p:cNvPr>
          <p:cNvPicPr>
            <a:picLocks noChangeAspect="1"/>
          </p:cNvPicPr>
          <p:nvPr/>
        </p:nvPicPr>
        <p:blipFill>
          <a:blip r:embed="rId3"/>
          <a:stretch>
            <a:fillRect/>
          </a:stretch>
        </p:blipFill>
        <p:spPr>
          <a:xfrm>
            <a:off x="10737197" y="1121"/>
            <a:ext cx="1457325" cy="723900"/>
          </a:xfrm>
          <a:prstGeom prst="rect">
            <a:avLst/>
          </a:prstGeom>
        </p:spPr>
      </p:pic>
    </p:spTree>
    <p:extLst>
      <p:ext uri="{BB962C8B-B14F-4D97-AF65-F5344CB8AC3E}">
        <p14:creationId xmlns:p14="http://schemas.microsoft.com/office/powerpoint/2010/main" val="643259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1005</Words>
  <Application>Microsoft Office PowerPoint</Application>
  <PresentationFormat>Widescreen</PresentationFormat>
  <Paragraphs>116</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Open Sans Light</vt:lpstr>
      <vt:lpstr>Whitney SSm</vt:lpstr>
      <vt:lpstr>Office Theme</vt:lpstr>
      <vt:lpstr>PowerPoint Presentation</vt:lpstr>
      <vt:lpstr>Stock Pitch for Skechers</vt:lpstr>
      <vt:lpstr>PowerPoint Presentation</vt:lpstr>
      <vt:lpstr>PowerPoint Presentation</vt:lpstr>
      <vt:lpstr>Key Financials</vt:lpstr>
      <vt:lpstr>PowerPoint Presentation</vt:lpstr>
      <vt:lpstr>PowerPoint Presentation</vt:lpstr>
      <vt:lpstr>PowerPoint Presentation</vt:lpstr>
      <vt:lpstr>Appendix</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Industry Overview</dc:title>
  <dc:creator>Bootwala, Ummul Kiram</dc:creator>
  <cp:lastModifiedBy>Deepika Udhani</cp:lastModifiedBy>
  <cp:revision>3</cp:revision>
  <dcterms:created xsi:type="dcterms:W3CDTF">2021-11-28T08:13:11Z</dcterms:created>
  <dcterms:modified xsi:type="dcterms:W3CDTF">2024-04-25T09:31:35Z</dcterms:modified>
</cp:coreProperties>
</file>