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13757" y="1356418"/>
            <a:ext cx="14460485" cy="930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9800" y="685800"/>
            <a:ext cx="5555615" cy="142875"/>
          </a:xfrm>
          <a:custGeom>
            <a:avLst/>
            <a:gdLst/>
            <a:ahLst/>
            <a:cxnLst/>
            <a:rect l="l" t="t" r="r" b="b"/>
            <a:pathLst>
              <a:path w="5555615" h="142875">
                <a:moveTo>
                  <a:pt x="5555097" y="142495"/>
                </a:moveTo>
                <a:lnTo>
                  <a:pt x="0" y="142495"/>
                </a:lnTo>
                <a:lnTo>
                  <a:pt x="0" y="0"/>
                </a:lnTo>
                <a:lnTo>
                  <a:pt x="5555097" y="0"/>
                </a:lnTo>
                <a:lnTo>
                  <a:pt x="5555097" y="142495"/>
                </a:lnTo>
                <a:close/>
              </a:path>
            </a:pathLst>
          </a:custGeom>
          <a:solidFill>
            <a:srgbClr val="4553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63220" y="680464"/>
            <a:ext cx="5555615" cy="147955"/>
          </a:xfrm>
          <a:custGeom>
            <a:avLst/>
            <a:gdLst/>
            <a:ahLst/>
            <a:cxnLst/>
            <a:rect l="l" t="t" r="r" b="b"/>
            <a:pathLst>
              <a:path w="5555615" h="147955">
                <a:moveTo>
                  <a:pt x="5555211" y="147830"/>
                </a:moveTo>
                <a:lnTo>
                  <a:pt x="0" y="147830"/>
                </a:lnTo>
                <a:lnTo>
                  <a:pt x="0" y="0"/>
                </a:lnTo>
                <a:lnTo>
                  <a:pt x="5555211" y="0"/>
                </a:lnTo>
                <a:lnTo>
                  <a:pt x="5555211" y="147830"/>
                </a:lnTo>
                <a:close/>
              </a:path>
            </a:pathLst>
          </a:custGeom>
          <a:solidFill>
            <a:srgbClr val="959E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62744" y="685800"/>
            <a:ext cx="5554980" cy="137160"/>
          </a:xfrm>
          <a:custGeom>
            <a:avLst/>
            <a:gdLst/>
            <a:ahLst/>
            <a:cxnLst/>
            <a:rect l="l" t="t" r="r" b="b"/>
            <a:pathLst>
              <a:path w="5554980" h="137159">
                <a:moveTo>
                  <a:pt x="5554979" y="137159"/>
                </a:moveTo>
                <a:lnTo>
                  <a:pt x="0" y="137159"/>
                </a:lnTo>
                <a:lnTo>
                  <a:pt x="0" y="0"/>
                </a:lnTo>
                <a:lnTo>
                  <a:pt x="5554979" y="0"/>
                </a:lnTo>
                <a:lnTo>
                  <a:pt x="5554979" y="137159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727503" y="9656864"/>
            <a:ext cx="1685924" cy="5516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69955" y="4080593"/>
            <a:ext cx="7348089" cy="1427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9363" y="3754768"/>
            <a:ext cx="15909272" cy="421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code/mohammadsabeti/hotel-booking-dataset-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9681" y="2641647"/>
            <a:ext cx="99339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latin typeface="Arial"/>
                <a:cs typeface="Arial"/>
              </a:rPr>
              <a:t>Restaurant</a:t>
            </a:r>
            <a:r>
              <a:rPr sz="5400" b="1" spc="-10" dirty="0">
                <a:latin typeface="Arial"/>
                <a:cs typeface="Arial"/>
              </a:rPr>
              <a:t> </a:t>
            </a:r>
            <a:r>
              <a:rPr sz="5400" b="1" spc="-5" dirty="0">
                <a:latin typeface="Arial"/>
                <a:cs typeface="Arial"/>
              </a:rPr>
              <a:t>revenue</a:t>
            </a:r>
            <a:r>
              <a:rPr sz="5400" b="1" spc="-10" dirty="0">
                <a:latin typeface="Arial"/>
                <a:cs typeface="Arial"/>
              </a:rPr>
              <a:t> </a:t>
            </a:r>
            <a:r>
              <a:rPr sz="5400" b="1" dirty="0">
                <a:latin typeface="Arial"/>
                <a:cs typeface="Arial"/>
              </a:rPr>
              <a:t>prediction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9667" y="1470201"/>
            <a:ext cx="64611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0" spc="-5" dirty="0">
                <a:latin typeface="Arial"/>
                <a:cs typeface="Arial"/>
              </a:rPr>
              <a:t>CAPSTONE</a:t>
            </a:r>
            <a:r>
              <a:rPr sz="4800" i="0" spc="-25" dirty="0">
                <a:latin typeface="Arial"/>
                <a:cs typeface="Arial"/>
              </a:rPr>
              <a:t> </a:t>
            </a:r>
            <a:r>
              <a:rPr sz="4800" i="0" spc="-5" dirty="0">
                <a:latin typeface="Arial"/>
                <a:cs typeface="Arial"/>
              </a:rPr>
              <a:t>PROJECT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800" y="4628645"/>
            <a:ext cx="16944975" cy="4701287"/>
          </a:xfrm>
          <a:prstGeom prst="rect">
            <a:avLst/>
          </a:prstGeom>
          <a:solidFill>
            <a:srgbClr val="4553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9099550">
              <a:lnSpc>
                <a:spcPct val="100000"/>
              </a:lnSpc>
            </a:pPr>
            <a:r>
              <a:rPr sz="3000" b="1" spc="-5" dirty="0">
                <a:latin typeface="Arial"/>
                <a:cs typeface="Arial"/>
              </a:rPr>
              <a:t>Presented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By</a:t>
            </a:r>
            <a:r>
              <a:rPr lang="en-US" sz="3000" b="1" spc="-5" dirty="0">
                <a:latin typeface="Arial"/>
                <a:cs typeface="Arial"/>
              </a:rPr>
              <a:t>:</a:t>
            </a:r>
          </a:p>
          <a:p>
            <a:pPr marL="9099550">
              <a:lnSpc>
                <a:spcPct val="100000"/>
              </a:lnSpc>
            </a:pPr>
            <a:r>
              <a:rPr lang="en-US" sz="3000" b="1" spc="-5">
                <a:latin typeface="Arial"/>
                <a:cs typeface="Arial"/>
              </a:rPr>
              <a:t>         DEEPIKA.C-2021309010</a:t>
            </a:r>
            <a:endParaRPr sz="3000" dirty="0">
              <a:latin typeface="Arial"/>
              <a:cs typeface="Arial"/>
            </a:endParaRPr>
          </a:p>
          <a:p>
            <a:pPr marL="10052685" marR="574675">
              <a:lnSpc>
                <a:spcPct val="100000"/>
              </a:lnSpc>
            </a:pPr>
            <a:r>
              <a:rPr sz="3000" b="1" spc="-5" dirty="0">
                <a:latin typeface="Arial"/>
                <a:cs typeface="Arial"/>
              </a:rPr>
              <a:t>Department </a:t>
            </a:r>
            <a:r>
              <a:rPr sz="3000" b="1" dirty="0">
                <a:latin typeface="Arial"/>
                <a:cs typeface="Arial"/>
              </a:rPr>
              <a:t>of </a:t>
            </a:r>
            <a:r>
              <a:rPr lang="en-US" sz="3000" b="1" dirty="0">
                <a:latin typeface="Arial"/>
                <a:cs typeface="Arial"/>
              </a:rPr>
              <a:t>TEXTILE </a:t>
            </a:r>
            <a:r>
              <a:rPr sz="3000" b="1" dirty="0">
                <a:latin typeface="Arial"/>
                <a:cs typeface="Arial"/>
              </a:rPr>
              <a:t>Technology </a:t>
            </a:r>
            <a:r>
              <a:rPr sz="3000" b="1" spc="-819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Alagappa College of </a:t>
            </a:r>
            <a:r>
              <a:rPr lang="en-US" sz="3000" b="1" dirty="0">
                <a:latin typeface="Arial"/>
                <a:cs typeface="Arial"/>
              </a:rPr>
              <a:t>     </a:t>
            </a:r>
            <a:r>
              <a:rPr sz="3000" b="1" dirty="0">
                <a:latin typeface="Arial"/>
                <a:cs typeface="Arial"/>
              </a:rPr>
              <a:t>Technology 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Anna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university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3755" y="1772238"/>
            <a:ext cx="5095875" cy="930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900" i="0" spc="20" dirty="0">
                <a:latin typeface="Arial"/>
                <a:cs typeface="Arial"/>
              </a:rPr>
              <a:t>CONCLUSION</a:t>
            </a:r>
            <a:endParaRPr sz="5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094" y="4294811"/>
            <a:ext cx="142875" cy="1428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60819" y="4072561"/>
            <a:ext cx="13982065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30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By </a:t>
            </a:r>
            <a:r>
              <a:rPr sz="3000" spc="-180" dirty="0">
                <a:solidFill>
                  <a:srgbClr val="404040"/>
                </a:solidFill>
                <a:latin typeface="Lucida Sans Unicode"/>
                <a:cs typeface="Lucida Sans Unicode"/>
              </a:rPr>
              <a:t>addressing </a:t>
            </a:r>
            <a:r>
              <a:rPr sz="30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the </a:t>
            </a:r>
            <a:r>
              <a:rPr sz="3000" spc="-200" dirty="0">
                <a:solidFill>
                  <a:srgbClr val="404040"/>
                </a:solidFill>
                <a:latin typeface="Lucida Sans Unicode"/>
                <a:cs typeface="Lucida Sans Unicode"/>
              </a:rPr>
              <a:t>challenges </a:t>
            </a:r>
            <a:r>
              <a:rPr sz="30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identified </a:t>
            </a:r>
            <a:r>
              <a:rPr sz="3000" spc="-190" dirty="0">
                <a:solidFill>
                  <a:srgbClr val="404040"/>
                </a:solidFill>
                <a:latin typeface="Lucida Sans Unicode"/>
                <a:cs typeface="Lucida Sans Unicode"/>
              </a:rPr>
              <a:t>and </a:t>
            </a:r>
            <a:r>
              <a:rPr sz="3000" spc="-180" dirty="0">
                <a:solidFill>
                  <a:srgbClr val="404040"/>
                </a:solidFill>
                <a:latin typeface="Lucida Sans Unicode"/>
                <a:cs typeface="Lucida Sans Unicode"/>
              </a:rPr>
              <a:t>leveraging </a:t>
            </a:r>
            <a:r>
              <a:rPr sz="30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the </a:t>
            </a:r>
            <a:r>
              <a:rPr sz="3000" spc="-195" dirty="0">
                <a:solidFill>
                  <a:srgbClr val="404040"/>
                </a:solidFill>
                <a:latin typeface="Lucida Sans Unicode"/>
                <a:cs typeface="Lucida Sans Unicode"/>
              </a:rPr>
              <a:t>insights </a:t>
            </a:r>
            <a:r>
              <a:rPr sz="30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gathered </a:t>
            </a:r>
            <a:r>
              <a:rPr sz="3000" spc="-210" dirty="0">
                <a:solidFill>
                  <a:srgbClr val="404040"/>
                </a:solidFill>
                <a:latin typeface="Lucida Sans Unicode"/>
                <a:cs typeface="Lucida Sans Unicode"/>
              </a:rPr>
              <a:t>from </a:t>
            </a:r>
            <a:r>
              <a:rPr sz="3000" spc="-20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80" dirty="0">
                <a:solidFill>
                  <a:srgbClr val="404040"/>
                </a:solidFill>
                <a:latin typeface="Lucida Sans Unicode"/>
                <a:cs typeface="Lucida Sans Unicode"/>
              </a:rPr>
              <a:t>stakeholders,</a:t>
            </a:r>
            <a:r>
              <a:rPr sz="3000" spc="-16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95" dirty="0">
                <a:solidFill>
                  <a:srgbClr val="404040"/>
                </a:solidFill>
                <a:latin typeface="Lucida Sans Unicode"/>
                <a:cs typeface="Lucida Sans Unicode"/>
              </a:rPr>
              <a:t>we</a:t>
            </a:r>
            <a:r>
              <a:rPr sz="30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can </a:t>
            </a:r>
            <a:r>
              <a:rPr sz="30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create</a:t>
            </a:r>
            <a:r>
              <a:rPr sz="30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85" dirty="0">
                <a:solidFill>
                  <a:srgbClr val="404040"/>
                </a:solidFill>
                <a:latin typeface="Lucida Sans Unicode"/>
                <a:cs typeface="Lucida Sans Unicode"/>
              </a:rPr>
              <a:t>impactful</a:t>
            </a:r>
            <a:r>
              <a:rPr sz="3000" spc="-16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90" dirty="0">
                <a:solidFill>
                  <a:srgbClr val="404040"/>
                </a:solidFill>
                <a:latin typeface="Lucida Sans Unicode"/>
                <a:cs typeface="Lucida Sans Unicode"/>
              </a:rPr>
              <a:t>tools</a:t>
            </a:r>
            <a:r>
              <a:rPr sz="30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30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220" dirty="0">
                <a:solidFill>
                  <a:srgbClr val="404040"/>
                </a:solidFill>
                <a:latin typeface="Lucida Sans Unicode"/>
                <a:cs typeface="Lucida Sans Unicode"/>
              </a:rPr>
              <a:t>empower</a:t>
            </a:r>
            <a:r>
              <a:rPr sz="30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restaurant</a:t>
            </a:r>
            <a:r>
              <a:rPr sz="3000" spc="-16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210" dirty="0">
                <a:solidFill>
                  <a:srgbClr val="404040"/>
                </a:solidFill>
                <a:latin typeface="Lucida Sans Unicode"/>
                <a:cs typeface="Lucida Sans Unicode"/>
              </a:rPr>
              <a:t>owners</a:t>
            </a:r>
            <a:r>
              <a:rPr sz="30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90" dirty="0">
                <a:solidFill>
                  <a:srgbClr val="404040"/>
                </a:solidFill>
                <a:latin typeface="Lucida Sans Unicode"/>
                <a:cs typeface="Lucida Sans Unicode"/>
              </a:rPr>
              <a:t>and </a:t>
            </a:r>
            <a:r>
              <a:rPr sz="3000" spc="-1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95" dirty="0">
                <a:solidFill>
                  <a:srgbClr val="404040"/>
                </a:solidFill>
                <a:latin typeface="Lucida Sans Unicode"/>
                <a:cs typeface="Lucida Sans Unicode"/>
              </a:rPr>
              <a:t>managers</a:t>
            </a:r>
            <a:r>
              <a:rPr sz="30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30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240" dirty="0">
                <a:solidFill>
                  <a:srgbClr val="404040"/>
                </a:solidFill>
                <a:latin typeface="Lucida Sans Unicode"/>
                <a:cs typeface="Lucida Sans Unicode"/>
              </a:rPr>
              <a:t>make</a:t>
            </a:r>
            <a:r>
              <a:rPr sz="30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70" dirty="0">
                <a:solidFill>
                  <a:srgbClr val="404040"/>
                </a:solidFill>
                <a:latin typeface="Lucida Sans Unicode"/>
                <a:cs typeface="Lucida Sans Unicode"/>
              </a:rPr>
              <a:t>data-driven</a:t>
            </a:r>
            <a:r>
              <a:rPr sz="30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90" dirty="0">
                <a:solidFill>
                  <a:srgbClr val="404040"/>
                </a:solidFill>
                <a:latin typeface="Lucida Sans Unicode"/>
                <a:cs typeface="Lucida Sans Unicode"/>
              </a:rPr>
              <a:t>decisions</a:t>
            </a:r>
            <a:r>
              <a:rPr sz="30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9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30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achieve </a:t>
            </a:r>
            <a:r>
              <a:rPr sz="30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greater</a:t>
            </a:r>
            <a:r>
              <a:rPr sz="30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70" dirty="0">
                <a:solidFill>
                  <a:srgbClr val="404040"/>
                </a:solidFill>
                <a:latin typeface="Lucida Sans Unicode"/>
                <a:cs typeface="Lucida Sans Unicode"/>
              </a:rPr>
              <a:t>success</a:t>
            </a:r>
            <a:r>
              <a:rPr sz="30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225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30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30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204" dirty="0">
                <a:solidFill>
                  <a:srgbClr val="404040"/>
                </a:solidFill>
                <a:latin typeface="Lucida Sans Unicode"/>
                <a:cs typeface="Lucida Sans Unicode"/>
              </a:rPr>
              <a:t>dynamic </a:t>
            </a:r>
            <a:r>
              <a:rPr sz="3000" spc="-9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restaurant</a:t>
            </a:r>
            <a:r>
              <a:rPr sz="3000" spc="-16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90" dirty="0">
                <a:solidFill>
                  <a:srgbClr val="404040"/>
                </a:solidFill>
                <a:latin typeface="Lucida Sans Unicode"/>
                <a:cs typeface="Lucida Sans Unicode"/>
              </a:rPr>
              <a:t>industry.</a:t>
            </a:r>
            <a:endParaRPr sz="3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0733" y="1656439"/>
            <a:ext cx="4950460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50" i="0" spc="-5" dirty="0">
                <a:latin typeface="Arial"/>
                <a:cs typeface="Arial"/>
              </a:rPr>
              <a:t>FUTURE</a:t>
            </a:r>
            <a:r>
              <a:rPr sz="4950" i="0" spc="-70" dirty="0">
                <a:latin typeface="Arial"/>
                <a:cs typeface="Arial"/>
              </a:rPr>
              <a:t> </a:t>
            </a:r>
            <a:r>
              <a:rPr sz="4950" i="0" dirty="0">
                <a:latin typeface="Arial"/>
                <a:cs typeface="Arial"/>
              </a:rPr>
              <a:t>SCOPE</a:t>
            </a:r>
            <a:endParaRPr sz="4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0733" y="3544357"/>
            <a:ext cx="15330805" cy="330390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181610">
              <a:lnSpc>
                <a:spcPts val="3229"/>
              </a:lnSpc>
              <a:spcBef>
                <a:spcPts val="215"/>
              </a:spcBef>
            </a:pPr>
            <a:r>
              <a:rPr sz="2700" spc="-540" dirty="0">
                <a:latin typeface="Verdana"/>
                <a:cs typeface="Verdana"/>
              </a:rPr>
              <a:t>*100% </a:t>
            </a:r>
            <a:r>
              <a:rPr sz="2700" spc="-95" dirty="0">
                <a:latin typeface="Verdana"/>
                <a:cs typeface="Verdana"/>
              </a:rPr>
              <a:t>of </a:t>
            </a:r>
            <a:r>
              <a:rPr sz="2700" spc="-190" dirty="0">
                <a:latin typeface="Verdana"/>
                <a:cs typeface="Verdana"/>
              </a:rPr>
              <a:t>restaurant </a:t>
            </a:r>
            <a:r>
              <a:rPr sz="2700" spc="-245" dirty="0">
                <a:latin typeface="Verdana"/>
                <a:cs typeface="Verdana"/>
              </a:rPr>
              <a:t>owners </a:t>
            </a:r>
            <a:r>
              <a:rPr sz="2700" spc="-175" dirty="0">
                <a:latin typeface="Verdana"/>
                <a:cs typeface="Verdana"/>
              </a:rPr>
              <a:t>reported </a:t>
            </a:r>
            <a:r>
              <a:rPr sz="2700" spc="-160" dirty="0">
                <a:latin typeface="Verdana"/>
                <a:cs typeface="Verdana"/>
              </a:rPr>
              <a:t>that </a:t>
            </a:r>
            <a:r>
              <a:rPr sz="2700" spc="-220" dirty="0">
                <a:latin typeface="Verdana"/>
                <a:cs typeface="Verdana"/>
              </a:rPr>
              <a:t>automation and technology </a:t>
            </a:r>
            <a:r>
              <a:rPr sz="2700" spc="-260" dirty="0">
                <a:latin typeface="Verdana"/>
                <a:cs typeface="Verdana"/>
              </a:rPr>
              <a:t>have </a:t>
            </a:r>
            <a:r>
              <a:rPr sz="2700" spc="-235" dirty="0">
                <a:latin typeface="Verdana"/>
                <a:cs typeface="Verdana"/>
              </a:rPr>
              <a:t>improved </a:t>
            </a:r>
            <a:r>
              <a:rPr sz="2700" spc="-170" dirty="0">
                <a:latin typeface="Verdana"/>
                <a:cs typeface="Verdana"/>
              </a:rPr>
              <a:t>their </a:t>
            </a:r>
            <a:r>
              <a:rPr sz="2700" spc="-220" dirty="0">
                <a:latin typeface="Verdana"/>
                <a:cs typeface="Verdana"/>
              </a:rPr>
              <a:t>businesses, </a:t>
            </a:r>
            <a:r>
              <a:rPr sz="2700" spc="-935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and they're </a:t>
            </a:r>
            <a:r>
              <a:rPr sz="2700" spc="-235" dirty="0">
                <a:latin typeface="Verdana"/>
                <a:cs typeface="Verdana"/>
              </a:rPr>
              <a:t>using </a:t>
            </a:r>
            <a:r>
              <a:rPr sz="2700" spc="-270" dirty="0">
                <a:latin typeface="Verdana"/>
                <a:cs typeface="Verdana"/>
              </a:rPr>
              <a:t>them </a:t>
            </a:r>
            <a:r>
              <a:rPr sz="2700" spc="-200" dirty="0">
                <a:latin typeface="Verdana"/>
                <a:cs typeface="Verdana"/>
              </a:rPr>
              <a:t>in </a:t>
            </a:r>
            <a:r>
              <a:rPr sz="2700" spc="-290" dirty="0">
                <a:latin typeface="Verdana"/>
                <a:cs typeface="Verdana"/>
              </a:rPr>
              <a:t>new, </a:t>
            </a:r>
            <a:r>
              <a:rPr sz="2700" spc="-220" dirty="0">
                <a:latin typeface="Verdana"/>
                <a:cs typeface="Verdana"/>
              </a:rPr>
              <a:t>innovative </a:t>
            </a:r>
            <a:r>
              <a:rPr sz="2700" spc="-275" dirty="0">
                <a:latin typeface="Verdana"/>
                <a:cs typeface="Verdana"/>
              </a:rPr>
              <a:t>ways </a:t>
            </a:r>
            <a:r>
              <a:rPr sz="2700" spc="-130" dirty="0">
                <a:latin typeface="Verdana"/>
                <a:cs typeface="Verdana"/>
              </a:rPr>
              <a:t>to </a:t>
            </a:r>
            <a:r>
              <a:rPr sz="2700" spc="-195" dirty="0">
                <a:latin typeface="Verdana"/>
                <a:cs typeface="Verdana"/>
              </a:rPr>
              <a:t>drive </a:t>
            </a:r>
            <a:r>
              <a:rPr sz="2700" spc="-215" dirty="0">
                <a:latin typeface="Verdana"/>
                <a:cs typeface="Verdana"/>
              </a:rPr>
              <a:t>success. </a:t>
            </a:r>
            <a:r>
              <a:rPr sz="2700" spc="-195" dirty="0">
                <a:latin typeface="Verdana"/>
                <a:cs typeface="Verdana"/>
              </a:rPr>
              <a:t>Another </a:t>
            </a:r>
            <a:r>
              <a:rPr sz="2700" spc="-580" dirty="0">
                <a:latin typeface="Verdana"/>
                <a:cs typeface="Verdana"/>
              </a:rPr>
              <a:t>54% </a:t>
            </a:r>
            <a:r>
              <a:rPr sz="2700" spc="-215" dirty="0">
                <a:latin typeface="Verdana"/>
                <a:cs typeface="Verdana"/>
              </a:rPr>
              <a:t>plan </a:t>
            </a:r>
            <a:r>
              <a:rPr sz="2700" spc="-130" dirty="0">
                <a:latin typeface="Verdana"/>
                <a:cs typeface="Verdana"/>
              </a:rPr>
              <a:t>to </a:t>
            </a:r>
            <a:r>
              <a:rPr sz="2700" spc="-190" dirty="0">
                <a:latin typeface="Verdana"/>
                <a:cs typeface="Verdana"/>
              </a:rPr>
              <a:t>increase </a:t>
            </a:r>
            <a:r>
              <a:rPr sz="2700" spc="-170" dirty="0">
                <a:latin typeface="Verdana"/>
                <a:cs typeface="Verdana"/>
              </a:rPr>
              <a:t>their </a:t>
            </a:r>
            <a:r>
              <a:rPr sz="2700" spc="-16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spending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50" dirty="0">
                <a:latin typeface="Verdana"/>
                <a:cs typeface="Verdana"/>
              </a:rPr>
              <a:t>on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70" dirty="0">
                <a:latin typeface="Verdana"/>
                <a:cs typeface="Verdana"/>
              </a:rPr>
              <a:t>certain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technology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and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automation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75" dirty="0">
                <a:latin typeface="Verdana"/>
                <a:cs typeface="Verdana"/>
              </a:rPr>
              <a:t>tools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in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440" dirty="0">
                <a:latin typeface="Verdana"/>
                <a:cs typeface="Verdana"/>
              </a:rPr>
              <a:t>2024.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250">
              <a:latin typeface="Verdana"/>
              <a:cs typeface="Verdana"/>
            </a:endParaRPr>
          </a:p>
          <a:p>
            <a:pPr marL="12700" marR="5080">
              <a:lnSpc>
                <a:spcPts val="3229"/>
              </a:lnSpc>
              <a:spcBef>
                <a:spcPts val="5"/>
              </a:spcBef>
            </a:pPr>
            <a:r>
              <a:rPr sz="2700" spc="-240" dirty="0">
                <a:latin typeface="Verdana"/>
                <a:cs typeface="Verdana"/>
              </a:rPr>
              <a:t>*The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Global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Restaurants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245" dirty="0">
                <a:latin typeface="Verdana"/>
                <a:cs typeface="Verdana"/>
              </a:rPr>
              <a:t>market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45" dirty="0">
                <a:latin typeface="Verdana"/>
                <a:cs typeface="Verdana"/>
              </a:rPr>
              <a:t>is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60" dirty="0">
                <a:latin typeface="Verdana"/>
                <a:cs typeface="Verdana"/>
              </a:rPr>
              <a:t>anticipated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30" dirty="0">
                <a:latin typeface="Verdana"/>
                <a:cs typeface="Verdana"/>
              </a:rPr>
              <a:t>to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70" dirty="0">
                <a:latin typeface="Verdana"/>
                <a:cs typeface="Verdana"/>
              </a:rPr>
              <a:t>rise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25" dirty="0">
                <a:latin typeface="Verdana"/>
                <a:cs typeface="Verdana"/>
              </a:rPr>
              <a:t>at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a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considerable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60" dirty="0">
                <a:latin typeface="Verdana"/>
                <a:cs typeface="Verdana"/>
              </a:rPr>
              <a:t>rate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during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the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45" dirty="0">
                <a:latin typeface="Verdana"/>
                <a:cs typeface="Verdana"/>
              </a:rPr>
              <a:t>forecast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period, </a:t>
            </a:r>
            <a:r>
              <a:rPr sz="2700" spc="-935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between </a:t>
            </a:r>
            <a:r>
              <a:rPr sz="2700" spc="-470" dirty="0">
                <a:latin typeface="Verdana"/>
                <a:cs typeface="Verdana"/>
              </a:rPr>
              <a:t>2023</a:t>
            </a:r>
            <a:r>
              <a:rPr sz="2700" spc="-465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and </a:t>
            </a:r>
            <a:r>
              <a:rPr sz="2700" spc="-415" dirty="0">
                <a:latin typeface="Verdana"/>
                <a:cs typeface="Verdana"/>
              </a:rPr>
              <a:t>2030. In </a:t>
            </a:r>
            <a:r>
              <a:rPr sz="2700" spc="-450" dirty="0">
                <a:latin typeface="Verdana"/>
                <a:cs typeface="Verdana"/>
              </a:rPr>
              <a:t>2022, </a:t>
            </a:r>
            <a:r>
              <a:rPr sz="2700" spc="-195" dirty="0">
                <a:latin typeface="Verdana"/>
                <a:cs typeface="Verdana"/>
              </a:rPr>
              <a:t>the </a:t>
            </a:r>
            <a:r>
              <a:rPr sz="2700" spc="-245" dirty="0">
                <a:latin typeface="Verdana"/>
                <a:cs typeface="Verdana"/>
              </a:rPr>
              <a:t>market </a:t>
            </a:r>
            <a:r>
              <a:rPr sz="2700" spc="-145" dirty="0">
                <a:latin typeface="Verdana"/>
                <a:cs typeface="Verdana"/>
              </a:rPr>
              <a:t>is </a:t>
            </a:r>
            <a:r>
              <a:rPr sz="2700" spc="-229" dirty="0">
                <a:latin typeface="Verdana"/>
                <a:cs typeface="Verdana"/>
              </a:rPr>
              <a:t>growing </a:t>
            </a:r>
            <a:r>
              <a:rPr sz="2700" spc="-125" dirty="0">
                <a:latin typeface="Verdana"/>
                <a:cs typeface="Verdana"/>
              </a:rPr>
              <a:t>at </a:t>
            </a:r>
            <a:r>
              <a:rPr sz="2700" spc="-180" dirty="0">
                <a:latin typeface="Verdana"/>
                <a:cs typeface="Verdana"/>
              </a:rPr>
              <a:t>a </a:t>
            </a:r>
            <a:r>
              <a:rPr sz="2700" spc="-195" dirty="0">
                <a:latin typeface="Verdana"/>
                <a:cs typeface="Verdana"/>
              </a:rPr>
              <a:t>steady </a:t>
            </a:r>
            <a:r>
              <a:rPr sz="2700" spc="-160" dirty="0">
                <a:latin typeface="Verdana"/>
                <a:cs typeface="Verdana"/>
              </a:rPr>
              <a:t>rate </a:t>
            </a:r>
            <a:r>
              <a:rPr sz="2700" spc="-220" dirty="0">
                <a:latin typeface="Verdana"/>
                <a:cs typeface="Verdana"/>
              </a:rPr>
              <a:t>and </a:t>
            </a:r>
            <a:r>
              <a:rPr sz="2700" spc="-215" dirty="0">
                <a:latin typeface="Verdana"/>
                <a:cs typeface="Verdana"/>
              </a:rPr>
              <a:t>with </a:t>
            </a:r>
            <a:r>
              <a:rPr sz="2700" spc="-195" dirty="0">
                <a:latin typeface="Verdana"/>
                <a:cs typeface="Verdana"/>
              </a:rPr>
              <a:t>the </a:t>
            </a:r>
            <a:r>
              <a:rPr sz="2700" spc="-185" dirty="0">
                <a:latin typeface="Verdana"/>
                <a:cs typeface="Verdana"/>
              </a:rPr>
              <a:t>rising </a:t>
            </a:r>
            <a:r>
              <a:rPr sz="2700" spc="-180" dirty="0">
                <a:latin typeface="Verdana"/>
                <a:cs typeface="Verdana"/>
              </a:rPr>
              <a:t>adoption </a:t>
            </a:r>
            <a:r>
              <a:rPr sz="2700" spc="-95" dirty="0">
                <a:latin typeface="Verdana"/>
                <a:cs typeface="Verdana"/>
              </a:rPr>
              <a:t>of 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65" dirty="0">
                <a:latin typeface="Verdana"/>
                <a:cs typeface="Verdana"/>
              </a:rPr>
              <a:t>strategies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35" dirty="0">
                <a:latin typeface="Verdana"/>
                <a:cs typeface="Verdana"/>
              </a:rPr>
              <a:t>by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85" dirty="0">
                <a:latin typeface="Verdana"/>
                <a:cs typeface="Verdana"/>
              </a:rPr>
              <a:t>key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players,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the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45" dirty="0">
                <a:latin typeface="Verdana"/>
                <a:cs typeface="Verdana"/>
              </a:rPr>
              <a:t>market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45" dirty="0">
                <a:latin typeface="Verdana"/>
                <a:cs typeface="Verdana"/>
              </a:rPr>
              <a:t>is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expected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30" dirty="0">
                <a:latin typeface="Verdana"/>
                <a:cs typeface="Verdana"/>
              </a:rPr>
              <a:t>to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70" dirty="0">
                <a:latin typeface="Verdana"/>
                <a:cs typeface="Verdana"/>
              </a:rPr>
              <a:t>rise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over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the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projected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horizon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957" y="1976857"/>
            <a:ext cx="5180330" cy="930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900" i="0" spc="20" dirty="0">
                <a:latin typeface="Arial"/>
                <a:cs typeface="Arial"/>
              </a:rPr>
              <a:t>REFERENCES</a:t>
            </a:r>
            <a:endParaRPr sz="5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259" y="4735710"/>
            <a:ext cx="180975" cy="1809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95380" y="4481075"/>
            <a:ext cx="14748510" cy="242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95"/>
              </a:spcBef>
            </a:pPr>
            <a:r>
              <a:rPr sz="3600" spc="-235" dirty="0">
                <a:solidFill>
                  <a:srgbClr val="404040"/>
                </a:solidFill>
                <a:latin typeface="Lucida Sans Unicode"/>
                <a:cs typeface="Lucida Sans Unicode"/>
              </a:rPr>
              <a:t>https://</a:t>
            </a:r>
            <a:r>
              <a:rPr sz="3600" spc="-235" dirty="0">
                <a:solidFill>
                  <a:srgbClr val="404040"/>
                </a:solidFill>
                <a:latin typeface="Lucida Sans Unicode"/>
                <a:cs typeface="Lucida Sans Unicode"/>
                <a:hlinkClick r:id="rId3"/>
              </a:rPr>
              <a:t>www.kaggle.com/code/mohammadsabeti/hotel-booking-dataset- </a:t>
            </a:r>
            <a:r>
              <a:rPr sz="3600" spc="-1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600" spc="-220" dirty="0">
                <a:solidFill>
                  <a:srgbClr val="404040"/>
                </a:solidFill>
                <a:latin typeface="Lucida Sans Unicode"/>
                <a:cs typeface="Lucida Sans Unicode"/>
              </a:rPr>
              <a:t>analysis/notebook</a:t>
            </a:r>
            <a:endParaRPr sz="3600">
              <a:latin typeface="Lucida Sans Unicode"/>
              <a:cs typeface="Lucida Sans Unicode"/>
            </a:endParaRPr>
          </a:p>
          <a:p>
            <a:pPr marL="12700" marR="5963285">
              <a:lnSpc>
                <a:spcPts val="4720"/>
              </a:lnSpc>
              <a:spcBef>
                <a:spcPts val="110"/>
              </a:spcBef>
            </a:pPr>
            <a:r>
              <a:rPr sz="3600" spc="-180" dirty="0">
                <a:solidFill>
                  <a:srgbClr val="404040"/>
                </a:solidFill>
                <a:latin typeface="Lucida Sans Unicode"/>
                <a:cs typeface="Lucida Sans Unicode"/>
              </a:rPr>
              <a:t>https://seaborn.pydata.org/ </a:t>
            </a:r>
            <a:r>
              <a:rPr sz="3600" spc="-1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600" spc="-365" dirty="0">
                <a:solidFill>
                  <a:srgbClr val="404040"/>
                </a:solidFill>
                <a:latin typeface="Lucida Sans Unicode"/>
                <a:cs typeface="Lucida Sans Unicode"/>
              </a:rPr>
              <a:t>h</a:t>
            </a:r>
            <a:r>
              <a:rPr sz="3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tt</a:t>
            </a:r>
            <a:r>
              <a:rPr sz="3600" spc="-254" dirty="0">
                <a:solidFill>
                  <a:srgbClr val="404040"/>
                </a:solidFill>
                <a:latin typeface="Lucida Sans Unicode"/>
                <a:cs typeface="Lucida Sans Unicode"/>
              </a:rPr>
              <a:t>p</a:t>
            </a:r>
            <a:r>
              <a:rPr sz="3600" spc="-220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3600" spc="-295" dirty="0">
                <a:solidFill>
                  <a:srgbClr val="404040"/>
                </a:solidFill>
                <a:latin typeface="Lucida Sans Unicode"/>
                <a:cs typeface="Lucida Sans Unicode"/>
              </a:rPr>
              <a:t>:</a:t>
            </a:r>
            <a:r>
              <a:rPr sz="3600" spc="45" dirty="0">
                <a:solidFill>
                  <a:srgbClr val="404040"/>
                </a:solidFill>
                <a:latin typeface="Lucida Sans Unicode"/>
                <a:cs typeface="Lucida Sans Unicode"/>
              </a:rPr>
              <a:t>//</a:t>
            </a:r>
            <a:r>
              <a:rPr sz="3600" spc="-515" dirty="0">
                <a:solidFill>
                  <a:srgbClr val="404040"/>
                </a:solidFill>
                <a:latin typeface="Lucida Sans Unicode"/>
                <a:cs typeface="Lucida Sans Unicode"/>
              </a:rPr>
              <a:t>m</a:t>
            </a:r>
            <a:r>
              <a:rPr sz="36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3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3600" spc="-254" dirty="0">
                <a:solidFill>
                  <a:srgbClr val="404040"/>
                </a:solidFill>
                <a:latin typeface="Lucida Sans Unicode"/>
                <a:cs typeface="Lucida Sans Unicode"/>
              </a:rPr>
              <a:t>p</a:t>
            </a:r>
            <a:r>
              <a:rPr sz="3600" spc="-315" dirty="0">
                <a:solidFill>
                  <a:srgbClr val="404040"/>
                </a:solidFill>
                <a:latin typeface="Lucida Sans Unicode"/>
                <a:cs typeface="Lucida Sans Unicode"/>
              </a:rPr>
              <a:t>l</a:t>
            </a:r>
            <a:r>
              <a:rPr sz="3600" spc="-305" dirty="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sz="3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3600" spc="-315" dirty="0">
                <a:solidFill>
                  <a:srgbClr val="404040"/>
                </a:solidFill>
                <a:latin typeface="Lucida Sans Unicode"/>
                <a:cs typeface="Lucida Sans Unicode"/>
              </a:rPr>
              <a:t>l</a:t>
            </a:r>
            <a:r>
              <a:rPr sz="3600" spc="-204" dirty="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sz="3600" spc="-254" dirty="0">
                <a:solidFill>
                  <a:srgbClr val="404040"/>
                </a:solidFill>
                <a:latin typeface="Lucida Sans Unicode"/>
                <a:cs typeface="Lucida Sans Unicode"/>
              </a:rPr>
              <a:t>b</a:t>
            </a:r>
            <a:r>
              <a:rPr sz="3600" spc="-295" dirty="0">
                <a:solidFill>
                  <a:srgbClr val="404040"/>
                </a:solidFill>
                <a:latin typeface="Lucida Sans Unicode"/>
                <a:cs typeface="Lucida Sans Unicode"/>
              </a:rPr>
              <a:t>.</a:t>
            </a:r>
            <a:r>
              <a:rPr sz="3600" spc="-305" dirty="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sz="36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3600" spc="-300" dirty="0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sz="3600" spc="45" dirty="0">
                <a:solidFill>
                  <a:srgbClr val="404040"/>
                </a:solidFill>
                <a:latin typeface="Lucida Sans Unicode"/>
                <a:cs typeface="Lucida Sans Unicode"/>
              </a:rPr>
              <a:t>/</a:t>
            </a:r>
            <a:r>
              <a:rPr sz="3600" spc="-220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3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36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3600" spc="-254" dirty="0">
                <a:solidFill>
                  <a:srgbClr val="404040"/>
                </a:solidFill>
                <a:latin typeface="Lucida Sans Unicode"/>
                <a:cs typeface="Lucida Sans Unicode"/>
              </a:rPr>
              <a:t>b</a:t>
            </a:r>
            <a:r>
              <a:rPr sz="3600" spc="-315" dirty="0">
                <a:solidFill>
                  <a:srgbClr val="404040"/>
                </a:solidFill>
                <a:latin typeface="Lucida Sans Unicode"/>
                <a:cs typeface="Lucida Sans Unicode"/>
              </a:rPr>
              <a:t>l</a:t>
            </a:r>
            <a:r>
              <a:rPr sz="36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3600" spc="45" dirty="0">
                <a:solidFill>
                  <a:srgbClr val="404040"/>
                </a:solidFill>
                <a:latin typeface="Lucida Sans Unicode"/>
                <a:cs typeface="Lucida Sans Unicode"/>
              </a:rPr>
              <a:t>/</a:t>
            </a:r>
            <a:r>
              <a:rPr sz="36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c</a:t>
            </a:r>
            <a:r>
              <a:rPr sz="3600" spc="-305" dirty="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sz="3600" spc="-365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3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36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3600" spc="-365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3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3600" spc="-220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3600" spc="-295" dirty="0">
                <a:solidFill>
                  <a:srgbClr val="404040"/>
                </a:solidFill>
                <a:latin typeface="Lucida Sans Unicode"/>
                <a:cs typeface="Lucida Sans Unicode"/>
              </a:rPr>
              <a:t>.</a:t>
            </a:r>
            <a:r>
              <a:rPr sz="3600" spc="-365" dirty="0">
                <a:solidFill>
                  <a:srgbClr val="404040"/>
                </a:solidFill>
                <a:latin typeface="Lucida Sans Unicode"/>
                <a:cs typeface="Lucida Sans Unicode"/>
              </a:rPr>
              <a:t>h</a:t>
            </a:r>
            <a:r>
              <a:rPr sz="3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3600" spc="-515" dirty="0">
                <a:solidFill>
                  <a:srgbClr val="404040"/>
                </a:solidFill>
                <a:latin typeface="Lucida Sans Unicode"/>
                <a:cs typeface="Lucida Sans Unicode"/>
              </a:rPr>
              <a:t>m</a:t>
            </a:r>
            <a:r>
              <a:rPr sz="3600" spc="-285" dirty="0">
                <a:solidFill>
                  <a:srgbClr val="404040"/>
                </a:solidFill>
                <a:latin typeface="Lucida Sans Unicode"/>
                <a:cs typeface="Lucida Sans Unicode"/>
              </a:rPr>
              <a:t>l</a:t>
            </a:r>
            <a:endParaRPr sz="36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259" y="5935860"/>
            <a:ext cx="180975" cy="180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259" y="6535935"/>
            <a:ext cx="180975" cy="1809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9955" y="4080593"/>
            <a:ext cx="697039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90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1169" y="1718477"/>
            <a:ext cx="23666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i="0" dirty="0">
                <a:latin typeface="Arial"/>
                <a:cs typeface="Arial"/>
              </a:rPr>
              <a:t>O</a:t>
            </a:r>
            <a:r>
              <a:rPr sz="4200" i="0" spc="-5" dirty="0">
                <a:latin typeface="Arial"/>
                <a:cs typeface="Arial"/>
              </a:rPr>
              <a:t>U</a:t>
            </a:r>
            <a:r>
              <a:rPr sz="4200" i="0" dirty="0">
                <a:latin typeface="Arial"/>
                <a:cs typeface="Arial"/>
              </a:rPr>
              <a:t>TLI</a:t>
            </a:r>
            <a:r>
              <a:rPr sz="4200" i="0" spc="-5" dirty="0">
                <a:latin typeface="Arial"/>
                <a:cs typeface="Arial"/>
              </a:rPr>
              <a:t>N</a:t>
            </a:r>
            <a:r>
              <a:rPr sz="4200" i="0" dirty="0">
                <a:latin typeface="Arial"/>
                <a:cs typeface="Arial"/>
              </a:rPr>
              <a:t>E</a:t>
            </a:r>
            <a:endParaRPr sz="4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3146591"/>
            <a:ext cx="95250" cy="95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78964" y="2848141"/>
            <a:ext cx="5763260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94080">
              <a:lnSpc>
                <a:spcPct val="108300"/>
              </a:lnSpc>
              <a:spcBef>
                <a:spcPts val="100"/>
              </a:spcBef>
            </a:pPr>
            <a:r>
              <a:rPr sz="3000" b="1" dirty="0">
                <a:solidFill>
                  <a:srgbClr val="404040"/>
                </a:solidFill>
                <a:latin typeface="Arial"/>
                <a:cs typeface="Arial"/>
              </a:rPr>
              <a:t>Problem </a:t>
            </a:r>
            <a:r>
              <a:rPr sz="3000" b="1" spc="-5" dirty="0">
                <a:solidFill>
                  <a:srgbClr val="404040"/>
                </a:solidFill>
                <a:latin typeface="Arial"/>
                <a:cs typeface="Arial"/>
              </a:rPr>
              <a:t>Statement </a:t>
            </a:r>
            <a:r>
              <a:rPr sz="3000" b="1" dirty="0">
                <a:solidFill>
                  <a:srgbClr val="404040"/>
                </a:solidFill>
                <a:latin typeface="Arial"/>
                <a:cs typeface="Arial"/>
              </a:rPr>
              <a:t> Proposed</a:t>
            </a:r>
            <a:r>
              <a:rPr sz="3000" b="1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/>
                <a:cs typeface="Arial"/>
              </a:rPr>
              <a:t>System/Solution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</a:pPr>
            <a:r>
              <a:rPr sz="3000" b="1" spc="-5" dirty="0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r>
              <a:rPr sz="30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r>
              <a:rPr sz="3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/>
                <a:cs typeface="Arial"/>
              </a:rPr>
              <a:t>Approach </a:t>
            </a:r>
            <a:r>
              <a:rPr sz="3000" b="1" spc="-8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/>
                <a:cs typeface="Arial"/>
              </a:rPr>
              <a:t>Algorithm</a:t>
            </a:r>
            <a:r>
              <a:rPr sz="3000" b="1" spc="-5" dirty="0">
                <a:solidFill>
                  <a:srgbClr val="404040"/>
                </a:solidFill>
                <a:latin typeface="Arial"/>
                <a:cs typeface="Arial"/>
              </a:rPr>
              <a:t> &amp; Deployment</a:t>
            </a:r>
            <a:endParaRPr sz="3000">
              <a:latin typeface="Arial"/>
              <a:cs typeface="Arial"/>
            </a:endParaRPr>
          </a:p>
          <a:p>
            <a:pPr marL="12700" marR="3307715">
              <a:lnSpc>
                <a:spcPct val="108300"/>
              </a:lnSpc>
            </a:pPr>
            <a:r>
              <a:rPr sz="3000" b="1" spc="-5" dirty="0">
                <a:solidFill>
                  <a:srgbClr val="404040"/>
                </a:solidFill>
                <a:latin typeface="Arial"/>
                <a:cs typeface="Arial"/>
              </a:rPr>
              <a:t>Result </a:t>
            </a:r>
            <a:r>
              <a:rPr sz="3000" b="1" dirty="0">
                <a:solidFill>
                  <a:srgbClr val="404040"/>
                </a:solidFill>
                <a:latin typeface="Arial"/>
                <a:cs typeface="Arial"/>
              </a:rPr>
              <a:t> Conclusion </a:t>
            </a:r>
            <a:r>
              <a:rPr sz="3000" b="1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/>
                <a:cs typeface="Arial"/>
              </a:rPr>
              <a:t>Future</a:t>
            </a:r>
            <a:r>
              <a:rPr sz="3000" b="1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/>
                <a:cs typeface="Arial"/>
              </a:rPr>
              <a:t>Scope </a:t>
            </a:r>
            <a:r>
              <a:rPr sz="3000" b="1" spc="-8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3641891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4137191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4632491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5127791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5623091"/>
            <a:ext cx="95250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6118391"/>
            <a:ext cx="95250" cy="95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6613691"/>
            <a:ext cx="95250" cy="952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3757" y="1356418"/>
            <a:ext cx="6899275" cy="930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900" b="1" spc="15" dirty="0">
                <a:latin typeface="Arial"/>
                <a:cs typeface="Arial"/>
              </a:rPr>
              <a:t>Problem</a:t>
            </a:r>
            <a:r>
              <a:rPr sz="5900" b="1" spc="-55" dirty="0">
                <a:latin typeface="Arial"/>
                <a:cs typeface="Arial"/>
              </a:rPr>
              <a:t> </a:t>
            </a:r>
            <a:r>
              <a:rPr sz="5900" b="1" spc="15" dirty="0">
                <a:latin typeface="Arial"/>
                <a:cs typeface="Arial"/>
              </a:rPr>
              <a:t>Statement</a:t>
            </a:r>
            <a:endParaRPr sz="5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057" y="3487175"/>
            <a:ext cx="180975" cy="1809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65178" y="3283975"/>
            <a:ext cx="11853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5" dirty="0">
                <a:solidFill>
                  <a:srgbClr val="404040"/>
                </a:solidFill>
                <a:latin typeface="Lucida Sans Unicode"/>
                <a:cs typeface="Lucida Sans Unicode"/>
              </a:rPr>
              <a:t>"Increasing</a:t>
            </a:r>
            <a:r>
              <a:rPr sz="3600" spc="-1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600" spc="-165" dirty="0">
                <a:solidFill>
                  <a:srgbClr val="404040"/>
                </a:solidFill>
                <a:latin typeface="Lucida Sans Unicode"/>
                <a:cs typeface="Lucida Sans Unicode"/>
              </a:rPr>
              <a:t>restaurant</a:t>
            </a:r>
            <a:r>
              <a:rPr sz="3600" spc="-1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600" spc="-215" dirty="0">
                <a:solidFill>
                  <a:srgbClr val="404040"/>
                </a:solidFill>
                <a:latin typeface="Lucida Sans Unicode"/>
                <a:cs typeface="Lucida Sans Unicode"/>
              </a:rPr>
              <a:t>revenue</a:t>
            </a:r>
            <a:r>
              <a:rPr sz="3600" spc="-1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600" spc="-270" dirty="0">
                <a:solidFill>
                  <a:srgbClr val="404040"/>
                </a:solidFill>
                <a:latin typeface="Lucida Sans Unicode"/>
                <a:cs typeface="Lucida Sans Unicode"/>
              </a:rPr>
              <a:t>through</a:t>
            </a:r>
            <a:r>
              <a:rPr sz="3600" spc="-1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600" spc="-165" dirty="0">
                <a:solidFill>
                  <a:srgbClr val="404040"/>
                </a:solidFill>
                <a:latin typeface="Lucida Sans Unicode"/>
                <a:cs typeface="Lucida Sans Unicode"/>
              </a:rPr>
              <a:t>predictive</a:t>
            </a:r>
            <a:r>
              <a:rPr sz="3600" spc="-1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6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analytics“</a:t>
            </a:r>
            <a:endParaRPr sz="3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956" y="1019385"/>
            <a:ext cx="6731000" cy="930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900" i="0" spc="15" dirty="0">
                <a:latin typeface="Arial"/>
                <a:cs typeface="Arial"/>
              </a:rPr>
              <a:t>Proposed</a:t>
            </a:r>
            <a:r>
              <a:rPr sz="5900" i="0" spc="-50" dirty="0">
                <a:latin typeface="Arial"/>
                <a:cs typeface="Arial"/>
              </a:rPr>
              <a:t> </a:t>
            </a:r>
            <a:r>
              <a:rPr sz="5900" i="0" spc="15" dirty="0">
                <a:latin typeface="Arial"/>
                <a:cs typeface="Arial"/>
              </a:rPr>
              <a:t>Solution</a:t>
            </a:r>
            <a:endParaRPr sz="5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1629" y="2599240"/>
            <a:ext cx="15380335" cy="658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spc="-375" dirty="0">
                <a:latin typeface="Verdana"/>
                <a:cs typeface="Verdana"/>
              </a:rPr>
              <a:t>*</a:t>
            </a:r>
            <a:r>
              <a:rPr sz="2700" spc="-290" dirty="0">
                <a:latin typeface="Verdana"/>
                <a:cs typeface="Verdana"/>
              </a:rPr>
              <a:t>D</a:t>
            </a:r>
            <a:r>
              <a:rPr sz="2700" spc="-204" dirty="0">
                <a:latin typeface="Verdana"/>
                <a:cs typeface="Verdana"/>
              </a:rPr>
              <a:t>a</a:t>
            </a:r>
            <a:r>
              <a:rPr sz="2700" spc="-75" dirty="0">
                <a:latin typeface="Verdana"/>
                <a:cs typeface="Verdana"/>
              </a:rPr>
              <a:t>t</a:t>
            </a:r>
            <a:r>
              <a:rPr sz="2700" spc="-180" dirty="0">
                <a:latin typeface="Verdana"/>
                <a:cs typeface="Verdana"/>
              </a:rPr>
              <a:t>a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00" dirty="0">
                <a:latin typeface="Verdana"/>
                <a:cs typeface="Verdana"/>
              </a:rPr>
              <a:t>C</a:t>
            </a:r>
            <a:r>
              <a:rPr sz="2700" spc="-210" dirty="0">
                <a:latin typeface="Verdana"/>
                <a:cs typeface="Verdana"/>
              </a:rPr>
              <a:t>o</a:t>
            </a:r>
            <a:r>
              <a:rPr sz="2700" spc="-200" dirty="0">
                <a:latin typeface="Verdana"/>
                <a:cs typeface="Verdana"/>
              </a:rPr>
              <a:t>ll</a:t>
            </a:r>
            <a:r>
              <a:rPr sz="2700" spc="-220" dirty="0">
                <a:latin typeface="Verdana"/>
                <a:cs typeface="Verdana"/>
              </a:rPr>
              <a:t>e</a:t>
            </a:r>
            <a:r>
              <a:rPr sz="2700" spc="-125" dirty="0">
                <a:latin typeface="Verdana"/>
                <a:cs typeface="Verdana"/>
              </a:rPr>
              <a:t>c</a:t>
            </a:r>
            <a:r>
              <a:rPr sz="2700" spc="-75" dirty="0">
                <a:latin typeface="Verdana"/>
                <a:cs typeface="Verdana"/>
              </a:rPr>
              <a:t>t</a:t>
            </a:r>
            <a:r>
              <a:rPr sz="2700" spc="-120" dirty="0">
                <a:latin typeface="Verdana"/>
                <a:cs typeface="Verdana"/>
              </a:rPr>
              <a:t>i</a:t>
            </a:r>
            <a:r>
              <a:rPr sz="2700" spc="-210" dirty="0">
                <a:latin typeface="Verdana"/>
                <a:cs typeface="Verdana"/>
              </a:rPr>
              <a:t>o</a:t>
            </a:r>
            <a:r>
              <a:rPr sz="2700" spc="-285" dirty="0">
                <a:latin typeface="Verdana"/>
                <a:cs typeface="Verdana"/>
              </a:rPr>
              <a:t>n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a</a:t>
            </a:r>
            <a:r>
              <a:rPr sz="2700" spc="-310" dirty="0">
                <a:latin typeface="Verdana"/>
                <a:cs typeface="Verdana"/>
              </a:rPr>
              <a:t>n</a:t>
            </a:r>
            <a:r>
              <a:rPr sz="2700" spc="-150" dirty="0">
                <a:latin typeface="Verdana"/>
                <a:cs typeface="Verdana"/>
              </a:rPr>
              <a:t>d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40" dirty="0">
                <a:latin typeface="Verdana"/>
                <a:cs typeface="Verdana"/>
              </a:rPr>
              <a:t>P</a:t>
            </a:r>
            <a:r>
              <a:rPr sz="2700" spc="-165" dirty="0">
                <a:latin typeface="Verdana"/>
                <a:cs typeface="Verdana"/>
              </a:rPr>
              <a:t>r</a:t>
            </a:r>
            <a:r>
              <a:rPr sz="2700" spc="-220" dirty="0">
                <a:latin typeface="Verdana"/>
                <a:cs typeface="Verdana"/>
              </a:rPr>
              <a:t>e</a:t>
            </a:r>
            <a:r>
              <a:rPr sz="2700" spc="-175" dirty="0">
                <a:latin typeface="Verdana"/>
                <a:cs typeface="Verdana"/>
              </a:rPr>
              <a:t>p</a:t>
            </a:r>
            <a:r>
              <a:rPr sz="2700" spc="-165" dirty="0">
                <a:latin typeface="Verdana"/>
                <a:cs typeface="Verdana"/>
              </a:rPr>
              <a:t>r</a:t>
            </a:r>
            <a:r>
              <a:rPr sz="2700" spc="-210" dirty="0">
                <a:latin typeface="Verdana"/>
                <a:cs typeface="Verdana"/>
              </a:rPr>
              <a:t>o</a:t>
            </a:r>
            <a:r>
              <a:rPr sz="2700" spc="-125" dirty="0">
                <a:latin typeface="Verdana"/>
                <a:cs typeface="Verdana"/>
              </a:rPr>
              <a:t>c</a:t>
            </a:r>
            <a:r>
              <a:rPr sz="2700" spc="-220" dirty="0">
                <a:latin typeface="Verdana"/>
                <a:cs typeface="Verdana"/>
              </a:rPr>
              <a:t>e</a:t>
            </a:r>
            <a:r>
              <a:rPr sz="2700" spc="-200" dirty="0">
                <a:latin typeface="Verdana"/>
                <a:cs typeface="Verdana"/>
              </a:rPr>
              <a:t>ss</a:t>
            </a:r>
            <a:r>
              <a:rPr sz="2700" spc="-120" dirty="0">
                <a:latin typeface="Verdana"/>
                <a:cs typeface="Verdana"/>
              </a:rPr>
              <a:t>i</a:t>
            </a:r>
            <a:r>
              <a:rPr sz="2700" spc="-310" dirty="0">
                <a:latin typeface="Verdana"/>
                <a:cs typeface="Verdana"/>
              </a:rPr>
              <a:t>n</a:t>
            </a:r>
            <a:r>
              <a:rPr sz="2700" spc="-225" dirty="0">
                <a:latin typeface="Verdana"/>
                <a:cs typeface="Verdana"/>
              </a:rPr>
              <a:t>g</a:t>
            </a:r>
            <a:r>
              <a:rPr sz="2700" spc="-570" dirty="0">
                <a:latin typeface="Verdana"/>
                <a:cs typeface="Verdana"/>
              </a:rPr>
              <a:t>:</a:t>
            </a:r>
            <a:endParaRPr sz="2700">
              <a:latin typeface="Verdana"/>
              <a:cs typeface="Verdana"/>
            </a:endParaRPr>
          </a:p>
          <a:p>
            <a:pPr marL="12700" marR="1112520">
              <a:lnSpc>
                <a:spcPts val="3229"/>
              </a:lnSpc>
              <a:spcBef>
                <a:spcPts val="105"/>
              </a:spcBef>
            </a:pPr>
            <a:r>
              <a:rPr sz="2700" spc="-210" dirty="0">
                <a:latin typeface="Verdana"/>
                <a:cs typeface="Verdana"/>
              </a:rPr>
              <a:t>Gather </a:t>
            </a:r>
            <a:r>
              <a:rPr sz="2700" spc="-170" dirty="0">
                <a:latin typeface="Verdana"/>
                <a:cs typeface="Verdana"/>
              </a:rPr>
              <a:t>historical </a:t>
            </a:r>
            <a:r>
              <a:rPr sz="2700" spc="-160" dirty="0">
                <a:latin typeface="Verdana"/>
                <a:cs typeface="Verdana"/>
              </a:rPr>
              <a:t>data </a:t>
            </a:r>
            <a:r>
              <a:rPr sz="2700" spc="-250" dirty="0">
                <a:latin typeface="Verdana"/>
                <a:cs typeface="Verdana"/>
              </a:rPr>
              <a:t>on </a:t>
            </a:r>
            <a:r>
              <a:rPr sz="2700" spc="-190" dirty="0">
                <a:latin typeface="Verdana"/>
                <a:cs typeface="Verdana"/>
              </a:rPr>
              <a:t>restaurant </a:t>
            </a:r>
            <a:r>
              <a:rPr sz="2700" spc="-210" dirty="0">
                <a:latin typeface="Verdana"/>
                <a:cs typeface="Verdana"/>
              </a:rPr>
              <a:t>sales, including </a:t>
            </a:r>
            <a:r>
              <a:rPr sz="2700" spc="-200" dirty="0">
                <a:latin typeface="Verdana"/>
                <a:cs typeface="Verdana"/>
              </a:rPr>
              <a:t>daily </a:t>
            </a:r>
            <a:r>
              <a:rPr sz="2700" spc="-175" dirty="0">
                <a:latin typeface="Verdana"/>
                <a:cs typeface="Verdana"/>
              </a:rPr>
              <a:t>or </a:t>
            </a:r>
            <a:r>
              <a:rPr sz="2700" spc="-280" dirty="0">
                <a:latin typeface="Verdana"/>
                <a:cs typeface="Verdana"/>
              </a:rPr>
              <a:t>weekly </a:t>
            </a:r>
            <a:r>
              <a:rPr sz="2700" spc="-254" dirty="0">
                <a:latin typeface="Verdana"/>
                <a:cs typeface="Verdana"/>
              </a:rPr>
              <a:t>revenue </a:t>
            </a:r>
            <a:r>
              <a:rPr sz="2700" spc="-190" dirty="0">
                <a:latin typeface="Verdana"/>
                <a:cs typeface="Verdana"/>
              </a:rPr>
              <a:t>figures, </a:t>
            </a:r>
            <a:r>
              <a:rPr sz="2700" spc="-335" dirty="0">
                <a:latin typeface="Verdana"/>
                <a:cs typeface="Verdana"/>
              </a:rPr>
              <a:t>menu </a:t>
            </a:r>
            <a:r>
              <a:rPr sz="2700" spc="-225" dirty="0">
                <a:latin typeface="Verdana"/>
                <a:cs typeface="Verdana"/>
              </a:rPr>
              <a:t>items, </a:t>
            </a:r>
            <a:r>
              <a:rPr sz="2700" spc="-935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pricing,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promotions,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weather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conditions,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and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other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relevant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variables.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200">
              <a:latin typeface="Verdana"/>
              <a:cs typeface="Verdana"/>
            </a:endParaRPr>
          </a:p>
          <a:p>
            <a:pPr marL="12700">
              <a:lnSpc>
                <a:spcPts val="3229"/>
              </a:lnSpc>
            </a:pPr>
            <a:r>
              <a:rPr sz="2700" spc="-375" dirty="0">
                <a:latin typeface="Verdana"/>
                <a:cs typeface="Verdana"/>
              </a:rPr>
              <a:t>*</a:t>
            </a:r>
            <a:r>
              <a:rPr sz="2700" spc="-170" dirty="0">
                <a:latin typeface="Verdana"/>
                <a:cs typeface="Verdana"/>
              </a:rPr>
              <a:t>E</a:t>
            </a:r>
            <a:r>
              <a:rPr sz="2700" spc="-254" dirty="0">
                <a:latin typeface="Verdana"/>
                <a:cs typeface="Verdana"/>
              </a:rPr>
              <a:t>x</a:t>
            </a:r>
            <a:r>
              <a:rPr sz="2700" spc="-175" dirty="0">
                <a:latin typeface="Verdana"/>
                <a:cs typeface="Verdana"/>
              </a:rPr>
              <a:t>p</a:t>
            </a:r>
            <a:r>
              <a:rPr sz="2700" spc="-200" dirty="0">
                <a:latin typeface="Verdana"/>
                <a:cs typeface="Verdana"/>
              </a:rPr>
              <a:t>l</a:t>
            </a:r>
            <a:r>
              <a:rPr sz="2700" spc="-210" dirty="0">
                <a:latin typeface="Verdana"/>
                <a:cs typeface="Verdana"/>
              </a:rPr>
              <a:t>o</a:t>
            </a:r>
            <a:r>
              <a:rPr sz="2700" spc="-165" dirty="0">
                <a:latin typeface="Verdana"/>
                <a:cs typeface="Verdana"/>
              </a:rPr>
              <a:t>r</a:t>
            </a:r>
            <a:r>
              <a:rPr sz="2700" spc="-204" dirty="0">
                <a:latin typeface="Verdana"/>
                <a:cs typeface="Verdana"/>
              </a:rPr>
              <a:t>a</a:t>
            </a:r>
            <a:r>
              <a:rPr sz="2700" spc="-75" dirty="0">
                <a:latin typeface="Verdana"/>
                <a:cs typeface="Verdana"/>
              </a:rPr>
              <a:t>t</a:t>
            </a:r>
            <a:r>
              <a:rPr sz="2700" spc="-210" dirty="0">
                <a:latin typeface="Verdana"/>
                <a:cs typeface="Verdana"/>
              </a:rPr>
              <a:t>o</a:t>
            </a:r>
            <a:r>
              <a:rPr sz="2700" spc="-165" dirty="0">
                <a:latin typeface="Verdana"/>
                <a:cs typeface="Verdana"/>
              </a:rPr>
              <a:t>r</a:t>
            </a:r>
            <a:r>
              <a:rPr sz="2700" spc="-300" dirty="0">
                <a:latin typeface="Verdana"/>
                <a:cs typeface="Verdana"/>
              </a:rPr>
              <a:t>y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90" dirty="0">
                <a:latin typeface="Verdana"/>
                <a:cs typeface="Verdana"/>
              </a:rPr>
              <a:t>D</a:t>
            </a:r>
            <a:r>
              <a:rPr sz="2700" spc="-204" dirty="0">
                <a:latin typeface="Verdana"/>
                <a:cs typeface="Verdana"/>
              </a:rPr>
              <a:t>a</a:t>
            </a:r>
            <a:r>
              <a:rPr sz="2700" spc="-75" dirty="0">
                <a:latin typeface="Verdana"/>
                <a:cs typeface="Verdana"/>
              </a:rPr>
              <a:t>t</a:t>
            </a:r>
            <a:r>
              <a:rPr sz="2700" spc="-180" dirty="0">
                <a:latin typeface="Verdana"/>
                <a:cs typeface="Verdana"/>
              </a:rPr>
              <a:t>a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10" dirty="0">
                <a:latin typeface="Verdana"/>
                <a:cs typeface="Verdana"/>
              </a:rPr>
              <a:t>A</a:t>
            </a:r>
            <a:r>
              <a:rPr sz="2700" spc="-310" dirty="0">
                <a:latin typeface="Verdana"/>
                <a:cs typeface="Verdana"/>
              </a:rPr>
              <a:t>n</a:t>
            </a:r>
            <a:r>
              <a:rPr sz="2700" spc="-204" dirty="0">
                <a:latin typeface="Verdana"/>
                <a:cs typeface="Verdana"/>
              </a:rPr>
              <a:t>a</a:t>
            </a:r>
            <a:r>
              <a:rPr sz="2700" spc="-200" dirty="0">
                <a:latin typeface="Verdana"/>
                <a:cs typeface="Verdana"/>
              </a:rPr>
              <a:t>l</a:t>
            </a:r>
            <a:r>
              <a:rPr sz="2700" spc="-325" dirty="0">
                <a:latin typeface="Verdana"/>
                <a:cs typeface="Verdana"/>
              </a:rPr>
              <a:t>y</a:t>
            </a:r>
            <a:r>
              <a:rPr sz="2700" spc="-200" dirty="0">
                <a:latin typeface="Verdana"/>
                <a:cs typeface="Verdana"/>
              </a:rPr>
              <a:t>s</a:t>
            </a:r>
            <a:r>
              <a:rPr sz="2700" spc="-120" dirty="0">
                <a:latin typeface="Verdana"/>
                <a:cs typeface="Verdana"/>
              </a:rPr>
              <a:t>i</a:t>
            </a:r>
            <a:r>
              <a:rPr sz="2700" spc="-175" dirty="0">
                <a:latin typeface="Verdana"/>
                <a:cs typeface="Verdana"/>
              </a:rPr>
              <a:t>s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370" dirty="0">
                <a:latin typeface="Verdana"/>
                <a:cs typeface="Verdana"/>
              </a:rPr>
              <a:t>(</a:t>
            </a:r>
            <a:r>
              <a:rPr sz="2700" spc="-170" dirty="0">
                <a:latin typeface="Verdana"/>
                <a:cs typeface="Verdana"/>
              </a:rPr>
              <a:t>E</a:t>
            </a:r>
            <a:r>
              <a:rPr sz="2700" spc="-290" dirty="0">
                <a:latin typeface="Verdana"/>
                <a:cs typeface="Verdana"/>
              </a:rPr>
              <a:t>D</a:t>
            </a:r>
            <a:r>
              <a:rPr sz="2700" spc="-110" dirty="0">
                <a:latin typeface="Verdana"/>
                <a:cs typeface="Verdana"/>
              </a:rPr>
              <a:t>A</a:t>
            </a:r>
            <a:r>
              <a:rPr sz="2700" spc="-370" dirty="0">
                <a:latin typeface="Verdana"/>
                <a:cs typeface="Verdana"/>
              </a:rPr>
              <a:t>)</a:t>
            </a:r>
            <a:r>
              <a:rPr sz="2700" spc="-570" dirty="0">
                <a:latin typeface="Verdana"/>
                <a:cs typeface="Verdana"/>
              </a:rPr>
              <a:t>:</a:t>
            </a:r>
            <a:endParaRPr sz="2700">
              <a:latin typeface="Verdana"/>
              <a:cs typeface="Verdana"/>
            </a:endParaRPr>
          </a:p>
          <a:p>
            <a:pPr marL="12700" marR="713105">
              <a:lnSpc>
                <a:spcPts val="3229"/>
              </a:lnSpc>
              <a:spcBef>
                <a:spcPts val="110"/>
              </a:spcBef>
            </a:pPr>
            <a:r>
              <a:rPr sz="2700" spc="-185" dirty="0">
                <a:latin typeface="Verdana"/>
                <a:cs typeface="Verdana"/>
              </a:rPr>
              <a:t>Conduct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exploratory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160" dirty="0">
                <a:latin typeface="Verdana"/>
                <a:cs typeface="Verdana"/>
              </a:rPr>
              <a:t>data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analysis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130" dirty="0">
                <a:latin typeface="Verdana"/>
                <a:cs typeface="Verdana"/>
              </a:rPr>
              <a:t>to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gain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insights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170" dirty="0">
                <a:latin typeface="Verdana"/>
                <a:cs typeface="Verdana"/>
              </a:rPr>
              <a:t>into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the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dataset.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Visualize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relationships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between </a:t>
            </a:r>
            <a:r>
              <a:rPr sz="2700" spc="-935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variables,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65" dirty="0">
                <a:latin typeface="Verdana"/>
                <a:cs typeface="Verdana"/>
              </a:rPr>
              <a:t>identify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patterns,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trends,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and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correlations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60" dirty="0">
                <a:latin typeface="Verdana"/>
                <a:cs typeface="Verdana"/>
              </a:rPr>
              <a:t>that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335" dirty="0">
                <a:latin typeface="Verdana"/>
                <a:cs typeface="Verdana"/>
              </a:rPr>
              <a:t>may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influence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restaurant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265" dirty="0">
                <a:latin typeface="Verdana"/>
                <a:cs typeface="Verdana"/>
              </a:rPr>
              <a:t>revenue.</a:t>
            </a:r>
            <a:endParaRPr sz="2700">
              <a:latin typeface="Verdana"/>
              <a:cs typeface="Verdana"/>
            </a:endParaRPr>
          </a:p>
          <a:p>
            <a:pPr marL="12700">
              <a:lnSpc>
                <a:spcPts val="3229"/>
              </a:lnSpc>
              <a:spcBef>
                <a:spcPts val="3100"/>
              </a:spcBef>
            </a:pPr>
            <a:r>
              <a:rPr sz="2700" spc="-375" dirty="0">
                <a:latin typeface="Verdana"/>
                <a:cs typeface="Verdana"/>
              </a:rPr>
              <a:t>*</a:t>
            </a:r>
            <a:r>
              <a:rPr sz="2700" spc="-220" dirty="0">
                <a:latin typeface="Verdana"/>
                <a:cs typeface="Verdana"/>
              </a:rPr>
              <a:t>M</a:t>
            </a:r>
            <a:r>
              <a:rPr sz="2700" spc="-210" dirty="0">
                <a:latin typeface="Verdana"/>
                <a:cs typeface="Verdana"/>
              </a:rPr>
              <a:t>o</a:t>
            </a:r>
            <a:r>
              <a:rPr sz="2700" spc="-175" dirty="0">
                <a:latin typeface="Verdana"/>
                <a:cs typeface="Verdana"/>
              </a:rPr>
              <a:t>d</a:t>
            </a:r>
            <a:r>
              <a:rPr sz="2700" spc="-220" dirty="0">
                <a:latin typeface="Verdana"/>
                <a:cs typeface="Verdana"/>
              </a:rPr>
              <a:t>e</a:t>
            </a:r>
            <a:r>
              <a:rPr sz="2700" spc="-175" dirty="0">
                <a:latin typeface="Verdana"/>
                <a:cs typeface="Verdana"/>
              </a:rPr>
              <a:t>l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29" dirty="0">
                <a:latin typeface="Verdana"/>
                <a:cs typeface="Verdana"/>
              </a:rPr>
              <a:t>S</a:t>
            </a:r>
            <a:r>
              <a:rPr sz="2700" spc="-220" dirty="0">
                <a:latin typeface="Verdana"/>
                <a:cs typeface="Verdana"/>
              </a:rPr>
              <a:t>e</a:t>
            </a:r>
            <a:r>
              <a:rPr sz="2700" spc="-200" dirty="0">
                <a:latin typeface="Verdana"/>
                <a:cs typeface="Verdana"/>
              </a:rPr>
              <a:t>l</a:t>
            </a:r>
            <a:r>
              <a:rPr sz="2700" spc="-220" dirty="0">
                <a:latin typeface="Verdana"/>
                <a:cs typeface="Verdana"/>
              </a:rPr>
              <a:t>e</a:t>
            </a:r>
            <a:r>
              <a:rPr sz="2700" spc="-125" dirty="0">
                <a:latin typeface="Verdana"/>
                <a:cs typeface="Verdana"/>
              </a:rPr>
              <a:t>c</a:t>
            </a:r>
            <a:r>
              <a:rPr sz="2700" spc="-75" dirty="0">
                <a:latin typeface="Verdana"/>
                <a:cs typeface="Verdana"/>
              </a:rPr>
              <a:t>t</a:t>
            </a:r>
            <a:r>
              <a:rPr sz="2700" spc="-120" dirty="0">
                <a:latin typeface="Verdana"/>
                <a:cs typeface="Verdana"/>
              </a:rPr>
              <a:t>i</a:t>
            </a:r>
            <a:r>
              <a:rPr sz="2700" spc="-210" dirty="0">
                <a:latin typeface="Verdana"/>
                <a:cs typeface="Verdana"/>
              </a:rPr>
              <a:t>o</a:t>
            </a:r>
            <a:r>
              <a:rPr sz="2700" spc="-285" dirty="0">
                <a:latin typeface="Verdana"/>
                <a:cs typeface="Verdana"/>
              </a:rPr>
              <a:t>n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a</a:t>
            </a:r>
            <a:r>
              <a:rPr sz="2700" spc="-310" dirty="0">
                <a:latin typeface="Verdana"/>
                <a:cs typeface="Verdana"/>
              </a:rPr>
              <a:t>n</a:t>
            </a:r>
            <a:r>
              <a:rPr sz="2700" spc="-150" dirty="0">
                <a:latin typeface="Verdana"/>
                <a:cs typeface="Verdana"/>
              </a:rPr>
              <a:t>d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75" dirty="0">
                <a:latin typeface="Verdana"/>
                <a:cs typeface="Verdana"/>
              </a:rPr>
              <a:t>T</a:t>
            </a:r>
            <a:r>
              <a:rPr sz="2700" spc="-165" dirty="0">
                <a:latin typeface="Verdana"/>
                <a:cs typeface="Verdana"/>
              </a:rPr>
              <a:t>r</a:t>
            </a:r>
            <a:r>
              <a:rPr sz="2700" spc="-204" dirty="0">
                <a:latin typeface="Verdana"/>
                <a:cs typeface="Verdana"/>
              </a:rPr>
              <a:t>a</a:t>
            </a:r>
            <a:r>
              <a:rPr sz="2700" spc="-120" dirty="0">
                <a:latin typeface="Verdana"/>
                <a:cs typeface="Verdana"/>
              </a:rPr>
              <a:t>i</a:t>
            </a:r>
            <a:r>
              <a:rPr sz="2700" spc="-310" dirty="0">
                <a:latin typeface="Verdana"/>
                <a:cs typeface="Verdana"/>
              </a:rPr>
              <a:t>n</a:t>
            </a:r>
            <a:r>
              <a:rPr sz="2700" spc="-120" dirty="0">
                <a:latin typeface="Verdana"/>
                <a:cs typeface="Verdana"/>
              </a:rPr>
              <a:t>i</a:t>
            </a:r>
            <a:r>
              <a:rPr sz="2700" spc="-310" dirty="0">
                <a:latin typeface="Verdana"/>
                <a:cs typeface="Verdana"/>
              </a:rPr>
              <a:t>n</a:t>
            </a:r>
            <a:r>
              <a:rPr sz="2700" spc="-225" dirty="0">
                <a:latin typeface="Verdana"/>
                <a:cs typeface="Verdana"/>
              </a:rPr>
              <a:t>g</a:t>
            </a:r>
            <a:r>
              <a:rPr sz="2700" spc="-570" dirty="0">
                <a:latin typeface="Verdana"/>
                <a:cs typeface="Verdana"/>
              </a:rPr>
              <a:t>:</a:t>
            </a:r>
            <a:endParaRPr sz="2700">
              <a:latin typeface="Verdana"/>
              <a:cs typeface="Verdana"/>
            </a:endParaRPr>
          </a:p>
          <a:p>
            <a:pPr marL="12700" marR="1231900">
              <a:lnSpc>
                <a:spcPts val="3229"/>
              </a:lnSpc>
              <a:spcBef>
                <a:spcPts val="105"/>
              </a:spcBef>
            </a:pPr>
            <a:r>
              <a:rPr sz="2700" spc="-204" dirty="0">
                <a:latin typeface="Verdana"/>
                <a:cs typeface="Verdana"/>
              </a:rPr>
              <a:t>Choose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170" dirty="0">
                <a:latin typeface="Verdana"/>
                <a:cs typeface="Verdana"/>
              </a:rPr>
              <a:t>appropriate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50" dirty="0">
                <a:latin typeface="Verdana"/>
                <a:cs typeface="Verdana"/>
              </a:rPr>
              <a:t>machine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learning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algorithms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120" dirty="0">
                <a:latin typeface="Verdana"/>
                <a:cs typeface="Verdana"/>
              </a:rPr>
              <a:t>for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regression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tasks,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35" dirty="0">
                <a:latin typeface="Verdana"/>
                <a:cs typeface="Verdana"/>
              </a:rPr>
              <a:t>such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as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linear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regression, </a:t>
            </a:r>
            <a:r>
              <a:rPr sz="2700" spc="-935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decision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trees,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54" dirty="0">
                <a:latin typeface="Verdana"/>
                <a:cs typeface="Verdana"/>
              </a:rPr>
              <a:t>random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65" dirty="0">
                <a:latin typeface="Verdana"/>
                <a:cs typeface="Verdana"/>
              </a:rPr>
              <a:t>forests,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gradient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boosting,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75" dirty="0">
                <a:latin typeface="Verdana"/>
                <a:cs typeface="Verdana"/>
              </a:rPr>
              <a:t>or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35" dirty="0">
                <a:latin typeface="Verdana"/>
                <a:cs typeface="Verdana"/>
              </a:rPr>
              <a:t>neural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50" dirty="0">
                <a:latin typeface="Verdana"/>
                <a:cs typeface="Verdana"/>
              </a:rPr>
              <a:t>networks.</a:t>
            </a:r>
            <a:endParaRPr sz="2700">
              <a:latin typeface="Verdana"/>
              <a:cs typeface="Verdana"/>
            </a:endParaRPr>
          </a:p>
          <a:p>
            <a:pPr marL="12700">
              <a:lnSpc>
                <a:spcPts val="3229"/>
              </a:lnSpc>
              <a:spcBef>
                <a:spcPts val="3100"/>
              </a:spcBef>
            </a:pPr>
            <a:r>
              <a:rPr sz="2700" spc="-375" dirty="0">
                <a:latin typeface="Verdana"/>
                <a:cs typeface="Verdana"/>
              </a:rPr>
              <a:t>*</a:t>
            </a:r>
            <a:r>
              <a:rPr sz="2700" spc="-220" dirty="0">
                <a:latin typeface="Verdana"/>
                <a:cs typeface="Verdana"/>
              </a:rPr>
              <a:t>M</a:t>
            </a:r>
            <a:r>
              <a:rPr sz="2700" spc="-210" dirty="0">
                <a:latin typeface="Verdana"/>
                <a:cs typeface="Verdana"/>
              </a:rPr>
              <a:t>o</a:t>
            </a:r>
            <a:r>
              <a:rPr sz="2700" spc="-310" dirty="0">
                <a:latin typeface="Verdana"/>
                <a:cs typeface="Verdana"/>
              </a:rPr>
              <a:t>n</a:t>
            </a:r>
            <a:r>
              <a:rPr sz="2700" spc="-120" dirty="0">
                <a:latin typeface="Verdana"/>
                <a:cs typeface="Verdana"/>
              </a:rPr>
              <a:t>i</a:t>
            </a:r>
            <a:r>
              <a:rPr sz="2700" spc="-75" dirty="0">
                <a:latin typeface="Verdana"/>
                <a:cs typeface="Verdana"/>
              </a:rPr>
              <a:t>t</a:t>
            </a:r>
            <a:r>
              <a:rPr sz="2700" spc="-210" dirty="0">
                <a:latin typeface="Verdana"/>
                <a:cs typeface="Verdana"/>
              </a:rPr>
              <a:t>o</a:t>
            </a:r>
            <a:r>
              <a:rPr sz="2700" spc="-165" dirty="0">
                <a:latin typeface="Verdana"/>
                <a:cs typeface="Verdana"/>
              </a:rPr>
              <a:t>r</a:t>
            </a:r>
            <a:r>
              <a:rPr sz="2700" spc="-120" dirty="0">
                <a:latin typeface="Verdana"/>
                <a:cs typeface="Verdana"/>
              </a:rPr>
              <a:t>i</a:t>
            </a:r>
            <a:r>
              <a:rPr sz="2700" spc="-310" dirty="0">
                <a:latin typeface="Verdana"/>
                <a:cs typeface="Verdana"/>
              </a:rPr>
              <a:t>n</a:t>
            </a:r>
            <a:r>
              <a:rPr sz="2700" spc="-200" dirty="0">
                <a:latin typeface="Verdana"/>
                <a:cs typeface="Verdana"/>
              </a:rPr>
              <a:t>g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a</a:t>
            </a:r>
            <a:r>
              <a:rPr sz="2700" spc="-310" dirty="0">
                <a:latin typeface="Verdana"/>
                <a:cs typeface="Verdana"/>
              </a:rPr>
              <a:t>n</a:t>
            </a:r>
            <a:r>
              <a:rPr sz="2700" spc="-150" dirty="0">
                <a:latin typeface="Verdana"/>
                <a:cs typeface="Verdana"/>
              </a:rPr>
              <a:t>d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M</a:t>
            </a:r>
            <a:r>
              <a:rPr sz="2700" spc="-204" dirty="0">
                <a:latin typeface="Verdana"/>
                <a:cs typeface="Verdana"/>
              </a:rPr>
              <a:t>a</a:t>
            </a:r>
            <a:r>
              <a:rPr sz="2700" spc="-120" dirty="0">
                <a:latin typeface="Verdana"/>
                <a:cs typeface="Verdana"/>
              </a:rPr>
              <a:t>i</a:t>
            </a:r>
            <a:r>
              <a:rPr sz="2700" spc="-310" dirty="0">
                <a:latin typeface="Verdana"/>
                <a:cs typeface="Verdana"/>
              </a:rPr>
              <a:t>n</a:t>
            </a:r>
            <a:r>
              <a:rPr sz="2700" spc="-75" dirty="0">
                <a:latin typeface="Verdana"/>
                <a:cs typeface="Verdana"/>
              </a:rPr>
              <a:t>t</a:t>
            </a:r>
            <a:r>
              <a:rPr sz="2700" spc="-220" dirty="0">
                <a:latin typeface="Verdana"/>
                <a:cs typeface="Verdana"/>
              </a:rPr>
              <a:t>e</a:t>
            </a:r>
            <a:r>
              <a:rPr sz="2700" spc="-310" dirty="0">
                <a:latin typeface="Verdana"/>
                <a:cs typeface="Verdana"/>
              </a:rPr>
              <a:t>n</a:t>
            </a:r>
            <a:r>
              <a:rPr sz="2700" spc="-204" dirty="0">
                <a:latin typeface="Verdana"/>
                <a:cs typeface="Verdana"/>
              </a:rPr>
              <a:t>a</a:t>
            </a:r>
            <a:r>
              <a:rPr sz="2700" spc="-310" dirty="0">
                <a:latin typeface="Verdana"/>
                <a:cs typeface="Verdana"/>
              </a:rPr>
              <a:t>n</a:t>
            </a:r>
            <a:r>
              <a:rPr sz="2700" spc="-125" dirty="0">
                <a:latin typeface="Verdana"/>
                <a:cs typeface="Verdana"/>
              </a:rPr>
              <a:t>c</a:t>
            </a:r>
            <a:r>
              <a:rPr sz="2700" spc="-220" dirty="0">
                <a:latin typeface="Verdana"/>
                <a:cs typeface="Verdana"/>
              </a:rPr>
              <a:t>e</a:t>
            </a:r>
            <a:r>
              <a:rPr sz="2700" spc="-570" dirty="0">
                <a:latin typeface="Verdana"/>
                <a:cs typeface="Verdana"/>
              </a:rPr>
              <a:t>:</a:t>
            </a:r>
            <a:endParaRPr sz="2700">
              <a:latin typeface="Verdana"/>
              <a:cs typeface="Verdana"/>
            </a:endParaRPr>
          </a:p>
          <a:p>
            <a:pPr marL="12700" marR="5080">
              <a:lnSpc>
                <a:spcPts val="3220"/>
              </a:lnSpc>
              <a:spcBef>
                <a:spcPts val="120"/>
              </a:spcBef>
            </a:pPr>
            <a:r>
              <a:rPr sz="2700" spc="-225" dirty="0">
                <a:latin typeface="Verdana"/>
                <a:cs typeface="Verdana"/>
              </a:rPr>
              <a:t>Continuously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monitor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the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45" dirty="0">
                <a:latin typeface="Verdana"/>
                <a:cs typeface="Verdana"/>
              </a:rPr>
              <a:t>model's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performance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in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production,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tracking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145" dirty="0">
                <a:latin typeface="Verdana"/>
                <a:cs typeface="Verdana"/>
              </a:rPr>
              <a:t>forecast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accuracy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and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identifying </a:t>
            </a:r>
            <a:r>
              <a:rPr sz="2700" spc="-935" dirty="0">
                <a:latin typeface="Verdana"/>
                <a:cs typeface="Verdana"/>
              </a:rPr>
              <a:t> </a:t>
            </a:r>
            <a:r>
              <a:rPr sz="2700" spc="-270" dirty="0">
                <a:latin typeface="Verdana"/>
                <a:cs typeface="Verdana"/>
              </a:rPr>
              <a:t>any</a:t>
            </a:r>
            <a:r>
              <a:rPr sz="2700" spc="-24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deviations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75" dirty="0">
                <a:latin typeface="Verdana"/>
                <a:cs typeface="Verdana"/>
              </a:rPr>
              <a:t>or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50" dirty="0">
                <a:latin typeface="Verdana"/>
                <a:cs typeface="Verdana"/>
              </a:rPr>
              <a:t>anomalies.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956" y="1558968"/>
            <a:ext cx="6647815" cy="930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114675" algn="l"/>
              </a:tabLst>
            </a:pPr>
            <a:r>
              <a:rPr sz="5900" i="0" spc="15" dirty="0">
                <a:latin typeface="Arial"/>
                <a:cs typeface="Arial"/>
              </a:rPr>
              <a:t>System	Approach</a:t>
            </a:r>
            <a:endParaRPr sz="5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379" y="3640687"/>
            <a:ext cx="16209010" cy="27114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700" spc="40" dirty="0">
                <a:solidFill>
                  <a:srgbClr val="0E0E0E"/>
                </a:solidFill>
                <a:latin typeface="Lucida Sans Unicode"/>
                <a:cs typeface="Lucida Sans Unicode"/>
              </a:rPr>
              <a:t>*</a:t>
            </a:r>
            <a:r>
              <a:rPr sz="2700" spc="15" dirty="0">
                <a:solidFill>
                  <a:srgbClr val="0E0E0E"/>
                </a:solidFill>
                <a:latin typeface="Lucida Sans Unicode"/>
                <a:cs typeface="Lucida Sans Unicode"/>
              </a:rPr>
              <a:t>F</a:t>
            </a:r>
            <a:r>
              <a:rPr sz="2700" spc="-114" dirty="0">
                <a:solidFill>
                  <a:srgbClr val="0E0E0E"/>
                </a:solidFill>
                <a:latin typeface="Lucida Sans Unicode"/>
                <a:cs typeface="Lucida Sans Unicode"/>
              </a:rPr>
              <a:t>ee</a:t>
            </a:r>
            <a:r>
              <a:rPr sz="2700" spc="-195" dirty="0">
                <a:solidFill>
                  <a:srgbClr val="0E0E0E"/>
                </a:solidFill>
                <a:latin typeface="Lucida Sans Unicode"/>
                <a:cs typeface="Lucida Sans Unicode"/>
              </a:rPr>
              <a:t>db</a:t>
            </a:r>
            <a:r>
              <a:rPr sz="2700" spc="-75" dirty="0">
                <a:solidFill>
                  <a:srgbClr val="0E0E0E"/>
                </a:solidFill>
                <a:latin typeface="Lucida Sans Unicode"/>
                <a:cs typeface="Lucida Sans Unicode"/>
              </a:rPr>
              <a:t>a</a:t>
            </a:r>
            <a:r>
              <a:rPr sz="2700" spc="-100" dirty="0">
                <a:solidFill>
                  <a:srgbClr val="0E0E0E"/>
                </a:solidFill>
                <a:latin typeface="Lucida Sans Unicode"/>
                <a:cs typeface="Lucida Sans Unicode"/>
              </a:rPr>
              <a:t>c</a:t>
            </a:r>
            <a:r>
              <a:rPr sz="2700" spc="-295" dirty="0">
                <a:solidFill>
                  <a:srgbClr val="0E0E0E"/>
                </a:solidFill>
                <a:latin typeface="Lucida Sans Unicode"/>
                <a:cs typeface="Lucida Sans Unicode"/>
              </a:rPr>
              <a:t>k</a:t>
            </a:r>
            <a:r>
              <a:rPr sz="2700" spc="-14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50" dirty="0">
                <a:solidFill>
                  <a:srgbClr val="0E0E0E"/>
                </a:solidFill>
                <a:latin typeface="Lucida Sans Unicode"/>
                <a:cs typeface="Lucida Sans Unicode"/>
              </a:rPr>
              <a:t>L</a:t>
            </a:r>
            <a:r>
              <a:rPr sz="2700" spc="-229" dirty="0">
                <a:solidFill>
                  <a:srgbClr val="0E0E0E"/>
                </a:solidFill>
                <a:latin typeface="Lucida Sans Unicode"/>
                <a:cs typeface="Lucida Sans Unicode"/>
              </a:rPr>
              <a:t>oo</a:t>
            </a:r>
            <a:r>
              <a:rPr sz="2700" spc="-195" dirty="0">
                <a:solidFill>
                  <a:srgbClr val="0E0E0E"/>
                </a:solidFill>
                <a:latin typeface="Lucida Sans Unicode"/>
                <a:cs typeface="Lucida Sans Unicode"/>
              </a:rPr>
              <a:t>p</a:t>
            </a:r>
            <a:r>
              <a:rPr sz="2700" spc="-200" dirty="0">
                <a:solidFill>
                  <a:srgbClr val="0E0E0E"/>
                </a:solidFill>
                <a:latin typeface="Lucida Sans Unicode"/>
                <a:cs typeface="Lucida Sans Unicode"/>
              </a:rPr>
              <a:t>:</a:t>
            </a:r>
            <a:endParaRPr sz="2700">
              <a:latin typeface="Lucida Sans Unicode"/>
              <a:cs typeface="Lucida Sans Unicode"/>
            </a:endParaRPr>
          </a:p>
          <a:p>
            <a:pPr marL="12700" marR="5080">
              <a:lnSpc>
                <a:spcPct val="108800"/>
              </a:lnSpc>
            </a:pP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Establish </a:t>
            </a:r>
            <a:r>
              <a:rPr sz="2700" spc="-50" dirty="0">
                <a:solidFill>
                  <a:srgbClr val="0E0E0E"/>
                </a:solidFill>
                <a:latin typeface="Lucida Sans Unicode"/>
                <a:cs typeface="Lucida Sans Unicode"/>
              </a:rPr>
              <a:t>a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40" dirty="0">
                <a:solidFill>
                  <a:srgbClr val="0E0E0E"/>
                </a:solidFill>
                <a:latin typeface="Lucida Sans Unicode"/>
                <a:cs typeface="Lucida Sans Unicode"/>
              </a:rPr>
              <a:t>feedback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220" dirty="0">
                <a:solidFill>
                  <a:srgbClr val="0E0E0E"/>
                </a:solidFill>
                <a:latin typeface="Lucida Sans Unicode"/>
                <a:cs typeface="Lucida Sans Unicode"/>
              </a:rPr>
              <a:t>loop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14" dirty="0">
                <a:solidFill>
                  <a:srgbClr val="0E0E0E"/>
                </a:solidFill>
                <a:latin typeface="Lucida Sans Unicode"/>
                <a:cs typeface="Lucida Sans Unicode"/>
              </a:rPr>
              <a:t>to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gather </a:t>
            </a:r>
            <a:r>
              <a:rPr sz="2700" spc="-180" dirty="0">
                <a:solidFill>
                  <a:srgbClr val="0E0E0E"/>
                </a:solidFill>
                <a:latin typeface="Lucida Sans Unicode"/>
                <a:cs typeface="Lucida Sans Unicode"/>
              </a:rPr>
              <a:t>insights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90" dirty="0">
                <a:solidFill>
                  <a:srgbClr val="0E0E0E"/>
                </a:solidFill>
                <a:latin typeface="Lucida Sans Unicode"/>
                <a:cs typeface="Lucida Sans Unicode"/>
              </a:rPr>
              <a:t>from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25" dirty="0">
                <a:solidFill>
                  <a:srgbClr val="0E0E0E"/>
                </a:solidFill>
                <a:latin typeface="Lucida Sans Unicode"/>
                <a:cs typeface="Lucida Sans Unicode"/>
              </a:rPr>
              <a:t>restaurant</a:t>
            </a:r>
            <a:r>
              <a:rPr sz="2700" spc="-13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70" dirty="0">
                <a:solidFill>
                  <a:srgbClr val="0E0E0E"/>
                </a:solidFill>
                <a:latin typeface="Lucida Sans Unicode"/>
                <a:cs typeface="Lucida Sans Unicode"/>
              </a:rPr>
              <a:t>stakeholders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75" dirty="0">
                <a:solidFill>
                  <a:srgbClr val="0E0E0E"/>
                </a:solidFill>
                <a:latin typeface="Lucida Sans Unicode"/>
                <a:cs typeface="Lucida Sans Unicode"/>
              </a:rPr>
              <a:t>and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45" dirty="0">
                <a:solidFill>
                  <a:srgbClr val="0E0E0E"/>
                </a:solidFill>
                <a:latin typeface="Lucida Sans Unicode"/>
                <a:cs typeface="Lucida Sans Unicode"/>
              </a:rPr>
              <a:t>incorporate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70" dirty="0">
                <a:solidFill>
                  <a:srgbClr val="0E0E0E"/>
                </a:solidFill>
                <a:latin typeface="Lucida Sans Unicode"/>
                <a:cs typeface="Lucida Sans Unicode"/>
              </a:rPr>
              <a:t>user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40" dirty="0">
                <a:solidFill>
                  <a:srgbClr val="0E0E0E"/>
                </a:solidFill>
                <a:latin typeface="Lucida Sans Unicode"/>
                <a:cs typeface="Lucida Sans Unicode"/>
              </a:rPr>
              <a:t>feedback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65" dirty="0">
                <a:solidFill>
                  <a:srgbClr val="0E0E0E"/>
                </a:solidFill>
                <a:latin typeface="Lucida Sans Unicode"/>
                <a:cs typeface="Lucida Sans Unicode"/>
              </a:rPr>
              <a:t>into </a:t>
            </a:r>
            <a:r>
              <a:rPr sz="2700" spc="-84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229" dirty="0">
                <a:solidFill>
                  <a:srgbClr val="0E0E0E"/>
                </a:solidFill>
                <a:latin typeface="Lucida Sans Unicode"/>
                <a:cs typeface="Lucida Sans Unicode"/>
              </a:rPr>
              <a:t>model</a:t>
            </a:r>
            <a:r>
              <a:rPr sz="2700" spc="-15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60" dirty="0">
                <a:solidFill>
                  <a:srgbClr val="0E0E0E"/>
                </a:solidFill>
                <a:latin typeface="Lucida Sans Unicode"/>
                <a:cs typeface="Lucida Sans Unicode"/>
              </a:rPr>
              <a:t>refinement</a:t>
            </a:r>
            <a:r>
              <a:rPr sz="2700" spc="-14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75" dirty="0">
                <a:solidFill>
                  <a:srgbClr val="0E0E0E"/>
                </a:solidFill>
                <a:latin typeface="Lucida Sans Unicode"/>
                <a:cs typeface="Lucida Sans Unicode"/>
              </a:rPr>
              <a:t>and</a:t>
            </a:r>
            <a:r>
              <a:rPr sz="2700" spc="-145" dirty="0">
                <a:solidFill>
                  <a:srgbClr val="0E0E0E"/>
                </a:solidFill>
                <a:latin typeface="Lucida Sans Unicode"/>
                <a:cs typeface="Lucida Sans Unicode"/>
              </a:rPr>
              <a:t> future </a:t>
            </a:r>
            <a:r>
              <a:rPr sz="2700" spc="-140" dirty="0">
                <a:solidFill>
                  <a:srgbClr val="0E0E0E"/>
                </a:solidFill>
                <a:latin typeface="Lucida Sans Unicode"/>
                <a:cs typeface="Lucida Sans Unicode"/>
              </a:rPr>
              <a:t>iterations.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sz="2700" spc="-175" dirty="0">
                <a:solidFill>
                  <a:srgbClr val="0E0E0E"/>
                </a:solidFill>
                <a:latin typeface="Lucida Sans Unicode"/>
                <a:cs typeface="Lucida Sans Unicode"/>
              </a:rPr>
              <a:t>*Deployment:</a:t>
            </a:r>
            <a:endParaRPr sz="2700">
              <a:latin typeface="Lucida Sans Unicode"/>
              <a:cs typeface="Lucida Sans Unicode"/>
            </a:endParaRPr>
          </a:p>
          <a:p>
            <a:pPr marL="12700" marR="22860">
              <a:lnSpc>
                <a:spcPct val="108800"/>
              </a:lnSpc>
            </a:pPr>
            <a:r>
              <a:rPr sz="2700" spc="-190" dirty="0">
                <a:solidFill>
                  <a:srgbClr val="0E0E0E"/>
                </a:solidFill>
                <a:latin typeface="Lucida Sans Unicode"/>
                <a:cs typeface="Lucida Sans Unicode"/>
              </a:rPr>
              <a:t>Deploy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30" dirty="0">
                <a:solidFill>
                  <a:srgbClr val="0E0E0E"/>
                </a:solidFill>
                <a:latin typeface="Lucida Sans Unicode"/>
                <a:cs typeface="Lucida Sans Unicode"/>
              </a:rPr>
              <a:t>the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trained</a:t>
            </a:r>
            <a:r>
              <a:rPr sz="2700" spc="-13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229" dirty="0">
                <a:solidFill>
                  <a:srgbClr val="0E0E0E"/>
                </a:solidFill>
                <a:latin typeface="Lucida Sans Unicode"/>
                <a:cs typeface="Lucida Sans Unicode"/>
              </a:rPr>
              <a:t>model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65" dirty="0">
                <a:solidFill>
                  <a:srgbClr val="0E0E0E"/>
                </a:solidFill>
                <a:latin typeface="Lucida Sans Unicode"/>
                <a:cs typeface="Lucida Sans Unicode"/>
              </a:rPr>
              <a:t>into</a:t>
            </a:r>
            <a:r>
              <a:rPr sz="2700" spc="-13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50" dirty="0">
                <a:solidFill>
                  <a:srgbClr val="0E0E0E"/>
                </a:solidFill>
                <a:latin typeface="Lucida Sans Unicode"/>
                <a:cs typeface="Lucida Sans Unicode"/>
              </a:rPr>
              <a:t>a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80" dirty="0">
                <a:solidFill>
                  <a:srgbClr val="0E0E0E"/>
                </a:solidFill>
                <a:latin typeface="Lucida Sans Unicode"/>
                <a:cs typeface="Lucida Sans Unicode"/>
              </a:rPr>
              <a:t>production</a:t>
            </a:r>
            <a:r>
              <a:rPr sz="2700" spc="-13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85" dirty="0">
                <a:solidFill>
                  <a:srgbClr val="0E0E0E"/>
                </a:solidFill>
                <a:latin typeface="Lucida Sans Unicode"/>
                <a:cs typeface="Lucida Sans Unicode"/>
              </a:rPr>
              <a:t>environment,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30" dirty="0">
                <a:solidFill>
                  <a:srgbClr val="0E0E0E"/>
                </a:solidFill>
                <a:latin typeface="Lucida Sans Unicode"/>
                <a:cs typeface="Lucida Sans Unicode"/>
              </a:rPr>
              <a:t>either </a:t>
            </a:r>
            <a:r>
              <a:rPr sz="2700" spc="-110" dirty="0">
                <a:solidFill>
                  <a:srgbClr val="0E0E0E"/>
                </a:solidFill>
                <a:latin typeface="Lucida Sans Unicode"/>
                <a:cs typeface="Lucida Sans Unicode"/>
              </a:rPr>
              <a:t>as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50" dirty="0">
                <a:solidFill>
                  <a:srgbClr val="0E0E0E"/>
                </a:solidFill>
                <a:latin typeface="Lucida Sans Unicode"/>
                <a:cs typeface="Lucida Sans Unicode"/>
              </a:rPr>
              <a:t>a</a:t>
            </a:r>
            <a:r>
              <a:rPr sz="2700" spc="-13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65" dirty="0">
                <a:solidFill>
                  <a:srgbClr val="0E0E0E"/>
                </a:solidFill>
                <a:latin typeface="Lucida Sans Unicode"/>
                <a:cs typeface="Lucida Sans Unicode"/>
              </a:rPr>
              <a:t>standalone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55" dirty="0">
                <a:solidFill>
                  <a:srgbClr val="0E0E0E"/>
                </a:solidFill>
                <a:latin typeface="Lucida Sans Unicode"/>
                <a:cs typeface="Lucida Sans Unicode"/>
              </a:rPr>
              <a:t>application</a:t>
            </a:r>
            <a:r>
              <a:rPr sz="2700" spc="-13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60" dirty="0">
                <a:solidFill>
                  <a:srgbClr val="0E0E0E"/>
                </a:solidFill>
                <a:latin typeface="Lucida Sans Unicode"/>
                <a:cs typeface="Lucida Sans Unicode"/>
              </a:rPr>
              <a:t>or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30" dirty="0">
                <a:solidFill>
                  <a:srgbClr val="0E0E0E"/>
                </a:solidFill>
                <a:latin typeface="Lucida Sans Unicode"/>
                <a:cs typeface="Lucida Sans Unicode"/>
              </a:rPr>
              <a:t>integrated </a:t>
            </a:r>
            <a:r>
              <a:rPr sz="2700" spc="-165" dirty="0">
                <a:solidFill>
                  <a:srgbClr val="0E0E0E"/>
                </a:solidFill>
                <a:latin typeface="Lucida Sans Unicode"/>
                <a:cs typeface="Lucida Sans Unicode"/>
              </a:rPr>
              <a:t>into </a:t>
            </a:r>
            <a:r>
              <a:rPr sz="2700" spc="-84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75" dirty="0">
                <a:solidFill>
                  <a:srgbClr val="0E0E0E"/>
                </a:solidFill>
                <a:latin typeface="Lucida Sans Unicode"/>
                <a:cs typeface="Lucida Sans Unicode"/>
              </a:rPr>
              <a:t>existing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25" dirty="0">
                <a:solidFill>
                  <a:srgbClr val="0E0E0E"/>
                </a:solidFill>
                <a:latin typeface="Lucida Sans Unicode"/>
                <a:cs typeface="Lucida Sans Unicode"/>
              </a:rPr>
              <a:t>restaurant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95" dirty="0">
                <a:solidFill>
                  <a:srgbClr val="0E0E0E"/>
                </a:solidFill>
                <a:latin typeface="Lucida Sans Unicode"/>
                <a:cs typeface="Lucida Sans Unicode"/>
              </a:rPr>
              <a:t>management</a:t>
            </a:r>
            <a:r>
              <a:rPr sz="2700" spc="-13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70" dirty="0">
                <a:solidFill>
                  <a:srgbClr val="0E0E0E"/>
                </a:solidFill>
                <a:latin typeface="Lucida Sans Unicode"/>
                <a:cs typeface="Lucida Sans Unicode"/>
              </a:rPr>
              <a:t>systems.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45" dirty="0">
                <a:solidFill>
                  <a:srgbClr val="0E0E0E"/>
                </a:solidFill>
                <a:latin typeface="Lucida Sans Unicode"/>
                <a:cs typeface="Lucida Sans Unicode"/>
              </a:rPr>
              <a:t>Ensure</a:t>
            </a:r>
            <a:r>
              <a:rPr sz="2700" spc="-13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40" dirty="0">
                <a:solidFill>
                  <a:srgbClr val="0E0E0E"/>
                </a:solidFill>
                <a:latin typeface="Lucida Sans Unicode"/>
                <a:cs typeface="Lucida Sans Unicode"/>
              </a:rPr>
              <a:t>scalability,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45" dirty="0">
                <a:solidFill>
                  <a:srgbClr val="0E0E0E"/>
                </a:solidFill>
                <a:latin typeface="Lucida Sans Unicode"/>
                <a:cs typeface="Lucida Sans Unicode"/>
              </a:rPr>
              <a:t>reliability,</a:t>
            </a:r>
            <a:r>
              <a:rPr sz="2700" spc="-13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75" dirty="0">
                <a:solidFill>
                  <a:srgbClr val="0E0E0E"/>
                </a:solidFill>
                <a:latin typeface="Lucida Sans Unicode"/>
                <a:cs typeface="Lucida Sans Unicode"/>
              </a:rPr>
              <a:t>and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80" dirty="0">
                <a:solidFill>
                  <a:srgbClr val="0E0E0E"/>
                </a:solidFill>
                <a:latin typeface="Lucida Sans Unicode"/>
                <a:cs typeface="Lucida Sans Unicode"/>
              </a:rPr>
              <a:t>real-time</a:t>
            </a:r>
            <a:r>
              <a:rPr sz="2700" spc="-13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75" dirty="0">
                <a:solidFill>
                  <a:srgbClr val="0E0E0E"/>
                </a:solidFill>
                <a:latin typeface="Lucida Sans Unicode"/>
                <a:cs typeface="Lucida Sans Unicode"/>
              </a:rPr>
              <a:t>processing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40" dirty="0">
                <a:solidFill>
                  <a:srgbClr val="0E0E0E"/>
                </a:solidFill>
                <a:latin typeface="Lucida Sans Unicode"/>
                <a:cs typeface="Lucida Sans Unicode"/>
              </a:rPr>
              <a:t>capability.</a:t>
            </a:r>
            <a:endParaRPr sz="2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8544" y="1280785"/>
            <a:ext cx="8867775" cy="930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900" i="0" spc="15" dirty="0">
                <a:latin typeface="Arial"/>
                <a:cs typeface="Arial"/>
              </a:rPr>
              <a:t>Algorithm</a:t>
            </a:r>
            <a:r>
              <a:rPr sz="5900" i="0" spc="-20" dirty="0">
                <a:latin typeface="Arial"/>
                <a:cs typeface="Arial"/>
              </a:rPr>
              <a:t> </a:t>
            </a:r>
            <a:r>
              <a:rPr sz="5900" i="0" spc="25" dirty="0">
                <a:latin typeface="Arial"/>
                <a:cs typeface="Arial"/>
              </a:rPr>
              <a:t>&amp;</a:t>
            </a:r>
            <a:r>
              <a:rPr sz="5900" i="0" spc="-15" dirty="0">
                <a:latin typeface="Arial"/>
                <a:cs typeface="Arial"/>
              </a:rPr>
              <a:t> </a:t>
            </a:r>
            <a:r>
              <a:rPr sz="5900" i="0" spc="15" dirty="0">
                <a:latin typeface="Arial"/>
                <a:cs typeface="Arial"/>
              </a:rPr>
              <a:t>Deployment</a:t>
            </a:r>
            <a:endParaRPr sz="5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102" y="3686810"/>
            <a:ext cx="123824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102" y="4944110"/>
            <a:ext cx="123824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102" y="6620510"/>
            <a:ext cx="123824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102" y="7458710"/>
            <a:ext cx="123824" cy="1238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0527" y="3091180"/>
            <a:ext cx="17037685" cy="50546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0029" indent="-227965">
              <a:lnSpc>
                <a:spcPct val="100000"/>
              </a:lnSpc>
              <a:spcBef>
                <a:spcPts val="340"/>
              </a:spcBef>
              <a:buSzPct val="96078"/>
              <a:buAutoNum type="arabicParenR"/>
              <a:tabLst>
                <a:tab pos="240665" algn="l"/>
              </a:tabLst>
            </a:pPr>
            <a:r>
              <a:rPr sz="2550" spc="-10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550" spc="-1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55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550" spc="-7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550" spc="-29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2550" spc="-44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550" spc="-12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550" spc="-7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55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550" spc="-29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550" spc="-54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2550">
              <a:latin typeface="Verdana"/>
              <a:cs typeface="Verdana"/>
            </a:endParaRPr>
          </a:p>
          <a:p>
            <a:pPr marL="473709" marR="273050">
              <a:lnSpc>
                <a:spcPct val="107800"/>
              </a:lnSpc>
            </a:pP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Time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Series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Forecasting </a:t>
            </a:r>
            <a:r>
              <a:rPr sz="2550" spc="-229" dirty="0">
                <a:solidFill>
                  <a:srgbClr val="404040"/>
                </a:solidFill>
                <a:latin typeface="Verdana"/>
                <a:cs typeface="Verdana"/>
              </a:rPr>
              <a:t>Algorithms: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Time </a:t>
            </a:r>
            <a:r>
              <a:rPr sz="2550" spc="-175" dirty="0">
                <a:solidFill>
                  <a:srgbClr val="404040"/>
                </a:solidFill>
                <a:latin typeface="Verdana"/>
                <a:cs typeface="Verdana"/>
              </a:rPr>
              <a:t>series </a:t>
            </a:r>
            <a:r>
              <a:rPr sz="2550" spc="-160" dirty="0">
                <a:solidFill>
                  <a:srgbClr val="404040"/>
                </a:solidFill>
                <a:latin typeface="Verdana"/>
                <a:cs typeface="Verdana"/>
              </a:rPr>
              <a:t>forecasting 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methods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like 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ARIMA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(AutoRegressive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Integrated 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Moving </a:t>
            </a:r>
            <a:r>
              <a:rPr sz="2550" spc="-8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Average)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or 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SARIMA 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(Seasonal </a:t>
            </a:r>
            <a:r>
              <a:rPr sz="2550" spc="-240" dirty="0">
                <a:solidFill>
                  <a:srgbClr val="404040"/>
                </a:solidFill>
                <a:latin typeface="Verdana"/>
                <a:cs typeface="Verdana"/>
              </a:rPr>
              <a:t>ARIMA)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are suitable </a:t>
            </a:r>
            <a:r>
              <a:rPr sz="2550" spc="-114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2550" spc="-229" dirty="0">
                <a:solidFill>
                  <a:srgbClr val="404040"/>
                </a:solidFill>
                <a:latin typeface="Verdana"/>
                <a:cs typeface="Verdana"/>
              </a:rPr>
              <a:t>modeling </a:t>
            </a:r>
            <a:r>
              <a:rPr sz="2550" spc="-204" dirty="0">
                <a:solidFill>
                  <a:srgbClr val="404040"/>
                </a:solidFill>
                <a:latin typeface="Verdana"/>
                <a:cs typeface="Verdana"/>
              </a:rPr>
              <a:t>temporal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patterns 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restaurant </a:t>
            </a:r>
            <a:r>
              <a:rPr sz="2550" spc="-240" dirty="0">
                <a:solidFill>
                  <a:srgbClr val="404040"/>
                </a:solidFill>
                <a:latin typeface="Verdana"/>
                <a:cs typeface="Verdana"/>
              </a:rPr>
              <a:t>revenue 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data,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accounting</a:t>
            </a:r>
            <a:r>
              <a:rPr sz="2550" spc="-22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14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seasonality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trends.</a:t>
            </a:r>
            <a:endParaRPr sz="2550">
              <a:latin typeface="Verdana"/>
              <a:cs typeface="Verdana"/>
            </a:endParaRPr>
          </a:p>
          <a:p>
            <a:pPr marL="473709" marR="5080">
              <a:lnSpc>
                <a:spcPct val="107800"/>
              </a:lnSpc>
            </a:pP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Machine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Learning 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Regression </a:t>
            </a:r>
            <a:r>
              <a:rPr sz="2550" spc="-245" dirty="0">
                <a:solidFill>
                  <a:srgbClr val="404040"/>
                </a:solidFill>
                <a:latin typeface="Verdana"/>
                <a:cs typeface="Verdana"/>
              </a:rPr>
              <a:t>Models: 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Regression </a:t>
            </a:r>
            <a:r>
              <a:rPr sz="2550" spc="-204" dirty="0">
                <a:solidFill>
                  <a:srgbClr val="404040"/>
                </a:solidFill>
                <a:latin typeface="Verdana"/>
                <a:cs typeface="Verdana"/>
              </a:rPr>
              <a:t>algorithms 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such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as </a:t>
            </a:r>
            <a:r>
              <a:rPr sz="2550" spc="-160" dirty="0">
                <a:solidFill>
                  <a:srgbClr val="404040"/>
                </a:solidFill>
                <a:latin typeface="Verdana"/>
                <a:cs typeface="Verdana"/>
              </a:rPr>
              <a:t>Linear 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Regression, </a:t>
            </a:r>
            <a:r>
              <a:rPr sz="2550" spc="-245" dirty="0">
                <a:solidFill>
                  <a:srgbClr val="404040"/>
                </a:solidFill>
                <a:latin typeface="Verdana"/>
                <a:cs typeface="Verdana"/>
              </a:rPr>
              <a:t>Random </a:t>
            </a:r>
            <a:r>
              <a:rPr sz="2550" spc="-150" dirty="0">
                <a:solidFill>
                  <a:srgbClr val="404040"/>
                </a:solidFill>
                <a:latin typeface="Verdana"/>
                <a:cs typeface="Verdana"/>
              </a:rPr>
              <a:t>Forest 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Regression,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or </a:t>
            </a:r>
            <a:r>
              <a:rPr sz="2550" spc="-8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Gradient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Boosting 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Regression 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can </a:t>
            </a:r>
            <a:r>
              <a:rPr sz="2550" spc="-175" dirty="0">
                <a:solidFill>
                  <a:srgbClr val="404040"/>
                </a:solidFill>
                <a:latin typeface="Verdana"/>
                <a:cs typeface="Verdana"/>
              </a:rPr>
              <a:t>capture 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complex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relationships 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between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various </a:t>
            </a:r>
            <a:r>
              <a:rPr sz="2550" spc="-130" dirty="0">
                <a:solidFill>
                  <a:srgbClr val="404040"/>
                </a:solidFill>
                <a:latin typeface="Verdana"/>
                <a:cs typeface="Verdana"/>
              </a:rPr>
              <a:t>factors </a:t>
            </a:r>
            <a:r>
              <a:rPr sz="2550" spc="-280" dirty="0">
                <a:solidFill>
                  <a:srgbClr val="404040"/>
                </a:solidFill>
                <a:latin typeface="Verdana"/>
                <a:cs typeface="Verdana"/>
              </a:rPr>
              <a:t>(e.g., </a:t>
            </a:r>
            <a:r>
              <a:rPr sz="2550" spc="-315" dirty="0">
                <a:solidFill>
                  <a:srgbClr val="404040"/>
                </a:solidFill>
                <a:latin typeface="Verdana"/>
                <a:cs typeface="Verdana"/>
              </a:rPr>
              <a:t>menu 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items, </a:t>
            </a:r>
            <a:r>
              <a:rPr sz="2550" spc="-175" dirty="0">
                <a:solidFill>
                  <a:srgbClr val="404040"/>
                </a:solidFill>
                <a:latin typeface="Verdana"/>
                <a:cs typeface="Verdana"/>
              </a:rPr>
              <a:t>pricing, 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29" dirty="0">
                <a:solidFill>
                  <a:srgbClr val="404040"/>
                </a:solidFill>
                <a:latin typeface="Verdana"/>
                <a:cs typeface="Verdana"/>
              </a:rPr>
              <a:t>weather)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restaurant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54" dirty="0">
                <a:solidFill>
                  <a:srgbClr val="404040"/>
                </a:solidFill>
                <a:latin typeface="Verdana"/>
                <a:cs typeface="Verdana"/>
              </a:rPr>
              <a:t>revenue.</a:t>
            </a:r>
            <a:endParaRPr sz="2550">
              <a:latin typeface="Verdana"/>
              <a:cs typeface="Verdana"/>
            </a:endParaRPr>
          </a:p>
          <a:p>
            <a:pPr marL="721995" indent="-248920">
              <a:lnSpc>
                <a:spcPct val="100000"/>
              </a:lnSpc>
              <a:spcBef>
                <a:spcPts val="240"/>
              </a:spcBef>
              <a:buSzPct val="96078"/>
              <a:buAutoNum type="arabicParenR" startAt="2"/>
              <a:tabLst>
                <a:tab pos="722630" algn="l"/>
              </a:tabLst>
            </a:pPr>
            <a:r>
              <a:rPr sz="2550" spc="-27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550" spc="-7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3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2550" spc="-1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550" spc="-1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550" spc="-7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55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550" spc="-29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550" spc="-54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2550">
              <a:latin typeface="Verdana"/>
              <a:cs typeface="Verdana"/>
            </a:endParaRPr>
          </a:p>
          <a:p>
            <a:pPr marL="473709" marR="259079">
              <a:lnSpc>
                <a:spcPct val="107800"/>
              </a:lnSpc>
            </a:pPr>
            <a:r>
              <a:rPr sz="2550" spc="-155" dirty="0">
                <a:solidFill>
                  <a:srgbClr val="404040"/>
                </a:solidFill>
                <a:latin typeface="Verdana"/>
                <a:cs typeface="Verdana"/>
              </a:rPr>
              <a:t>Preprocess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5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04" dirty="0">
                <a:solidFill>
                  <a:srgbClr val="404040"/>
                </a:solidFill>
                <a:latin typeface="Verdana"/>
                <a:cs typeface="Verdana"/>
              </a:rPr>
              <a:t>cleaning,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normalizing,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encoding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features.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40" dirty="0">
                <a:solidFill>
                  <a:srgbClr val="404040"/>
                </a:solidFill>
                <a:latin typeface="Verdana"/>
                <a:cs typeface="Verdana"/>
              </a:rPr>
              <a:t>Extract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relevant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features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such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sales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75" dirty="0">
                <a:solidFill>
                  <a:srgbClr val="404040"/>
                </a:solidFill>
                <a:latin typeface="Verdana"/>
                <a:cs typeface="Verdana"/>
              </a:rPr>
              <a:t>volume, </a:t>
            </a:r>
            <a:r>
              <a:rPr sz="2550" spc="-8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315" dirty="0">
                <a:solidFill>
                  <a:srgbClr val="404040"/>
                </a:solidFill>
                <a:latin typeface="Verdana"/>
                <a:cs typeface="Verdana"/>
              </a:rPr>
              <a:t>menu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popularity,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seasonality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indicators,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external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30" dirty="0">
                <a:solidFill>
                  <a:srgbClr val="404040"/>
                </a:solidFill>
                <a:latin typeface="Verdana"/>
                <a:cs typeface="Verdana"/>
              </a:rPr>
              <a:t>factors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like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weather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conditions.</a:t>
            </a:r>
            <a:endParaRPr sz="2550">
              <a:latin typeface="Verdana"/>
              <a:cs typeface="Verdana"/>
            </a:endParaRPr>
          </a:p>
          <a:p>
            <a:pPr marL="473709" marR="203200">
              <a:lnSpc>
                <a:spcPct val="107800"/>
              </a:lnSpc>
              <a:spcBef>
                <a:spcPts val="5"/>
              </a:spcBef>
            </a:pPr>
            <a:r>
              <a:rPr sz="2550" spc="-150" dirty="0">
                <a:solidFill>
                  <a:srgbClr val="404040"/>
                </a:solidFill>
                <a:latin typeface="Verdana"/>
                <a:cs typeface="Verdana"/>
              </a:rPr>
              <a:t>Split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5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into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training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testing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75" dirty="0">
                <a:solidFill>
                  <a:srgbClr val="404040"/>
                </a:solidFill>
                <a:latin typeface="Verdana"/>
                <a:cs typeface="Verdana"/>
              </a:rPr>
              <a:t>sets,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ensuring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50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training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50" dirty="0">
                <a:solidFill>
                  <a:srgbClr val="404040"/>
                </a:solidFill>
                <a:latin typeface="Verdana"/>
                <a:cs typeface="Verdana"/>
              </a:rPr>
              <a:t>set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contains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0" dirty="0">
                <a:solidFill>
                  <a:srgbClr val="404040"/>
                </a:solidFill>
                <a:latin typeface="Verdana"/>
                <a:cs typeface="Verdana"/>
              </a:rPr>
              <a:t>historical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5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testing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50" dirty="0">
                <a:solidFill>
                  <a:srgbClr val="404040"/>
                </a:solidFill>
                <a:latin typeface="Verdana"/>
                <a:cs typeface="Verdana"/>
              </a:rPr>
              <a:t>set </a:t>
            </a:r>
            <a:r>
              <a:rPr sz="2550" spc="-8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represents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75" dirty="0">
                <a:solidFill>
                  <a:srgbClr val="404040"/>
                </a:solidFill>
                <a:latin typeface="Verdana"/>
                <a:cs typeface="Verdana"/>
              </a:rPr>
              <a:t>future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periods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14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evaluation.</a:t>
            </a:r>
            <a:endParaRPr sz="2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3755" y="1443847"/>
            <a:ext cx="109054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i="0" dirty="0">
                <a:latin typeface="Arial"/>
                <a:cs typeface="Arial"/>
              </a:rPr>
              <a:t>ALGORITHM</a:t>
            </a:r>
            <a:r>
              <a:rPr sz="6000" i="0" spc="-45" dirty="0">
                <a:latin typeface="Arial"/>
                <a:cs typeface="Arial"/>
              </a:rPr>
              <a:t> </a:t>
            </a:r>
            <a:r>
              <a:rPr sz="6000" i="0" spc="-5" dirty="0">
                <a:latin typeface="Arial"/>
                <a:cs typeface="Arial"/>
              </a:rPr>
              <a:t>&amp;</a:t>
            </a:r>
            <a:r>
              <a:rPr sz="6000" i="0" spc="-45" dirty="0">
                <a:latin typeface="Arial"/>
                <a:cs typeface="Arial"/>
              </a:rPr>
              <a:t> </a:t>
            </a:r>
            <a:r>
              <a:rPr sz="6000" i="0" dirty="0">
                <a:latin typeface="Arial"/>
                <a:cs typeface="Arial"/>
              </a:rPr>
              <a:t>DEPLOYMENT</a:t>
            </a:r>
            <a:endParaRPr sz="6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542" y="4037441"/>
            <a:ext cx="123824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542" y="4875641"/>
            <a:ext cx="123824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542" y="6132941"/>
            <a:ext cx="123824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7542" y="7390241"/>
            <a:ext cx="123824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7542" y="8228441"/>
            <a:ext cx="123824" cy="1238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41967" y="3441811"/>
            <a:ext cx="16930370" cy="54737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73050" indent="-260985">
              <a:lnSpc>
                <a:spcPct val="100000"/>
              </a:lnSpc>
              <a:spcBef>
                <a:spcPts val="340"/>
              </a:spcBef>
              <a:buSzPct val="96078"/>
              <a:buAutoNum type="arabicParenR" startAt="3"/>
              <a:tabLst>
                <a:tab pos="273685" algn="l"/>
              </a:tabLst>
            </a:pP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7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550" spc="-1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55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550" spc="-29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55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550" spc="-29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550" spc="-29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550" spc="-14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550" spc="-315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550" spc="-32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550" spc="-7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55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550" spc="-29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550" spc="-54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2550">
              <a:latin typeface="Verdana"/>
              <a:cs typeface="Verdana"/>
            </a:endParaRPr>
          </a:p>
          <a:p>
            <a:pPr marL="473709" marR="902969">
              <a:lnSpc>
                <a:spcPct val="107800"/>
              </a:lnSpc>
            </a:pPr>
            <a:r>
              <a:rPr sz="2550" spc="-160" dirty="0">
                <a:solidFill>
                  <a:srgbClr val="404040"/>
                </a:solidFill>
                <a:latin typeface="Verdana"/>
                <a:cs typeface="Verdana"/>
              </a:rPr>
              <a:t>Train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selected </a:t>
            </a:r>
            <a:r>
              <a:rPr sz="2550" spc="-229" dirty="0">
                <a:solidFill>
                  <a:srgbClr val="404040"/>
                </a:solidFill>
                <a:latin typeface="Verdana"/>
                <a:cs typeface="Verdana"/>
              </a:rPr>
              <a:t>algorithm(s) </a:t>
            </a:r>
            <a:r>
              <a:rPr sz="2550" spc="-235" dirty="0">
                <a:solidFill>
                  <a:srgbClr val="404040"/>
                </a:solidFill>
                <a:latin typeface="Verdana"/>
                <a:cs typeface="Verdana"/>
              </a:rPr>
              <a:t>on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training 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data,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optimizing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hyperparameters 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through 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techniques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like </a:t>
            </a:r>
            <a:r>
              <a:rPr sz="2550" spc="-150" dirty="0">
                <a:solidFill>
                  <a:srgbClr val="404040"/>
                </a:solidFill>
                <a:latin typeface="Verdana"/>
                <a:cs typeface="Verdana"/>
              </a:rPr>
              <a:t>cross- </a:t>
            </a:r>
            <a:r>
              <a:rPr sz="2550" spc="-8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validation</a:t>
            </a:r>
            <a:r>
              <a:rPr sz="2550" spc="-22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55" dirty="0">
                <a:solidFill>
                  <a:srgbClr val="404040"/>
                </a:solidFill>
                <a:latin typeface="Verdana"/>
                <a:cs typeface="Verdana"/>
              </a:rPr>
              <a:t>grid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search.</a:t>
            </a:r>
            <a:endParaRPr sz="2550">
              <a:latin typeface="Verdana"/>
              <a:cs typeface="Verdana"/>
            </a:endParaRPr>
          </a:p>
          <a:p>
            <a:pPr marL="473709" marR="391795">
              <a:lnSpc>
                <a:spcPct val="107800"/>
              </a:lnSpc>
            </a:pPr>
            <a:r>
              <a:rPr sz="2550" spc="-204" dirty="0">
                <a:solidFill>
                  <a:srgbClr val="404040"/>
                </a:solidFill>
                <a:latin typeface="Verdana"/>
                <a:cs typeface="Verdana"/>
              </a:rPr>
              <a:t>Evaluate </a:t>
            </a:r>
            <a:r>
              <a:rPr sz="2550" spc="-245" dirty="0">
                <a:solidFill>
                  <a:srgbClr val="404040"/>
                </a:solidFill>
                <a:latin typeface="Verdana"/>
                <a:cs typeface="Verdana"/>
              </a:rPr>
              <a:t>model 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performance 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using </a:t>
            </a:r>
            <a:r>
              <a:rPr sz="2550" spc="-160" dirty="0">
                <a:solidFill>
                  <a:srgbClr val="404040"/>
                </a:solidFill>
                <a:latin typeface="Verdana"/>
                <a:cs typeface="Verdana"/>
              </a:rPr>
              <a:t>appropriate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evaluation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metrics 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such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as </a:t>
            </a:r>
            <a:r>
              <a:rPr sz="2550" spc="-155" dirty="0">
                <a:solidFill>
                  <a:srgbClr val="404040"/>
                </a:solidFill>
                <a:latin typeface="Verdana"/>
                <a:cs typeface="Verdana"/>
              </a:rPr>
              <a:t>Root 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Mean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Squared </a:t>
            </a:r>
            <a:r>
              <a:rPr sz="2550" spc="-160" dirty="0">
                <a:solidFill>
                  <a:srgbClr val="404040"/>
                </a:solidFill>
                <a:latin typeface="Verdana"/>
                <a:cs typeface="Verdana"/>
              </a:rPr>
              <a:t>Error </a:t>
            </a:r>
            <a:r>
              <a:rPr sz="2550" spc="-240" dirty="0">
                <a:solidFill>
                  <a:srgbClr val="404040"/>
                </a:solidFill>
                <a:latin typeface="Verdana"/>
                <a:cs typeface="Verdana"/>
              </a:rPr>
              <a:t>(RMSE), 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Mean </a:t>
            </a:r>
            <a:r>
              <a:rPr sz="2550" spc="-8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Absolute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0" dirty="0">
                <a:solidFill>
                  <a:srgbClr val="404040"/>
                </a:solidFill>
                <a:latin typeface="Verdana"/>
                <a:cs typeface="Verdana"/>
              </a:rPr>
              <a:t>Error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35" dirty="0">
                <a:solidFill>
                  <a:srgbClr val="404040"/>
                </a:solidFill>
                <a:latin typeface="Verdana"/>
                <a:cs typeface="Verdana"/>
              </a:rPr>
              <a:t>(MAE),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Mean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Absolute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0" dirty="0">
                <a:solidFill>
                  <a:srgbClr val="404040"/>
                </a:solidFill>
                <a:latin typeface="Verdana"/>
                <a:cs typeface="Verdana"/>
              </a:rPr>
              <a:t>Percentage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0" dirty="0">
                <a:solidFill>
                  <a:srgbClr val="404040"/>
                </a:solidFill>
                <a:latin typeface="Verdana"/>
                <a:cs typeface="Verdana"/>
              </a:rPr>
              <a:t>Error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(MAPE)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35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testing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set.</a:t>
            </a:r>
            <a:endParaRPr sz="2550">
              <a:latin typeface="Verdana"/>
              <a:cs typeface="Verdana"/>
            </a:endParaRPr>
          </a:p>
          <a:p>
            <a:pPr marL="737235" indent="-264160">
              <a:lnSpc>
                <a:spcPct val="100000"/>
              </a:lnSpc>
              <a:spcBef>
                <a:spcPts val="240"/>
              </a:spcBef>
              <a:buSzPct val="96078"/>
              <a:buAutoNum type="arabicParenR" startAt="4"/>
              <a:tabLst>
                <a:tab pos="737870" algn="l"/>
              </a:tabLst>
            </a:pP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550" spc="-29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550" spc="-47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Me</a:t>
            </a:r>
            <a:r>
              <a:rPr sz="2550" spc="-7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550" spc="-29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350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Op</a:t>
            </a:r>
            <a:r>
              <a:rPr sz="2550" spc="-7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55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550" spc="-29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550" spc="-350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r>
              <a:rPr sz="2550" spc="-54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2550">
              <a:latin typeface="Verdana"/>
              <a:cs typeface="Verdana"/>
            </a:endParaRPr>
          </a:p>
          <a:p>
            <a:pPr marL="473709" marR="433070">
              <a:lnSpc>
                <a:spcPct val="107800"/>
              </a:lnSpc>
            </a:pP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Explore </a:t>
            </a:r>
            <a:r>
              <a:rPr sz="2550" spc="-240" dirty="0">
                <a:solidFill>
                  <a:srgbClr val="404040"/>
                </a:solidFill>
                <a:latin typeface="Verdana"/>
                <a:cs typeface="Verdana"/>
              </a:rPr>
              <a:t>ensemble 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techniques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like </a:t>
            </a:r>
            <a:r>
              <a:rPr sz="2550" spc="-245" dirty="0">
                <a:solidFill>
                  <a:srgbClr val="404040"/>
                </a:solidFill>
                <a:latin typeface="Verdana"/>
                <a:cs typeface="Verdana"/>
              </a:rPr>
              <a:t>model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averaging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or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stacking </a:t>
            </a:r>
            <a:r>
              <a:rPr sz="2550" spc="-125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combine </a:t>
            </a:r>
            <a:r>
              <a:rPr sz="2550" spc="-160" dirty="0">
                <a:solidFill>
                  <a:srgbClr val="404040"/>
                </a:solidFill>
                <a:latin typeface="Verdana"/>
                <a:cs typeface="Verdana"/>
              </a:rPr>
              <a:t>predictions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from 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multiple </a:t>
            </a:r>
            <a:r>
              <a:rPr sz="2550" spc="-204" dirty="0">
                <a:solidFill>
                  <a:srgbClr val="404040"/>
                </a:solidFill>
                <a:latin typeface="Verdana"/>
                <a:cs typeface="Verdana"/>
              </a:rPr>
              <a:t>algorithms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2550" spc="-8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potentially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29" dirty="0">
                <a:solidFill>
                  <a:srgbClr val="404040"/>
                </a:solidFill>
                <a:latin typeface="Verdana"/>
                <a:cs typeface="Verdana"/>
              </a:rPr>
              <a:t>improve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0" dirty="0">
                <a:solidFill>
                  <a:srgbClr val="404040"/>
                </a:solidFill>
                <a:latin typeface="Verdana"/>
                <a:cs typeface="Verdana"/>
              </a:rPr>
              <a:t>prediction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04" dirty="0">
                <a:solidFill>
                  <a:srgbClr val="404040"/>
                </a:solidFill>
                <a:latin typeface="Verdana"/>
                <a:cs typeface="Verdana"/>
              </a:rPr>
              <a:t>accuracy.</a:t>
            </a:r>
            <a:endParaRPr sz="2550">
              <a:latin typeface="Verdana"/>
              <a:cs typeface="Verdana"/>
            </a:endParaRPr>
          </a:p>
          <a:p>
            <a:pPr marL="728980" indent="-255904">
              <a:lnSpc>
                <a:spcPct val="100000"/>
              </a:lnSpc>
              <a:spcBef>
                <a:spcPts val="240"/>
              </a:spcBef>
              <a:buSzPct val="96078"/>
              <a:buAutoNum type="arabicParenR" startAt="5"/>
              <a:tabLst>
                <a:tab pos="729615" algn="l"/>
              </a:tabLst>
            </a:pP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7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550" spc="-30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2550" spc="-47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550" spc="-29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550" spc="-7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550" spc="-54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2550">
              <a:latin typeface="Verdana"/>
              <a:cs typeface="Verdana"/>
            </a:endParaRPr>
          </a:p>
          <a:p>
            <a:pPr marL="473709" marR="5080">
              <a:lnSpc>
                <a:spcPct val="107800"/>
              </a:lnSpc>
              <a:spcBef>
                <a:spcPts val="5"/>
              </a:spcBef>
            </a:pP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Deploy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trained </a:t>
            </a:r>
            <a:r>
              <a:rPr sz="2550" spc="-245" dirty="0">
                <a:solidFill>
                  <a:srgbClr val="404040"/>
                </a:solidFill>
                <a:latin typeface="Verdana"/>
                <a:cs typeface="Verdana"/>
              </a:rPr>
              <a:t>model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into 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production </a:t>
            </a:r>
            <a:r>
              <a:rPr sz="2550" spc="-240" dirty="0">
                <a:solidFill>
                  <a:srgbClr val="404040"/>
                </a:solidFill>
                <a:latin typeface="Verdana"/>
                <a:cs typeface="Verdana"/>
              </a:rPr>
              <a:t>environment, 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either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as 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standalone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application or 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integrated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into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existing </a:t>
            </a:r>
            <a:r>
              <a:rPr sz="2550" spc="-8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restaurant</a:t>
            </a:r>
            <a:r>
              <a:rPr sz="2550" spc="-22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60" dirty="0">
                <a:solidFill>
                  <a:srgbClr val="404040"/>
                </a:solidFill>
                <a:latin typeface="Verdana"/>
                <a:cs typeface="Verdana"/>
              </a:rPr>
              <a:t>management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40" dirty="0">
                <a:solidFill>
                  <a:srgbClr val="404040"/>
                </a:solidFill>
                <a:latin typeface="Verdana"/>
                <a:cs typeface="Verdana"/>
              </a:rPr>
              <a:t>systems.</a:t>
            </a:r>
            <a:endParaRPr sz="2550">
              <a:latin typeface="Verdana"/>
              <a:cs typeface="Verdana"/>
            </a:endParaRPr>
          </a:p>
          <a:p>
            <a:pPr marL="473709" marR="78740">
              <a:lnSpc>
                <a:spcPct val="107800"/>
              </a:lnSpc>
            </a:pPr>
            <a:r>
              <a:rPr sz="2550" spc="-285" dirty="0">
                <a:solidFill>
                  <a:srgbClr val="404040"/>
                </a:solidFill>
                <a:latin typeface="Verdana"/>
                <a:cs typeface="Verdana"/>
              </a:rPr>
              <a:t>Implement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0" dirty="0">
                <a:solidFill>
                  <a:srgbClr val="404040"/>
                </a:solidFill>
                <a:latin typeface="Verdana"/>
                <a:cs typeface="Verdana"/>
              </a:rPr>
              <a:t>RESTful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API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40" dirty="0">
                <a:solidFill>
                  <a:srgbClr val="404040"/>
                </a:solidFill>
                <a:latin typeface="Verdana"/>
                <a:cs typeface="Verdana"/>
              </a:rPr>
              <a:t>web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50" dirty="0">
                <a:solidFill>
                  <a:srgbClr val="404040"/>
                </a:solidFill>
                <a:latin typeface="Verdana"/>
                <a:cs typeface="Verdana"/>
              </a:rPr>
              <a:t>interface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14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easy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interaction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04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45" dirty="0">
                <a:solidFill>
                  <a:srgbClr val="404040"/>
                </a:solidFill>
                <a:latin typeface="Verdana"/>
                <a:cs typeface="Verdana"/>
              </a:rPr>
              <a:t>model,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allowing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stakeholders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2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input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relevant </a:t>
            </a:r>
            <a:r>
              <a:rPr sz="2550" spc="-8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variables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80" dirty="0">
                <a:solidFill>
                  <a:srgbClr val="404040"/>
                </a:solidFill>
                <a:latin typeface="Verdana"/>
                <a:cs typeface="Verdana"/>
              </a:rPr>
              <a:t>(e.g.,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315" dirty="0">
                <a:solidFill>
                  <a:srgbClr val="404040"/>
                </a:solidFill>
                <a:latin typeface="Verdana"/>
                <a:cs typeface="Verdana"/>
              </a:rPr>
              <a:t>menu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items,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pricing)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receive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40" dirty="0">
                <a:solidFill>
                  <a:srgbClr val="404040"/>
                </a:solidFill>
                <a:latin typeface="Verdana"/>
                <a:cs typeface="Verdana"/>
              </a:rPr>
              <a:t>revenue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0" dirty="0">
                <a:solidFill>
                  <a:srgbClr val="404040"/>
                </a:solidFill>
                <a:latin typeface="Verdana"/>
                <a:cs typeface="Verdana"/>
              </a:rPr>
              <a:t>predictions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real-time.</a:t>
            </a:r>
            <a:endParaRPr sz="2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3755" y="1604864"/>
            <a:ext cx="109054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i="0" dirty="0">
                <a:latin typeface="Arial"/>
                <a:cs typeface="Arial"/>
              </a:rPr>
              <a:t>ALGORITHM</a:t>
            </a:r>
            <a:r>
              <a:rPr sz="6000" i="0" spc="-45" dirty="0">
                <a:latin typeface="Arial"/>
                <a:cs typeface="Arial"/>
              </a:rPr>
              <a:t> </a:t>
            </a:r>
            <a:r>
              <a:rPr sz="6000" i="0" spc="-5" dirty="0">
                <a:latin typeface="Arial"/>
                <a:cs typeface="Arial"/>
              </a:rPr>
              <a:t>&amp;</a:t>
            </a:r>
            <a:r>
              <a:rPr sz="6000" i="0" spc="-45" dirty="0">
                <a:latin typeface="Arial"/>
                <a:cs typeface="Arial"/>
              </a:rPr>
              <a:t> </a:t>
            </a:r>
            <a:r>
              <a:rPr sz="6000" i="0" dirty="0">
                <a:latin typeface="Arial"/>
                <a:cs typeface="Arial"/>
              </a:rPr>
              <a:t>DEPLOYMENT</a:t>
            </a:r>
            <a:endParaRPr sz="6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531" y="4350398"/>
            <a:ext cx="123824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531" y="5188598"/>
            <a:ext cx="123824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531" y="6445898"/>
            <a:ext cx="123824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531" y="7284098"/>
            <a:ext cx="123824" cy="1238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30200" indent="-264160">
              <a:lnSpc>
                <a:spcPct val="100000"/>
              </a:lnSpc>
              <a:spcBef>
                <a:spcPts val="340"/>
              </a:spcBef>
              <a:buSzPct val="96078"/>
              <a:buAutoNum type="arabicParenR" startAt="6"/>
              <a:tabLst>
                <a:tab pos="331470" algn="l"/>
              </a:tabLst>
            </a:pPr>
            <a:r>
              <a:rPr spc="-210" dirty="0"/>
              <a:t>M</a:t>
            </a:r>
            <a:r>
              <a:rPr spc="-200" dirty="0"/>
              <a:t>o</a:t>
            </a:r>
            <a:r>
              <a:rPr spc="-295" dirty="0"/>
              <a:t>n</a:t>
            </a:r>
            <a:r>
              <a:rPr spc="-114" dirty="0"/>
              <a:t>i</a:t>
            </a:r>
            <a:r>
              <a:rPr spc="-70" dirty="0"/>
              <a:t>t</a:t>
            </a:r>
            <a:r>
              <a:rPr spc="-200" dirty="0"/>
              <a:t>o</a:t>
            </a:r>
            <a:r>
              <a:rPr spc="-155" dirty="0"/>
              <a:t>r</a:t>
            </a:r>
            <a:r>
              <a:rPr spc="-114" dirty="0"/>
              <a:t>i</a:t>
            </a:r>
            <a:r>
              <a:rPr spc="-295" dirty="0"/>
              <a:t>n</a:t>
            </a:r>
            <a:r>
              <a:rPr spc="-190" dirty="0"/>
              <a:t>g</a:t>
            </a:r>
            <a:r>
              <a:rPr spc="-225" dirty="0"/>
              <a:t> </a:t>
            </a:r>
            <a:r>
              <a:rPr spc="-195" dirty="0"/>
              <a:t>a</a:t>
            </a:r>
            <a:r>
              <a:rPr spc="-295" dirty="0"/>
              <a:t>n</a:t>
            </a:r>
            <a:r>
              <a:rPr spc="-145" dirty="0"/>
              <a:t>d</a:t>
            </a:r>
            <a:r>
              <a:rPr spc="-225" dirty="0"/>
              <a:t> </a:t>
            </a:r>
            <a:r>
              <a:rPr spc="-210" dirty="0"/>
              <a:t>M</a:t>
            </a:r>
            <a:r>
              <a:rPr spc="-195" dirty="0"/>
              <a:t>a</a:t>
            </a:r>
            <a:r>
              <a:rPr spc="-114" dirty="0"/>
              <a:t>i</a:t>
            </a:r>
            <a:r>
              <a:rPr spc="-295" dirty="0"/>
              <a:t>n</a:t>
            </a:r>
            <a:r>
              <a:rPr spc="-70" dirty="0"/>
              <a:t>t</a:t>
            </a:r>
            <a:r>
              <a:rPr spc="-210" dirty="0"/>
              <a:t>e</a:t>
            </a:r>
            <a:r>
              <a:rPr spc="-295" dirty="0"/>
              <a:t>n</a:t>
            </a:r>
            <a:r>
              <a:rPr spc="-195" dirty="0"/>
              <a:t>a</a:t>
            </a:r>
            <a:r>
              <a:rPr spc="-295" dirty="0"/>
              <a:t>n</a:t>
            </a:r>
            <a:r>
              <a:rPr spc="-120" dirty="0"/>
              <a:t>c</a:t>
            </a:r>
            <a:r>
              <a:rPr spc="-210" dirty="0"/>
              <a:t>e</a:t>
            </a:r>
            <a:r>
              <a:rPr spc="-540" dirty="0"/>
              <a:t>:</a:t>
            </a:r>
          </a:p>
          <a:p>
            <a:pPr marL="527685" marR="919480">
              <a:lnSpc>
                <a:spcPct val="107800"/>
              </a:lnSpc>
            </a:pPr>
            <a:r>
              <a:rPr spc="-175" dirty="0"/>
              <a:t>Monitor </a:t>
            </a:r>
            <a:r>
              <a:rPr spc="-245" dirty="0"/>
              <a:t>model </a:t>
            </a:r>
            <a:r>
              <a:rPr spc="-195" dirty="0"/>
              <a:t>performance </a:t>
            </a:r>
            <a:r>
              <a:rPr spc="-190" dirty="0"/>
              <a:t>in </a:t>
            </a:r>
            <a:r>
              <a:rPr spc="-185" dirty="0"/>
              <a:t>production, tracking </a:t>
            </a:r>
            <a:r>
              <a:rPr spc="-160" dirty="0"/>
              <a:t>prediction </a:t>
            </a:r>
            <a:r>
              <a:rPr spc="-190" dirty="0"/>
              <a:t>accuracy </a:t>
            </a:r>
            <a:r>
              <a:rPr spc="-210" dirty="0"/>
              <a:t>and </a:t>
            </a:r>
            <a:r>
              <a:rPr spc="-160" dirty="0"/>
              <a:t>detecting </a:t>
            </a:r>
            <a:r>
              <a:rPr spc="-254" dirty="0"/>
              <a:t>any </a:t>
            </a:r>
            <a:r>
              <a:rPr spc="-185" dirty="0"/>
              <a:t>deviations </a:t>
            </a:r>
            <a:r>
              <a:rPr spc="-165" dirty="0"/>
              <a:t>or </a:t>
            </a:r>
            <a:r>
              <a:rPr spc="-885" dirty="0"/>
              <a:t> </a:t>
            </a:r>
            <a:r>
              <a:rPr spc="-235" dirty="0"/>
              <a:t>anomalies.</a:t>
            </a:r>
          </a:p>
          <a:p>
            <a:pPr marL="527685" marR="106680">
              <a:lnSpc>
                <a:spcPct val="107800"/>
              </a:lnSpc>
            </a:pPr>
            <a:r>
              <a:rPr spc="-160" dirty="0"/>
              <a:t>Periodically</a:t>
            </a:r>
            <a:r>
              <a:rPr spc="-220" dirty="0"/>
              <a:t> </a:t>
            </a:r>
            <a:r>
              <a:rPr spc="-165" dirty="0"/>
              <a:t>retrain</a:t>
            </a:r>
            <a:r>
              <a:rPr spc="-215" dirty="0"/>
              <a:t> </a:t>
            </a:r>
            <a:r>
              <a:rPr spc="-185" dirty="0"/>
              <a:t>the</a:t>
            </a:r>
            <a:r>
              <a:rPr spc="-220" dirty="0"/>
              <a:t> </a:t>
            </a:r>
            <a:r>
              <a:rPr spc="-245" dirty="0"/>
              <a:t>model</a:t>
            </a:r>
            <a:r>
              <a:rPr spc="-215" dirty="0"/>
              <a:t> </a:t>
            </a:r>
            <a:r>
              <a:rPr spc="-204" dirty="0"/>
              <a:t>with</a:t>
            </a:r>
            <a:r>
              <a:rPr spc="-215" dirty="0"/>
              <a:t> </a:t>
            </a:r>
            <a:r>
              <a:rPr spc="-285" dirty="0"/>
              <a:t>new</a:t>
            </a:r>
            <a:r>
              <a:rPr spc="-220" dirty="0"/>
              <a:t> </a:t>
            </a:r>
            <a:r>
              <a:rPr spc="-150" dirty="0"/>
              <a:t>data</a:t>
            </a:r>
            <a:r>
              <a:rPr spc="-215" dirty="0"/>
              <a:t> </a:t>
            </a:r>
            <a:r>
              <a:rPr spc="-125" dirty="0"/>
              <a:t>to</a:t>
            </a:r>
            <a:r>
              <a:rPr spc="-220" dirty="0"/>
              <a:t> </a:t>
            </a:r>
            <a:r>
              <a:rPr spc="-155" dirty="0"/>
              <a:t>adapt</a:t>
            </a:r>
            <a:r>
              <a:rPr spc="-215" dirty="0"/>
              <a:t> </a:t>
            </a:r>
            <a:r>
              <a:rPr spc="-125" dirty="0"/>
              <a:t>to</a:t>
            </a:r>
            <a:r>
              <a:rPr spc="-215" dirty="0"/>
              <a:t> changing</a:t>
            </a:r>
            <a:r>
              <a:rPr spc="-220" dirty="0"/>
              <a:t> </a:t>
            </a:r>
            <a:r>
              <a:rPr spc="-175" dirty="0"/>
              <a:t>trends</a:t>
            </a:r>
            <a:r>
              <a:rPr spc="-215" dirty="0"/>
              <a:t> </a:t>
            </a:r>
            <a:r>
              <a:rPr spc="-210" dirty="0"/>
              <a:t>and</a:t>
            </a:r>
            <a:r>
              <a:rPr spc="-215" dirty="0"/>
              <a:t> </a:t>
            </a:r>
            <a:r>
              <a:rPr spc="-225" dirty="0"/>
              <a:t>ensure</a:t>
            </a:r>
            <a:r>
              <a:rPr spc="-220" dirty="0"/>
              <a:t> </a:t>
            </a:r>
            <a:r>
              <a:rPr spc="-195" dirty="0"/>
              <a:t>continued</a:t>
            </a:r>
            <a:r>
              <a:rPr spc="-215" dirty="0"/>
              <a:t> </a:t>
            </a:r>
            <a:r>
              <a:rPr spc="-190" dirty="0"/>
              <a:t>accuracy</a:t>
            </a:r>
            <a:r>
              <a:rPr spc="-220" dirty="0"/>
              <a:t> </a:t>
            </a:r>
            <a:r>
              <a:rPr spc="-215" dirty="0"/>
              <a:t>over </a:t>
            </a:r>
            <a:r>
              <a:rPr spc="-880" dirty="0"/>
              <a:t> </a:t>
            </a:r>
            <a:r>
              <a:rPr spc="-235" dirty="0"/>
              <a:t>time.</a:t>
            </a:r>
          </a:p>
          <a:p>
            <a:pPr marL="765175" indent="-238125">
              <a:lnSpc>
                <a:spcPct val="100000"/>
              </a:lnSpc>
              <a:spcBef>
                <a:spcPts val="240"/>
              </a:spcBef>
              <a:buSzPct val="96078"/>
              <a:buAutoNum type="arabicParenR" startAt="7"/>
              <a:tabLst>
                <a:tab pos="766445" algn="l"/>
              </a:tabLst>
            </a:pPr>
            <a:r>
              <a:rPr spc="-90" dirty="0"/>
              <a:t>F</a:t>
            </a:r>
            <a:r>
              <a:rPr spc="-210" dirty="0"/>
              <a:t>ee</a:t>
            </a:r>
            <a:r>
              <a:rPr spc="-170" dirty="0"/>
              <a:t>db</a:t>
            </a:r>
            <a:r>
              <a:rPr spc="-195" dirty="0"/>
              <a:t>a</a:t>
            </a:r>
            <a:r>
              <a:rPr spc="-120" dirty="0"/>
              <a:t>c</a:t>
            </a:r>
            <a:r>
              <a:rPr spc="-295" dirty="0"/>
              <a:t>k</a:t>
            </a:r>
            <a:r>
              <a:rPr spc="-225" dirty="0"/>
              <a:t> </a:t>
            </a:r>
            <a:r>
              <a:rPr spc="-15" dirty="0"/>
              <a:t>L</a:t>
            </a:r>
            <a:r>
              <a:rPr spc="-200" dirty="0"/>
              <a:t>oo</a:t>
            </a:r>
            <a:r>
              <a:rPr spc="-170" dirty="0"/>
              <a:t>p</a:t>
            </a:r>
            <a:r>
              <a:rPr spc="-540" dirty="0"/>
              <a:t>:</a:t>
            </a:r>
          </a:p>
          <a:p>
            <a:pPr marL="527685" marR="323850">
              <a:lnSpc>
                <a:spcPct val="107800"/>
              </a:lnSpc>
            </a:pPr>
            <a:r>
              <a:rPr spc="-170" dirty="0"/>
              <a:t>Establish a feedback </a:t>
            </a:r>
            <a:r>
              <a:rPr spc="-260" dirty="0"/>
              <a:t>mechanism </a:t>
            </a:r>
            <a:r>
              <a:rPr spc="-125" dirty="0"/>
              <a:t>to </a:t>
            </a:r>
            <a:r>
              <a:rPr spc="-185" dirty="0"/>
              <a:t>gather </a:t>
            </a:r>
            <a:r>
              <a:rPr spc="-190" dirty="0"/>
              <a:t>input </a:t>
            </a:r>
            <a:r>
              <a:rPr spc="-200" dirty="0"/>
              <a:t>from </a:t>
            </a:r>
            <a:r>
              <a:rPr spc="-185" dirty="0"/>
              <a:t>restaurant </a:t>
            </a:r>
            <a:r>
              <a:rPr spc="-235" dirty="0"/>
              <a:t>owners, </a:t>
            </a:r>
            <a:r>
              <a:rPr spc="-240" dirty="0"/>
              <a:t>managers, </a:t>
            </a:r>
            <a:r>
              <a:rPr spc="-210" dirty="0"/>
              <a:t>and </a:t>
            </a:r>
            <a:r>
              <a:rPr spc="-180" dirty="0"/>
              <a:t>other </a:t>
            </a:r>
            <a:r>
              <a:rPr spc="-195" dirty="0"/>
              <a:t>stakeholders </a:t>
            </a:r>
            <a:r>
              <a:rPr spc="-885" dirty="0"/>
              <a:t> </a:t>
            </a:r>
            <a:r>
              <a:rPr spc="-190" dirty="0"/>
              <a:t>regarding</a:t>
            </a:r>
            <a:r>
              <a:rPr spc="-225" dirty="0"/>
              <a:t> </a:t>
            </a:r>
            <a:r>
              <a:rPr spc="-185" dirty="0"/>
              <a:t>the</a:t>
            </a:r>
            <a:r>
              <a:rPr spc="-225" dirty="0"/>
              <a:t> </a:t>
            </a:r>
            <a:r>
              <a:rPr spc="-210" dirty="0"/>
              <a:t>usefulness</a:t>
            </a:r>
            <a:r>
              <a:rPr spc="-225" dirty="0"/>
              <a:t> </a:t>
            </a:r>
            <a:r>
              <a:rPr spc="-210" dirty="0"/>
              <a:t>and</a:t>
            </a:r>
            <a:r>
              <a:rPr spc="-225" dirty="0"/>
              <a:t> </a:t>
            </a:r>
            <a:r>
              <a:rPr spc="-190" dirty="0"/>
              <a:t>accuracy</a:t>
            </a:r>
            <a:r>
              <a:rPr spc="-225" dirty="0"/>
              <a:t> </a:t>
            </a:r>
            <a:r>
              <a:rPr spc="-90" dirty="0"/>
              <a:t>of</a:t>
            </a:r>
            <a:r>
              <a:rPr spc="-225" dirty="0"/>
              <a:t> </a:t>
            </a:r>
            <a:r>
              <a:rPr spc="-185" dirty="0"/>
              <a:t>the</a:t>
            </a:r>
            <a:r>
              <a:rPr spc="-220" dirty="0"/>
              <a:t> </a:t>
            </a:r>
            <a:r>
              <a:rPr spc="-240" dirty="0"/>
              <a:t>revenue</a:t>
            </a:r>
            <a:r>
              <a:rPr spc="-225" dirty="0"/>
              <a:t> </a:t>
            </a:r>
            <a:r>
              <a:rPr spc="-175" dirty="0"/>
              <a:t>predictions.</a:t>
            </a:r>
          </a:p>
          <a:p>
            <a:pPr marL="527685" marR="5080">
              <a:lnSpc>
                <a:spcPct val="107800"/>
              </a:lnSpc>
              <a:spcBef>
                <a:spcPts val="5"/>
              </a:spcBef>
            </a:pPr>
            <a:r>
              <a:rPr spc="-204" dirty="0"/>
              <a:t>Incorporate</a:t>
            </a:r>
            <a:r>
              <a:rPr spc="-220" dirty="0"/>
              <a:t> </a:t>
            </a:r>
            <a:r>
              <a:rPr spc="-210" dirty="0"/>
              <a:t>user</a:t>
            </a:r>
            <a:r>
              <a:rPr spc="-215" dirty="0"/>
              <a:t> </a:t>
            </a:r>
            <a:r>
              <a:rPr spc="-170" dirty="0"/>
              <a:t>feedback</a:t>
            </a:r>
            <a:r>
              <a:rPr spc="-215" dirty="0"/>
              <a:t> </a:t>
            </a:r>
            <a:r>
              <a:rPr spc="-165" dirty="0"/>
              <a:t>into</a:t>
            </a:r>
            <a:r>
              <a:rPr spc="-215" dirty="0"/>
              <a:t> </a:t>
            </a:r>
            <a:r>
              <a:rPr spc="-245" dirty="0"/>
              <a:t>model</a:t>
            </a:r>
            <a:r>
              <a:rPr spc="-215" dirty="0"/>
              <a:t> </a:t>
            </a:r>
            <a:r>
              <a:rPr spc="-200" dirty="0"/>
              <a:t>refinement</a:t>
            </a:r>
            <a:r>
              <a:rPr spc="-215" dirty="0"/>
              <a:t> </a:t>
            </a:r>
            <a:r>
              <a:rPr spc="-210" dirty="0"/>
              <a:t>and</a:t>
            </a:r>
            <a:r>
              <a:rPr spc="-215" dirty="0"/>
              <a:t> </a:t>
            </a:r>
            <a:r>
              <a:rPr spc="-175" dirty="0"/>
              <a:t>future</a:t>
            </a:r>
            <a:r>
              <a:rPr spc="-215" dirty="0"/>
              <a:t> </a:t>
            </a:r>
            <a:r>
              <a:rPr spc="-160" dirty="0"/>
              <a:t>iterations</a:t>
            </a:r>
            <a:r>
              <a:rPr spc="-215" dirty="0"/>
              <a:t> </a:t>
            </a:r>
            <a:r>
              <a:rPr spc="-125" dirty="0"/>
              <a:t>to</a:t>
            </a:r>
            <a:r>
              <a:rPr spc="-220" dirty="0"/>
              <a:t> </a:t>
            </a:r>
            <a:r>
              <a:rPr spc="-229" dirty="0"/>
              <a:t>enhance</a:t>
            </a:r>
            <a:r>
              <a:rPr spc="-215" dirty="0"/>
              <a:t> </a:t>
            </a:r>
            <a:r>
              <a:rPr spc="-160" dirty="0"/>
              <a:t>prediction</a:t>
            </a:r>
            <a:r>
              <a:rPr spc="-215" dirty="0"/>
              <a:t> </a:t>
            </a:r>
            <a:r>
              <a:rPr spc="-190" dirty="0"/>
              <a:t>quality</a:t>
            </a:r>
            <a:r>
              <a:rPr spc="-215" dirty="0"/>
              <a:t> </a:t>
            </a:r>
            <a:r>
              <a:rPr spc="-210" dirty="0"/>
              <a:t>and</a:t>
            </a:r>
            <a:r>
              <a:rPr spc="-215" dirty="0"/>
              <a:t> </a:t>
            </a:r>
            <a:r>
              <a:rPr spc="-235" dirty="0"/>
              <a:t>meet </a:t>
            </a:r>
            <a:r>
              <a:rPr spc="-880" dirty="0"/>
              <a:t> </a:t>
            </a:r>
            <a:r>
              <a:rPr spc="-229" dirty="0"/>
              <a:t>evolving </a:t>
            </a:r>
            <a:r>
              <a:rPr spc="-204" dirty="0"/>
              <a:t>business</a:t>
            </a:r>
            <a:r>
              <a:rPr spc="-225" dirty="0"/>
              <a:t> </a:t>
            </a:r>
            <a:r>
              <a:rPr spc="-229" dirty="0"/>
              <a:t>needs.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303" y="1848678"/>
            <a:ext cx="18059399" cy="78581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0527" y="750223"/>
            <a:ext cx="3042920" cy="930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900" i="0" spc="20" dirty="0">
                <a:latin typeface="Arial"/>
                <a:cs typeface="Arial"/>
              </a:rPr>
              <a:t>RESU</a:t>
            </a:r>
            <a:r>
              <a:rPr sz="5900" i="0" spc="15" dirty="0">
                <a:latin typeface="Arial"/>
                <a:cs typeface="Arial"/>
              </a:rPr>
              <a:t>L</a:t>
            </a:r>
            <a:r>
              <a:rPr sz="5900" i="0" spc="20" dirty="0">
                <a:latin typeface="Arial"/>
                <a:cs typeface="Arial"/>
              </a:rPr>
              <a:t>T</a:t>
            </a:r>
            <a:endParaRPr sz="5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818</Words>
  <Application>Microsoft Office PowerPoint</Application>
  <PresentationFormat>Custom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Lucida Sans Unicode</vt:lpstr>
      <vt:lpstr>Times New Roman</vt:lpstr>
      <vt:lpstr>Verdana</vt:lpstr>
      <vt:lpstr>Office Theme</vt:lpstr>
      <vt:lpstr>CAPSTONE PROJECT</vt:lpstr>
      <vt:lpstr>OUTLINE</vt:lpstr>
      <vt:lpstr>PowerPoint Presentation</vt:lpstr>
      <vt:lpstr>Proposed Solution</vt:lpstr>
      <vt:lpstr>System Approach</vt:lpstr>
      <vt:lpstr>Algorithm &amp; Deployment</vt:lpstr>
      <vt:lpstr>ALGORITHM &amp; DEPLOYMENT</vt:lpstr>
      <vt:lpstr>ALGORITHM &amp; DEPLOYMENT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naan muthalvan.pptx</dc:title>
  <dc:creator>Gayu</dc:creator>
  <cp:keywords>DAGDZI-1u-0,BAFtIHmyNDk</cp:keywords>
  <cp:lastModifiedBy>Niranjani mohandoss</cp:lastModifiedBy>
  <cp:revision>1</cp:revision>
  <dcterms:created xsi:type="dcterms:W3CDTF">2024-04-27T12:56:31Z</dcterms:created>
  <dcterms:modified xsi:type="dcterms:W3CDTF">2024-04-27T15:47:10Z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2024-04-25T00:00:00Z</vt:filetime>
  </property>
  <property fmtid="{D5CDD505-2E9C-101B-9397-08002B2CF9AE}" pid="3" name="Creator">
    <vt:lpwstr>Canva</vt:lpwstr>
  </property>
  <property fmtid="{D5CDD505-2E9C-101B-9397-08002B2CF9AE}" pid="4" name="LastSaved">
    <vt:filetime>2024-04-27T00:00:00Z</vt:filetime>
  </property>
</Properties>
</file>