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9" r:id="rId4"/>
    <p:sldId id="260" r:id="rId5"/>
    <p:sldId id="261" r:id="rId6"/>
    <p:sldId id="262" r:id="rId7"/>
    <p:sldId id="275" r:id="rId8"/>
    <p:sldId id="263" r:id="rId9"/>
    <p:sldId id="279" r:id="rId10"/>
    <p:sldId id="276" r:id="rId11"/>
    <p:sldId id="267" r:id="rId12"/>
    <p:sldId id="268" r:id="rId13"/>
    <p:sldId id="280" r:id="rId14"/>
    <p:sldId id="269" r:id="rId15"/>
    <p:sldId id="281" r:id="rId16"/>
    <p:sldId id="278" r:id="rId17"/>
    <p:sldId id="273" r:id="rId18"/>
    <p:sldId id="270" r:id="rId19"/>
    <p:sldId id="271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opa Thuravi Prakash" initials="RTP" lastIdx="3" clrIdx="0">
    <p:extLst>
      <p:ext uri="{19B8F6BF-5375-455C-9EA6-DF929625EA0E}">
        <p15:presenceInfo xmlns:p15="http://schemas.microsoft.com/office/powerpoint/2012/main" userId="Roopa Thuravi Prakas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00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df"/><Relationship Id="rId7" Type="http://schemas.openxmlformats.org/officeDocument/2006/relationships/image" Target="../media/image2.pd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4.pd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2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.pdf"/><Relationship Id="rId10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2.pd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0" name="Picture 9" descr="Formal_Viterbi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>
          <a:xfrm>
            <a:off x="14701" y="987101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chemeClr val="tx2"/>
                </a:solidFill>
                <a:latin typeface="Arial"/>
                <a:ea typeface="+mj-ea"/>
                <a:cs typeface="Arial"/>
              </a:rPr>
              <a:t>ANALYSIS OF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chemeClr val="tx2"/>
                </a:solidFill>
                <a:latin typeface="Arial"/>
                <a:ea typeface="+mj-ea"/>
                <a:cs typeface="Arial"/>
              </a:rPr>
              <a:t>2016 UNITED STATES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chemeClr val="tx2"/>
                </a:solidFill>
                <a:latin typeface="Arial"/>
                <a:ea typeface="+mj-ea"/>
                <a:cs typeface="Arial"/>
              </a:rPr>
              <a:t>  PRESIDENTIAL ELECTIONS</a:t>
            </a:r>
            <a:br>
              <a:rPr kumimoji="0" lang="en-US" sz="360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endParaRPr kumimoji="0" lang="en-US" sz="360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E06867-1FB0-49F8-88AE-9A181E66D96C}"/>
              </a:ext>
            </a:extLst>
          </p:cNvPr>
          <p:cNvSpPr txBox="1"/>
          <p:nvPr/>
        </p:nvSpPr>
        <p:spPr>
          <a:xfrm>
            <a:off x="1322362" y="3873267"/>
            <a:ext cx="70338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+mj-lt"/>
              </a:rPr>
              <a:t>			Group 2 :	Deepika Anand			</a:t>
            </a:r>
          </a:p>
          <a:p>
            <a:r>
              <a:rPr lang="en-US" sz="2400" b="1" i="1" dirty="0">
                <a:latin typeface="+mj-lt"/>
              </a:rPr>
              <a:t>						Roopa </a:t>
            </a:r>
            <a:r>
              <a:rPr lang="en-US" sz="2400" b="1" i="1" dirty="0" err="1">
                <a:latin typeface="+mj-lt"/>
              </a:rPr>
              <a:t>Thuravi</a:t>
            </a:r>
            <a:r>
              <a:rPr lang="en-US" sz="2400" b="1" i="1" dirty="0">
                <a:latin typeface="+mj-lt"/>
              </a:rPr>
              <a:t> Prakash</a:t>
            </a:r>
          </a:p>
          <a:p>
            <a:r>
              <a:rPr lang="en-US" sz="2400" b="1" i="1" dirty="0">
                <a:latin typeface="+mj-lt"/>
              </a:rPr>
              <a:t>						Sakshi </a:t>
            </a:r>
            <a:r>
              <a:rPr lang="en-US" sz="2400" b="1" i="1" dirty="0" err="1">
                <a:latin typeface="+mj-lt"/>
              </a:rPr>
              <a:t>Kochhar</a:t>
            </a:r>
            <a:r>
              <a:rPr lang="en-US" sz="2400" b="1" i="1" dirty="0">
                <a:latin typeface="+mj-lt"/>
              </a:rPr>
              <a:t>			</a:t>
            </a:r>
          </a:p>
          <a:p>
            <a:r>
              <a:rPr lang="en-US" sz="2400" b="1" i="1" dirty="0">
                <a:latin typeface="+mj-lt"/>
              </a:rPr>
              <a:t>						</a:t>
            </a:r>
            <a:r>
              <a:rPr lang="en-US" sz="2400" b="1" i="1" dirty="0" err="1">
                <a:latin typeface="+mj-lt"/>
              </a:rPr>
              <a:t>Srividya</a:t>
            </a:r>
            <a:r>
              <a:rPr lang="en-US" sz="2400" b="1" i="1" dirty="0">
                <a:latin typeface="+mj-lt"/>
              </a:rPr>
              <a:t> </a:t>
            </a:r>
            <a:r>
              <a:rPr lang="en-US" sz="2400" b="1" i="1" dirty="0" err="1">
                <a:latin typeface="+mj-lt"/>
              </a:rPr>
              <a:t>Ramaswamy</a:t>
            </a:r>
            <a:r>
              <a:rPr lang="en-US" sz="2400" b="1" i="1" dirty="0">
                <a:latin typeface="+mj-lt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8B369A-7D73-4806-A07C-45CCE579F708}"/>
              </a:ext>
            </a:extLst>
          </p:cNvPr>
          <p:cNvSpPr txBox="1"/>
          <p:nvPr/>
        </p:nvSpPr>
        <p:spPr>
          <a:xfrm>
            <a:off x="3277771" y="3388175"/>
            <a:ext cx="2391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+mj-lt"/>
              </a:rPr>
              <a:t>Presented By</a:t>
            </a:r>
            <a:r>
              <a:rPr lang="en-US" dirty="0"/>
              <a:t> 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D25419-C329-44FF-8BCB-36CF66CA4D2E}"/>
              </a:ext>
            </a:extLst>
          </p:cNvPr>
          <p:cNvSpPr txBox="1"/>
          <p:nvPr/>
        </p:nvSpPr>
        <p:spPr>
          <a:xfrm>
            <a:off x="561564" y="226869"/>
            <a:ext cx="752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TTL REPRESENTAION OF DATASET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20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D25419-C329-44FF-8BCB-36CF66CA4D2E}"/>
              </a:ext>
            </a:extLst>
          </p:cNvPr>
          <p:cNvSpPr txBox="1"/>
          <p:nvPr/>
        </p:nvSpPr>
        <p:spPr>
          <a:xfrm>
            <a:off x="561564" y="226869"/>
            <a:ext cx="752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QUERYING THE RDF REPOSITORY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4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4A8B76-5E61-4265-BAB8-2AC11F2D5AD3}"/>
              </a:ext>
            </a:extLst>
          </p:cNvPr>
          <p:cNvSpPr txBox="1"/>
          <p:nvPr/>
        </p:nvSpPr>
        <p:spPr>
          <a:xfrm>
            <a:off x="281354" y="393895"/>
            <a:ext cx="713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FEDERATED ONTOLOGY</a:t>
            </a:r>
          </a:p>
        </p:txBody>
      </p:sp>
    </p:spTree>
    <p:extLst>
      <p:ext uri="{BB962C8B-B14F-4D97-AF65-F5344CB8AC3E}">
        <p14:creationId xmlns:p14="http://schemas.microsoft.com/office/powerpoint/2010/main" val="2281301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EFB29B-D356-408E-BE5C-07C4AC842DE5}"/>
              </a:ext>
            </a:extLst>
          </p:cNvPr>
          <p:cNvSpPr txBox="1"/>
          <p:nvPr/>
        </p:nvSpPr>
        <p:spPr>
          <a:xfrm>
            <a:off x="1729182" y="2299619"/>
            <a:ext cx="5331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				DEMO…</a:t>
            </a:r>
          </a:p>
        </p:txBody>
      </p:sp>
    </p:spTree>
    <p:extLst>
      <p:ext uri="{BB962C8B-B14F-4D97-AF65-F5344CB8AC3E}">
        <p14:creationId xmlns:p14="http://schemas.microsoft.com/office/powerpoint/2010/main" val="1597309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DCF171-355D-41A8-81F8-F58E879147FA}"/>
              </a:ext>
            </a:extLst>
          </p:cNvPr>
          <p:cNvSpPr txBox="1"/>
          <p:nvPr/>
        </p:nvSpPr>
        <p:spPr>
          <a:xfrm>
            <a:off x="168812" y="365760"/>
            <a:ext cx="799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WE STARTED FROM ?</a:t>
            </a:r>
          </a:p>
        </p:txBody>
      </p:sp>
    </p:spTree>
    <p:extLst>
      <p:ext uri="{BB962C8B-B14F-4D97-AF65-F5344CB8AC3E}">
        <p14:creationId xmlns:p14="http://schemas.microsoft.com/office/powerpoint/2010/main" val="4146792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DCF171-355D-41A8-81F8-F58E879147FA}"/>
              </a:ext>
            </a:extLst>
          </p:cNvPr>
          <p:cNvSpPr txBox="1"/>
          <p:nvPr/>
        </p:nvSpPr>
        <p:spPr>
          <a:xfrm>
            <a:off x="168812" y="365760"/>
            <a:ext cx="799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728263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D25419-C329-44FF-8BCB-36CF66CA4D2E}"/>
              </a:ext>
            </a:extLst>
          </p:cNvPr>
          <p:cNvSpPr txBox="1"/>
          <p:nvPr/>
        </p:nvSpPr>
        <p:spPr>
          <a:xfrm>
            <a:off x="561564" y="226869"/>
            <a:ext cx="752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CHALLENGES FACED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918784-0796-47A8-BB3B-FA80435D81D8}"/>
              </a:ext>
            </a:extLst>
          </p:cNvPr>
          <p:cNvSpPr txBox="1"/>
          <p:nvPr/>
        </p:nvSpPr>
        <p:spPr>
          <a:xfrm>
            <a:off x="561564" y="1237957"/>
            <a:ext cx="80478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Data Filtering And Feature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Combining Various Data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Trial And Test using various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Derivation of insights from the federated ontology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813E8-78D3-444C-ADA9-346663CBD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381" y="3236375"/>
            <a:ext cx="24384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8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D25419-C329-44FF-8BCB-36CF66CA4D2E}"/>
              </a:ext>
            </a:extLst>
          </p:cNvPr>
          <p:cNvSpPr txBox="1"/>
          <p:nvPr/>
        </p:nvSpPr>
        <p:spPr>
          <a:xfrm>
            <a:off x="561564" y="226869"/>
            <a:ext cx="752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CONCLUSION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E17C7-B815-4F13-9530-34A97AA41974}"/>
              </a:ext>
            </a:extLst>
          </p:cNvPr>
          <p:cNvSpPr txBox="1"/>
          <p:nvPr/>
        </p:nvSpPr>
        <p:spPr>
          <a:xfrm>
            <a:off x="675249" y="1167618"/>
            <a:ext cx="78779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Used Federated Ontologies  to understand and assess the factors that impacted US Presidential Elections 2016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For this we Collected various Data Sources from 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Data Cleaning using Google Refine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Integration of Data using Google Refine Expression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RDF Representation of the Integrated Data Sources using Protege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SPARQL to query the RDF Triple Stores hosted on Apache Jena </a:t>
            </a:r>
            <a:r>
              <a:rPr lang="en-US" sz="2000" dirty="0" err="1">
                <a:solidFill>
                  <a:srgbClr val="000000"/>
                </a:solidFill>
              </a:rPr>
              <a:t>Fuseki</a:t>
            </a:r>
            <a:endParaRPr lang="en-US" sz="20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User Interface for querying the SPARQL End point and Analysis of the 2016 US Election Results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C3EB15-8FC0-4D9D-A197-40A7A2D00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870" y="4145838"/>
            <a:ext cx="2143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15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D25419-C329-44FF-8BCB-36CF66CA4D2E}"/>
              </a:ext>
            </a:extLst>
          </p:cNvPr>
          <p:cNvSpPr txBox="1"/>
          <p:nvPr/>
        </p:nvSpPr>
        <p:spPr>
          <a:xfrm>
            <a:off x="561564" y="226869"/>
            <a:ext cx="752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FUTURE WORK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BA6CE3-4117-4D75-A5E3-5D03025F7954}"/>
              </a:ext>
            </a:extLst>
          </p:cNvPr>
          <p:cNvSpPr txBox="1"/>
          <p:nvPr/>
        </p:nvSpPr>
        <p:spPr>
          <a:xfrm>
            <a:off x="561564" y="1280160"/>
            <a:ext cx="7977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Integration with data sources such as Twitter for Language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Extension of the idea to the population of Europe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Generalizing usage of various data feature selection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9AA6A5-F9D4-44EF-839A-3BEF8353E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60" y="3315581"/>
            <a:ext cx="2982351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36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EDCFFC-2AE9-43F3-B899-0C022BBBB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44" y="840546"/>
            <a:ext cx="3533408" cy="3533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42C83A-833E-474A-A1F8-B9064C602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452" y="2982352"/>
            <a:ext cx="2324191" cy="232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2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2433" y="2731494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5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1F5B8E-A843-400C-9793-4E5B183A7AEB}"/>
              </a:ext>
            </a:extLst>
          </p:cNvPr>
          <p:cNvSpPr txBox="1"/>
          <p:nvPr/>
        </p:nvSpPr>
        <p:spPr>
          <a:xfrm>
            <a:off x="633046" y="253218"/>
            <a:ext cx="341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C99BDC-D1D0-45C3-9C4D-4E002B5232CF}"/>
              </a:ext>
            </a:extLst>
          </p:cNvPr>
          <p:cNvSpPr txBox="1"/>
          <p:nvPr/>
        </p:nvSpPr>
        <p:spPr>
          <a:xfrm>
            <a:off x="633046" y="1282158"/>
            <a:ext cx="79482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Problem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Integration Of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Technical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Results And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Challenges Faced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Future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BF941-7B51-4616-88F2-A0A1E7E01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265" y="3267317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D25419-C329-44FF-8BCB-36CF66CA4D2E}"/>
              </a:ext>
            </a:extLst>
          </p:cNvPr>
          <p:cNvSpPr txBox="1"/>
          <p:nvPr/>
        </p:nvSpPr>
        <p:spPr>
          <a:xfrm>
            <a:off x="561564" y="226869"/>
            <a:ext cx="752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MOTIVATION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2CDBE7-3AFA-4272-8B50-71DC78196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296" y="874116"/>
            <a:ext cx="2092101" cy="25855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1AA08B-B9D9-495B-8335-11C906530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68" y="750089"/>
            <a:ext cx="5645696" cy="4792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AD2BB4-6064-4DD2-9F42-AD13DFBD1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753" y="3760786"/>
            <a:ext cx="3250224" cy="18816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D25419-C329-44FF-8BCB-36CF66CA4D2E}"/>
              </a:ext>
            </a:extLst>
          </p:cNvPr>
          <p:cNvSpPr txBox="1"/>
          <p:nvPr/>
        </p:nvSpPr>
        <p:spPr>
          <a:xfrm>
            <a:off x="561564" y="226869"/>
            <a:ext cx="752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PROBLEM DESCRIPTION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263CC0-C364-4AC8-BFCA-5A88C5359886}"/>
              </a:ext>
            </a:extLst>
          </p:cNvPr>
          <p:cNvSpPr txBox="1"/>
          <p:nvPr/>
        </p:nvSpPr>
        <p:spPr>
          <a:xfrm>
            <a:off x="661183" y="1606432"/>
            <a:ext cx="74265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Use Federated Ontologies  to understand and assess the factors that impacted US Presidential Elections 2016</a:t>
            </a:r>
          </a:p>
          <a:p>
            <a:pPr algn="ctr"/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918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D25419-C329-44FF-8BCB-36CF66CA4D2E}"/>
              </a:ext>
            </a:extLst>
          </p:cNvPr>
          <p:cNvSpPr txBox="1"/>
          <p:nvPr/>
        </p:nvSpPr>
        <p:spPr>
          <a:xfrm>
            <a:off x="561564" y="226869"/>
            <a:ext cx="752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DATA SOURCE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BD6CA3-3523-4CE6-B076-AA44D119D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002" y="2072380"/>
            <a:ext cx="2933114" cy="13332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EA02C2-E87B-4219-8D10-295F18BFBFAC}"/>
              </a:ext>
            </a:extLst>
          </p:cNvPr>
          <p:cNvSpPr txBox="1"/>
          <p:nvPr/>
        </p:nvSpPr>
        <p:spPr>
          <a:xfrm>
            <a:off x="561564" y="2681191"/>
            <a:ext cx="773608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Seven Internal Diverse Datasets :-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People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Ethnicity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Origin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Social Media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Organization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Political Leader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Voting Issues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A5505-3CED-4B09-AD83-554D798FBC0A}"/>
              </a:ext>
            </a:extLst>
          </p:cNvPr>
          <p:cNvSpPr txBox="1"/>
          <p:nvPr/>
        </p:nvSpPr>
        <p:spPr>
          <a:xfrm>
            <a:off x="561564" y="1473843"/>
            <a:ext cx="41218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Data collected by </a:t>
            </a:r>
            <a:r>
              <a:rPr lang="en-US" sz="2000" b="1" u="sng" dirty="0">
                <a:solidFill>
                  <a:srgbClr val="000000"/>
                </a:solidFill>
              </a:rPr>
              <a:t>Dalia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rgbClr val="000000"/>
                </a:solidFill>
              </a:rPr>
              <a:t>Post Election Survey Data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36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D25419-C329-44FF-8BCB-36CF66CA4D2E}"/>
              </a:ext>
            </a:extLst>
          </p:cNvPr>
          <p:cNvSpPr txBox="1"/>
          <p:nvPr/>
        </p:nvSpPr>
        <p:spPr>
          <a:xfrm>
            <a:off x="561564" y="226869"/>
            <a:ext cx="752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DATA CLEANING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C87ED-1CB8-485B-A18C-D2612E11A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9" y="1781441"/>
            <a:ext cx="3557307" cy="1457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DA8295-2B1D-4DC4-AF0C-D72483B3BB40}"/>
              </a:ext>
            </a:extLst>
          </p:cNvPr>
          <p:cNvSpPr txBox="1"/>
          <p:nvPr/>
        </p:nvSpPr>
        <p:spPr>
          <a:xfrm>
            <a:off x="561563" y="3109106"/>
            <a:ext cx="79775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Steps for Processing of Individual Datasets :-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Importing Data 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Filtering / Faceting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Clustering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Usage Of Regular Expressions for manipulating data fields</a:t>
            </a:r>
          </a:p>
          <a:p>
            <a:pPr lvl="1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3F55D9-AA34-4C62-B1C3-CCBF99426770}"/>
              </a:ext>
            </a:extLst>
          </p:cNvPr>
          <p:cNvSpPr txBox="1"/>
          <p:nvPr/>
        </p:nvSpPr>
        <p:spPr>
          <a:xfrm>
            <a:off x="561564" y="1781441"/>
            <a:ext cx="51780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Powerful Tool for working with Messy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Desktop application running on Port 3333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158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D25419-C329-44FF-8BCB-36CF66CA4D2E}"/>
              </a:ext>
            </a:extLst>
          </p:cNvPr>
          <p:cNvSpPr txBox="1"/>
          <p:nvPr/>
        </p:nvSpPr>
        <p:spPr>
          <a:xfrm>
            <a:off x="561564" y="226869"/>
            <a:ext cx="752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ONTOLOGICAL REPRESENTATION OF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87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D25419-C329-44FF-8BCB-36CF66CA4D2E}"/>
              </a:ext>
            </a:extLst>
          </p:cNvPr>
          <p:cNvSpPr txBox="1"/>
          <p:nvPr/>
        </p:nvSpPr>
        <p:spPr>
          <a:xfrm>
            <a:off x="561564" y="226869"/>
            <a:ext cx="752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TECHNICAL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2242053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D25419-C329-44FF-8BCB-36CF66CA4D2E}"/>
              </a:ext>
            </a:extLst>
          </p:cNvPr>
          <p:cNvSpPr txBox="1"/>
          <p:nvPr/>
        </p:nvSpPr>
        <p:spPr>
          <a:xfrm>
            <a:off x="561564" y="226869"/>
            <a:ext cx="7526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DATASET INTEGRATION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34472C-A18A-4B74-A6D5-1CC2B1482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883" y="3822413"/>
            <a:ext cx="1657643" cy="16576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C0A7F3-C249-4220-AB67-6666871AB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00" y="750089"/>
            <a:ext cx="7210908" cy="768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8BD378-5C5B-4592-A24B-05E1344E7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64" y="1560146"/>
            <a:ext cx="6543675" cy="41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9964"/>
      </p:ext>
    </p:extLst>
  </p:cSld>
  <p:clrMapOvr>
    <a:masterClrMapping/>
  </p:clrMapOvr>
</p:sld>
</file>

<file path=ppt/theme/theme1.xml><?xml version="1.0" encoding="utf-8"?>
<a:theme xmlns:a="http://schemas.openxmlformats.org/drawingml/2006/main" name="Viterbi_R1">
  <a:themeElements>
    <a:clrScheme name="Custom 28">
      <a:dk1>
        <a:srgbClr val="990000"/>
      </a:dk1>
      <a:lt1>
        <a:srgbClr val="FFCC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Viterbi_R1</Template>
  <TotalTime>787</TotalTime>
  <Words>180</Words>
  <Application>Microsoft Office PowerPoint</Application>
  <PresentationFormat>On-screen Show (4:3)</PresentationFormat>
  <Paragraphs>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Viterbi_R1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Rizwan</dc:creator>
  <cp:lastModifiedBy>sakshi</cp:lastModifiedBy>
  <cp:revision>54</cp:revision>
  <cp:lastPrinted>2012-02-07T18:57:58Z</cp:lastPrinted>
  <dcterms:created xsi:type="dcterms:W3CDTF">2017-09-15T18:00:36Z</dcterms:created>
  <dcterms:modified xsi:type="dcterms:W3CDTF">2017-11-19T20:59:35Z</dcterms:modified>
</cp:coreProperties>
</file>