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E9F8-B1C3-42FF-A6CA-1058F9DAB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298DFB-F06C-4F8B-A544-E69B95AC9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26799D-172C-4B62-8EA5-CFEA233D0B74}"/>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5" name="Footer Placeholder 4">
            <a:extLst>
              <a:ext uri="{FF2B5EF4-FFF2-40B4-BE49-F238E27FC236}">
                <a16:creationId xmlns:a16="http://schemas.microsoft.com/office/drawing/2014/main" id="{984D5BC5-23BF-45A1-8017-C95317C71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0007C2-0B3D-49B2-B259-5B0D03837C08}"/>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140438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F0C6-00B0-4932-AF31-E088382C4B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3DCA4-4265-4FCA-A9E2-1413F739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26735-7F84-4EBB-B86F-E011349639BC}"/>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5" name="Footer Placeholder 4">
            <a:extLst>
              <a:ext uri="{FF2B5EF4-FFF2-40B4-BE49-F238E27FC236}">
                <a16:creationId xmlns:a16="http://schemas.microsoft.com/office/drawing/2014/main" id="{871EBA63-2797-429D-B78A-B04610DDA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3CC13-B9EE-419F-96F6-1C8571A36E6D}"/>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163331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958B6-A342-4E05-A4A7-D55AB1CA68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93B99C-1A07-4642-8556-B1700A1C7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BC43F-1F0C-4CE8-B307-67538D47D654}"/>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5" name="Footer Placeholder 4">
            <a:extLst>
              <a:ext uri="{FF2B5EF4-FFF2-40B4-BE49-F238E27FC236}">
                <a16:creationId xmlns:a16="http://schemas.microsoft.com/office/drawing/2014/main" id="{DD664645-692B-4153-B8AD-6C8420CFF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558D7-4A7B-4B57-BDCC-E8EEFDD71AD1}"/>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240192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E80A-BBF8-4349-B3C4-562125138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24BF3-39AB-4483-A924-6374DA06D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2293A-34AE-458D-BB3C-8D36CEA41625}"/>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5" name="Footer Placeholder 4">
            <a:extLst>
              <a:ext uri="{FF2B5EF4-FFF2-40B4-BE49-F238E27FC236}">
                <a16:creationId xmlns:a16="http://schemas.microsoft.com/office/drawing/2014/main" id="{84AD6535-03F7-4D30-BDA8-909AAAD1B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EBD71-D154-4FEA-B368-EEE654B7A1A0}"/>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31792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1CF3-F84A-4391-81BA-8AA23B7B47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D3DF94-862C-493F-AE66-193C380451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02D06-2843-4B6D-889D-B6C7D4A6C469}"/>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5" name="Footer Placeholder 4">
            <a:extLst>
              <a:ext uri="{FF2B5EF4-FFF2-40B4-BE49-F238E27FC236}">
                <a16:creationId xmlns:a16="http://schemas.microsoft.com/office/drawing/2014/main" id="{EB9F7FE4-3EEB-4C87-B21C-A15ACA548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6264B-07A0-4346-9D81-5DA8558E6173}"/>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364232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0821-03DF-4C84-A0A8-A22735ACA2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D1CA9C-23B3-443C-936F-BD658F437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1C7A12-F8A7-442C-A682-2B54724B3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4A730A-CE96-4772-99A3-111E04159947}"/>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6" name="Footer Placeholder 5">
            <a:extLst>
              <a:ext uri="{FF2B5EF4-FFF2-40B4-BE49-F238E27FC236}">
                <a16:creationId xmlns:a16="http://schemas.microsoft.com/office/drawing/2014/main" id="{F7DF8CA8-3DF2-473B-8A58-8E40CFF17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E343B-5960-412D-999D-381D76DA89A1}"/>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429195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331C-D1A9-41DD-8084-24137730DA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3B607D-2F64-4F27-8AE0-93ED06259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A7049-443E-4241-A4D6-DBA195131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B630D5-208D-4A5A-980D-258AC18A68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6C797-B27C-437A-870F-9D89D06599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5043CE-4CE9-4FC1-89EC-D66B4B4815EE}"/>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8" name="Footer Placeholder 7">
            <a:extLst>
              <a:ext uri="{FF2B5EF4-FFF2-40B4-BE49-F238E27FC236}">
                <a16:creationId xmlns:a16="http://schemas.microsoft.com/office/drawing/2014/main" id="{AB1A63BB-F54A-41D6-9FBC-652F7B7A53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F9E1CA-85C1-4180-B06F-1EFE16AFFDB8}"/>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45166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22C7-9E63-40AD-9D7A-454D728DBF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DECAE-3566-465F-9FE9-4546D4ADAC00}"/>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4" name="Footer Placeholder 3">
            <a:extLst>
              <a:ext uri="{FF2B5EF4-FFF2-40B4-BE49-F238E27FC236}">
                <a16:creationId xmlns:a16="http://schemas.microsoft.com/office/drawing/2014/main" id="{7695CBEF-18EB-40D9-88F1-7B66B54321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DA96F9-11C2-427F-90CA-177F5F887574}"/>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11951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7913C-658A-4583-9B94-6EA3178243D6}"/>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3" name="Footer Placeholder 2">
            <a:extLst>
              <a:ext uri="{FF2B5EF4-FFF2-40B4-BE49-F238E27FC236}">
                <a16:creationId xmlns:a16="http://schemas.microsoft.com/office/drawing/2014/main" id="{E4D93611-1028-4F90-84F3-E612C956A3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5ED283-D16F-42BF-B1E8-770AE8262F43}"/>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142466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108E-4D55-4C0D-B487-3E5A7B703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FF54CE-0F43-47B8-828B-88D641742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67D279-2ED7-4132-98E8-7DD86681C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8D7FB-60F1-4FBF-AB0B-A7CD3AABEB38}"/>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6" name="Footer Placeholder 5">
            <a:extLst>
              <a:ext uri="{FF2B5EF4-FFF2-40B4-BE49-F238E27FC236}">
                <a16:creationId xmlns:a16="http://schemas.microsoft.com/office/drawing/2014/main" id="{D5B93172-3FBD-4939-BCCB-AFA599618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DDD203-4795-46C2-9D6D-AF2E01EDD4E1}"/>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308513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1AC9-2276-4F54-A064-D2EB02D7B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0C53AA-F983-42FF-8AA0-0C803AA12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BA023A-7CBB-4F2C-8A50-7A26AD8A2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3BD4-9F73-4DE3-BE2F-E4F3217B2D59}"/>
              </a:ext>
            </a:extLst>
          </p:cNvPr>
          <p:cNvSpPr>
            <a:spLocks noGrp="1"/>
          </p:cNvSpPr>
          <p:nvPr>
            <p:ph type="dt" sz="half" idx="10"/>
          </p:nvPr>
        </p:nvSpPr>
        <p:spPr/>
        <p:txBody>
          <a:bodyPr/>
          <a:lstStyle/>
          <a:p>
            <a:fld id="{C6626330-CF9C-4402-BF88-E837B95E739A}" type="datetimeFigureOut">
              <a:rPr lang="en-IN" smtClean="0"/>
              <a:t>06-04-2023</a:t>
            </a:fld>
            <a:endParaRPr lang="en-IN"/>
          </a:p>
        </p:txBody>
      </p:sp>
      <p:sp>
        <p:nvSpPr>
          <p:cNvPr id="6" name="Footer Placeholder 5">
            <a:extLst>
              <a:ext uri="{FF2B5EF4-FFF2-40B4-BE49-F238E27FC236}">
                <a16:creationId xmlns:a16="http://schemas.microsoft.com/office/drawing/2014/main" id="{769F18C7-1773-46DF-A3E7-7DDB3842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A08614-C7FC-449F-A605-404F880B5883}"/>
              </a:ext>
            </a:extLst>
          </p:cNvPr>
          <p:cNvSpPr>
            <a:spLocks noGrp="1"/>
          </p:cNvSpPr>
          <p:nvPr>
            <p:ph type="sldNum" sz="quarter" idx="12"/>
          </p:nvPr>
        </p:nvSpPr>
        <p:spPr/>
        <p:txBody>
          <a:bodyPr/>
          <a:lstStyle/>
          <a:p>
            <a:fld id="{215BBE42-6785-4B98-A549-53F1154B7E05}" type="slidenum">
              <a:rPr lang="en-IN" smtClean="0"/>
              <a:t>‹#›</a:t>
            </a:fld>
            <a:endParaRPr lang="en-IN"/>
          </a:p>
        </p:txBody>
      </p:sp>
    </p:spTree>
    <p:extLst>
      <p:ext uri="{BB962C8B-B14F-4D97-AF65-F5344CB8AC3E}">
        <p14:creationId xmlns:p14="http://schemas.microsoft.com/office/powerpoint/2010/main" val="101818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0F6C9-7A35-4B54-9A9C-B37847ED3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CFE586-7CA1-47E3-AF50-D4A1407A7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B554B-717A-4694-B08C-B93977695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26330-CF9C-4402-BF88-E837B95E739A}" type="datetimeFigureOut">
              <a:rPr lang="en-IN" smtClean="0"/>
              <a:t>06-04-2023</a:t>
            </a:fld>
            <a:endParaRPr lang="en-IN"/>
          </a:p>
        </p:txBody>
      </p:sp>
      <p:sp>
        <p:nvSpPr>
          <p:cNvPr id="5" name="Footer Placeholder 4">
            <a:extLst>
              <a:ext uri="{FF2B5EF4-FFF2-40B4-BE49-F238E27FC236}">
                <a16:creationId xmlns:a16="http://schemas.microsoft.com/office/drawing/2014/main" id="{E7A644B8-8653-4EBE-843D-5785A30DB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F83D8B-BE7A-4AA2-A952-C16B02C1E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BBE42-6785-4B98-A549-53F1154B7E05}" type="slidenum">
              <a:rPr lang="en-IN" smtClean="0"/>
              <a:t>‹#›</a:t>
            </a:fld>
            <a:endParaRPr lang="en-IN"/>
          </a:p>
        </p:txBody>
      </p:sp>
    </p:spTree>
    <p:extLst>
      <p:ext uri="{BB962C8B-B14F-4D97-AF65-F5344CB8AC3E}">
        <p14:creationId xmlns:p14="http://schemas.microsoft.com/office/powerpoint/2010/main" val="2692513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1C3F-3B3A-478B-9464-040A59FAE261}"/>
              </a:ext>
            </a:extLst>
          </p:cNvPr>
          <p:cNvSpPr>
            <a:spLocks noGrp="1"/>
          </p:cNvSpPr>
          <p:nvPr>
            <p:ph type="ctrTitle"/>
          </p:nvPr>
        </p:nvSpPr>
        <p:spPr/>
        <p:txBody>
          <a:bodyPr>
            <a:normAutofit/>
          </a:bodyPr>
          <a:lstStyle/>
          <a:p>
            <a:r>
              <a:rPr lang="en-IN" sz="4400" b="1" dirty="0"/>
              <a:t>Face Recognition Attendance Management System using </a:t>
            </a:r>
            <a:r>
              <a:rPr lang="en-IN" sz="4400" b="1" dirty="0" err="1"/>
              <a:t>Haarcascade</a:t>
            </a:r>
            <a:r>
              <a:rPr lang="en-IN" sz="4400" b="1" dirty="0"/>
              <a:t>-LBPH</a:t>
            </a:r>
          </a:p>
        </p:txBody>
      </p:sp>
      <p:sp>
        <p:nvSpPr>
          <p:cNvPr id="3" name="Subtitle 2">
            <a:extLst>
              <a:ext uri="{FF2B5EF4-FFF2-40B4-BE49-F238E27FC236}">
                <a16:creationId xmlns:a16="http://schemas.microsoft.com/office/drawing/2014/main" id="{86FBCFEB-BF50-4D30-9AD9-2938DE65500D}"/>
              </a:ext>
            </a:extLst>
          </p:cNvPr>
          <p:cNvSpPr>
            <a:spLocks noGrp="1"/>
          </p:cNvSpPr>
          <p:nvPr>
            <p:ph type="subTitle" idx="1"/>
          </p:nvPr>
        </p:nvSpPr>
        <p:spPr/>
        <p:txBody>
          <a:bodyPr>
            <a:normAutofit/>
          </a:bodyPr>
          <a:lstStyle/>
          <a:p>
            <a:pPr algn="r"/>
            <a:endParaRPr lang="en-IN" dirty="0"/>
          </a:p>
          <a:p>
            <a:pPr algn="just"/>
            <a:r>
              <a:rPr lang="en-IN" dirty="0"/>
              <a:t>							By: Deepika Chindi</a:t>
            </a:r>
          </a:p>
          <a:p>
            <a:pPr algn="r"/>
            <a:r>
              <a:rPr lang="en-IN" dirty="0"/>
              <a:t>                    </a:t>
            </a:r>
            <a:r>
              <a:rPr lang="en-IN" dirty="0" err="1"/>
              <a:t>Bhavyashree</a:t>
            </a:r>
            <a:r>
              <a:rPr lang="en-IN" dirty="0"/>
              <a:t> </a:t>
            </a:r>
            <a:r>
              <a:rPr lang="en-IN" dirty="0" err="1"/>
              <a:t>Devadiga</a:t>
            </a:r>
            <a:endParaRPr lang="en-IN" dirty="0"/>
          </a:p>
        </p:txBody>
      </p:sp>
    </p:spTree>
    <p:extLst>
      <p:ext uri="{BB962C8B-B14F-4D97-AF65-F5344CB8AC3E}">
        <p14:creationId xmlns:p14="http://schemas.microsoft.com/office/powerpoint/2010/main" val="2088035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75)">
            <a:extLst>
              <a:ext uri="{FF2B5EF4-FFF2-40B4-BE49-F238E27FC236}">
                <a16:creationId xmlns:a16="http://schemas.microsoft.com/office/drawing/2014/main" id="{16D7802A-3FCF-4D65-977A-F3C7A9466009}"/>
              </a:ext>
            </a:extLst>
          </p:cNvPr>
          <p:cNvPicPr/>
          <p:nvPr/>
        </p:nvPicPr>
        <p:blipFill>
          <a:blip r:embed="rId2"/>
          <a:stretch>
            <a:fillRect/>
          </a:stretch>
        </p:blipFill>
        <p:spPr>
          <a:xfrm>
            <a:off x="2949969" y="93505"/>
            <a:ext cx="5723890" cy="3220085"/>
          </a:xfrm>
          <a:prstGeom prst="rect">
            <a:avLst/>
          </a:prstGeom>
        </p:spPr>
      </p:pic>
      <p:pic>
        <p:nvPicPr>
          <p:cNvPr id="3" name="Picture 2" descr="Screenshot (89)">
            <a:extLst>
              <a:ext uri="{FF2B5EF4-FFF2-40B4-BE49-F238E27FC236}">
                <a16:creationId xmlns:a16="http://schemas.microsoft.com/office/drawing/2014/main" id="{DDE0230A-AC94-4E86-BEE0-F09D5ADA222C}"/>
              </a:ext>
            </a:extLst>
          </p:cNvPr>
          <p:cNvPicPr/>
          <p:nvPr/>
        </p:nvPicPr>
        <p:blipFill>
          <a:blip r:embed="rId3"/>
          <a:stretch>
            <a:fillRect/>
          </a:stretch>
        </p:blipFill>
        <p:spPr>
          <a:xfrm>
            <a:off x="2949969" y="3544410"/>
            <a:ext cx="5723890" cy="3220085"/>
          </a:xfrm>
          <a:prstGeom prst="rect">
            <a:avLst/>
          </a:prstGeom>
        </p:spPr>
      </p:pic>
    </p:spTree>
    <p:extLst>
      <p:ext uri="{BB962C8B-B14F-4D97-AF65-F5344CB8AC3E}">
        <p14:creationId xmlns:p14="http://schemas.microsoft.com/office/powerpoint/2010/main" val="294495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6)">
            <a:extLst>
              <a:ext uri="{FF2B5EF4-FFF2-40B4-BE49-F238E27FC236}">
                <a16:creationId xmlns:a16="http://schemas.microsoft.com/office/drawing/2014/main" id="{BFD085CC-A614-44E1-AE0E-035D6A1AFEF7}"/>
              </a:ext>
            </a:extLst>
          </p:cNvPr>
          <p:cNvPicPr/>
          <p:nvPr/>
        </p:nvPicPr>
        <p:blipFill>
          <a:blip r:embed="rId2"/>
          <a:stretch>
            <a:fillRect/>
          </a:stretch>
        </p:blipFill>
        <p:spPr>
          <a:xfrm>
            <a:off x="3234055" y="115410"/>
            <a:ext cx="5723890" cy="3220085"/>
          </a:xfrm>
          <a:prstGeom prst="rect">
            <a:avLst/>
          </a:prstGeom>
        </p:spPr>
      </p:pic>
      <p:pic>
        <p:nvPicPr>
          <p:cNvPr id="3" name="Picture 2" descr="Screenshot (94)">
            <a:extLst>
              <a:ext uri="{FF2B5EF4-FFF2-40B4-BE49-F238E27FC236}">
                <a16:creationId xmlns:a16="http://schemas.microsoft.com/office/drawing/2014/main" id="{C3D0A58B-2D0D-4D2E-A337-B0B661FAE935}"/>
              </a:ext>
            </a:extLst>
          </p:cNvPr>
          <p:cNvPicPr/>
          <p:nvPr/>
        </p:nvPicPr>
        <p:blipFill>
          <a:blip r:embed="rId3"/>
          <a:stretch>
            <a:fillRect/>
          </a:stretch>
        </p:blipFill>
        <p:spPr>
          <a:xfrm>
            <a:off x="3234055" y="3637915"/>
            <a:ext cx="5723890" cy="3220085"/>
          </a:xfrm>
          <a:prstGeom prst="rect">
            <a:avLst/>
          </a:prstGeom>
        </p:spPr>
      </p:pic>
    </p:spTree>
    <p:extLst>
      <p:ext uri="{BB962C8B-B14F-4D97-AF65-F5344CB8AC3E}">
        <p14:creationId xmlns:p14="http://schemas.microsoft.com/office/powerpoint/2010/main" val="387834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D0EE12-617D-4172-BE7F-7BDA70CB0EFB}"/>
              </a:ext>
            </a:extLst>
          </p:cNvPr>
          <p:cNvPicPr>
            <a:picLocks noChangeAspect="1"/>
          </p:cNvPicPr>
          <p:nvPr/>
        </p:nvPicPr>
        <p:blipFill>
          <a:blip r:embed="rId2"/>
          <a:stretch>
            <a:fillRect/>
          </a:stretch>
        </p:blipFill>
        <p:spPr>
          <a:xfrm>
            <a:off x="852256" y="224716"/>
            <a:ext cx="9609923" cy="4995353"/>
          </a:xfrm>
          <a:prstGeom prst="rect">
            <a:avLst/>
          </a:prstGeom>
        </p:spPr>
      </p:pic>
    </p:spTree>
    <p:extLst>
      <p:ext uri="{BB962C8B-B14F-4D97-AF65-F5344CB8AC3E}">
        <p14:creationId xmlns:p14="http://schemas.microsoft.com/office/powerpoint/2010/main" val="335575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C60F-5D62-4E5C-9ADF-007F5B9384E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E249E56-221D-48A7-929D-2844ACE7D744}"/>
              </a:ext>
            </a:extLst>
          </p:cNvPr>
          <p:cNvSpPr>
            <a:spLocks noGrp="1"/>
          </p:cNvSpPr>
          <p:nvPr>
            <p:ph idx="1"/>
          </p:nvPr>
        </p:nvSpPr>
        <p:spPr/>
        <p:txBody>
          <a:bodyPr>
            <a:normAutofit lnSpcReduction="10000"/>
          </a:bodyPr>
          <a:lstStyle/>
          <a:p>
            <a:r>
              <a:rPr lang="en-IN" sz="1800" kern="100" dirty="0">
                <a:effectLst/>
                <a:ea typeface="Calibri" panose="020F0502020204030204" pitchFamily="34" charset="0"/>
              </a:rPr>
              <a:t>Local Binary Patterns Histograms (LBPH) is a popular and effective method for face recognition</a:t>
            </a:r>
            <a:r>
              <a:rPr lang="en-GB" sz="1800" kern="100" dirty="0">
                <a:effectLst/>
                <a:ea typeface="Calibri" panose="020F0502020204030204" pitchFamily="34" charset="0"/>
              </a:rPr>
              <a:t> and recording the attendances</a:t>
            </a:r>
            <a:r>
              <a:rPr lang="en-IN" sz="1800" kern="100" dirty="0">
                <a:effectLst/>
                <a:ea typeface="Calibri" panose="020F0502020204030204" pitchFamily="34" charset="0"/>
              </a:rPr>
              <a:t> that has been widely used in various applications. </a:t>
            </a:r>
          </a:p>
          <a:p>
            <a:pPr marL="0" indent="0">
              <a:buNone/>
            </a:pPr>
            <a:endParaRPr lang="en-IN" sz="1800" kern="100" dirty="0">
              <a:effectLst/>
              <a:ea typeface="Calibri" panose="020F0502020204030204" pitchFamily="34" charset="0"/>
            </a:endParaRPr>
          </a:p>
          <a:p>
            <a:r>
              <a:rPr lang="en-IN" sz="1800" kern="100" dirty="0">
                <a:effectLst/>
                <a:ea typeface="Calibri" panose="020F0502020204030204" pitchFamily="34" charset="0"/>
              </a:rPr>
              <a:t>Despite its successes, LBPH still faces challenges, such as sensitivity to illumination and pose variations. To address these challenges and improve its accuracy and performance, future enhancements such as integrating deep learning techniques, incorporating additional modalities, and optimizing the algorithm for mobile devices can be considered. </a:t>
            </a:r>
          </a:p>
          <a:p>
            <a:pPr marL="0" indent="0">
              <a:buNone/>
            </a:pPr>
            <a:endParaRPr lang="en-IN" sz="1800" kern="100" dirty="0">
              <a:ea typeface="Calibri" panose="020F0502020204030204" pitchFamily="34" charset="0"/>
            </a:endParaRPr>
          </a:p>
          <a:p>
            <a:r>
              <a:rPr lang="en-IN" sz="1800" kern="100" dirty="0">
                <a:effectLst/>
                <a:ea typeface="Calibri" panose="020F0502020204030204" pitchFamily="34" charset="0"/>
              </a:rPr>
              <a:t>With ongoing research and technological advancements, LBPH and other face recognition technologies are expected to continue improving, enabling more accurate, reliable, and secure recognition of individuals in various settings.</a:t>
            </a:r>
          </a:p>
          <a:p>
            <a:pPr marL="0" indent="0">
              <a:buNone/>
            </a:pPr>
            <a:endParaRPr lang="en-IN" sz="1800" kern="100" dirty="0">
              <a:effectLst/>
              <a:ea typeface="Calibri" panose="020F0502020204030204" pitchFamily="34" charset="0"/>
            </a:endParaRPr>
          </a:p>
          <a:p>
            <a:r>
              <a:rPr lang="en-IN" sz="1800" kern="100" dirty="0">
                <a:solidFill>
                  <a:srgbClr val="000000"/>
                </a:solidFill>
                <a:effectLst/>
                <a:ea typeface="SimSun" panose="02010600030101010101" pitchFamily="2" charset="-122"/>
                <a:cs typeface="Times New Roman" panose="02020603050405020304" pitchFamily="18" charset="0"/>
              </a:rPr>
              <a:t>This solution is both cost-effective and efficient when contrasted to other biometric solutions. The cost and time saved are even larger because the data acquired from the face recognition attendance system is accurate in real-time. Because the overall process is automated, human intervention is limited.</a:t>
            </a:r>
            <a:endParaRPr lang="en-IN" sz="1800" kern="100" dirty="0">
              <a:effectLst/>
              <a:ea typeface="Calibri" panose="020F0502020204030204" pitchFamily="34" charset="0"/>
              <a:cs typeface="Times New Roman" panose="02020603050405020304" pitchFamily="18" charset="0"/>
            </a:endParaRPr>
          </a:p>
          <a:p>
            <a:endParaRPr lang="en-IN" sz="1800" kern="1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7528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B51E-023B-48A8-8D08-B114A7DCCFCA}"/>
              </a:ext>
            </a:extLst>
          </p:cNvPr>
          <p:cNvSpPr>
            <a:spLocks noGrp="1"/>
          </p:cNvSpPr>
          <p:nvPr>
            <p:ph type="title"/>
          </p:nvPr>
        </p:nvSpPr>
        <p:spPr>
          <a:xfrm>
            <a:off x="962487" y="2646686"/>
            <a:ext cx="10515600" cy="1325563"/>
          </a:xfrm>
        </p:spPr>
        <p:txBody>
          <a:bodyPr/>
          <a:lstStyle/>
          <a:p>
            <a:pPr algn="ctr"/>
            <a:r>
              <a:rPr lang="en-IN"/>
              <a:t>Thank You.</a:t>
            </a:r>
            <a:endParaRPr lang="en-IN" dirty="0"/>
          </a:p>
        </p:txBody>
      </p:sp>
    </p:spTree>
    <p:extLst>
      <p:ext uri="{BB962C8B-B14F-4D97-AF65-F5344CB8AC3E}">
        <p14:creationId xmlns:p14="http://schemas.microsoft.com/office/powerpoint/2010/main" val="48192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1483-BBD8-40A7-9966-C3C20B77C42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538BBB9-9FDE-4CC4-AE98-99376E2A04B1}"/>
              </a:ext>
            </a:extLst>
          </p:cNvPr>
          <p:cNvSpPr>
            <a:spLocks noGrp="1"/>
          </p:cNvSpPr>
          <p:nvPr>
            <p:ph idx="1"/>
          </p:nvPr>
        </p:nvSpPr>
        <p:spPr/>
        <p:txBody>
          <a:bodyPr/>
          <a:lstStyle/>
          <a:p>
            <a:r>
              <a:rPr lang="en-IN" sz="1800" kern="100" dirty="0">
                <a:effectLst/>
                <a:ea typeface="Calibri" panose="020F0502020204030204" pitchFamily="34" charset="0"/>
              </a:rPr>
              <a:t>To  maintain  the  attendance  record  with  day-to-day  activities  is  a  challenging  task. </a:t>
            </a:r>
          </a:p>
          <a:p>
            <a:pPr marL="0" indent="0">
              <a:buNone/>
            </a:pPr>
            <a:endParaRPr lang="en-IN" sz="1800" kern="100" dirty="0">
              <a:effectLst/>
              <a:ea typeface="Calibri" panose="020F0502020204030204" pitchFamily="34" charset="0"/>
            </a:endParaRPr>
          </a:p>
          <a:p>
            <a:r>
              <a:rPr lang="en-IN" sz="1800" kern="100" dirty="0">
                <a:effectLst/>
                <a:ea typeface="Calibri" panose="020F0502020204030204" pitchFamily="34" charset="0"/>
              </a:rPr>
              <a:t>The conventional method of </a:t>
            </a:r>
            <a:r>
              <a:rPr lang="en-GB" sz="1800" kern="100" dirty="0">
                <a:effectLst/>
                <a:ea typeface="Calibri" panose="020F0502020204030204" pitchFamily="34" charset="0"/>
              </a:rPr>
              <a:t>recording </a:t>
            </a:r>
            <a:r>
              <a:rPr lang="en-IN" sz="1800" kern="100" dirty="0">
                <a:effectLst/>
                <a:ea typeface="Calibri" panose="020F0502020204030204" pitchFamily="34" charset="0"/>
              </a:rPr>
              <a:t> each </a:t>
            </a:r>
            <a:r>
              <a:rPr lang="en-GB" sz="1800" kern="100" dirty="0">
                <a:effectLst/>
                <a:ea typeface="Calibri" panose="020F0502020204030204" pitchFamily="34" charset="0"/>
              </a:rPr>
              <a:t>employees name </a:t>
            </a:r>
            <a:r>
              <a:rPr lang="en-IN" sz="1800" kern="100" dirty="0">
                <a:effectLst/>
                <a:ea typeface="Calibri" panose="020F0502020204030204" pitchFamily="34" charset="0"/>
              </a:rPr>
              <a:t>is time consuming and there is always a chance of</a:t>
            </a:r>
            <a:r>
              <a:rPr lang="en-GB" sz="1800" kern="100" dirty="0">
                <a:effectLst/>
                <a:ea typeface="Calibri" panose="020F0502020204030204" pitchFamily="34" charset="0"/>
              </a:rPr>
              <a:t> record being lost sometimes</a:t>
            </a:r>
            <a:r>
              <a:rPr lang="en-IN" sz="1800" kern="100" dirty="0">
                <a:effectLst/>
                <a:ea typeface="Calibri" panose="020F0502020204030204" pitchFamily="34" charset="0"/>
              </a:rPr>
              <a:t>.</a:t>
            </a:r>
          </a:p>
          <a:p>
            <a:pPr marL="0" indent="0">
              <a:buNone/>
            </a:pPr>
            <a:endParaRPr lang="en-IN" sz="1800" kern="100" dirty="0">
              <a:effectLst/>
              <a:ea typeface="Calibri" panose="020F0502020204030204" pitchFamily="34" charset="0"/>
            </a:endParaRPr>
          </a:p>
          <a:p>
            <a:r>
              <a:rPr lang="en-IN" sz="1800" kern="100" dirty="0">
                <a:effectLst/>
                <a:ea typeface="Calibri" panose="020F0502020204030204" pitchFamily="34" charset="0"/>
              </a:rPr>
              <a:t>This system is based on face recognition to maintain the attendance record of </a:t>
            </a:r>
            <a:r>
              <a:rPr lang="en-GB" sz="1800" kern="100" dirty="0">
                <a:effectLst/>
                <a:ea typeface="Calibri" panose="020F0502020204030204" pitchFamily="34" charset="0"/>
              </a:rPr>
              <a:t>employees</a:t>
            </a:r>
            <a:r>
              <a:rPr lang="en-IN" sz="1800" kern="100" dirty="0">
                <a:effectLst/>
                <a:ea typeface="Calibri" panose="020F0502020204030204" pitchFamily="34" charset="0"/>
              </a:rPr>
              <a:t>.</a:t>
            </a:r>
          </a:p>
          <a:p>
            <a:pPr marL="0" indent="0">
              <a:buNone/>
            </a:pPr>
            <a:endParaRPr lang="en-IN" sz="1800" kern="100" dirty="0">
              <a:effectLst/>
              <a:ea typeface="Calibri" panose="020F0502020204030204" pitchFamily="34" charset="0"/>
            </a:endParaRPr>
          </a:p>
          <a:p>
            <a:r>
              <a:rPr lang="en-IN" sz="1800" kern="100" dirty="0">
                <a:effectLst/>
                <a:ea typeface="Calibri" panose="020F0502020204030204" pitchFamily="34" charset="0"/>
              </a:rPr>
              <a:t>The daily attendance of </a:t>
            </a:r>
            <a:r>
              <a:rPr lang="en-GB" sz="1800" kern="100" dirty="0">
                <a:effectLst/>
                <a:ea typeface="Calibri" panose="020F0502020204030204" pitchFamily="34" charset="0"/>
              </a:rPr>
              <a:t>employees </a:t>
            </a:r>
            <a:r>
              <a:rPr lang="en-IN" sz="1800" kern="100" dirty="0">
                <a:effectLst/>
                <a:ea typeface="Calibri" panose="020F0502020204030204" pitchFamily="34" charset="0"/>
              </a:rPr>
              <a:t>is recorded </a:t>
            </a:r>
            <a:r>
              <a:rPr lang="en-GB" sz="1800" kern="100" dirty="0">
                <a:effectLst/>
                <a:ea typeface="Calibri" panose="020F0502020204030204" pitchFamily="34" charset="0"/>
              </a:rPr>
              <a:t>and </a:t>
            </a:r>
            <a:r>
              <a:rPr lang="en-IN" sz="1800" kern="100" dirty="0">
                <a:effectLst/>
                <a:ea typeface="Calibri" panose="020F0502020204030204" pitchFamily="34" charset="0"/>
              </a:rPr>
              <a:t>stored. As the </a:t>
            </a:r>
            <a:r>
              <a:rPr lang="en-GB" sz="1800" kern="100" dirty="0">
                <a:effectLst/>
                <a:ea typeface="Calibri" panose="020F0502020204030204" pitchFamily="34" charset="0"/>
              </a:rPr>
              <a:t>in-</a:t>
            </a:r>
            <a:r>
              <a:rPr lang="en-IN" sz="1800" kern="100" dirty="0">
                <a:effectLst/>
                <a:ea typeface="Calibri" panose="020F0502020204030204" pitchFamily="34" charset="0"/>
              </a:rPr>
              <a:t> time for </a:t>
            </a:r>
            <a:r>
              <a:rPr lang="en-GB" sz="1800" kern="100" dirty="0" err="1">
                <a:effectLst/>
                <a:ea typeface="Calibri" panose="020F0502020204030204" pitchFamily="34" charset="0"/>
              </a:rPr>
              <a:t>arrivial</a:t>
            </a:r>
            <a:r>
              <a:rPr lang="en-GB" sz="1800" kern="100" dirty="0">
                <a:effectLst/>
                <a:ea typeface="Calibri" panose="020F0502020204030204" pitchFamily="34" charset="0"/>
              </a:rPr>
              <a:t> of employees</a:t>
            </a:r>
            <a:r>
              <a:rPr lang="en-IN" sz="1800" kern="100" dirty="0">
                <a:effectLst/>
                <a:ea typeface="Calibri" panose="020F0502020204030204" pitchFamily="34" charset="0"/>
              </a:rPr>
              <a:t> the system automatically starts taking snaps and then apply face detection and recognition technique to the given image and the recognize </a:t>
            </a:r>
            <a:r>
              <a:rPr lang="en-GB" sz="1800" kern="100" dirty="0">
                <a:effectLst/>
                <a:ea typeface="Calibri" panose="020F0502020204030204" pitchFamily="34" charset="0"/>
              </a:rPr>
              <a:t>employees </a:t>
            </a:r>
            <a:r>
              <a:rPr lang="en-IN" sz="1800" kern="100" dirty="0">
                <a:effectLst/>
                <a:ea typeface="Calibri" panose="020F0502020204030204" pitchFamily="34" charset="0"/>
              </a:rPr>
              <a:t> are marked as present and their attendance update with corresponding  time  and </a:t>
            </a:r>
            <a:r>
              <a:rPr lang="en-GB" sz="1800" kern="100" dirty="0">
                <a:effectLst/>
                <a:ea typeface="Calibri" panose="020F0502020204030204" pitchFamily="34" charset="0"/>
              </a:rPr>
              <a:t>employee</a:t>
            </a:r>
            <a:r>
              <a:rPr lang="en-IN" sz="1800" kern="100" dirty="0">
                <a:effectLst/>
                <a:ea typeface="Calibri" panose="020F0502020204030204" pitchFamily="34" charset="0"/>
              </a:rPr>
              <a:t>  id.</a:t>
            </a:r>
            <a:endParaRPr lang="en-IN" dirty="0"/>
          </a:p>
        </p:txBody>
      </p:sp>
    </p:spTree>
    <p:extLst>
      <p:ext uri="{BB962C8B-B14F-4D97-AF65-F5344CB8AC3E}">
        <p14:creationId xmlns:p14="http://schemas.microsoft.com/office/powerpoint/2010/main" val="299230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70D0-3484-47D0-A4F8-93E2D855865E}"/>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DD4C7CD4-348F-4371-BF5B-EA1F44A8D619}"/>
              </a:ext>
            </a:extLst>
          </p:cNvPr>
          <p:cNvSpPr>
            <a:spLocks noGrp="1"/>
          </p:cNvSpPr>
          <p:nvPr>
            <p:ph idx="1"/>
          </p:nvPr>
        </p:nvSpPr>
        <p:spPr/>
        <p:txBody>
          <a:bodyPr>
            <a:normAutofit fontScale="92500" lnSpcReduction="10000"/>
          </a:bodyPr>
          <a:lstStyle/>
          <a:p>
            <a:r>
              <a:rPr lang="en-IN" sz="2000" b="1" kern="100" dirty="0">
                <a:effectLst/>
                <a:ea typeface="Calibri" panose="020F0502020204030204" pitchFamily="34" charset="0"/>
              </a:rPr>
              <a:t>Illumination : </a:t>
            </a:r>
            <a:r>
              <a:rPr lang="en-IN" sz="1800" kern="100" dirty="0">
                <a:solidFill>
                  <a:srgbClr val="212529"/>
                </a:solidFill>
                <a:effectLst/>
                <a:ea typeface=""/>
              </a:rPr>
              <a:t>Illumination stands for light variations</a:t>
            </a:r>
          </a:p>
          <a:p>
            <a:pPr marL="0" indent="0">
              <a:buNone/>
            </a:pPr>
            <a:endParaRPr lang="en-IN" sz="2000" b="1" kern="100" dirty="0">
              <a:effectLst/>
              <a:ea typeface="Calibri" panose="020F0502020204030204" pitchFamily="34" charset="0"/>
            </a:endParaRPr>
          </a:p>
          <a:p>
            <a:r>
              <a:rPr lang="en-IN" sz="2000" b="1" kern="100" dirty="0">
                <a:effectLst/>
                <a:ea typeface="Calibri" panose="020F0502020204030204" pitchFamily="34" charset="0"/>
              </a:rPr>
              <a:t>Pose variation</a:t>
            </a:r>
            <a:r>
              <a:rPr lang="en-GB" sz="2000" b="1" kern="100" dirty="0">
                <a:effectLst/>
                <a:ea typeface="Calibri" panose="020F0502020204030204" pitchFamily="34" charset="0"/>
                <a:cs typeface="Times New Roman" panose="02020603050405020304" pitchFamily="18" charset="0"/>
              </a:rPr>
              <a:t>: </a:t>
            </a:r>
            <a:r>
              <a:rPr lang="en-IN" sz="1800" kern="100" dirty="0">
                <a:solidFill>
                  <a:srgbClr val="000000"/>
                </a:solidFill>
                <a:effectLst/>
                <a:ea typeface=""/>
                <a:cs typeface="Times New Roman" panose="02020603050405020304" pitchFamily="18" charset="0"/>
              </a:rPr>
              <a:t>Face Recognition </a:t>
            </a:r>
            <a:r>
              <a:rPr lang="en-IN" sz="1800" kern="100" dirty="0">
                <a:solidFill>
                  <a:srgbClr val="212529"/>
                </a:solidFill>
                <a:effectLst/>
                <a:ea typeface=""/>
              </a:rPr>
              <a:t>Systems are highly sensitive to pose variations</a:t>
            </a:r>
          </a:p>
          <a:p>
            <a:pPr marL="0" indent="0">
              <a:buNone/>
            </a:pPr>
            <a:endParaRPr lang="en-GB" sz="2000" b="1" kern="100" dirty="0">
              <a:effectLst/>
              <a:ea typeface="Calibri" panose="020F0502020204030204" pitchFamily="34" charset="0"/>
              <a:cs typeface="Times New Roman" panose="02020603050405020304" pitchFamily="18" charset="0"/>
            </a:endParaRPr>
          </a:p>
          <a:p>
            <a:r>
              <a:rPr lang="en-IN" sz="2000" b="1" kern="100" dirty="0">
                <a:effectLst/>
                <a:ea typeface="Calibri" panose="020F0502020204030204" pitchFamily="34" charset="0"/>
              </a:rPr>
              <a:t>Occlusion</a:t>
            </a:r>
            <a:r>
              <a:rPr lang="en-GB" sz="2000" b="1" kern="100" dirty="0">
                <a:effectLst/>
                <a:ea typeface="Calibri" panose="020F0502020204030204" pitchFamily="34" charset="0"/>
              </a:rPr>
              <a:t>:</a:t>
            </a:r>
            <a:r>
              <a:rPr lang="en-IN" sz="1800" kern="100" dirty="0">
                <a:solidFill>
                  <a:srgbClr val="212529"/>
                </a:solidFill>
                <a:effectLst/>
                <a:ea typeface=""/>
              </a:rPr>
              <a:t>Occlusion means blockage, and it occurs when one or other parts of the face are blocked and whole face is not available as an input image.</a:t>
            </a:r>
          </a:p>
          <a:p>
            <a:pPr marL="0" indent="0">
              <a:buNone/>
            </a:pPr>
            <a:endParaRPr lang="en-GB" sz="2000" b="1" kern="100" dirty="0">
              <a:effectLst/>
              <a:ea typeface="Calibri" panose="020F0502020204030204" pitchFamily="34" charset="0"/>
            </a:endParaRPr>
          </a:p>
          <a:p>
            <a:r>
              <a:rPr lang="en-IN" sz="2000" b="1" kern="100" dirty="0">
                <a:effectLst/>
                <a:ea typeface="Calibri" panose="020F0502020204030204" pitchFamily="34" charset="0"/>
              </a:rPr>
              <a:t>Expressions</a:t>
            </a:r>
            <a:r>
              <a:rPr lang="en-GB" sz="2000" b="1" kern="100" dirty="0">
                <a:effectLst/>
                <a:ea typeface="Calibri" panose="020F0502020204030204" pitchFamily="34" charset="0"/>
              </a:rPr>
              <a:t>:</a:t>
            </a:r>
            <a:r>
              <a:rPr lang="en-IN" sz="1800" kern="100" dirty="0">
                <a:solidFill>
                  <a:srgbClr val="212529"/>
                </a:solidFill>
                <a:effectLst/>
                <a:ea typeface=""/>
              </a:rPr>
              <a:t>Face is one of the most crucial biometrics as its unique features play a crucial role in providing human identity and emotions. Varying situations cause different moods which result in showing various emotions and eventually change in facial expressions</a:t>
            </a:r>
          </a:p>
          <a:p>
            <a:pPr marL="0" indent="0">
              <a:buNone/>
            </a:pPr>
            <a:endParaRPr lang="en-GB" sz="2000" b="1" kern="100" dirty="0">
              <a:effectLst/>
              <a:ea typeface="Calibri" panose="020F0502020204030204" pitchFamily="34" charset="0"/>
            </a:endParaRPr>
          </a:p>
          <a:p>
            <a:r>
              <a:rPr lang="en-IN" sz="1800" b="1" kern="100" dirty="0">
                <a:effectLst/>
                <a:ea typeface="Calibri" panose="020F0502020204030204" pitchFamily="34" charset="0"/>
                <a:cs typeface="Times New Roman" panose="02020603050405020304" pitchFamily="18" charset="0"/>
              </a:rPr>
              <a:t>Model Complexity</a:t>
            </a:r>
            <a:r>
              <a:rPr lang="en-GB" sz="2000" b="1" kern="100" dirty="0">
                <a:ea typeface="Calibri" panose="020F0502020204030204" pitchFamily="34" charset="0"/>
                <a:cs typeface="Times New Roman" panose="02020603050405020304" pitchFamily="18" charset="0"/>
              </a:rPr>
              <a:t>:</a:t>
            </a:r>
            <a:r>
              <a:rPr lang="en-IN" sz="1800" kern="100" dirty="0">
                <a:effectLst/>
                <a:ea typeface="Calibri" panose="020F0502020204030204" pitchFamily="34" charset="0"/>
                <a:cs typeface="Times New Roman" panose="02020603050405020304" pitchFamily="18" charset="0"/>
              </a:rPr>
              <a:t>Existing state-of-the-art </a:t>
            </a:r>
            <a:r>
              <a:rPr lang="en-IN" sz="1800" kern="100" dirty="0">
                <a:solidFill>
                  <a:srgbClr val="000000"/>
                </a:solidFill>
                <a:effectLst/>
                <a:ea typeface=""/>
                <a:cs typeface="Times New Roman" panose="02020603050405020304" pitchFamily="18" charset="0"/>
              </a:rPr>
              <a:t>facial recognition </a:t>
            </a:r>
            <a:r>
              <a:rPr lang="en-IN" sz="1800" kern="100" dirty="0">
                <a:effectLst/>
                <a:ea typeface="Calibri" panose="020F0502020204030204" pitchFamily="34" charset="0"/>
                <a:cs typeface="Times New Roman" panose="02020603050405020304" pitchFamily="18" charset="0"/>
              </a:rPr>
              <a:t>methods rely on ‘too-deep’ Convolutional Neural Network (CNN) architecture which is very complex and unsuitable for real-time performance on embedded devices.</a:t>
            </a:r>
            <a:endParaRPr lang="en-IN" sz="2000" b="1" dirty="0"/>
          </a:p>
        </p:txBody>
      </p:sp>
    </p:spTree>
    <p:extLst>
      <p:ext uri="{BB962C8B-B14F-4D97-AF65-F5344CB8AC3E}">
        <p14:creationId xmlns:p14="http://schemas.microsoft.com/office/powerpoint/2010/main" val="111419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2D33-AC89-416D-8BEB-CD36FE21FBC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AE3EC69-FD36-4277-911E-EA0924C4DFDC}"/>
              </a:ext>
            </a:extLst>
          </p:cNvPr>
          <p:cNvSpPr>
            <a:spLocks noGrp="1"/>
          </p:cNvSpPr>
          <p:nvPr>
            <p:ph idx="1"/>
          </p:nvPr>
        </p:nvSpPr>
        <p:spPr/>
        <p:txBody>
          <a:bodyPr/>
          <a:lstStyle/>
          <a:p>
            <a:r>
              <a:rPr lang="en-GB" sz="1800" kern="100" dirty="0">
                <a:effectLst/>
                <a:ea typeface="Calibri" panose="020F0502020204030204" pitchFamily="34" charset="0"/>
              </a:rPr>
              <a:t>F</a:t>
            </a:r>
            <a:r>
              <a:rPr lang="en-IN" sz="1800" kern="100" dirty="0">
                <a:effectLst/>
                <a:ea typeface="Calibri" panose="020F0502020204030204" pitchFamily="34" charset="0"/>
              </a:rPr>
              <a:t>ace </a:t>
            </a:r>
            <a:r>
              <a:rPr lang="en-GB" sz="1800" kern="100" dirty="0">
                <a:effectLst/>
                <a:ea typeface="Calibri" panose="020F0502020204030204" pitchFamily="34" charset="0"/>
              </a:rPr>
              <a:t>R</a:t>
            </a:r>
            <a:r>
              <a:rPr lang="en-IN" sz="1800" kern="100" dirty="0" err="1">
                <a:effectLst/>
                <a:ea typeface="Calibri" panose="020F0502020204030204" pitchFamily="34" charset="0"/>
              </a:rPr>
              <a:t>ecognition</a:t>
            </a:r>
            <a:r>
              <a:rPr lang="en-IN" sz="1800" kern="100" dirty="0">
                <a:effectLst/>
                <a:ea typeface="Calibri" panose="020F0502020204030204" pitchFamily="34" charset="0"/>
              </a:rPr>
              <a:t> </a:t>
            </a:r>
            <a:r>
              <a:rPr lang="en-GB" sz="1800" kern="100" dirty="0">
                <a:effectLst/>
                <a:ea typeface="Calibri" panose="020F0502020204030204" pitchFamily="34" charset="0"/>
              </a:rPr>
              <a:t>Attendance management system </a:t>
            </a:r>
            <a:r>
              <a:rPr lang="en-IN" sz="1800" kern="100" dirty="0">
                <a:solidFill>
                  <a:srgbClr val="000000"/>
                </a:solidFill>
                <a:effectLst/>
                <a:ea typeface="SimSun" panose="02010600030101010101" pitchFamily="2" charset="-122"/>
              </a:rPr>
              <a:t>is software developed for maintaining the attendance of the </a:t>
            </a:r>
            <a:r>
              <a:rPr lang="en-GB" sz="1800" kern="100" dirty="0">
                <a:solidFill>
                  <a:srgbClr val="000000"/>
                </a:solidFill>
                <a:effectLst/>
                <a:ea typeface="SimSun" panose="02010600030101010101" pitchFamily="2" charset="-122"/>
              </a:rPr>
              <a:t>employees</a:t>
            </a:r>
            <a:r>
              <a:rPr lang="en-IN" sz="1800" kern="100" dirty="0">
                <a:solidFill>
                  <a:srgbClr val="000000"/>
                </a:solidFill>
                <a:effectLst/>
                <a:ea typeface="SimSun" panose="02010600030101010101" pitchFamily="2" charset="-122"/>
              </a:rPr>
              <a:t> on the daily basis in the </a:t>
            </a:r>
            <a:r>
              <a:rPr lang="en-GB" sz="1800" kern="100" dirty="0">
                <a:solidFill>
                  <a:srgbClr val="000000"/>
                </a:solidFill>
                <a:effectLst/>
                <a:ea typeface="SimSun" panose="02010600030101010101" pitchFamily="2" charset="-122"/>
              </a:rPr>
              <a:t>organization</a:t>
            </a:r>
            <a:r>
              <a:rPr lang="en-IN" sz="1800" kern="100">
                <a:solidFill>
                  <a:srgbClr val="000000"/>
                </a:solidFill>
                <a:effectLst/>
                <a:ea typeface="SimSun" panose="02010600030101010101" pitchFamily="2" charset="-122"/>
              </a:rPr>
              <a:t>. </a:t>
            </a:r>
          </a:p>
          <a:p>
            <a:pPr marL="0" indent="0">
              <a:buNone/>
            </a:pPr>
            <a:endParaRPr lang="en-IN" sz="1800" kern="100" dirty="0">
              <a:solidFill>
                <a:srgbClr val="000000"/>
              </a:solidFill>
              <a:effectLst/>
              <a:ea typeface="SimSun" panose="02010600030101010101" pitchFamily="2" charset="-122"/>
            </a:endParaRPr>
          </a:p>
          <a:p>
            <a:r>
              <a:rPr lang="en-IN" sz="1800" kern="100" dirty="0">
                <a:solidFill>
                  <a:srgbClr val="000000"/>
                </a:solidFill>
                <a:ea typeface="SimSun" panose="02010600030101010101" pitchFamily="2" charset="-122"/>
              </a:rPr>
              <a:t>We aim to provide user-friendly interface to the organization.</a:t>
            </a:r>
            <a:r>
              <a:rPr lang="en-IN" sz="1800" kern="100" dirty="0">
                <a:solidFill>
                  <a:srgbClr val="000000"/>
                </a:solidFill>
                <a:effectLst/>
                <a:ea typeface="SimSun" panose="02010600030101010101" pitchFamily="2" charset="-122"/>
              </a:rPr>
              <a:t> </a:t>
            </a:r>
          </a:p>
          <a:p>
            <a:pPr marL="0" indent="0">
              <a:buNone/>
            </a:pPr>
            <a:endParaRPr lang="en-IN" sz="1800" kern="100" dirty="0">
              <a:solidFill>
                <a:srgbClr val="000000"/>
              </a:solidFill>
              <a:ea typeface="SimSun" panose="02010600030101010101" pitchFamily="2" charset="-122"/>
            </a:endParaRPr>
          </a:p>
          <a:p>
            <a:r>
              <a:rPr lang="en-IN" sz="1800" kern="100" dirty="0">
                <a:solidFill>
                  <a:srgbClr val="000000"/>
                </a:solidFill>
                <a:effectLst/>
                <a:ea typeface="SimSun" panose="02010600030101010101" pitchFamily="2" charset="-122"/>
              </a:rPr>
              <a:t>This system will also help in evaluating attendance </a:t>
            </a:r>
            <a:r>
              <a:rPr lang="en-GB" sz="1800" kern="100" dirty="0">
                <a:solidFill>
                  <a:srgbClr val="000000"/>
                </a:solidFill>
                <a:effectLst/>
                <a:ea typeface="SimSun" panose="02010600030101010101" pitchFamily="2" charset="-122"/>
              </a:rPr>
              <a:t>of employee</a:t>
            </a:r>
            <a:r>
              <a:rPr lang="en-IN" sz="1800" kern="100" dirty="0">
                <a:solidFill>
                  <a:srgbClr val="000000"/>
                </a:solidFill>
                <a:effectLst/>
                <a:ea typeface="SimSun" panose="02010600030101010101" pitchFamily="2" charset="-122"/>
              </a:rPr>
              <a:t>. Report of the </a:t>
            </a:r>
            <a:r>
              <a:rPr lang="en-GB" sz="1800" kern="100" dirty="0">
                <a:solidFill>
                  <a:srgbClr val="000000"/>
                </a:solidFill>
                <a:effectLst/>
                <a:ea typeface="SimSun" panose="02010600030101010101" pitchFamily="2" charset="-122"/>
              </a:rPr>
              <a:t>employees </a:t>
            </a:r>
            <a:r>
              <a:rPr lang="en-IN" sz="1800" kern="100" dirty="0">
                <a:solidFill>
                  <a:srgbClr val="000000"/>
                </a:solidFill>
                <a:effectLst/>
                <a:ea typeface="SimSun" panose="02010600030101010101" pitchFamily="2" charset="-122"/>
              </a:rPr>
              <a:t>attendance on</a:t>
            </a:r>
            <a:r>
              <a:rPr lang="en-GB" sz="1800" kern="100" dirty="0">
                <a:solidFill>
                  <a:srgbClr val="000000"/>
                </a:solidFill>
                <a:effectLst/>
                <a:ea typeface="SimSun" panose="02010600030101010101" pitchFamily="2" charset="-122"/>
              </a:rPr>
              <a:t> day to day</a:t>
            </a:r>
            <a:r>
              <a:rPr lang="en-IN" sz="1800" kern="100" dirty="0">
                <a:solidFill>
                  <a:srgbClr val="000000"/>
                </a:solidFill>
                <a:effectLst/>
                <a:ea typeface="SimSun" panose="02010600030101010101" pitchFamily="2" charset="-122"/>
              </a:rPr>
              <a:t> basis is generated.</a:t>
            </a:r>
            <a:endParaRPr lang="en-IN" dirty="0"/>
          </a:p>
        </p:txBody>
      </p:sp>
    </p:spTree>
    <p:extLst>
      <p:ext uri="{BB962C8B-B14F-4D97-AF65-F5344CB8AC3E}">
        <p14:creationId xmlns:p14="http://schemas.microsoft.com/office/powerpoint/2010/main" val="216298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F18A-FF50-489F-BFB2-0C2E7E779006}"/>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E62C8DF3-8BEF-4396-A7B4-AFC02A379713}"/>
              </a:ext>
            </a:extLst>
          </p:cNvPr>
          <p:cNvSpPr>
            <a:spLocks noGrp="1"/>
          </p:cNvSpPr>
          <p:nvPr>
            <p:ph idx="1"/>
          </p:nvPr>
        </p:nvSpPr>
        <p:spPr/>
        <p:txBody>
          <a:bodyPr/>
          <a:lstStyle/>
          <a:p>
            <a:r>
              <a:rPr lang="en-IN" sz="1800" kern="100" dirty="0">
                <a:effectLst/>
                <a:ea typeface="Calibri" panose="020F0502020204030204" pitchFamily="34" charset="0"/>
              </a:rPr>
              <a:t>To develop an automated attendance system using face recognition </a:t>
            </a:r>
            <a:r>
              <a:rPr lang="en-IN" sz="1800" kern="100" dirty="0">
                <a:ea typeface="Calibri" panose="020F0502020204030204" pitchFamily="34" charset="0"/>
              </a:rPr>
              <a:t>c</a:t>
            </a:r>
            <a:r>
              <a:rPr lang="en-IN" sz="1800" kern="100" dirty="0">
                <a:effectLst/>
                <a:ea typeface="Calibri" panose="020F0502020204030204" pitchFamily="34" charset="0"/>
              </a:rPr>
              <a:t>oncept </a:t>
            </a:r>
            <a:r>
              <a:rPr lang="en-IN" sz="1800" kern="100" dirty="0">
                <a:ea typeface="Calibri" panose="020F0502020204030204" pitchFamily="34" charset="0"/>
              </a:rPr>
              <a:t>i</a:t>
            </a:r>
            <a:r>
              <a:rPr lang="en-IN" sz="1800" kern="100" dirty="0">
                <a:effectLst/>
                <a:ea typeface="Calibri" panose="020F0502020204030204" pitchFamily="34" charset="0"/>
              </a:rPr>
              <a:t>n a </a:t>
            </a:r>
            <a:r>
              <a:rPr lang="en-GB" sz="1800" kern="100" dirty="0">
                <a:effectLst/>
                <a:ea typeface="Calibri" panose="020F0502020204030204" pitchFamily="34" charset="0"/>
              </a:rPr>
              <a:t>organization </a:t>
            </a:r>
            <a:r>
              <a:rPr lang="en-IN" sz="1800" kern="100" dirty="0">
                <a:effectLst/>
                <a:ea typeface="Calibri" panose="020F0502020204030204" pitchFamily="34" charset="0"/>
              </a:rPr>
              <a:t> with large number of </a:t>
            </a:r>
            <a:r>
              <a:rPr lang="en-GB" sz="1800" kern="100" dirty="0">
                <a:effectLst/>
                <a:ea typeface="Calibri" panose="020F0502020204030204" pitchFamily="34" charset="0"/>
              </a:rPr>
              <a:t>employee</a:t>
            </a:r>
            <a:r>
              <a:rPr lang="en-IN" sz="1800" kern="100" dirty="0">
                <a:effectLst/>
                <a:ea typeface="Calibri" panose="020F0502020204030204" pitchFamily="34" charset="0"/>
              </a:rPr>
              <a:t>s, it is a very tedious and time consuming task to </a:t>
            </a:r>
            <a:r>
              <a:rPr lang="en-GB" sz="1800" kern="100" dirty="0">
                <a:effectLst/>
                <a:ea typeface="Calibri" panose="020F0502020204030204" pitchFamily="34" charset="0"/>
              </a:rPr>
              <a:t>record</a:t>
            </a:r>
            <a:r>
              <a:rPr lang="en-IN" sz="1800" kern="100" dirty="0">
                <a:effectLst/>
                <a:ea typeface="Calibri" panose="020F0502020204030204" pitchFamily="34" charset="0"/>
              </a:rPr>
              <a:t> attendance manually. Therefore, we can implement an effective system which will mark the attendance of </a:t>
            </a:r>
            <a:r>
              <a:rPr lang="en-GB" sz="1800" kern="100" dirty="0">
                <a:effectLst/>
                <a:ea typeface="Calibri" panose="020F0502020204030204" pitchFamily="34" charset="0"/>
              </a:rPr>
              <a:t>employee</a:t>
            </a:r>
            <a:r>
              <a:rPr lang="en-IN" sz="1800" kern="100" dirty="0">
                <a:effectLst/>
                <a:ea typeface="Calibri" panose="020F0502020204030204" pitchFamily="34" charset="0"/>
              </a:rPr>
              <a:t>s automatically by recognizing their faces</a:t>
            </a:r>
            <a:r>
              <a:rPr lang="en-GB" sz="1800" kern="100" dirty="0">
                <a:effectLst/>
                <a:ea typeface="Calibri" panose="020F0502020204030204" pitchFamily="34" charset="0"/>
              </a:rPr>
              <a:t>.</a:t>
            </a:r>
          </a:p>
          <a:p>
            <a:pPr marL="0" indent="0">
              <a:buNone/>
            </a:pPr>
            <a:endParaRPr lang="en-IN" sz="1800" kern="100" dirty="0">
              <a:effectLst/>
              <a:ea typeface="Calibri" panose="020F0502020204030204" pitchFamily="34" charset="0"/>
            </a:endParaRPr>
          </a:p>
          <a:p>
            <a:r>
              <a:rPr lang="en-IN" sz="1800" kern="100" dirty="0">
                <a:effectLst/>
                <a:ea typeface="Calibri" panose="020F0502020204030204" pitchFamily="34" charset="0"/>
              </a:rPr>
              <a:t> </a:t>
            </a:r>
            <a:r>
              <a:rPr lang="en-IN" sz="1800" kern="100" dirty="0">
                <a:effectLst/>
                <a:ea typeface="Calibri" panose="020F0502020204030204" pitchFamily="34" charset="0"/>
                <a:cs typeface="Times New Roman" panose="02020603050405020304" pitchFamily="18" charset="0"/>
              </a:rPr>
              <a:t>The process of this face recognition system is divided into various steps, but the important steps are detect</a:t>
            </a:r>
            <a:r>
              <a:rPr lang="en-GB" sz="1800" kern="100" dirty="0">
                <a:effectLst/>
                <a:ea typeface="Calibri" panose="020F0502020204030204" pitchFamily="34" charset="0"/>
                <a:cs typeface="Times New Roman" panose="02020603050405020304" pitchFamily="18" charset="0"/>
              </a:rPr>
              <a:t> the </a:t>
            </a:r>
            <a:r>
              <a:rPr lang="en-IN" sz="1800" kern="100" dirty="0">
                <a:effectLst/>
                <a:ea typeface="Calibri" panose="020F0502020204030204" pitchFamily="34" charset="0"/>
                <a:cs typeface="Times New Roman" panose="02020603050405020304" pitchFamily="18" charset="0"/>
              </a:rPr>
              <a:t> face and </a:t>
            </a:r>
            <a:r>
              <a:rPr lang="en-IN" sz="1800" kern="100" dirty="0" err="1">
                <a:effectLst/>
                <a:ea typeface="Calibri" panose="020F0502020204030204" pitchFamily="34" charset="0"/>
                <a:cs typeface="Times New Roman" panose="02020603050405020304" pitchFamily="18" charset="0"/>
              </a:rPr>
              <a:t>recogni</a:t>
            </a:r>
            <a:r>
              <a:rPr lang="en-GB" sz="1800" kern="100" dirty="0" err="1">
                <a:ea typeface="Calibri" panose="020F0502020204030204" pitchFamily="34" charset="0"/>
                <a:cs typeface="Times New Roman" panose="02020603050405020304" pitchFamily="18" charset="0"/>
              </a:rPr>
              <a:t>tion</a:t>
            </a:r>
            <a:r>
              <a:rPr lang="en-GB" sz="1800" kern="100" dirty="0">
                <a:effectLst/>
                <a:ea typeface="Calibri" panose="020F0502020204030204" pitchFamily="34" charset="0"/>
                <a:cs typeface="Times New Roman" panose="02020603050405020304" pitchFamily="18" charset="0"/>
              </a:rPr>
              <a:t> the </a:t>
            </a:r>
            <a:r>
              <a:rPr lang="en-IN" sz="1800" kern="100" dirty="0">
                <a:effectLst/>
                <a:ea typeface="Calibri" panose="020F0502020204030204" pitchFamily="34" charset="0"/>
                <a:cs typeface="Times New Roman" panose="02020603050405020304" pitchFamily="18" charset="0"/>
              </a:rPr>
              <a:t>face. Firstly, to mark the attendance of</a:t>
            </a:r>
            <a:r>
              <a:rPr lang="en-GB" sz="1800" kern="100" dirty="0">
                <a:effectLst/>
                <a:ea typeface="Calibri" panose="020F0502020204030204" pitchFamily="34" charset="0"/>
                <a:cs typeface="Times New Roman" panose="02020603050405020304" pitchFamily="18" charset="0"/>
              </a:rPr>
              <a:t> employee</a:t>
            </a:r>
            <a:r>
              <a:rPr lang="en-IN" sz="1800" kern="100" dirty="0">
                <a:effectLst/>
                <a:ea typeface="Calibri" panose="020F0502020204030204" pitchFamily="34" charset="0"/>
                <a:cs typeface="Times New Roman" panose="02020603050405020304" pitchFamily="18" charset="0"/>
              </a:rPr>
              <a:t>s , the image of </a:t>
            </a:r>
            <a:r>
              <a:rPr lang="en-GB" sz="1800" kern="100" dirty="0">
                <a:effectLst/>
                <a:ea typeface="Calibri" panose="020F0502020204030204" pitchFamily="34" charset="0"/>
                <a:cs typeface="Times New Roman" panose="02020603050405020304" pitchFamily="18" charset="0"/>
              </a:rPr>
              <a:t>employee</a:t>
            </a:r>
            <a:r>
              <a:rPr lang="en-IN" sz="1800" kern="100" dirty="0">
                <a:effectLst/>
                <a:ea typeface="Calibri" panose="020F0502020204030204" pitchFamily="34" charset="0"/>
                <a:cs typeface="Times New Roman" panose="02020603050405020304" pitchFamily="18" charset="0"/>
              </a:rPr>
              <a:t>s faces will be required.</a:t>
            </a:r>
          </a:p>
          <a:p>
            <a:pPr marL="0" indent="0">
              <a:buNone/>
            </a:pPr>
            <a:endParaRPr lang="en-IN" sz="1800" kern="100" dirty="0">
              <a:effectLst/>
              <a:ea typeface="Calibri" panose="020F0502020204030204" pitchFamily="34" charset="0"/>
              <a:cs typeface="Times New Roman" panose="02020603050405020304" pitchFamily="18" charset="0"/>
            </a:endParaRPr>
          </a:p>
          <a:p>
            <a:r>
              <a:rPr lang="en-IN" sz="1800" kern="100" dirty="0">
                <a:ea typeface="Calibri" panose="020F0502020204030204" pitchFamily="34" charset="0"/>
              </a:rPr>
              <a:t>T</a:t>
            </a:r>
            <a:r>
              <a:rPr lang="en-IN" sz="1800" kern="100" dirty="0">
                <a:effectLst/>
                <a:ea typeface="Calibri" panose="020F0502020204030204" pitchFamily="34" charset="0"/>
              </a:rPr>
              <a:t>here is a need to develop a real time operating </a:t>
            </a:r>
            <a:r>
              <a:rPr lang="en-GB" sz="1800" kern="100" dirty="0">
                <a:effectLst/>
                <a:ea typeface="Calibri" panose="020F0502020204030204" pitchFamily="34" charset="0"/>
              </a:rPr>
              <a:t>employee</a:t>
            </a:r>
            <a:r>
              <a:rPr lang="en-IN" sz="1800" kern="100" dirty="0">
                <a:effectLst/>
                <a:ea typeface="Calibri" panose="020F0502020204030204" pitchFamily="34" charset="0"/>
              </a:rPr>
              <a:t> attendance system which means the identification process must be done within defined time constraints to prevent omission.</a:t>
            </a:r>
          </a:p>
          <a:p>
            <a:pPr marL="0" indent="0">
              <a:buNone/>
            </a:pPr>
            <a:endParaRPr lang="en-IN" sz="1800" kern="100" dirty="0">
              <a:effectLst/>
              <a:ea typeface="Calibri" panose="020F0502020204030204" pitchFamily="34" charset="0"/>
            </a:endParaRPr>
          </a:p>
          <a:p>
            <a:r>
              <a:rPr lang="en-IN" sz="1800" kern="100" dirty="0">
                <a:effectLst/>
                <a:ea typeface="Calibri" panose="020F0502020204030204" pitchFamily="34" charset="0"/>
              </a:rPr>
              <a:t>The extracted features from facial images which represent the identity of the </a:t>
            </a:r>
            <a:r>
              <a:rPr lang="en-GB" sz="1800" kern="100" dirty="0">
                <a:effectLst/>
                <a:ea typeface="Calibri" panose="020F0502020204030204" pitchFamily="34" charset="0"/>
              </a:rPr>
              <a:t>employee</a:t>
            </a:r>
            <a:r>
              <a:rPr lang="en-IN" sz="1800" kern="100" dirty="0">
                <a:effectLst/>
                <a:ea typeface="Calibri" panose="020F0502020204030204" pitchFamily="34" charset="0"/>
              </a:rPr>
              <a:t>s have to be consistent towards a change in background, illumination, pose and expression.</a:t>
            </a:r>
            <a:endParaRPr lang="en-IN" dirty="0"/>
          </a:p>
        </p:txBody>
      </p:sp>
    </p:spTree>
    <p:extLst>
      <p:ext uri="{BB962C8B-B14F-4D97-AF65-F5344CB8AC3E}">
        <p14:creationId xmlns:p14="http://schemas.microsoft.com/office/powerpoint/2010/main" val="53715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FA7A-D547-4B3B-ABFA-553659DF41B9}"/>
              </a:ext>
            </a:extLst>
          </p:cNvPr>
          <p:cNvSpPr>
            <a:spLocks noGrp="1"/>
          </p:cNvSpPr>
          <p:nvPr>
            <p:ph type="title"/>
          </p:nvPr>
        </p:nvSpPr>
        <p:spPr/>
        <p:txBody>
          <a:bodyPr/>
          <a:lstStyle/>
          <a:p>
            <a:r>
              <a:rPr lang="en-IN" dirty="0"/>
              <a:t>Machine learning Algorithms used:</a:t>
            </a:r>
          </a:p>
        </p:txBody>
      </p:sp>
      <p:sp>
        <p:nvSpPr>
          <p:cNvPr id="3" name="Content Placeholder 2">
            <a:extLst>
              <a:ext uri="{FF2B5EF4-FFF2-40B4-BE49-F238E27FC236}">
                <a16:creationId xmlns:a16="http://schemas.microsoft.com/office/drawing/2014/main" id="{65095CB5-E474-40F1-8C06-3046ED0035C4}"/>
              </a:ext>
            </a:extLst>
          </p:cNvPr>
          <p:cNvSpPr>
            <a:spLocks noGrp="1"/>
          </p:cNvSpPr>
          <p:nvPr>
            <p:ph idx="1"/>
          </p:nvPr>
        </p:nvSpPr>
        <p:spPr/>
        <p:txBody>
          <a:bodyPr>
            <a:normAutofit fontScale="85000" lnSpcReduction="10000"/>
          </a:bodyPr>
          <a:lstStyle/>
          <a:p>
            <a:pPr marL="0" indent="0">
              <a:buNone/>
            </a:pPr>
            <a:r>
              <a:rPr lang="en-IN" sz="2400" b="1" kern="100" dirty="0">
                <a:effectLst/>
                <a:ea typeface="Calibri" panose="020F0502020204030204" pitchFamily="34" charset="0"/>
              </a:rPr>
              <a:t>1. </a:t>
            </a:r>
            <a:r>
              <a:rPr lang="en-IN" sz="2200" b="1" kern="100" dirty="0">
                <a:effectLst/>
                <a:ea typeface="Calibri" panose="020F0502020204030204" pitchFamily="34" charset="0"/>
              </a:rPr>
              <a:t>Face Detection using </a:t>
            </a:r>
            <a:r>
              <a:rPr lang="en-IN" sz="2200" b="1" kern="100" dirty="0" err="1">
                <a:effectLst/>
                <a:ea typeface="Calibri" panose="020F0502020204030204" pitchFamily="34" charset="0"/>
              </a:rPr>
              <a:t>Haar</a:t>
            </a:r>
            <a:r>
              <a:rPr lang="en-IN" sz="2200" b="1" kern="100" dirty="0">
                <a:effectLst/>
                <a:ea typeface="Calibri" panose="020F0502020204030204" pitchFamily="34" charset="0"/>
              </a:rPr>
              <a:t>-Cascade:</a:t>
            </a:r>
          </a:p>
          <a:p>
            <a:r>
              <a:rPr lang="en-US" sz="1800" kern="0" dirty="0">
                <a:solidFill>
                  <a:srgbClr val="000000"/>
                </a:solidFill>
                <a:effectLst/>
                <a:ea typeface="NimbusRoman-Regular"/>
                <a:cs typeface="Times New Roman" panose="02020603050405020304" pitchFamily="18" charset="0"/>
              </a:rPr>
              <a:t>It is a machine learning based approach where a cascade function is trained from a lot of positive and negative images (where positive images are those where the object to be detected is present, negative are those where it is not). </a:t>
            </a:r>
          </a:p>
          <a:p>
            <a:r>
              <a:rPr lang="en-US" sz="1800" kern="0" dirty="0">
                <a:solidFill>
                  <a:srgbClr val="000000"/>
                </a:solidFill>
                <a:effectLst/>
                <a:ea typeface="NimbusRoman-Regular"/>
                <a:cs typeface="Times New Roman" panose="02020603050405020304" pitchFamily="18" charset="0"/>
              </a:rPr>
              <a:t>It is then used to detect objects in other images. </a:t>
            </a:r>
          </a:p>
          <a:p>
            <a:r>
              <a:rPr lang="en-US" sz="1800" kern="0" dirty="0">
                <a:solidFill>
                  <a:srgbClr val="000000"/>
                </a:solidFill>
                <a:effectLst/>
                <a:ea typeface="NimbusRoman-Regular"/>
                <a:cs typeface="Times New Roman" panose="02020603050405020304" pitchFamily="18" charset="0"/>
              </a:rPr>
              <a:t> OpenCV offers pre-trained </a:t>
            </a:r>
            <a:r>
              <a:rPr lang="en-US" sz="1800" kern="0" dirty="0" err="1">
                <a:solidFill>
                  <a:srgbClr val="000000"/>
                </a:solidFill>
                <a:effectLst/>
                <a:ea typeface="NimbusRoman-Regular"/>
                <a:cs typeface="Times New Roman" panose="02020603050405020304" pitchFamily="18" charset="0"/>
              </a:rPr>
              <a:t>Haarcascade</a:t>
            </a:r>
            <a:r>
              <a:rPr lang="en-US" sz="1800" kern="0" dirty="0">
                <a:solidFill>
                  <a:srgbClr val="000000"/>
                </a:solidFill>
                <a:effectLst/>
                <a:ea typeface="NimbusRoman-Regular"/>
                <a:cs typeface="Times New Roman" panose="02020603050405020304" pitchFamily="18" charset="0"/>
              </a:rPr>
              <a:t> algorithms, organized into categories (faces, eyes and so forth), depending on the images they have been trained on. </a:t>
            </a:r>
          </a:p>
          <a:p>
            <a:pPr marL="0" indent="0">
              <a:buNone/>
            </a:pPr>
            <a:r>
              <a:rPr lang="en-IN" sz="2400" b="1" kern="100" dirty="0">
                <a:effectLst/>
                <a:ea typeface="Calibri" panose="020F0502020204030204" pitchFamily="34" charset="0"/>
              </a:rPr>
              <a:t>2</a:t>
            </a:r>
            <a:r>
              <a:rPr lang="en-IN" sz="1800" b="1" kern="100" dirty="0">
                <a:effectLst/>
                <a:ea typeface="Calibri" panose="020F0502020204030204" pitchFamily="34" charset="0"/>
              </a:rPr>
              <a:t>. </a:t>
            </a:r>
            <a:r>
              <a:rPr lang="en-IN" sz="2200" b="1" kern="100" dirty="0">
                <a:effectLst/>
                <a:ea typeface="Calibri" panose="020F0502020204030204" pitchFamily="34" charset="0"/>
              </a:rPr>
              <a:t>Local Binary Pattern Histogram (LBPH): </a:t>
            </a:r>
          </a:p>
          <a:p>
            <a:r>
              <a:rPr lang="en-US" sz="1800" kern="0" dirty="0">
                <a:solidFill>
                  <a:srgbClr val="000000"/>
                </a:solidFill>
                <a:effectLst/>
                <a:ea typeface="NimbusRoman-Regular"/>
                <a:cs typeface="Times New Roman" panose="02020603050405020304" pitchFamily="18" charset="0"/>
              </a:rPr>
              <a:t>Local Binary Pattern (LBP) is a simple yet very efficient texture operator which labels the pixels of an image by thresholding the neighborhood of each pixel and considers the result as a binary number.</a:t>
            </a:r>
          </a:p>
          <a:p>
            <a:r>
              <a:rPr lang="en-US" sz="1800" kern="0" dirty="0">
                <a:solidFill>
                  <a:srgbClr val="000000"/>
                </a:solidFill>
                <a:effectLst/>
                <a:ea typeface="NimbusRoman-Regular"/>
                <a:cs typeface="Times New Roman" panose="02020603050405020304" pitchFamily="18" charset="0"/>
              </a:rPr>
              <a:t>It has further been determined that when LBP is combined with histograms of oriented gradients (HOG) descriptor, it improves the detection performance considerably on some datasets. </a:t>
            </a:r>
            <a:endParaRPr lang="en-IN" sz="1800" kern="100" dirty="0">
              <a:ea typeface="NimbusRoman-Regular"/>
              <a:cs typeface="Times New Roman" panose="02020603050405020304" pitchFamily="18" charset="0"/>
            </a:endParaRPr>
          </a:p>
          <a:p>
            <a:pPr marL="0" indent="0">
              <a:buNone/>
            </a:pPr>
            <a:r>
              <a:rPr lang="en-IN" sz="2400" b="1" kern="100" dirty="0">
                <a:solidFill>
                  <a:srgbClr val="000000"/>
                </a:solidFill>
                <a:ea typeface="Calibri" panose="020F0502020204030204" pitchFamily="34" charset="0"/>
              </a:rPr>
              <a:t>3</a:t>
            </a:r>
            <a:r>
              <a:rPr lang="en-IN" sz="2400" kern="100" dirty="0">
                <a:solidFill>
                  <a:srgbClr val="000000"/>
                </a:solidFill>
                <a:ea typeface="Calibri" panose="020F0502020204030204" pitchFamily="34" charset="0"/>
              </a:rPr>
              <a:t>. </a:t>
            </a:r>
            <a:r>
              <a:rPr lang="en-GB" sz="2400" b="1" kern="100" dirty="0">
                <a:solidFill>
                  <a:srgbClr val="000000"/>
                </a:solidFill>
                <a:effectLst/>
                <a:ea typeface="Calibri" panose="020F0502020204030204" pitchFamily="34" charset="0"/>
              </a:rPr>
              <a:t>K</a:t>
            </a:r>
            <a:r>
              <a:rPr lang="en-IN" sz="2400" b="1" kern="100" dirty="0">
                <a:solidFill>
                  <a:srgbClr val="161616"/>
                </a:solidFill>
                <a:effectLst/>
                <a:ea typeface="Arial" panose="020B0604020202020204" pitchFamily="34" charset="0"/>
              </a:rPr>
              <a:t>-</a:t>
            </a:r>
            <a:r>
              <a:rPr lang="en-GB" sz="2400" b="1" kern="100" dirty="0">
                <a:solidFill>
                  <a:srgbClr val="161616"/>
                </a:solidFill>
                <a:effectLst/>
                <a:ea typeface="Arial" panose="020B0604020202020204" pitchFamily="34" charset="0"/>
              </a:rPr>
              <a:t>N</a:t>
            </a:r>
            <a:r>
              <a:rPr lang="en-IN" sz="2400" b="1" kern="100" dirty="0" err="1">
                <a:solidFill>
                  <a:srgbClr val="161616"/>
                </a:solidFill>
                <a:effectLst/>
                <a:ea typeface="Arial" panose="020B0604020202020204" pitchFamily="34" charset="0"/>
              </a:rPr>
              <a:t>earest</a:t>
            </a:r>
            <a:r>
              <a:rPr lang="en-IN" sz="2400" b="1" kern="100" dirty="0">
                <a:solidFill>
                  <a:srgbClr val="161616"/>
                </a:solidFill>
                <a:effectLst/>
                <a:ea typeface="Arial" panose="020B0604020202020204" pitchFamily="34" charset="0"/>
              </a:rPr>
              <a:t> </a:t>
            </a:r>
            <a:r>
              <a:rPr lang="en-GB" sz="2400" b="1" kern="100" dirty="0">
                <a:solidFill>
                  <a:srgbClr val="161616"/>
                </a:solidFill>
                <a:effectLst/>
                <a:ea typeface="Arial" panose="020B0604020202020204" pitchFamily="34" charset="0"/>
              </a:rPr>
              <a:t>N</a:t>
            </a:r>
            <a:r>
              <a:rPr lang="en-IN" sz="2400" b="1" kern="100" dirty="0" err="1">
                <a:solidFill>
                  <a:srgbClr val="161616"/>
                </a:solidFill>
                <a:effectLst/>
                <a:ea typeface="Arial" panose="020B0604020202020204" pitchFamily="34" charset="0"/>
              </a:rPr>
              <a:t>eighbors</a:t>
            </a:r>
            <a:r>
              <a:rPr lang="en-IN" sz="2400" b="1" kern="100" dirty="0">
                <a:solidFill>
                  <a:srgbClr val="161616"/>
                </a:solidFill>
                <a:effectLst/>
                <a:ea typeface="Arial" panose="020B0604020202020204" pitchFamily="34" charset="0"/>
              </a:rPr>
              <a:t> </a:t>
            </a:r>
            <a:r>
              <a:rPr lang="en-GB" sz="2400" b="1" kern="100" dirty="0">
                <a:solidFill>
                  <a:srgbClr val="161616"/>
                </a:solidFill>
                <a:effectLst/>
                <a:ea typeface="Arial" panose="020B0604020202020204" pitchFamily="34" charset="0"/>
              </a:rPr>
              <a:t>A</a:t>
            </a:r>
            <a:r>
              <a:rPr lang="en-IN" sz="2400" b="1" kern="100" dirty="0" err="1">
                <a:solidFill>
                  <a:srgbClr val="161616"/>
                </a:solidFill>
                <a:effectLst/>
                <a:ea typeface="Arial" panose="020B0604020202020204" pitchFamily="34" charset="0"/>
              </a:rPr>
              <a:t>lgorithm</a:t>
            </a:r>
            <a:r>
              <a:rPr lang="en-IN" sz="2400" b="1" kern="100" dirty="0">
                <a:solidFill>
                  <a:srgbClr val="161616"/>
                </a:solidFill>
                <a:effectLst/>
                <a:ea typeface="Arial" panose="020B0604020202020204" pitchFamily="34" charset="0"/>
              </a:rPr>
              <a:t>:</a:t>
            </a:r>
          </a:p>
          <a:p>
            <a:r>
              <a:rPr lang="en-IN" sz="1800" b="1" kern="100" dirty="0">
                <a:solidFill>
                  <a:srgbClr val="161616"/>
                </a:solidFill>
                <a:effectLst/>
                <a:ea typeface="Arial" panose="020B0604020202020204" pitchFamily="34" charset="0"/>
              </a:rPr>
              <a:t> </a:t>
            </a:r>
            <a:r>
              <a:rPr lang="en-IN" sz="1800" kern="100" dirty="0">
                <a:solidFill>
                  <a:srgbClr val="161616"/>
                </a:solidFill>
                <a:effectLst/>
                <a:ea typeface="Arial" panose="020B0604020202020204" pitchFamily="34" charset="0"/>
              </a:rPr>
              <a:t>The k-nearest </a:t>
            </a:r>
            <a:r>
              <a:rPr lang="en-IN" sz="1800" kern="100" dirty="0" err="1">
                <a:solidFill>
                  <a:srgbClr val="161616"/>
                </a:solidFill>
                <a:effectLst/>
                <a:ea typeface="Arial" panose="020B0604020202020204" pitchFamily="34" charset="0"/>
              </a:rPr>
              <a:t>neighbors</a:t>
            </a:r>
            <a:r>
              <a:rPr lang="en-IN" sz="1800" kern="100" dirty="0">
                <a:solidFill>
                  <a:srgbClr val="161616"/>
                </a:solidFill>
                <a:effectLst/>
                <a:ea typeface="Arial" panose="020B0604020202020204" pitchFamily="34" charset="0"/>
              </a:rPr>
              <a:t> algorithm, also known as KNN or k-NN, is a non-parametric, supervised learning classifier, which uses proximity to make classifications or predictions about the grouping of an individual data point.</a:t>
            </a:r>
          </a:p>
          <a:p>
            <a:r>
              <a:rPr lang="en-IN" sz="1800" kern="100" dirty="0">
                <a:solidFill>
                  <a:srgbClr val="161616"/>
                </a:solidFill>
                <a:effectLst/>
                <a:ea typeface="Arial" panose="020B0604020202020204" pitchFamily="34" charset="0"/>
              </a:rPr>
              <a:t> While it can be used for either regression or classification problems, it is typically used as a classification algorithm, working off the assumption that similar points can be found near one another</a:t>
            </a:r>
            <a:r>
              <a:rPr lang="en-IN" sz="1800" kern="100" dirty="0">
                <a:solidFill>
                  <a:srgbClr val="161616"/>
                </a:solidFill>
                <a:effectLst/>
                <a:ea typeface="Arial" panose="020B0604020202020204" pitchFamily="34" charset="0"/>
                <a:cs typeface="Times New Roman" panose="02020603050405020304" pitchFamily="18" charset="0"/>
              </a:rPr>
              <a:t> </a:t>
            </a:r>
            <a:endParaRPr lang="en-IN" sz="1800" kern="100" dirty="0">
              <a:effectLst/>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88371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6887-3ACA-46D0-A2CD-C5B8AA468D2C}"/>
              </a:ext>
            </a:extLst>
          </p:cNvPr>
          <p:cNvSpPr>
            <a:spLocks noGrp="1"/>
          </p:cNvSpPr>
          <p:nvPr>
            <p:ph type="title"/>
          </p:nvPr>
        </p:nvSpPr>
        <p:spPr/>
        <p:txBody>
          <a:bodyPr/>
          <a:lstStyle/>
          <a:p>
            <a:r>
              <a:rPr lang="en-IN" dirty="0"/>
              <a:t>Software and Hardware Requirements</a:t>
            </a:r>
          </a:p>
        </p:txBody>
      </p:sp>
      <p:sp>
        <p:nvSpPr>
          <p:cNvPr id="3" name="Content Placeholder 2">
            <a:extLst>
              <a:ext uri="{FF2B5EF4-FFF2-40B4-BE49-F238E27FC236}">
                <a16:creationId xmlns:a16="http://schemas.microsoft.com/office/drawing/2014/main" id="{6D6BBAB4-D0A6-4173-B814-3D321FF3AF04}"/>
              </a:ext>
            </a:extLst>
          </p:cNvPr>
          <p:cNvSpPr>
            <a:spLocks noGrp="1"/>
          </p:cNvSpPr>
          <p:nvPr>
            <p:ph sz="half" idx="1"/>
          </p:nvPr>
        </p:nvSpPr>
        <p:spPr/>
        <p:txBody>
          <a:bodyPr>
            <a:normAutofit fontScale="85000" lnSpcReduction="20000"/>
          </a:bodyPr>
          <a:lstStyle/>
          <a:p>
            <a:r>
              <a:rPr lang="en-IN" dirty="0"/>
              <a:t>Software Requirements</a:t>
            </a:r>
          </a:p>
          <a:p>
            <a:pPr marL="0" indent="0">
              <a:buNone/>
            </a:pPr>
            <a:r>
              <a:rPr lang="en-IN" sz="2400" b="1" dirty="0"/>
              <a:t>1.Python</a:t>
            </a:r>
          </a:p>
          <a:p>
            <a:pPr marL="0" indent="0">
              <a:buNone/>
            </a:pPr>
            <a:r>
              <a:rPr lang="en-IN" sz="2400" b="1" dirty="0"/>
              <a:t>2.OpenCV</a:t>
            </a:r>
          </a:p>
          <a:p>
            <a:pPr marL="0" indent="0">
              <a:buNone/>
            </a:pPr>
            <a:r>
              <a:rPr lang="en-IN" sz="2400" b="1" dirty="0"/>
              <a:t>3.Numpy</a:t>
            </a:r>
          </a:p>
          <a:p>
            <a:pPr marL="0" indent="0">
              <a:buNone/>
            </a:pPr>
            <a:r>
              <a:rPr lang="en-IN" sz="2400" b="1" dirty="0"/>
              <a:t>4.Visual Studio</a:t>
            </a:r>
          </a:p>
          <a:p>
            <a:pPr marL="0" indent="0">
              <a:buNone/>
            </a:pPr>
            <a:r>
              <a:rPr lang="en-IN" sz="2400" b="1" dirty="0"/>
              <a:t>5.HTML</a:t>
            </a:r>
          </a:p>
          <a:p>
            <a:pPr marL="0" indent="0">
              <a:buNone/>
            </a:pPr>
            <a:r>
              <a:rPr lang="en-IN" sz="2400" b="1" dirty="0"/>
              <a:t>6.Flask</a:t>
            </a:r>
          </a:p>
          <a:p>
            <a:pPr marL="0" indent="0">
              <a:buNone/>
            </a:pPr>
            <a:r>
              <a:rPr lang="en-IN" sz="2400" b="1" dirty="0"/>
              <a:t>7.Pandas</a:t>
            </a:r>
          </a:p>
          <a:p>
            <a:pPr marL="0" indent="0">
              <a:buNone/>
            </a:pPr>
            <a:r>
              <a:rPr lang="en-IN" sz="2400" b="1" dirty="0"/>
              <a:t>8.Joblib</a:t>
            </a:r>
          </a:p>
          <a:p>
            <a:endParaRPr lang="en-IN" dirty="0"/>
          </a:p>
        </p:txBody>
      </p:sp>
      <p:sp>
        <p:nvSpPr>
          <p:cNvPr id="4" name="Content Placeholder 3">
            <a:extLst>
              <a:ext uri="{FF2B5EF4-FFF2-40B4-BE49-F238E27FC236}">
                <a16:creationId xmlns:a16="http://schemas.microsoft.com/office/drawing/2014/main" id="{354E1F0F-2683-4040-832B-D0C38A9280F6}"/>
              </a:ext>
            </a:extLst>
          </p:cNvPr>
          <p:cNvSpPr>
            <a:spLocks noGrp="1"/>
          </p:cNvSpPr>
          <p:nvPr>
            <p:ph sz="half" idx="2"/>
          </p:nvPr>
        </p:nvSpPr>
        <p:spPr>
          <a:xfrm>
            <a:off x="5086905" y="1825625"/>
            <a:ext cx="6266895" cy="4351338"/>
          </a:xfrm>
        </p:spPr>
        <p:txBody>
          <a:bodyPr>
            <a:normAutofit fontScale="85000" lnSpcReduction="20000"/>
          </a:bodyPr>
          <a:lstStyle/>
          <a:p>
            <a:r>
              <a:rPr lang="en-IN" dirty="0"/>
              <a:t>Hardware Requirements</a:t>
            </a:r>
          </a:p>
          <a:p>
            <a:pPr marL="0" indent="0">
              <a:buNone/>
            </a:pPr>
            <a:r>
              <a:rPr lang="en-IN" sz="2400" b="1" dirty="0"/>
              <a:t>1.Processor: </a:t>
            </a:r>
            <a:r>
              <a:rPr lang="en-IN" sz="2400" dirty="0"/>
              <a:t>Modern multicore processor is required such Intel Core3 </a:t>
            </a:r>
          </a:p>
          <a:p>
            <a:pPr marL="0" indent="0">
              <a:buNone/>
            </a:pPr>
            <a:r>
              <a:rPr lang="en-IN" sz="2400" b="1" dirty="0"/>
              <a:t>2.</a:t>
            </a:r>
            <a:r>
              <a:rPr lang="en-IN" sz="2400" b="1" kern="100" dirty="0">
                <a:effectLst/>
                <a:ea typeface="Calibri" panose="020F0502020204030204" pitchFamily="34" charset="0"/>
              </a:rPr>
              <a:t>Memory:</a:t>
            </a:r>
            <a:r>
              <a:rPr lang="en-IN" sz="2400" kern="100" dirty="0">
                <a:effectLst/>
                <a:ea typeface="Calibri" panose="020F0502020204030204" pitchFamily="34" charset="0"/>
              </a:rPr>
              <a:t> 8 GB of RAM is recommended</a:t>
            </a:r>
          </a:p>
          <a:p>
            <a:pPr marL="0" indent="0">
              <a:buNone/>
            </a:pPr>
            <a:r>
              <a:rPr lang="en-IN" sz="2400" b="1" dirty="0"/>
              <a:t>3.Storage: </a:t>
            </a:r>
            <a:r>
              <a:rPr lang="en-IN" sz="2400" kern="100" dirty="0">
                <a:effectLst/>
                <a:ea typeface="Calibri" panose="020F0502020204030204" pitchFamily="34" charset="0"/>
              </a:rPr>
              <a:t>A solid-state drive (SSD) is recommended for faster data access.</a:t>
            </a:r>
          </a:p>
          <a:p>
            <a:pPr marL="0" indent="0">
              <a:buNone/>
            </a:pPr>
            <a:r>
              <a:rPr lang="en-IN" sz="2400" b="1" kern="100" dirty="0"/>
              <a:t>4.Graphics Card: </a:t>
            </a:r>
            <a:r>
              <a:rPr lang="en-IN" sz="2400" kern="100" dirty="0">
                <a:effectLst/>
                <a:ea typeface="Calibri" panose="020F0502020204030204" pitchFamily="34" charset="0"/>
                <a:cs typeface="Times New Roman" panose="02020603050405020304" pitchFamily="18" charset="0"/>
              </a:rPr>
              <a:t>A graphics card with CUDA support can significantly accelerate the LBPH algorithm, especially for large datasets. NVIDIA graphics cards are recommended for CUDA support.</a:t>
            </a:r>
          </a:p>
          <a:p>
            <a:pPr marL="0" indent="0">
              <a:buNone/>
            </a:pPr>
            <a:r>
              <a:rPr lang="en-IN" sz="2400" b="1" kern="100" dirty="0">
                <a:cs typeface="Times New Roman" panose="02020603050405020304" pitchFamily="18" charset="0"/>
              </a:rPr>
              <a:t>5.Camera: </a:t>
            </a:r>
            <a:r>
              <a:rPr lang="en-IN" sz="2400" kern="100" dirty="0">
                <a:effectLst/>
                <a:ea typeface="Calibri" panose="020F0502020204030204" pitchFamily="34" charset="0"/>
              </a:rPr>
              <a:t>A high-resolution camera with at least 720p resolution is recommended.</a:t>
            </a:r>
          </a:p>
          <a:p>
            <a:pPr marL="0" indent="0">
              <a:buNone/>
            </a:pPr>
            <a:r>
              <a:rPr lang="en-IN" sz="2400" b="1" kern="100" dirty="0">
                <a:cs typeface="Times New Roman" panose="02020603050405020304" pitchFamily="18" charset="0"/>
              </a:rPr>
              <a:t>6.</a:t>
            </a:r>
            <a:r>
              <a:rPr lang="en-IN" sz="1800" u="sng" kern="100" dirty="0">
                <a:effectLst/>
                <a:latin typeface="Times New Roman" panose="02020603050405020304" pitchFamily="18" charset="0"/>
                <a:ea typeface="Calibri" panose="020F0502020204030204" pitchFamily="34" charset="0"/>
              </a:rPr>
              <a:t> </a:t>
            </a:r>
            <a:r>
              <a:rPr lang="en-IN" sz="2400" b="1" kern="100" dirty="0">
                <a:effectLst/>
                <a:ea typeface="Calibri" panose="020F0502020204030204" pitchFamily="34" charset="0"/>
              </a:rPr>
              <a:t>Other peripherals: </a:t>
            </a:r>
            <a:r>
              <a:rPr lang="en-IN" sz="2400" kern="100" dirty="0">
                <a:effectLst/>
                <a:ea typeface="Calibri" panose="020F0502020204030204" pitchFamily="34" charset="0"/>
              </a:rPr>
              <a:t>The system may require additional peripherals such as a display, keyboard, and mouse for development and testing.</a:t>
            </a:r>
            <a:endParaRPr lang="en-IN" sz="2400" b="1" dirty="0">
              <a:cs typeface="Times New Roman" panose="02020603050405020304" pitchFamily="18" charset="0"/>
            </a:endParaRPr>
          </a:p>
        </p:txBody>
      </p:sp>
    </p:spTree>
    <p:extLst>
      <p:ext uri="{BB962C8B-B14F-4D97-AF65-F5344CB8AC3E}">
        <p14:creationId xmlns:p14="http://schemas.microsoft.com/office/powerpoint/2010/main" val="18743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32F9-91C0-4BB6-A5C4-BACA6850446E}"/>
              </a:ext>
            </a:extLst>
          </p:cNvPr>
          <p:cNvSpPr>
            <a:spLocks noGrp="1"/>
          </p:cNvSpPr>
          <p:nvPr>
            <p:ph type="title"/>
          </p:nvPr>
        </p:nvSpPr>
        <p:spPr/>
        <p:txBody>
          <a:bodyPr/>
          <a:lstStyle/>
          <a:p>
            <a:r>
              <a:rPr lang="en-IN" dirty="0"/>
              <a:t>Process Diagram</a:t>
            </a:r>
          </a:p>
        </p:txBody>
      </p:sp>
      <p:pic>
        <p:nvPicPr>
          <p:cNvPr id="5" name="Content Placeholder 4">
            <a:extLst>
              <a:ext uri="{FF2B5EF4-FFF2-40B4-BE49-F238E27FC236}">
                <a16:creationId xmlns:a16="http://schemas.microsoft.com/office/drawing/2014/main" id="{BB57D66D-52D2-43C3-A93A-EC89ACEF4146}"/>
              </a:ext>
            </a:extLst>
          </p:cNvPr>
          <p:cNvPicPr>
            <a:picLocks noGrp="1" noChangeAspect="1"/>
          </p:cNvPicPr>
          <p:nvPr>
            <p:ph idx="1"/>
          </p:nvPr>
        </p:nvPicPr>
        <p:blipFill>
          <a:blip r:embed="rId2"/>
          <a:stretch>
            <a:fillRect/>
          </a:stretch>
        </p:blipFill>
        <p:spPr>
          <a:xfrm>
            <a:off x="4625266" y="1128605"/>
            <a:ext cx="4527611" cy="5729395"/>
          </a:xfrm>
        </p:spPr>
      </p:pic>
    </p:spTree>
    <p:extLst>
      <p:ext uri="{BB962C8B-B14F-4D97-AF65-F5344CB8AC3E}">
        <p14:creationId xmlns:p14="http://schemas.microsoft.com/office/powerpoint/2010/main" val="219933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4264-F107-41FD-B287-81564DC12CA4}"/>
              </a:ext>
            </a:extLst>
          </p:cNvPr>
          <p:cNvSpPr>
            <a:spLocks noGrp="1"/>
          </p:cNvSpPr>
          <p:nvPr>
            <p:ph type="title"/>
          </p:nvPr>
        </p:nvSpPr>
        <p:spPr/>
        <p:txBody>
          <a:bodyPr/>
          <a:lstStyle/>
          <a:p>
            <a:r>
              <a:rPr lang="en-IN" dirty="0"/>
              <a:t>Screen Shots</a:t>
            </a:r>
          </a:p>
        </p:txBody>
      </p:sp>
      <p:pic>
        <p:nvPicPr>
          <p:cNvPr id="4" name="Content Placeholder 3" descr="3">
            <a:extLst>
              <a:ext uri="{FF2B5EF4-FFF2-40B4-BE49-F238E27FC236}">
                <a16:creationId xmlns:a16="http://schemas.microsoft.com/office/drawing/2014/main" id="{0B4B4300-4D24-4FF2-B433-676FFF64B350}"/>
              </a:ext>
            </a:extLst>
          </p:cNvPr>
          <p:cNvPicPr>
            <a:picLocks noGrp="1"/>
          </p:cNvPicPr>
          <p:nvPr>
            <p:ph idx="1"/>
          </p:nvPr>
        </p:nvPicPr>
        <p:blipFill>
          <a:blip r:embed="rId2"/>
          <a:stretch>
            <a:fillRect/>
          </a:stretch>
        </p:blipFill>
        <p:spPr>
          <a:xfrm>
            <a:off x="1535035" y="2290455"/>
            <a:ext cx="9121930" cy="3421677"/>
          </a:xfrm>
          <a:prstGeom prst="rect">
            <a:avLst/>
          </a:prstGeom>
        </p:spPr>
      </p:pic>
    </p:spTree>
    <p:extLst>
      <p:ext uri="{BB962C8B-B14F-4D97-AF65-F5344CB8AC3E}">
        <p14:creationId xmlns:p14="http://schemas.microsoft.com/office/powerpoint/2010/main" val="911244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1050</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Face Recognition Attendance Management System using Haarcascade-LBPH</vt:lpstr>
      <vt:lpstr>Introduction</vt:lpstr>
      <vt:lpstr>Challenges</vt:lpstr>
      <vt:lpstr>Objectives</vt:lpstr>
      <vt:lpstr>Problem Definition</vt:lpstr>
      <vt:lpstr>Machine learning Algorithms used:</vt:lpstr>
      <vt:lpstr>Software and Hardware Requirements</vt:lpstr>
      <vt:lpstr>Process Diagram</vt:lpstr>
      <vt:lpstr>Screen Shots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Management System using Haarcascade-LBPH</dc:title>
  <dc:creator>Deepika</dc:creator>
  <cp:lastModifiedBy>Deepika</cp:lastModifiedBy>
  <cp:revision>10</cp:revision>
  <dcterms:created xsi:type="dcterms:W3CDTF">2023-04-05T15:00:26Z</dcterms:created>
  <dcterms:modified xsi:type="dcterms:W3CDTF">2023-04-06T03:48:46Z</dcterms:modified>
</cp:coreProperties>
</file>