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5" r:id="rId3"/>
    <p:sldId id="263" r:id="rId4"/>
    <p:sldId id="260" r:id="rId5"/>
    <p:sldId id="266" r:id="rId6"/>
    <p:sldId id="264" r:id="rId7"/>
    <p:sldId id="261" r:id="rId8"/>
    <p:sldId id="262" r:id="rId9"/>
    <p:sldId id="267" r:id="rId10"/>
    <p:sldId id="268" r:id="rId11"/>
    <p:sldId id="269" r:id="rId12"/>
    <p:sldId id="270" r:id="rId13"/>
    <p:sldId id="271" r:id="rId14"/>
    <p:sldId id="272" r:id="rId15"/>
    <p:sldId id="273" r:id="rId16"/>
    <p:sldId id="278" r:id="rId17"/>
    <p:sldId id="277" r:id="rId18"/>
    <p:sldId id="274" r:id="rId19"/>
    <p:sldId id="275" r:id="rId20"/>
    <p:sldId id="276" r:id="rId21"/>
  </p:sldIdLst>
  <p:sldSz cx="9144000" cy="5143500" type="screen16x9"/>
  <p:notesSz cx="6858000" cy="9144000"/>
  <p:embeddedFontLst>
    <p:embeddedFont>
      <p:font typeface="Montserrat" charset="0"/>
      <p:regular r:id="rId23"/>
      <p:bold r:id="rId24"/>
      <p:italic r:id="rId25"/>
      <p:boldItalic r:id="rId26"/>
    </p:embeddedFont>
    <p:embeddedFont>
      <p:font typeface="Bahnschrift"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9821" autoAdjust="0"/>
  </p:normalViewPr>
  <p:slideViewPr>
    <p:cSldViewPr snapToGrid="0">
      <p:cViewPr varScale="1">
        <p:scale>
          <a:sx n="97" d="100"/>
          <a:sy n="97" d="100"/>
        </p:scale>
        <p:origin x="-630"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pic>
        <p:nvPicPr>
          <p:cNvPr id="9" name="Google Shape;9;p1"/>
          <p:cNvPicPr preferRelativeResize="0"/>
          <p:nvPr/>
        </p:nvPicPr>
        <p:blipFill rotWithShape="1">
          <a:blip r:embed="rId8">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0"/>
            <a:ext cx="9144000" cy="5143499"/>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i="1" dirty="0" smtClean="0">
                <a:solidFill>
                  <a:srgbClr val="CC0000"/>
                </a:solidFill>
                <a:latin typeface="Bahnschrift" pitchFamily="34" charset="0"/>
                <a:ea typeface="Montserrat"/>
                <a:cs typeface="Montserrat"/>
                <a:sym typeface="Montserrat"/>
              </a:rPr>
              <a:t>Capstone Project – 1</a:t>
            </a:r>
            <a:br>
              <a:rPr lang="en-GB" sz="4200" b="1" i="1" dirty="0" smtClean="0">
                <a:solidFill>
                  <a:srgbClr val="CC0000"/>
                </a:solidFill>
                <a:latin typeface="Bahnschrift" pitchFamily="34" charset="0"/>
                <a:ea typeface="Montserrat"/>
                <a:cs typeface="Montserrat"/>
                <a:sym typeface="Montserrat"/>
              </a:rPr>
            </a:br>
            <a:r>
              <a:rPr lang="en-GB" sz="4200" b="1" i="1" dirty="0" smtClean="0">
                <a:solidFill>
                  <a:srgbClr val="CC0000"/>
                </a:solidFill>
                <a:latin typeface="Bahnschrift" pitchFamily="34" charset="0"/>
                <a:ea typeface="Montserrat"/>
                <a:cs typeface="Montserrat"/>
                <a:sym typeface="Montserrat"/>
              </a:rPr>
              <a:t>EDA</a:t>
            </a:r>
            <a:br>
              <a:rPr lang="en-GB" sz="4200" b="1" i="1" dirty="0" smtClean="0">
                <a:solidFill>
                  <a:srgbClr val="CC0000"/>
                </a:solidFill>
                <a:latin typeface="Bahnschrift" pitchFamily="34" charset="0"/>
                <a:ea typeface="Montserrat"/>
                <a:cs typeface="Montserrat"/>
                <a:sym typeface="Montserrat"/>
              </a:rPr>
            </a:br>
            <a:r>
              <a:rPr lang="en-GB" sz="3600" b="1" i="1" dirty="0" smtClean="0">
                <a:solidFill>
                  <a:srgbClr val="CC0000"/>
                </a:solidFill>
                <a:latin typeface="Bahnschrift" pitchFamily="34" charset="0"/>
                <a:ea typeface="Montserrat"/>
                <a:cs typeface="Montserrat"/>
                <a:sym typeface="Montserrat"/>
              </a:rPr>
              <a:t>Play Store App Review Analysis</a:t>
            </a:r>
            <a:br>
              <a:rPr lang="en-GB" sz="3600" b="1" i="1" dirty="0" smtClean="0">
                <a:solidFill>
                  <a:srgbClr val="CC0000"/>
                </a:solidFill>
                <a:latin typeface="Bahnschrift" pitchFamily="34" charset="0"/>
                <a:ea typeface="Montserrat"/>
                <a:cs typeface="Montserrat"/>
                <a:sym typeface="Montserrat"/>
              </a:rPr>
            </a:br>
            <a:endParaRPr sz="4200" b="1" i="1" dirty="0">
              <a:solidFill>
                <a:srgbClr val="CC0000"/>
              </a:solidFill>
              <a:latin typeface="Bahnschrift" pitchFamily="34" charset="0"/>
              <a:ea typeface="Montserrat"/>
              <a:cs typeface="Montserrat"/>
              <a:sym typeface="Montserrat"/>
            </a:endParaRPr>
          </a:p>
          <a:p>
            <a:pPr marL="0" lvl="0" indent="0" rtl="0">
              <a:lnSpc>
                <a:spcPct val="100000"/>
              </a:lnSpc>
              <a:spcBef>
                <a:spcPts val="0"/>
              </a:spcBef>
              <a:spcAft>
                <a:spcPts val="0"/>
              </a:spcAft>
              <a:buSzPts val="5200"/>
              <a:buNone/>
            </a:pPr>
            <a:r>
              <a:rPr lang="en-US" sz="2400" b="1" i="1" dirty="0" smtClean="0">
                <a:solidFill>
                  <a:schemeClr val="bg1"/>
                </a:solidFill>
                <a:latin typeface="Bahnschrift" pitchFamily="34" charset="0"/>
                <a:ea typeface="Montserrat"/>
                <a:cs typeface="Montserrat"/>
                <a:sym typeface="Montserrat"/>
              </a:rPr>
              <a:t>Team Members -</a:t>
            </a:r>
            <a:br>
              <a:rPr lang="en-US" sz="2400" b="1" i="1" dirty="0" smtClean="0">
                <a:solidFill>
                  <a:schemeClr val="bg1"/>
                </a:solidFill>
                <a:latin typeface="Bahnschrift" pitchFamily="34" charset="0"/>
                <a:ea typeface="Montserrat"/>
                <a:cs typeface="Montserrat"/>
                <a:sym typeface="Montserrat"/>
              </a:rPr>
            </a:br>
            <a:r>
              <a:rPr lang="en-US" sz="2400" b="1" i="1" dirty="0" smtClean="0">
                <a:solidFill>
                  <a:schemeClr val="bg1"/>
                </a:solidFill>
                <a:latin typeface="Bahnschrift" pitchFamily="34" charset="0"/>
                <a:ea typeface="Montserrat"/>
                <a:cs typeface="Montserrat"/>
                <a:sym typeface="Montserrat"/>
              </a:rPr>
              <a:t>Avinash Yadav</a:t>
            </a:r>
            <a:br>
              <a:rPr lang="en-US" sz="2400" b="1" i="1" dirty="0" smtClean="0">
                <a:solidFill>
                  <a:schemeClr val="bg1"/>
                </a:solidFill>
                <a:latin typeface="Bahnschrift" pitchFamily="34" charset="0"/>
                <a:ea typeface="Montserrat"/>
                <a:cs typeface="Montserrat"/>
                <a:sym typeface="Montserrat"/>
              </a:rPr>
            </a:br>
            <a:r>
              <a:rPr lang="en-US" sz="2400" b="1" i="1" dirty="0" smtClean="0">
                <a:solidFill>
                  <a:schemeClr val="bg1"/>
                </a:solidFill>
                <a:latin typeface="Bahnschrift" pitchFamily="34" charset="0"/>
                <a:ea typeface="Montserrat"/>
                <a:cs typeface="Montserrat"/>
                <a:sym typeface="Montserrat"/>
              </a:rPr>
              <a:t>Deepika Yadav</a:t>
            </a:r>
            <a:endParaRPr sz="2400" b="1" i="1" dirty="0">
              <a:solidFill>
                <a:schemeClr val="bg1"/>
              </a:solidFill>
              <a:latin typeface="Bahnschrift" pitchFamily="34" charset="0"/>
              <a:ea typeface="Montserrat"/>
              <a:cs typeface="Montserrat"/>
              <a:sym typeface="Montserrat"/>
            </a:endParaRPr>
          </a:p>
          <a:p>
            <a:pPr marL="0" lvl="0" indent="0" algn="ctr" rtl="0">
              <a:lnSpc>
                <a:spcPct val="100000"/>
              </a:lnSpc>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1800" b="1" dirty="0" smtClean="0">
                <a:solidFill>
                  <a:schemeClr val="bg1"/>
                </a:solidFill>
                <a:latin typeface="Bahnschrift" pitchFamily="34" charset="0"/>
              </a:rPr>
              <a:t>-&gt; </a:t>
            </a:r>
            <a:r>
              <a:rPr lang="en-US" sz="1800" dirty="0" smtClean="0">
                <a:solidFill>
                  <a:schemeClr val="bg1"/>
                </a:solidFill>
                <a:latin typeface="Bahnschrift" pitchFamily="34" charset="0"/>
              </a:rPr>
              <a:t>Top 20 Categories:</a:t>
            </a:r>
            <a:r>
              <a:rPr lang="en-US" sz="1800" b="1" dirty="0" smtClean="0">
                <a:solidFill>
                  <a:schemeClr val="bg1"/>
                </a:solidFill>
                <a:latin typeface="Bahnschrift" pitchFamily="34" charset="0"/>
              </a:rPr>
              <a:t>                                          -&gt;</a:t>
            </a:r>
            <a:r>
              <a:rPr lang="en-US" sz="1800" dirty="0" smtClean="0">
                <a:solidFill>
                  <a:schemeClr val="bg1"/>
                </a:solidFill>
                <a:latin typeface="Bahnschrift" pitchFamily="34" charset="0"/>
              </a:rPr>
              <a:t>Top 20 applications based on category</a:t>
            </a:r>
            <a:r>
              <a:rPr lang="en-US" sz="1800" b="1" dirty="0" smtClean="0">
                <a:solidFill>
                  <a:schemeClr val="bg1"/>
                </a:solidFill>
                <a:latin typeface="Bahnschrift" pitchFamily="34" charset="0"/>
              </a:rPr>
              <a:t/>
            </a:r>
            <a:br>
              <a:rPr lang="en-US" sz="1800" b="1" dirty="0" smtClean="0">
                <a:solidFill>
                  <a:schemeClr val="bg1"/>
                </a:solidFill>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endParaRPr lang="en-US" sz="2800" dirty="0"/>
          </a:p>
        </p:txBody>
      </p:sp>
      <p:pic>
        <p:nvPicPr>
          <p:cNvPr id="2050" name="Picture 2" descr="C:\Users\ys\OneDrive\Desktop\Top 20 categories.PNG"/>
          <p:cNvPicPr>
            <a:picLocks noChangeAspect="1" noChangeArrowheads="1"/>
          </p:cNvPicPr>
          <p:nvPr/>
        </p:nvPicPr>
        <p:blipFill>
          <a:blip r:embed="rId2"/>
          <a:srcRect/>
          <a:stretch>
            <a:fillRect/>
          </a:stretch>
        </p:blipFill>
        <p:spPr bwMode="auto">
          <a:xfrm>
            <a:off x="0" y="1366488"/>
            <a:ext cx="4561952" cy="3777012"/>
          </a:xfrm>
          <a:prstGeom prst="rect">
            <a:avLst/>
          </a:prstGeom>
          <a:noFill/>
        </p:spPr>
      </p:pic>
      <p:pic>
        <p:nvPicPr>
          <p:cNvPr id="2051" name="Picture 3" descr="C:\Users\ys\OneDrive\Desktop\Top 20 category installs.PNG"/>
          <p:cNvPicPr>
            <a:picLocks noChangeAspect="1" noChangeArrowheads="1"/>
          </p:cNvPicPr>
          <p:nvPr/>
        </p:nvPicPr>
        <p:blipFill>
          <a:blip r:embed="rId3"/>
          <a:srcRect/>
          <a:stretch>
            <a:fillRect/>
          </a:stretch>
        </p:blipFill>
        <p:spPr bwMode="auto">
          <a:xfrm>
            <a:off x="4719483" y="1317523"/>
            <a:ext cx="4424517" cy="382597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solidFill>
                  <a:schemeClr val="bg1"/>
                </a:solidFill>
              </a:rPr>
              <a:t> </a:t>
            </a: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average Rating of apps on play store </a:t>
            </a: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400" b="1" dirty="0" smtClean="0">
                <a:solidFill>
                  <a:schemeClr val="bg1"/>
                </a:solidFill>
                <a:latin typeface="Bahnschrift" pitchFamily="34" charset="0"/>
              </a:rPr>
              <a:t> -&gt;</a:t>
            </a:r>
            <a:r>
              <a:rPr lang="en-US" sz="2400" dirty="0" smtClean="0">
                <a:solidFill>
                  <a:schemeClr val="bg1"/>
                </a:solidFill>
                <a:latin typeface="Bahnschrift" pitchFamily="34" charset="0"/>
              </a:rPr>
              <a:t> According to the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graph the average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rating of apps on</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play store is 4.18 </a:t>
            </a: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pic>
        <p:nvPicPr>
          <p:cNvPr id="3074" name="Picture 2" descr="C:\Users\ys\OneDrive\Desktop\Avg rating on play store.PNG"/>
          <p:cNvPicPr>
            <a:picLocks noChangeAspect="1" noChangeArrowheads="1"/>
          </p:cNvPicPr>
          <p:nvPr/>
        </p:nvPicPr>
        <p:blipFill>
          <a:blip r:embed="rId2"/>
          <a:srcRect/>
          <a:stretch>
            <a:fillRect/>
          </a:stretch>
        </p:blipFill>
        <p:spPr bwMode="auto">
          <a:xfrm>
            <a:off x="3529782" y="1425677"/>
            <a:ext cx="5614218" cy="371782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EDA(Contd…)</a:t>
            </a:r>
            <a:br>
              <a:rPr lang="en-US" sz="2800" b="1" dirty="0" smtClean="0">
                <a:latin typeface="Bahnschrift" pitchFamily="34" charset="0"/>
              </a:rPr>
            </a:br>
            <a:r>
              <a:rPr lang="en-US" sz="2200" dirty="0" smtClean="0">
                <a:solidFill>
                  <a:schemeClr val="accent2"/>
                </a:solidFill>
                <a:latin typeface="Bahnschrift" pitchFamily="34" charset="0"/>
              </a:rPr>
              <a:t>Q. How does size impact on the number of installs of any application?</a:t>
            </a:r>
            <a:r>
              <a:rPr lang="en-US" sz="2200" dirty="0" smtClean="0">
                <a:solidFill>
                  <a:schemeClr val="bg1"/>
                </a:solidFill>
                <a:latin typeface="Bahnschrift" pitchFamily="34" charset="0"/>
              </a:rP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 </a:t>
            </a:r>
            <a:br>
              <a:rPr lang="en-US" sz="2200" dirty="0" smtClean="0">
                <a:solidFill>
                  <a:schemeClr val="bg1"/>
                </a:solidFill>
                <a:latin typeface="Bahnschrift" pitchFamily="34" charset="0"/>
              </a:rPr>
            </a:br>
            <a:r>
              <a:rPr lang="en-US" sz="2200" b="1" dirty="0" smtClean="0">
                <a:solidFill>
                  <a:schemeClr val="bg1"/>
                </a:solidFill>
                <a:latin typeface="Bahnschrift" pitchFamily="34" charset="0"/>
              </a:rPr>
              <a:t>-&gt;</a:t>
            </a:r>
            <a:r>
              <a:rPr lang="en-US" sz="2200" dirty="0" smtClean="0">
                <a:solidFill>
                  <a:schemeClr val="bg1"/>
                </a:solidFill>
                <a:latin typeface="Bahnschrift" pitchFamily="34" charset="0"/>
              </a:rPr>
              <a:t> Size of the applications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present in the dataset are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in MB and KB. It is clear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from the above mentioned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plot that size may impact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the number of installations.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Bulky applications are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less installed by the user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and this applies for both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type of apps paid and free. </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800" dirty="0" smtClean="0"/>
              <a:t/>
            </a:r>
            <a:br>
              <a:rPr lang="en-US" sz="2800" dirty="0" smtClean="0"/>
            </a:br>
            <a:endParaRPr lang="en-US" sz="2800" dirty="0"/>
          </a:p>
        </p:txBody>
      </p:sp>
      <p:pic>
        <p:nvPicPr>
          <p:cNvPr id="4098" name="Picture 2" descr="C:\Users\ys\OneDrive\Desktop\Bulky Apps.PNG"/>
          <p:cNvPicPr>
            <a:picLocks noChangeAspect="1" noChangeArrowheads="1"/>
          </p:cNvPicPr>
          <p:nvPr/>
        </p:nvPicPr>
        <p:blipFill>
          <a:blip r:embed="rId2"/>
          <a:srcRect/>
          <a:stretch>
            <a:fillRect/>
          </a:stretch>
        </p:blipFill>
        <p:spPr bwMode="auto">
          <a:xfrm>
            <a:off x="3569110" y="1009088"/>
            <a:ext cx="5574890" cy="370056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EDA(Contd…)</a:t>
            </a:r>
            <a:br>
              <a:rPr lang="en-US" sz="2800" b="1" dirty="0" smtClean="0">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size of apps:</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b="1" dirty="0" smtClean="0">
                <a:solidFill>
                  <a:schemeClr val="bg1"/>
                </a:solidFill>
                <a:latin typeface="Bahnschrift" pitchFamily="34" charset="0"/>
              </a:rPr>
              <a:t> -&gt;</a:t>
            </a:r>
            <a:r>
              <a:rPr lang="en-US" sz="2400" dirty="0" smtClean="0">
                <a:solidFill>
                  <a:schemeClr val="bg1"/>
                </a:solidFill>
                <a:latin typeface="Bahnschrift" pitchFamily="34" charset="0"/>
              </a:rPr>
              <a:t> From the histogram, it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can be concluded that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maximum number of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applications present in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the dataset are of small size.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0 to 10 MB. </a:t>
            </a: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b="1" dirty="0" smtClean="0">
                <a:latin typeface="Bahnschrift" pitchFamily="34" charset="0"/>
              </a:rPr>
              <a:t/>
            </a:r>
            <a:br>
              <a:rPr lang="en-US" b="1" dirty="0" smtClean="0">
                <a:latin typeface="Bahnschrift" pitchFamily="34" charset="0"/>
              </a:rPr>
            </a:br>
            <a:endParaRPr lang="en-US" dirty="0">
              <a:latin typeface="Bahnschrift" pitchFamily="34" charset="0"/>
            </a:endParaRPr>
          </a:p>
        </p:txBody>
      </p:sp>
      <p:pic>
        <p:nvPicPr>
          <p:cNvPr id="5122" name="Picture 2" descr="C:\Users\ys\OneDrive\Desktop\size of apps.PNG"/>
          <p:cNvPicPr>
            <a:picLocks noChangeAspect="1" noChangeArrowheads="1"/>
          </p:cNvPicPr>
          <p:nvPr/>
        </p:nvPicPr>
        <p:blipFill>
          <a:blip r:embed="rId2"/>
          <a:srcRect/>
          <a:stretch>
            <a:fillRect/>
          </a:stretch>
        </p:blipFill>
        <p:spPr bwMode="auto">
          <a:xfrm>
            <a:off x="4061541" y="452285"/>
            <a:ext cx="5082459" cy="469121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EDA(Contd…)</a:t>
            </a:r>
            <a:br>
              <a:rPr lang="en-US" sz="2800" b="1" dirty="0" smtClean="0">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The count of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applications in each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category differentiated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by their type:</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Top 3 category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of paid apps and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free apps are same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Family, Tools and game.</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endParaRPr lang="en-US" sz="2400" dirty="0">
              <a:latin typeface="Bahnschrift" pitchFamily="34" charset="0"/>
            </a:endParaRPr>
          </a:p>
        </p:txBody>
      </p:sp>
      <p:pic>
        <p:nvPicPr>
          <p:cNvPr id="6146" name="Picture 2" descr="C:\Users\ys\OneDrive\Desktop\Count of applications in each category.PNG"/>
          <p:cNvPicPr>
            <a:picLocks noChangeAspect="1" noChangeArrowheads="1"/>
          </p:cNvPicPr>
          <p:nvPr/>
        </p:nvPicPr>
        <p:blipFill>
          <a:blip r:embed="rId2"/>
          <a:srcRect/>
          <a:stretch>
            <a:fillRect/>
          </a:stretch>
        </p:blipFill>
        <p:spPr bwMode="auto">
          <a:xfrm>
            <a:off x="3274141" y="581025"/>
            <a:ext cx="5869859" cy="45624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Overall users review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Sentiments are 64% Positive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20% Negative and 16% Neutral.</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t>
            </a: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endParaRPr lang="en-US" sz="2400" dirty="0">
              <a:solidFill>
                <a:schemeClr val="bg1"/>
              </a:solidFill>
              <a:latin typeface="Bahnschrift" pitchFamily="34" charset="0"/>
            </a:endParaRPr>
          </a:p>
        </p:txBody>
      </p:sp>
      <p:pic>
        <p:nvPicPr>
          <p:cNvPr id="7170" name="Picture 2" descr="C:\Users\ys\OneDrive\Desktop\Pie chart reviews.PNG"/>
          <p:cNvPicPr>
            <a:picLocks noChangeAspect="1" noChangeArrowheads="1"/>
          </p:cNvPicPr>
          <p:nvPr/>
        </p:nvPicPr>
        <p:blipFill>
          <a:blip r:embed="rId2"/>
          <a:srcRect/>
          <a:stretch>
            <a:fillRect/>
          </a:stretch>
        </p:blipFill>
        <p:spPr bwMode="auto">
          <a:xfrm>
            <a:off x="4237703" y="793967"/>
            <a:ext cx="4906297" cy="36993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latin typeface="Bahnschrift" pitchFamily="34" charset="0"/>
              </a:rPr>
              <a:t>USER REVIEWS:</a:t>
            </a:r>
            <a:br>
              <a:rPr lang="en-US" sz="3200" b="1" dirty="0" smtClean="0">
                <a:latin typeface="Bahnschrift" pitchFamily="34" charset="0"/>
              </a:rPr>
            </a:br>
            <a:r>
              <a:rPr lang="en-US" sz="1600" dirty="0" smtClean="0"/>
              <a:t/>
            </a:r>
            <a:br>
              <a:rPr lang="en-US" sz="1600" dirty="0" smtClean="0"/>
            </a:br>
            <a:r>
              <a:rPr lang="en-US" sz="2000" b="1" dirty="0" smtClean="0">
                <a:solidFill>
                  <a:schemeClr val="bg1"/>
                </a:solidFill>
                <a:latin typeface="Bahnschrift" pitchFamily="34" charset="0"/>
              </a:rPr>
              <a:t>-&gt; </a:t>
            </a:r>
            <a:r>
              <a:rPr lang="en-US" sz="2000" dirty="0" smtClean="0">
                <a:solidFill>
                  <a:schemeClr val="bg1"/>
                </a:solidFill>
                <a:latin typeface="Bahnschrift" pitchFamily="34" charset="0"/>
              </a:rPr>
              <a:t>About 75 percentile of the time sentiment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polarity is around 0.4, which is positive.</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b="1" dirty="0" smtClean="0">
                <a:solidFill>
                  <a:schemeClr val="bg1"/>
                </a:solidFill>
                <a:latin typeface="Bahnschrift" pitchFamily="34" charset="0"/>
              </a:rPr>
              <a:t>-&gt; </a:t>
            </a:r>
            <a:r>
              <a:rPr lang="en-US" sz="2000" dirty="0" smtClean="0">
                <a:solidFill>
                  <a:schemeClr val="bg1"/>
                </a:solidFill>
                <a:latin typeface="Bahnschrift" pitchFamily="34" charset="0"/>
              </a:rPr>
              <a:t>Subjectivity is between 0 and 1, median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subjectivity that was understood was 0.51.</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a:p>
        </p:txBody>
      </p:sp>
      <p:pic>
        <p:nvPicPr>
          <p:cNvPr id="1026" name="Picture 2" descr="C:\Users\ys\OneDrive\Desktop\user reviews.PNG"/>
          <p:cNvPicPr>
            <a:picLocks noChangeAspect="1" noChangeArrowheads="1"/>
          </p:cNvPicPr>
          <p:nvPr/>
        </p:nvPicPr>
        <p:blipFill>
          <a:blip r:embed="rId2"/>
          <a:srcRect/>
          <a:stretch>
            <a:fillRect/>
          </a:stretch>
        </p:blipFill>
        <p:spPr bwMode="auto">
          <a:xfrm>
            <a:off x="5860026" y="491613"/>
            <a:ext cx="3283974" cy="4651887"/>
          </a:xfrm>
          <a:prstGeom prst="rect">
            <a:avLst/>
          </a:prstGeom>
          <a:noFill/>
        </p:spPr>
      </p:pic>
      <p:pic>
        <p:nvPicPr>
          <p:cNvPr id="1027" name="Picture 3" descr="C:\Users\ys\OneDrive\Desktop\user reviews 1.PNG"/>
          <p:cNvPicPr>
            <a:picLocks noChangeAspect="1" noChangeArrowheads="1"/>
          </p:cNvPicPr>
          <p:nvPr/>
        </p:nvPicPr>
        <p:blipFill>
          <a:blip r:embed="rId3"/>
          <a:srcRect/>
          <a:stretch>
            <a:fillRect/>
          </a:stretch>
        </p:blipFill>
        <p:spPr bwMode="auto">
          <a:xfrm>
            <a:off x="1" y="2487561"/>
            <a:ext cx="5496232" cy="265593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solidFill>
                  <a:schemeClr val="tx1"/>
                </a:solidFill>
                <a:latin typeface="Bahnschrift" pitchFamily="34" charset="0"/>
              </a:rPr>
              <a:t/>
            </a:r>
            <a:br>
              <a:rPr lang="en-US" sz="3200" b="1" dirty="0" smtClean="0">
                <a:solidFill>
                  <a:schemeClr val="tx1"/>
                </a:solidFill>
                <a:latin typeface="Bahnschrift" pitchFamily="34" charset="0"/>
              </a:rPr>
            </a:br>
            <a:r>
              <a:rPr lang="en-US" sz="3200" b="1" dirty="0" smtClean="0">
                <a:solidFill>
                  <a:schemeClr val="tx1"/>
                </a:solidFill>
                <a:latin typeface="Bahnschrift" pitchFamily="34" charset="0"/>
              </a:rPr>
              <a:t>ANALYSIS SUMMARY:</a:t>
            </a:r>
            <a:br>
              <a:rPr lang="en-US" sz="3200" b="1" dirty="0" smtClean="0">
                <a:solidFill>
                  <a:schemeClr val="tx1"/>
                </a:solidFill>
                <a:latin typeface="Bahnschrift" pitchFamily="34" charset="0"/>
              </a:rPr>
            </a:br>
            <a:r>
              <a:rPr lang="en-US" sz="2800" b="1" dirty="0" smtClean="0">
                <a:solidFill>
                  <a:schemeClr val="tx1"/>
                </a:solidFill>
                <a:latin typeface="Bahnschrift" pitchFamily="34" charset="0"/>
              </a:rPr>
              <a:t/>
            </a:r>
            <a:br>
              <a:rPr lang="en-US" sz="2800" b="1" dirty="0" smtClean="0">
                <a:solidFill>
                  <a:schemeClr val="tx1"/>
                </a:solidFill>
                <a:latin typeface="Bahnschrift" pitchFamily="34" charset="0"/>
              </a:rPr>
            </a:br>
            <a:r>
              <a:rPr lang="en-US" sz="2400" dirty="0" smtClean="0">
                <a:solidFill>
                  <a:schemeClr val="bg1"/>
                </a:solidFill>
                <a:latin typeface="Bahnschrift" pitchFamily="34" charset="0"/>
              </a:rPr>
              <a:t>-&gt; Percentage of free apps: </a:t>
            </a:r>
            <a:r>
              <a:rPr lang="en-US" sz="2400" b="1" dirty="0" smtClean="0">
                <a:solidFill>
                  <a:schemeClr val="bg1"/>
                </a:solidFill>
                <a:latin typeface="Bahnschrift" pitchFamily="34" charset="0"/>
              </a:rPr>
              <a:t>~92%</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Most Competitive category: </a:t>
            </a:r>
            <a:r>
              <a:rPr lang="en-US" sz="2400" b="1" dirty="0" smtClean="0">
                <a:solidFill>
                  <a:schemeClr val="bg1"/>
                </a:solidFill>
                <a:latin typeface="Bahnschrift" pitchFamily="34" charset="0"/>
              </a:rPr>
              <a:t>Family</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Category with the highest number of installs: </a:t>
            </a:r>
            <a:r>
              <a:rPr lang="en-US" sz="2400" b="1" dirty="0" smtClean="0">
                <a:solidFill>
                  <a:schemeClr val="bg1"/>
                </a:solidFill>
                <a:latin typeface="Bahnschrift" pitchFamily="34" charset="0"/>
              </a:rPr>
              <a:t>Game</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Category with the highest average app installs:      </a:t>
            </a:r>
            <a:r>
              <a:rPr lang="en-US" sz="2400" b="1" dirty="0" smtClean="0">
                <a:solidFill>
                  <a:schemeClr val="bg1"/>
                </a:solidFill>
                <a:latin typeface="Bahnschrift" pitchFamily="34" charset="0"/>
              </a:rPr>
              <a:t>Communication</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Percentage of apps that are top rated: </a:t>
            </a:r>
            <a:r>
              <a:rPr lang="en-US" sz="2400" b="1" dirty="0" smtClean="0">
                <a:solidFill>
                  <a:schemeClr val="bg1"/>
                </a:solidFill>
                <a:latin typeface="Bahnschrift" pitchFamily="34" charset="0"/>
              </a:rPr>
              <a:t>~80%</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There are 20 free apps that have been installed over a billion times.</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The median size of the apps in the play store is </a:t>
            </a:r>
            <a:r>
              <a:rPr lang="en-US" sz="2400" b="1" dirty="0" smtClean="0">
                <a:solidFill>
                  <a:schemeClr val="bg1"/>
                </a:solidFill>
                <a:latin typeface="Bahnschrift" pitchFamily="34" charset="0"/>
              </a:rPr>
              <a:t>12 MB</a:t>
            </a:r>
            <a:r>
              <a:rPr lang="en-US" sz="2400" dirty="0" smtClean="0">
                <a:solidFill>
                  <a:schemeClr val="bg1"/>
                </a:solidFill>
                <a:latin typeface="Bahnschrift" pitchFamily="34" charset="0"/>
              </a:rPr>
              <a:t>.</a:t>
            </a:r>
            <a:r>
              <a:rPr lang="en-US" sz="2400" dirty="0" smtClean="0">
                <a:solidFill>
                  <a:schemeClr val="tx1"/>
                </a:solidFill>
                <a:latin typeface="Bahnschrift" pitchFamily="34" charset="0"/>
              </a:rPr>
              <a:t/>
            </a:r>
            <a:br>
              <a:rPr lang="en-US" sz="2400" dirty="0" smtClean="0">
                <a:solidFill>
                  <a:schemeClr val="tx1"/>
                </a:solidFill>
                <a:latin typeface="Bahnschrift" pitchFamily="34" charset="0"/>
              </a:rPr>
            </a:br>
            <a:r>
              <a:rPr lang="en-US" sz="2400" b="1" dirty="0" smtClean="0">
                <a:solidFill>
                  <a:schemeClr val="tx1"/>
                </a:solidFill>
                <a:latin typeface="Bahnschrift" pitchFamily="34" charset="0"/>
              </a:rPr>
              <a:t/>
            </a:r>
            <a:br>
              <a:rPr lang="en-US" sz="2400" b="1" dirty="0" smtClean="0">
                <a:solidFill>
                  <a:schemeClr val="tx1"/>
                </a:solidFill>
                <a:latin typeface="Bahnschrift" pitchFamily="34" charset="0"/>
              </a:rPr>
            </a:br>
            <a:r>
              <a:rPr lang="en-US" sz="2800" b="1" dirty="0" smtClean="0">
                <a:solidFill>
                  <a:schemeClr val="tx1"/>
                </a:solidFill>
                <a:latin typeface="Bahnschrift" pitchFamily="34" charset="0"/>
              </a:rPr>
              <a:t/>
            </a:r>
            <a:br>
              <a:rPr lang="en-US" sz="2800" b="1" dirty="0" smtClean="0">
                <a:solidFill>
                  <a:schemeClr val="tx1"/>
                </a:solidFill>
                <a:latin typeface="Bahnschrift" pitchFamily="34" charset="0"/>
              </a:rPr>
            </a:br>
            <a:endParaRPr lang="en-US" sz="2800" b="1" dirty="0">
              <a:solidFill>
                <a:schemeClr val="tx1"/>
              </a:solidFill>
              <a:latin typeface="Bahnschrift"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latin typeface="Bahnschrift" pitchFamily="34" charset="0"/>
              </a:rPr>
              <a:t/>
            </a:r>
            <a:br>
              <a:rPr lang="en-US" sz="3200" b="1" dirty="0" smtClean="0">
                <a:latin typeface="Bahnschrift" pitchFamily="34" charset="0"/>
              </a:rPr>
            </a:br>
            <a:r>
              <a:rPr lang="en-US" sz="2800" b="1" dirty="0" smtClean="0">
                <a:latin typeface="Bahnschrift" pitchFamily="34" charset="0"/>
              </a:rPr>
              <a:t>CONCLUSION AND FUTURE WORK:</a:t>
            </a: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solidFill>
                  <a:schemeClr val="bg1"/>
                </a:solidFill>
                <a:latin typeface="Bahnschrift" pitchFamily="34" charset="0"/>
              </a:rPr>
              <a:t>-&gt; </a:t>
            </a:r>
            <a:r>
              <a:rPr lang="en-US" sz="1800" dirty="0" smtClean="0">
                <a:solidFill>
                  <a:schemeClr val="bg1"/>
                </a:solidFill>
                <a:latin typeface="Bahnschrift" pitchFamily="34" charset="0"/>
              </a:rPr>
              <a:t>The dataset contains possibilities to deliver insights to understand customer demands better and thus help developers to popularize the product. Dataset can also be used to look whether the original ratings of the app matches the predicted rating to know whether the app is performing better or worse compared to other apps on the Play Store. It is not limited to the problem taken into consideration for this project. Many other interesting possibilities can be explored using this dataset.</a:t>
            </a:r>
            <a:br>
              <a:rPr lang="en-US" sz="1800" dirty="0" smtClean="0">
                <a:solidFill>
                  <a:schemeClr val="bg1"/>
                </a:solidFill>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2400" b="1" dirty="0" smtClean="0">
                <a:latin typeface="Bahnschrift" pitchFamily="34" charset="0"/>
              </a:rPr>
              <a:t>Future Work:</a:t>
            </a:r>
            <a:r>
              <a:rPr lang="en-US" sz="1600" dirty="0" smtClean="0">
                <a:latin typeface="Bahnschrift" pitchFamily="34" charset="0"/>
              </a:rPr>
              <a:t/>
            </a:r>
            <a:br>
              <a:rPr lang="en-US" sz="1600" dirty="0" smtClean="0">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800" dirty="0" smtClean="0">
                <a:solidFill>
                  <a:schemeClr val="bg1"/>
                </a:solidFill>
                <a:latin typeface="Bahnschrift" pitchFamily="34" charset="0"/>
              </a:rPr>
              <a:t>-&gt; Prediction of the number of reviews and installs by using the regression model.</a:t>
            </a:r>
            <a:br>
              <a:rPr lang="en-US" sz="1800" dirty="0" smtClean="0">
                <a:solidFill>
                  <a:schemeClr val="bg1"/>
                </a:solidFill>
                <a:latin typeface="Bahnschrift" pitchFamily="34" charset="0"/>
              </a:rPr>
            </a:br>
            <a:r>
              <a:rPr lang="en-US" sz="1800" dirty="0" smtClean="0">
                <a:solidFill>
                  <a:schemeClr val="bg1"/>
                </a:solidFill>
                <a:latin typeface="Bahnschrift" pitchFamily="34" charset="0"/>
              </a:rPr>
              <a:t>-&gt; Identifying the categories and stats of the most installed apps.</a:t>
            </a:r>
            <a:br>
              <a:rPr lang="en-US" sz="1800" dirty="0" smtClean="0">
                <a:solidFill>
                  <a:schemeClr val="bg1"/>
                </a:solidFill>
                <a:latin typeface="Bahnschrift" pitchFamily="34" charset="0"/>
              </a:rPr>
            </a:br>
            <a:r>
              <a:rPr lang="en-US" sz="1800" dirty="0" smtClean="0">
                <a:solidFill>
                  <a:schemeClr val="bg1"/>
                </a:solidFill>
                <a:latin typeface="Bahnschrift" pitchFamily="34" charset="0"/>
              </a:rPr>
              <a:t>-&gt; Exploring the correlation between the size of the app, the version of Android, etc on        the number of installs.</a:t>
            </a:r>
            <a:r>
              <a:rPr lang="en-US" sz="1600" dirty="0" smtClean="0">
                <a:solidFill>
                  <a:schemeClr val="bg1"/>
                </a:solidFill>
                <a:latin typeface="Bahnschrift" pitchFamily="34" charset="0"/>
              </a:rPr>
              <a:t/>
            </a:r>
            <a:br>
              <a:rPr lang="en-US" sz="1600" dirty="0" smtClean="0">
                <a:solidFill>
                  <a:schemeClr val="bg1"/>
                </a:solidFill>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600" dirty="0" smtClean="0"/>
              <a:t/>
            </a:r>
            <a:br>
              <a:rPr lang="en-US" sz="1600" dirty="0" smtClean="0"/>
            </a:br>
            <a:r>
              <a:rPr lang="en-US" sz="1600" dirty="0" smtClean="0"/>
              <a:t> </a:t>
            </a:r>
            <a:r>
              <a:rPr lang="en-US" sz="1600" b="1" dirty="0" smtClean="0">
                <a:latin typeface="Bahnschrift" pitchFamily="34" charset="0"/>
              </a:rPr>
              <a:t/>
            </a:r>
            <a:br>
              <a:rPr lang="en-US" sz="1600" b="1" dirty="0" smtClean="0">
                <a:latin typeface="Bahnschrift" pitchFamily="34" charset="0"/>
              </a:rPr>
            </a:br>
            <a:endParaRPr lang="en-US" sz="1600" b="1" dirty="0">
              <a:latin typeface="Bahnschrift"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3200" b="1" dirty="0" smtClean="0">
                <a:latin typeface="Bahnschrift" pitchFamily="34" charset="0"/>
              </a:rPr>
              <a:t>CHALLENGES:</a:t>
            </a:r>
            <a:r>
              <a:rPr lang="en-US" sz="1800" b="1" dirty="0" smtClean="0">
                <a:latin typeface="Bahnschrift" pitchFamily="34" charset="0"/>
              </a:rPr>
              <a:t/>
            </a:r>
            <a:br>
              <a:rPr lang="en-US" sz="1800" b="1" dirty="0" smtClean="0">
                <a:latin typeface="Bahnschrift" pitchFamily="34" charset="0"/>
              </a:rPr>
            </a:br>
            <a:r>
              <a:rPr lang="en-US" sz="3600" b="1" dirty="0" smtClean="0">
                <a:latin typeface="Bahnschrift" pitchFamily="34" charset="0"/>
              </a:rPr>
              <a:t/>
            </a:r>
            <a:br>
              <a:rPr lang="en-US" sz="3600" b="1" dirty="0" smtClean="0">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The data was huge and was to be handled keeping in mind that we do not miss anything which is even of a little relevance.</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Designing multiple visualizations to summarize the information in the dataset and successfully communicate the results and trends to the reader.</a:t>
            </a: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Computation time.</a:t>
            </a: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endParaRPr lang="en-US" sz="2400" b="1" dirty="0">
              <a:solidFill>
                <a:schemeClr val="bg1"/>
              </a:solidFill>
              <a:latin typeface="Bahnschrif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600" b="1" dirty="0" smtClean="0">
                <a:latin typeface="Bahnschrift" pitchFamily="34" charset="0"/>
              </a:rPr>
              <a:t/>
            </a:r>
            <a:br>
              <a:rPr lang="en-US" sz="2600" b="1" dirty="0" smtClean="0">
                <a:latin typeface="Bahnschrift" pitchFamily="34" charset="0"/>
              </a:rPr>
            </a:br>
            <a:r>
              <a:rPr lang="en-US" sz="2600" b="1" dirty="0" smtClean="0">
                <a:latin typeface="Bahnschrift" pitchFamily="34" charset="0"/>
              </a:rPr>
              <a:t>DISCUSSION OF GOOGLE PLAY STORE DATASET WILL</a:t>
            </a:r>
            <a:br>
              <a:rPr lang="en-US" sz="2600" b="1" dirty="0" smtClean="0">
                <a:latin typeface="Bahnschrift" pitchFamily="34" charset="0"/>
              </a:rPr>
            </a:br>
            <a:r>
              <a:rPr lang="en-US" sz="2600" b="1" dirty="0" smtClean="0">
                <a:latin typeface="Bahnschrift" pitchFamily="34" charset="0"/>
              </a:rPr>
              <a:t>INVOLVE VARIOUS STEPS SUCH AS:</a:t>
            </a:r>
            <a:r>
              <a:rPr lang="en-US" sz="2400" b="1" dirty="0" smtClean="0">
                <a:latin typeface="Bahnschrift" pitchFamily="34" charset="0"/>
              </a:rPr>
              <a:t/>
            </a:r>
            <a:br>
              <a:rPr lang="en-US" sz="2400" b="1"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200" dirty="0" smtClean="0">
                <a:solidFill>
                  <a:schemeClr val="bg1"/>
                </a:solidFill>
                <a:latin typeface="Bahnschrift" pitchFamily="34" charset="0"/>
              </a:rPr>
              <a:t>-&gt; Problem Statement</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Goal of the Project</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Introduction to Data</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Data Summary</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Data Pipelining</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Exploratory analysis and visualizations</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Analysis Summary</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conclusion</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Challenges</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Q </a:t>
            </a:r>
            <a:r>
              <a:rPr lang="en-US" sz="2200" smtClean="0">
                <a:solidFill>
                  <a:schemeClr val="bg1"/>
                </a:solidFill>
                <a:latin typeface="Bahnschrift" pitchFamily="34" charset="0"/>
              </a:rPr>
              <a:t>&amp; A</a:t>
            </a:r>
            <a:br>
              <a:rPr lang="en-US" sz="2200" smtClean="0">
                <a:solidFill>
                  <a:schemeClr val="bg1"/>
                </a:solidFill>
                <a:latin typeface="Bahnschrift" pitchFamily="34" charset="0"/>
              </a:rPr>
            </a:br>
            <a:r>
              <a:rPr lang="en-US" sz="2200" dirty="0" smtClean="0">
                <a:solidFill>
                  <a:schemeClr val="bg1"/>
                </a:solidFill>
                <a:latin typeface="Bahnschrift" pitchFamily="34" charset="0"/>
              </a:rPr>
              <a:t/>
            </a:r>
            <a:br>
              <a:rPr lang="en-US" sz="2200" dirty="0" smtClean="0">
                <a:solidFill>
                  <a:schemeClr val="bg1"/>
                </a:solidFill>
                <a:latin typeface="Bahnschrift" pitchFamily="34" charset="0"/>
              </a:rPr>
            </a:br>
            <a:endParaRPr lang="en-US" sz="2200" dirty="0">
              <a:solidFill>
                <a:schemeClr val="bg1"/>
              </a:solidFill>
              <a:latin typeface="Bahnschrift"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a:effectLst>
            <a:glow rad="228600">
              <a:schemeClr val="accent2">
                <a:satMod val="175000"/>
                <a:alpha val="40000"/>
              </a:schemeClr>
            </a:glow>
          </a:effectLst>
        </p:spPr>
        <p:txBody>
          <a:bodyPr/>
          <a:lstStyle/>
          <a:p>
            <a:pPr algn="ctr"/>
            <a:r>
              <a:rPr lang="en-US" sz="6000" b="1" dirty="0" smtClean="0">
                <a:latin typeface="Bahnschrift" pitchFamily="34" charset="0"/>
              </a:rPr>
              <a:t>THANK YOU</a:t>
            </a:r>
            <a:br>
              <a:rPr lang="en-US" sz="6000" b="1" dirty="0" smtClean="0">
                <a:latin typeface="Bahnschrift" pitchFamily="34" charset="0"/>
              </a:rPr>
            </a:br>
            <a:r>
              <a:rPr lang="en-US" sz="6000" b="1" dirty="0" smtClean="0">
                <a:latin typeface="Bahnschrift" pitchFamily="34" charset="0"/>
              </a:rPr>
              <a:t/>
            </a:r>
            <a:br>
              <a:rPr lang="en-US" sz="6000" b="1" dirty="0" smtClean="0">
                <a:latin typeface="Bahnschrift" pitchFamily="34" charset="0"/>
              </a:rPr>
            </a:br>
            <a:r>
              <a:rPr lang="en-US" sz="6000" b="1" dirty="0" smtClean="0">
                <a:latin typeface="Bahnschrift" pitchFamily="34" charset="0"/>
              </a:rPr>
              <a:t/>
            </a:r>
            <a:br>
              <a:rPr lang="en-US" sz="6000" b="1" dirty="0" smtClean="0">
                <a:latin typeface="Bahnschrift" pitchFamily="34" charset="0"/>
              </a:rPr>
            </a:br>
            <a:r>
              <a:rPr lang="en-US" sz="6000" b="1" dirty="0" smtClean="0">
                <a:solidFill>
                  <a:schemeClr val="bg1"/>
                </a:solidFill>
                <a:latin typeface="Bahnschrift" pitchFamily="34" charset="0"/>
              </a:rPr>
              <a:t>Q &amp; A</a:t>
            </a:r>
            <a:r>
              <a:rPr lang="en-US" sz="6000" b="1" dirty="0" smtClean="0">
                <a:latin typeface="Bahnschrift" pitchFamily="34" charset="0"/>
              </a:rPr>
              <a:t/>
            </a:r>
            <a:br>
              <a:rPr lang="en-US" sz="6000" b="1" dirty="0" smtClean="0">
                <a:latin typeface="Bahnschrift" pitchFamily="34" charset="0"/>
              </a:rPr>
            </a:br>
            <a:endParaRPr lang="en-US" sz="6000" b="1" dirty="0">
              <a:latin typeface="Bahnschrift" pitchFamily="34" charset="0"/>
            </a:endParaRPr>
          </a:p>
        </p:txBody>
      </p:sp>
      <p:sp>
        <p:nvSpPr>
          <p:cNvPr id="5" name="Rectangle 4"/>
          <p:cNvSpPr/>
          <p:nvPr/>
        </p:nvSpPr>
        <p:spPr>
          <a:xfrm>
            <a:off x="0" y="2172929"/>
            <a:ext cx="9144000" cy="10815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PROBLEM STATEMENT</a:t>
            </a: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t>
            </a:r>
            <a:r>
              <a:rPr lang="en-US" sz="2000" dirty="0" smtClean="0">
                <a:solidFill>
                  <a:schemeClr val="bg1"/>
                </a:solidFill>
                <a:latin typeface="Bahnschrift" pitchFamily="34" charset="0"/>
              </a:rPr>
              <a:t>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an app. We would like to analyse category, reviews,</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price, ratings and installs for this purpose and find</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out how they are inter related.</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r>
            <a:br>
              <a:rPr lang="en-US" sz="2000" dirty="0" smtClean="0">
                <a:latin typeface="Bahnschrift" pitchFamily="34" charset="0"/>
              </a:rPr>
            </a:br>
            <a:r>
              <a:rPr lang="en-US" dirty="0" smtClean="0"/>
              <a:t/>
            </a:r>
            <a:br>
              <a:rPr lang="en-US" dirty="0" smtClean="0"/>
            </a:br>
            <a:endParaRPr lang="en-US" dirty="0"/>
          </a:p>
        </p:txBody>
      </p:sp>
      <p:pic>
        <p:nvPicPr>
          <p:cNvPr id="1026" name="Picture 2" descr="C:\Users\ys\OneDrive\Desktop\2560px-Google_Play_Store_badge_EN.svg.png"/>
          <p:cNvPicPr>
            <a:picLocks noChangeAspect="1" noChangeArrowheads="1"/>
          </p:cNvPicPr>
          <p:nvPr/>
        </p:nvPicPr>
        <p:blipFill>
          <a:blip r:embed="rId2"/>
          <a:srcRect/>
          <a:stretch>
            <a:fillRect/>
          </a:stretch>
        </p:blipFill>
        <p:spPr bwMode="auto">
          <a:xfrm>
            <a:off x="324107" y="3308509"/>
            <a:ext cx="5074743" cy="1517073"/>
          </a:xfrm>
          <a:prstGeom prst="rect">
            <a:avLst/>
          </a:prstGeom>
          <a:noFill/>
        </p:spPr>
      </p:pic>
      <p:pic>
        <p:nvPicPr>
          <p:cNvPr id="1027" name="Picture 3" descr="C:\Users\ys\OneDrive\Desktop\google-play-layout.jpg"/>
          <p:cNvPicPr>
            <a:picLocks noChangeAspect="1" noChangeArrowheads="1"/>
          </p:cNvPicPr>
          <p:nvPr/>
        </p:nvPicPr>
        <p:blipFill>
          <a:blip r:embed="rId3"/>
          <a:srcRect/>
          <a:stretch>
            <a:fillRect/>
          </a:stretch>
        </p:blipFill>
        <p:spPr bwMode="auto">
          <a:xfrm>
            <a:off x="5974773" y="1818410"/>
            <a:ext cx="3169227" cy="332509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2800" b="1" dirty="0" smtClean="0">
                <a:latin typeface="Bahnschrift" pitchFamily="34" charset="0"/>
              </a:rPr>
              <a:t>GOAL OF THE PROJECT</a:t>
            </a:r>
            <a:r>
              <a:rPr lang="en-US" sz="1600" b="1" dirty="0" smtClean="0">
                <a:latin typeface="Bahnschrift" pitchFamily="34" charset="0"/>
              </a:rPr>
              <a:t/>
            </a:r>
            <a:br>
              <a:rPr lang="en-US" sz="1600" b="1" dirty="0" smtClean="0">
                <a:latin typeface="Bahnschrift" pitchFamily="34" charset="0"/>
              </a:rPr>
            </a:br>
            <a:r>
              <a:rPr lang="en-US" sz="1600" dirty="0" smtClean="0">
                <a:solidFill>
                  <a:schemeClr val="bg1"/>
                </a:solidFill>
                <a:latin typeface="Bahnschrift" pitchFamily="34" charset="0"/>
              </a:rPr>
              <a:t>With around three million apps available on Google Play Store, developing apps that stand out amongst the competition poses a challenge for app developers. To differentiate themselves in this oversaturated market, they need to pinpoint essential factors that play a role in customers’ decision-making process.</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The objective of this project is to deliver insights to understand customer demands better and thus help developers to popularize the product. To clarify, the ‘popular’ in this project means a high number of installations.</a:t>
            </a:r>
            <a:r>
              <a:rPr lang="en-IN" sz="1600" dirty="0" smtClean="0">
                <a:latin typeface="Bahnschrift" pitchFamily="34" charset="0"/>
              </a:rPr>
              <a:t/>
            </a:r>
            <a:br>
              <a:rPr lang="en-IN" sz="1600" dirty="0" smtClean="0">
                <a:latin typeface="Bahnschrift" pitchFamily="34" charset="0"/>
              </a:rPr>
            </a:br>
            <a:r>
              <a:rPr lang="en-IN" sz="1600" dirty="0" smtClean="0">
                <a:latin typeface="Bahnschrift" pitchFamily="34" charset="0"/>
              </a:rPr>
              <a:t/>
            </a:r>
            <a:br>
              <a:rPr lang="en-IN" sz="1600" dirty="0" smtClean="0">
                <a:latin typeface="Bahnschrift" pitchFamily="34" charset="0"/>
              </a:rPr>
            </a:br>
            <a:r>
              <a:rPr lang="en-IN" sz="1600" dirty="0" smtClean="0"/>
              <a:t/>
            </a:r>
            <a:br>
              <a:rPr lang="en-IN" sz="16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endParaRPr lang="en-US" sz="1400" dirty="0"/>
          </a:p>
        </p:txBody>
      </p:sp>
      <p:pic>
        <p:nvPicPr>
          <p:cNvPr id="3" name="Picture 2">
            <a:extLst>
              <a:ext uri="{FF2B5EF4-FFF2-40B4-BE49-F238E27FC236}">
                <a16:creationId xmlns:a16="http://schemas.microsoft.com/office/drawing/2014/main" xmlns="" id="{9E01CEBF-AC9C-4363-B190-7BD78E2F5C58}"/>
              </a:ext>
            </a:extLst>
          </p:cNvPr>
          <p:cNvPicPr>
            <a:picLocks noChangeAspect="1"/>
          </p:cNvPicPr>
          <p:nvPr/>
        </p:nvPicPr>
        <p:blipFill>
          <a:blip r:embed="rId2"/>
          <a:stretch>
            <a:fillRect/>
          </a:stretch>
        </p:blipFill>
        <p:spPr>
          <a:xfrm>
            <a:off x="519545" y="2680856"/>
            <a:ext cx="3512128" cy="2273162"/>
          </a:xfrm>
          <a:prstGeom prst="rect">
            <a:avLst/>
          </a:prstGeom>
        </p:spPr>
      </p:pic>
      <p:pic>
        <p:nvPicPr>
          <p:cNvPr id="4" name="Picture 3">
            <a:extLst>
              <a:ext uri="{FF2B5EF4-FFF2-40B4-BE49-F238E27FC236}">
                <a16:creationId xmlns:a16="http://schemas.microsoft.com/office/drawing/2014/main" xmlns="" id="{AEDD75EA-7871-47F1-B57B-898479F2B94A}"/>
              </a:ext>
            </a:extLst>
          </p:cNvPr>
          <p:cNvPicPr>
            <a:picLocks noChangeAspect="1"/>
          </p:cNvPicPr>
          <p:nvPr/>
        </p:nvPicPr>
        <p:blipFill>
          <a:blip r:embed="rId3"/>
          <a:stretch>
            <a:fillRect/>
          </a:stretch>
        </p:blipFill>
        <p:spPr>
          <a:xfrm>
            <a:off x="5081155" y="2701637"/>
            <a:ext cx="3418609" cy="227226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000" b="1" dirty="0" smtClean="0">
                <a:latin typeface="Bahnschrift" pitchFamily="34" charset="0"/>
              </a:rPr>
              <a:t/>
            </a:r>
            <a:br>
              <a:rPr lang="en-US" sz="2000" b="1" dirty="0" smtClean="0">
                <a:latin typeface="Bahnschrift" pitchFamily="34" charset="0"/>
              </a:rPr>
            </a:br>
            <a:r>
              <a:rPr lang="en-US" sz="2800" b="1" dirty="0" smtClean="0">
                <a:latin typeface="Bahnschrift" pitchFamily="34" charset="0"/>
              </a:rPr>
              <a:t>INTRODUCTION TO DATA</a:t>
            </a: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t>
            </a:r>
            <a:r>
              <a:rPr lang="en-US" sz="2000" dirty="0" smtClean="0">
                <a:solidFill>
                  <a:schemeClr val="bg1"/>
                </a:solidFill>
                <a:latin typeface="Bahnschrift" pitchFamily="34" charset="0"/>
              </a:rPr>
              <a:t>Firstly let's get to know data. While we were analyzing the data, we used Pandas library.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info(): It informs about data columns and data types.</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head(): It returns the first five data.</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tail(): It returns the last five data.</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columns : It returns data columns</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shape : It gives number of rows and columns in a tuple.</a:t>
            </a:r>
            <a:br>
              <a:rPr lang="en-US" sz="2000" dirty="0" smtClean="0">
                <a:solidFill>
                  <a:schemeClr val="bg1"/>
                </a:solidFill>
                <a:latin typeface="Bahnschrift" pitchFamily="34" charset="0"/>
              </a:rPr>
            </a:br>
            <a:r>
              <a:rPr lang="en-US" sz="2800" dirty="0" smtClean="0">
                <a:latin typeface="Bahnschrift" pitchFamily="34" charset="0"/>
              </a:rPr>
              <a:t/>
            </a:r>
            <a:br>
              <a:rPr lang="en-US" sz="2800" dirty="0" smtClean="0">
                <a:latin typeface="Bahnschrift" pitchFamily="34" charset="0"/>
              </a:rPr>
            </a:br>
            <a:endParaRPr lang="en-US" sz="2800" dirty="0">
              <a:latin typeface="Bahnschrift"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DATA SUMMARY</a:t>
            </a:r>
            <a:br>
              <a:rPr lang="en-US" sz="2400" b="1" dirty="0" smtClean="0">
                <a:latin typeface="Bahnschrift" pitchFamily="34" charset="0"/>
              </a:rPr>
            </a:br>
            <a:r>
              <a:rPr lang="en-US" sz="2400" b="1" dirty="0" smtClean="0">
                <a:latin typeface="Bahnschrift" pitchFamily="34" charset="0"/>
              </a:rPr>
              <a:t/>
            </a:r>
            <a:br>
              <a:rPr lang="en-US" sz="2400" b="1" dirty="0" smtClean="0">
                <a:latin typeface="Bahnschrift" pitchFamily="34" charset="0"/>
              </a:rPr>
            </a:br>
            <a:r>
              <a:rPr lang="en-US" sz="1400" dirty="0" smtClean="0">
                <a:solidFill>
                  <a:schemeClr val="bg1"/>
                </a:solidFill>
              </a:rPr>
              <a:t>The dataset contains details of Android applications present on Google Play Store. For analysis of the mentioned </a:t>
            </a:r>
            <a:r>
              <a:rPr lang="en-US" sz="1400" dirty="0" smtClean="0">
                <a:solidFill>
                  <a:schemeClr val="bg1"/>
                </a:solidFill>
              </a:rPr>
              <a:t>data we </a:t>
            </a:r>
            <a:r>
              <a:rPr lang="en-US" sz="1400" dirty="0" smtClean="0">
                <a:solidFill>
                  <a:schemeClr val="bg1"/>
                </a:solidFill>
              </a:rPr>
              <a:t>have used Python. Our business case is to locate the best Apps, which we measure by Review check. There are 13 includes that depict each application and an aggregate of 10842 applications. Following variables were initially included:</a:t>
            </a:r>
            <a:br>
              <a:rPr lang="en-US" sz="1400" dirty="0" smtClean="0">
                <a:solidFill>
                  <a:schemeClr val="bg1"/>
                </a:solidFill>
              </a:rPr>
            </a:br>
            <a:r>
              <a:rPr lang="en-US" sz="1400" dirty="0" smtClean="0">
                <a:solidFill>
                  <a:schemeClr val="bg1"/>
                </a:solidFill>
                <a:latin typeface="Bahnschrift" pitchFamily="34" charset="0"/>
              </a:rPr>
              <a:t>1. App – Name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2. Category – Category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3. Rating - Over all user rating of the app out of 5 on the Play Store </a:t>
            </a:r>
            <a:r>
              <a:rPr lang="en-US" sz="1400" dirty="0" smtClean="0">
                <a:solidFill>
                  <a:schemeClr val="accent5"/>
                </a:solidFill>
                <a:latin typeface="Bahnschrift" pitchFamily="34" charset="0"/>
              </a:rPr>
              <a:t/>
            </a:r>
            <a:br>
              <a:rPr lang="en-US" sz="1400" dirty="0" smtClean="0">
                <a:solidFill>
                  <a:schemeClr val="accent5"/>
                </a:solidFill>
                <a:latin typeface="Bahnschrift" pitchFamily="34" charset="0"/>
              </a:rPr>
            </a:br>
            <a:r>
              <a:rPr lang="en-US" sz="1400" dirty="0" smtClean="0">
                <a:solidFill>
                  <a:schemeClr val="bg1"/>
                </a:solidFill>
                <a:latin typeface="Bahnschrift" pitchFamily="34" charset="0"/>
              </a:rPr>
              <a:t>4. Size – Size of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5. Reviews – Number of user reviews for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6. Installs – Number of user downloads/installs for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7. Type – Paid or free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8. Price – Cost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9. Content Rating – Age group the app is targeted at</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10. Genres - An app can belong to multiple genres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(apart from its main category)</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11. Last Updated - Date when the app was last updated on Play Store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12. Current Ver. - Current version of the app available on Play Store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13. Android Ver. – Minimum required android version</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endParaRPr lang="en-US" sz="1400" b="1" dirty="0">
              <a:solidFill>
                <a:schemeClr val="bg1"/>
              </a:solidFill>
              <a:latin typeface="Bahnschrift" pitchFamily="34" charset="0"/>
            </a:endParaRPr>
          </a:p>
        </p:txBody>
      </p:sp>
      <p:pic>
        <p:nvPicPr>
          <p:cNvPr id="1027" name="Picture 3" descr="C:\Users\ys\OneDrive\Desktop\featured.png"/>
          <p:cNvPicPr>
            <a:picLocks noChangeAspect="1" noChangeArrowheads="1"/>
          </p:cNvPicPr>
          <p:nvPr/>
        </p:nvPicPr>
        <p:blipFill>
          <a:blip r:embed="rId2"/>
          <a:srcRect/>
          <a:stretch>
            <a:fillRect/>
          </a:stretch>
        </p:blipFill>
        <p:spPr bwMode="auto">
          <a:xfrm>
            <a:off x="5545278" y="1702342"/>
            <a:ext cx="3598722" cy="301557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DATA PIPELINE</a:t>
            </a:r>
            <a:br>
              <a:rPr lang="en-US" sz="3200" b="1" dirty="0" smtClean="0">
                <a:latin typeface="Bahnschrift" pitchFamily="34" charset="0"/>
              </a:rPr>
            </a:br>
            <a:r>
              <a:rPr lang="en-US" sz="2400" b="1" dirty="0" smtClean="0">
                <a:latin typeface="Bahnschrift" pitchFamily="34" charset="0"/>
              </a:rPr>
              <a:t>1. DATA PREPARATION</a:t>
            </a:r>
            <a:r>
              <a:rPr lang="en-US" sz="1600" b="1" dirty="0" smtClean="0">
                <a:latin typeface="Bahnschrift" pitchFamily="34" charset="0"/>
              </a:rPr>
              <a:t/>
            </a:r>
            <a:br>
              <a:rPr lang="en-US" sz="1600" b="1" dirty="0" smtClean="0">
                <a:latin typeface="Bahnschrift" pitchFamily="34" charset="0"/>
              </a:rPr>
            </a:br>
            <a:r>
              <a:rPr lang="en-US" sz="1600" dirty="0" smtClean="0">
                <a:solidFill>
                  <a:schemeClr val="bg1"/>
                </a:solidFill>
                <a:latin typeface="Bahnschrift" pitchFamily="34" charset="0"/>
              </a:rPr>
              <a:t>It has information such as app name, category, rating, and more. And the other is a list of reviews for each app with the sentiment if that particular content of the review was positive, neutral, or negative</a:t>
            </a:r>
            <a:r>
              <a:rPr lang="en-US" sz="1600" dirty="0" smtClean="0">
                <a:solidFill>
                  <a:schemeClr val="bg1"/>
                </a:solidFill>
              </a:rPr>
              <a:t>.</a:t>
            </a:r>
            <a:br>
              <a:rPr lang="en-US" sz="1600" dirty="0" smtClean="0">
                <a:solidFill>
                  <a:schemeClr val="bg1"/>
                </a:solidFill>
              </a:rPr>
            </a:br>
            <a:r>
              <a:rPr lang="en-US" sz="1600" dirty="0" smtClean="0">
                <a:solidFill>
                  <a:schemeClr val="bg1"/>
                </a:solidFill>
              </a:rPr>
              <a:t> Data preparation is the process of cleaning and transforming </a:t>
            </a:r>
            <a:br>
              <a:rPr lang="en-US" sz="1600" dirty="0" smtClean="0">
                <a:solidFill>
                  <a:schemeClr val="bg1"/>
                </a:solidFill>
              </a:rPr>
            </a:br>
            <a:r>
              <a:rPr lang="en-US" sz="1600" dirty="0" smtClean="0">
                <a:solidFill>
                  <a:schemeClr val="bg1"/>
                </a:solidFill>
              </a:rPr>
              <a:t>raw data prior to processing and analysis. It is an important step </a:t>
            </a:r>
            <a:br>
              <a:rPr lang="en-US" sz="1600" dirty="0" smtClean="0">
                <a:solidFill>
                  <a:schemeClr val="bg1"/>
                </a:solidFill>
              </a:rPr>
            </a:br>
            <a:r>
              <a:rPr lang="en-US" sz="1600" dirty="0" smtClean="0">
                <a:solidFill>
                  <a:schemeClr val="bg1"/>
                </a:solidFill>
              </a:rPr>
              <a:t>prior to processing and often involves reformatting data, making </a:t>
            </a:r>
            <a:br>
              <a:rPr lang="en-US" sz="1600" dirty="0" smtClean="0">
                <a:solidFill>
                  <a:schemeClr val="bg1"/>
                </a:solidFill>
              </a:rPr>
            </a:br>
            <a:r>
              <a:rPr lang="en-US" sz="1600" dirty="0" smtClean="0">
                <a:solidFill>
                  <a:schemeClr val="bg1"/>
                </a:solidFill>
              </a:rPr>
              <a:t>corrections to data and the combining of data sets to enrich data</a:t>
            </a:r>
            <a:r>
              <a:rPr lang="en-US" sz="1600" dirty="0" smtClean="0">
                <a:solidFill>
                  <a:srgbClr val="002060"/>
                </a:solidFill>
              </a:rPr>
              <a:t>.</a:t>
            </a:r>
            <a:br>
              <a:rPr lang="en-US" sz="1600" dirty="0" smtClean="0">
                <a:solidFill>
                  <a:srgbClr val="002060"/>
                </a:solidFill>
              </a:rPr>
            </a:br>
            <a:r>
              <a:rPr lang="en-US" sz="1600" dirty="0" smtClean="0"/>
              <a:t/>
            </a:r>
            <a:br>
              <a:rPr lang="en-US" sz="1600" dirty="0" smtClean="0"/>
            </a:br>
            <a:r>
              <a:rPr lang="en-US" sz="2400" b="1" dirty="0" smtClean="0">
                <a:latin typeface="Bahnschrift" pitchFamily="34" charset="0"/>
              </a:rPr>
              <a:t>2. GATHERING DATA</a:t>
            </a:r>
            <a:r>
              <a:rPr lang="en-US" sz="1800" b="1" dirty="0" smtClean="0"/>
              <a:t/>
            </a:r>
            <a:br>
              <a:rPr lang="en-US" sz="1800" b="1" dirty="0" smtClean="0"/>
            </a:br>
            <a:r>
              <a:rPr lang="en-US" sz="1600" dirty="0" smtClean="0">
                <a:solidFill>
                  <a:schemeClr val="bg1"/>
                </a:solidFill>
                <a:latin typeface="Bahnschrift" pitchFamily="34" charset="0"/>
              </a:rPr>
              <a:t>This step is about getting to know the data and understanding</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what has to be done before the data becomes useful in a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particular context. This can be done by reading the CSV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file and doing initial statistical analysis. Though the dataset</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may seem to have the correct data types for each column,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we need to check it. Inconsistent data types will create</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issues while dealing with problems.</a:t>
            </a: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a:p>
        </p:txBody>
      </p:sp>
      <p:pic>
        <p:nvPicPr>
          <p:cNvPr id="3" name="Picture 2">
            <a:extLst>
              <a:ext uri="{FF2B5EF4-FFF2-40B4-BE49-F238E27FC236}">
                <a16:creationId xmlns:a16="http://schemas.microsoft.com/office/drawing/2014/main" xmlns="" id="{FAC5A833-5F1B-4B81-8B0D-67C4320A30D3}"/>
              </a:ext>
            </a:extLst>
          </p:cNvPr>
          <p:cNvPicPr>
            <a:picLocks noChangeAspect="1"/>
          </p:cNvPicPr>
          <p:nvPr/>
        </p:nvPicPr>
        <p:blipFill>
          <a:blip r:embed="rId2"/>
          <a:stretch>
            <a:fillRect/>
          </a:stretch>
        </p:blipFill>
        <p:spPr>
          <a:xfrm>
            <a:off x="5964382" y="1514168"/>
            <a:ext cx="3179618" cy="362933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DATA PIPELINE(Contd…)</a:t>
            </a:r>
            <a:r>
              <a:rPr lang="en-US" sz="2400" dirty="0" smtClean="0">
                <a:latin typeface="Bahnschrift" pitchFamily="34" charset="0"/>
              </a:rPr>
              <a:t/>
            </a:r>
            <a:br>
              <a:rPr lang="en-US" sz="2400" dirty="0" smtClean="0">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600" b="1" dirty="0" smtClean="0">
                <a:latin typeface="Bahnschrift" pitchFamily="34" charset="0"/>
              </a:rPr>
              <a:t>3.</a:t>
            </a:r>
            <a:r>
              <a:rPr lang="en-US" sz="1600" dirty="0" smtClean="0">
                <a:latin typeface="Bahnschrift" pitchFamily="34" charset="0"/>
              </a:rPr>
              <a:t> </a:t>
            </a:r>
            <a:r>
              <a:rPr lang="en-US" sz="2000" b="1" dirty="0" smtClean="0">
                <a:latin typeface="Bahnschrift" pitchFamily="34" charset="0"/>
              </a:rPr>
              <a:t>DATA CLEANING:</a:t>
            </a:r>
            <a:r>
              <a:rPr lang="en-US" sz="1600" dirty="0" smtClean="0">
                <a:latin typeface="Bahnschrift" pitchFamily="34" charset="0"/>
              </a:rPr>
              <a:t/>
            </a:r>
            <a:br>
              <a:rPr lang="en-US" sz="1600" dirty="0" smtClean="0">
                <a:latin typeface="Bahnschrift" pitchFamily="34" charset="0"/>
              </a:rPr>
            </a:br>
            <a:r>
              <a:rPr lang="en-US" sz="1600" dirty="0" smtClean="0">
                <a:latin typeface="Bahnschrift" pitchFamily="34" charset="0"/>
              </a:rPr>
              <a:t> </a:t>
            </a:r>
            <a:r>
              <a:rPr lang="en-US" sz="1600" dirty="0" smtClean="0">
                <a:solidFill>
                  <a:schemeClr val="bg1"/>
                </a:solidFill>
                <a:latin typeface="Bahnschrift" pitchFamily="34" charset="0"/>
              </a:rPr>
              <a:t>First, we have analyzed which information column is irrelevant to the number of installs of the app. It was done by common sense. We removed size, last updated date, current version, and android version because they are not the factor that would affect the number of installs before publishing. Also, we have removed the rating and number of reviews because they are obviously associated with app installs and would not be known before publishing. Then we also trimmed our data of any out-of-place characters.</a:t>
            </a: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600" b="1" dirty="0" smtClean="0">
                <a:latin typeface="Bahnschrift" pitchFamily="34" charset="0"/>
              </a:rPr>
              <a:t>4. </a:t>
            </a:r>
            <a:r>
              <a:rPr lang="en-US" sz="2000" b="1" dirty="0" smtClean="0">
                <a:latin typeface="Bahnschrift" pitchFamily="34" charset="0"/>
              </a:rPr>
              <a:t>DATA VISUALIZATION</a:t>
            </a:r>
            <a:r>
              <a:rPr lang="en-US" sz="1600" b="1" dirty="0" smtClean="0">
                <a:latin typeface="Bahnschrift" pitchFamily="34" charset="0"/>
              </a:rPr>
              <a:t>: </a:t>
            </a:r>
            <a:r>
              <a:rPr lang="en-US" sz="1600" dirty="0" smtClean="0">
                <a:latin typeface="Bahnschrift" pitchFamily="34" charset="0"/>
              </a:rPr>
              <a:t/>
            </a:r>
            <a:br>
              <a:rPr lang="en-US" sz="1600" dirty="0" smtClean="0">
                <a:latin typeface="Bahnschrift" pitchFamily="34" charset="0"/>
              </a:rPr>
            </a:br>
            <a:r>
              <a:rPr lang="en-US" sz="1600" dirty="0" smtClean="0">
                <a:solidFill>
                  <a:schemeClr val="bg1"/>
                </a:solidFill>
                <a:latin typeface="Bahnschrift" pitchFamily="34" charset="0"/>
              </a:rPr>
              <a:t>This can be used to get a glimpse of the distribution of the app market. This can help businesses in several ways. Apps could be targeted to a particular market. A business could analyze its approach to entering a market with more/moderate/fewer competitors. If the app holds a feature that may change the future usage of users, a data-driven business venture could launch the app in the market of more competitors to get a better hold of the market relying on that key feature and making further development. </a:t>
            </a: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600" dirty="0" smtClean="0"/>
              <a:t/>
            </a:r>
            <a:br>
              <a:rPr lang="en-US" sz="1600" dirty="0" smtClean="0"/>
            </a:br>
            <a:endParaRPr lang="en-US" sz="1600" dirty="0">
              <a:latin typeface="Bahnschrift"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a:t>
            </a:r>
            <a:r>
              <a:rPr lang="en-US" sz="2000" b="1" dirty="0" smtClean="0">
                <a:latin typeface="Bahnschrift" pitchFamily="34" charset="0"/>
              </a:rPr>
              <a:t/>
            </a:r>
            <a:br>
              <a:rPr lang="en-US" sz="2000" b="1" dirty="0" smtClean="0">
                <a:latin typeface="Bahnschrift" pitchFamily="34" charset="0"/>
              </a:rPr>
            </a:br>
            <a:r>
              <a:rPr lang="en-US" sz="1800" b="1" dirty="0" smtClean="0">
                <a:solidFill>
                  <a:schemeClr val="bg1"/>
                </a:solidFill>
                <a:latin typeface="Bahnschrift" pitchFamily="34" charset="0"/>
              </a:rPr>
              <a:t>-&gt;</a:t>
            </a:r>
            <a:r>
              <a:rPr lang="en-US" sz="1800" dirty="0" smtClean="0">
                <a:solidFill>
                  <a:schemeClr val="bg1"/>
                </a:solidFill>
                <a:latin typeface="Bahnschrift" pitchFamily="34" charset="0"/>
              </a:rPr>
              <a:t>Top 20 apps present in the                            </a:t>
            </a:r>
            <a:r>
              <a:rPr lang="en-US" sz="1800" b="1" dirty="0" smtClean="0">
                <a:solidFill>
                  <a:schemeClr val="bg1"/>
                </a:solidFill>
                <a:latin typeface="Bahnschrift" pitchFamily="34" charset="0"/>
              </a:rPr>
              <a:t>-&gt;</a:t>
            </a:r>
            <a:r>
              <a:rPr lang="en-US" sz="1800" dirty="0" smtClean="0">
                <a:solidFill>
                  <a:schemeClr val="bg1"/>
                </a:solidFill>
                <a:latin typeface="Bahnschrift" pitchFamily="34" charset="0"/>
              </a:rPr>
              <a:t>Genres that are getting installed          </a:t>
            </a:r>
            <a:br>
              <a:rPr lang="en-US" sz="1800" dirty="0" smtClean="0">
                <a:solidFill>
                  <a:schemeClr val="bg1"/>
                </a:solidFill>
                <a:latin typeface="Bahnschrift" pitchFamily="34" charset="0"/>
              </a:rPr>
            </a:br>
            <a:r>
              <a:rPr lang="en-US" sz="1800" dirty="0" smtClean="0">
                <a:solidFill>
                  <a:schemeClr val="bg1"/>
                </a:solidFill>
                <a:latin typeface="Bahnschrift" pitchFamily="34" charset="0"/>
              </a:rPr>
              <a:t>Google play store as per their Genres.                most in top 20 Genres.</a:t>
            </a: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b="1" dirty="0">
              <a:latin typeface="Bahnschrift" pitchFamily="34" charset="0"/>
            </a:endParaRPr>
          </a:p>
        </p:txBody>
      </p:sp>
      <p:pic>
        <p:nvPicPr>
          <p:cNvPr id="1026" name="Picture 2" descr="C:\Users\ys\OneDrive\Desktop\Top 20 genres.PNG"/>
          <p:cNvPicPr>
            <a:picLocks noChangeAspect="1" noChangeArrowheads="1"/>
          </p:cNvPicPr>
          <p:nvPr/>
        </p:nvPicPr>
        <p:blipFill>
          <a:blip r:embed="rId2"/>
          <a:srcRect/>
          <a:stretch>
            <a:fillRect/>
          </a:stretch>
        </p:blipFill>
        <p:spPr bwMode="auto">
          <a:xfrm>
            <a:off x="1" y="1388624"/>
            <a:ext cx="4464996" cy="3754876"/>
          </a:xfrm>
          <a:prstGeom prst="rect">
            <a:avLst/>
          </a:prstGeom>
          <a:noFill/>
        </p:spPr>
      </p:pic>
      <p:pic>
        <p:nvPicPr>
          <p:cNvPr id="1027" name="Picture 3" descr="C:\Users\ys\OneDrive\Desktop\Installs according to genres.PNG"/>
          <p:cNvPicPr>
            <a:picLocks noChangeAspect="1" noChangeArrowheads="1"/>
          </p:cNvPicPr>
          <p:nvPr/>
        </p:nvPicPr>
        <p:blipFill>
          <a:blip r:embed="rId3"/>
          <a:srcRect/>
          <a:stretch>
            <a:fillRect/>
          </a:stretch>
        </p:blipFill>
        <p:spPr bwMode="auto">
          <a:xfrm>
            <a:off x="4708188" y="1406525"/>
            <a:ext cx="4435812" cy="37369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12</Words>
  <Application>Microsoft Office PowerPoint</Application>
  <PresentationFormat>On-screen Show (16:9)</PresentationFormat>
  <Paragraphs>22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Montserrat</vt:lpstr>
      <vt:lpstr>Bahnschrift</vt:lpstr>
      <vt:lpstr>Simple Light</vt:lpstr>
      <vt:lpstr>            Capstone Project – 1 EDA Play Store App Review Analysis  Team Members - Avinash Yadav Deepika Yadav   </vt:lpstr>
      <vt:lpstr> DISCUSSION OF GOOGLE PLAY STORE DATASET WILL INVOLVE VARIOUS STEPS SUCH AS:  -&gt; Problem Statement -&gt; Goal of the Project -&gt; Introduction to Data -&gt; Data Summary -&gt; Data Pipelining -&gt; Exploratory analysis and visualizations -&gt; Analysis Summary -&gt; conclusion -&gt; Challenges -&gt; Q &amp; A  </vt:lpstr>
      <vt:lpstr> PROBLEM STATEMENT     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an app. We would like to analyse category, reviews, price, ratings and installs for this purpose and find  out how they are inter related.     </vt:lpstr>
      <vt:lpstr>    GOAL OF THE PROJECT With around three million apps available on Google Play Store, developing apps that stand out amongst the competition poses a challenge for app developers. To differentiate themselves in this oversaturated market, they need to pinpoint essential factors that play a role in customers’ decision-making process.  The objective of this project is to deliver insights to understand customer demands better and thus help developers to popularize the product. To clarify, the ‘popular’ in this project means a high number of installations.               </vt:lpstr>
      <vt:lpstr> INTRODUCTION TO DATA   Firstly let's get to know data. While we were analyzing the data, we used Pandas library.   -&gt; info(): It informs about data columns and data types.  -&gt; head(): It returns the first five data.  -&gt; tail(): It returns the last five data.  -&gt; columns : It returns data columns  -&gt; shape : It gives number of rows and columns in a tuple.  </vt:lpstr>
      <vt:lpstr> DATA SUMMARY  The dataset contains details of Android applications present on Google Play Store. For analysis of the mentioned data we have used Python. Our business case is to locate the best Apps, which we measure by Review check. There are 13 includes that depict each application and an aggregate of 10842 applications. Following variables were initially included: 1. App – Name of the app 2. Category – Category of the app 3. Rating - Over all user rating of the app out of 5 on the Play Store  4. Size – Size of app 5. Reviews – Number of user reviews for the app 6. Installs – Number of user downloads/installs for the app 7. Type – Paid or free 8. Price – Cost of the app 9. Content Rating – Age group the app is targeted at 10. Genres - An app can belong to multiple genres                       (apart from its main category) 11. Last Updated - Date when the app was last updated on Play Store 12. Current Ver. - Current version of the app available on Play Store 13. Android Ver. – Minimum required android version    </vt:lpstr>
      <vt:lpstr>        DATA PIPELINE 1. DATA PREPARATION It has information such as app name, category, rating, and more. And the other is a list of reviews for each app with the sentiment if that particular content of the review was positive, neutral, or negative.  Data preparation is the process of cleaning and transforming  raw data prior to processing and analysis. It is an important step  prior to processing and often involves reformatting data, making  corrections to data and the combining of data sets to enrich data.  2. GATHERING DATA This step is about getting to know the data and understanding what has to be done before the data becomes useful in a  particular context. This can be done by reading the CSV  file and doing initial statistical analysis. Though the dataset may seem to have the correct data types for each column,  we need to check it. Inconsistent data types will create issues while dealing with problems.                </vt:lpstr>
      <vt:lpstr>  DATA PIPELINE(Contd…)  3. DATA CLEANING:  First, we have analyzed which information column is irrelevant to the number of installs of the app. It was done by common sense. We removed size, last updated date, current version, and android version because they are not the factor that would affect the number of installs before publishing. Also, we have removed the rating and number of reviews because they are obviously associated with app installs and would not be known before publishing. Then we also trimmed our data of any out-of-place characters.  4. DATA VISUALIZATION:  This can be used to get a glimpse of the distribution of the app market. This can help businesses in several ways. Apps could be targeted to a particular market. A business could analyze its approach to entering a market with more/moderate/fewer competitors. If the app holds a feature that may change the future usage of users, a data-driven business venture could launch the app in the market of more competitors to get a better hold of the market relying on that key feature and making further development.       </vt:lpstr>
      <vt:lpstr>EDA -&gt;Top 20 apps present in the                            -&gt;Genres that are getting installed           Google play store as per their Genres.                most in top 20 Genres.             </vt:lpstr>
      <vt:lpstr>EDA(Contd…)  -&gt; Top 20 Categories:                                          -&gt;Top 20 applications based on category         </vt:lpstr>
      <vt:lpstr>EDA(Contd…)  -&gt; average Rating of apps on play store     -&gt; According to the      graph the average      rating of apps on     play store is 4.18     </vt:lpstr>
      <vt:lpstr>    EDA(Contd…) Q. How does size impact on the number of installs of any application?   -&gt; Size of the applications  present in the dataset are  in MB and KB. It is clear  from the above mentioned  plot that size may impact  the number of installations.  Bulky applications are  less installed by the user  and this applies for both  type of apps paid and free.       </vt:lpstr>
      <vt:lpstr> EDA(Contd…) -&gt; size of apps:   -&gt; From the histogram, it  can be concluded that  maximum number of  applications present in  the dataset are of small size.  0 to 10 MB.    </vt:lpstr>
      <vt:lpstr>  EDA(Contd…) -&gt; The count of  applications in each  category differentiated  by their type:  -&gt; Top 3 category  of paid apps and  free apps are same  Family, Tools and game.     </vt:lpstr>
      <vt:lpstr>EDA(Contd…)  -&gt; Overall users review  Sentiments are 64% Positive  20% Negative and 16% Neutral.        </vt:lpstr>
      <vt:lpstr>USER REVIEWS:  -&gt; About 75 percentile of the time sentiment  polarity is around 0.4, which is positive.  -&gt; Subjectivity is between 0 and 1, median  subjectivity that was understood was 0.51.          </vt:lpstr>
      <vt:lpstr> ANALYSIS SUMMARY:  -&gt; Percentage of free apps: ~92% -&gt; Most Competitive category: Family -&gt; Category with the highest number of installs: Game -&gt; Category with the highest average app installs:      Communication -&gt; Percentage of apps that are top rated: ~80% -&gt; There are 20 free apps that have been installed over a billion times. -&gt; The median size of the apps in the play store is 12 MB.   </vt:lpstr>
      <vt:lpstr> CONCLUSION AND FUTURE WORK:  -&gt; The dataset contains possibilities to deliver insights to understand customer demands better and thus help developers to popularize the product. Dataset can also be used to look whether the original ratings of the app matches the predicted rating to know whether the app is performing better or worse compared to other apps on the Play Store. It is not limited to the problem taken into consideration for this project. Many other interesting possibilities can be explored using this dataset.  Future Work:  -&gt; Prediction of the number of reviews and installs by using the regression model. -&gt; Identifying the categories and stats of the most installed apps. -&gt; Exploring the correlation between the size of the app, the version of Android, etc on        the number of installs.     </vt:lpstr>
      <vt:lpstr>       CHALLENGES:  -&gt; The data was huge and was to be handled keeping in mind that we do not miss anything which is even of a little relevance.  -&gt; Designing multiple visualizations to summarize the information in the dataset and successfully communicate the results and trends to the reader.  -&gt; Computation time.        </vt:lpstr>
      <vt:lpstr>THANK YOU   Q &amp; 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1 Play Store  Project Title   </dc:title>
  <cp:lastModifiedBy>Windows User</cp:lastModifiedBy>
  <cp:revision>73</cp:revision>
  <dcterms:modified xsi:type="dcterms:W3CDTF">2022-01-30T12:18:58Z</dcterms:modified>
</cp:coreProperties>
</file>