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300" r:id="rId3"/>
    <p:sldId id="365" r:id="rId4"/>
    <p:sldId id="343" r:id="rId5"/>
    <p:sldId id="299" r:id="rId6"/>
    <p:sldId id="308" r:id="rId7"/>
    <p:sldId id="309" r:id="rId8"/>
    <p:sldId id="310" r:id="rId9"/>
    <p:sldId id="333" r:id="rId10"/>
    <p:sldId id="313" r:id="rId11"/>
    <p:sldId id="344" r:id="rId12"/>
    <p:sldId id="351" r:id="rId13"/>
    <p:sldId id="359" r:id="rId14"/>
    <p:sldId id="366" r:id="rId15"/>
    <p:sldId id="369" r:id="rId16"/>
    <p:sldId id="368" r:id="rId17"/>
    <p:sldId id="314" r:id="rId18"/>
    <p:sldId id="315" r:id="rId19"/>
    <p:sldId id="341"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 priyadarshini" userId="bb5b4ee3db5162a2" providerId="LiveId" clId="{F670E296-7A31-4C2D-AC10-FAB4B8DA6C4B}"/>
    <pc:docChg chg="modSld">
      <pc:chgData name="lekha priyadarshini" userId="bb5b4ee3db5162a2" providerId="LiveId" clId="{F670E296-7A31-4C2D-AC10-FAB4B8DA6C4B}" dt="2025-05-30T04:44:28.715" v="1" actId="20577"/>
      <pc:docMkLst>
        <pc:docMk/>
      </pc:docMkLst>
      <pc:sldChg chg="modSp mod">
        <pc:chgData name="lekha priyadarshini" userId="bb5b4ee3db5162a2" providerId="LiveId" clId="{F670E296-7A31-4C2D-AC10-FAB4B8DA6C4B}" dt="2025-05-30T04:44:28.715" v="1" actId="20577"/>
        <pc:sldMkLst>
          <pc:docMk/>
          <pc:sldMk cId="3489653888" sldId="365"/>
        </pc:sldMkLst>
        <pc:spChg chg="mod">
          <ac:chgData name="lekha priyadarshini" userId="bb5b4ee3db5162a2" providerId="LiveId" clId="{F670E296-7A31-4C2D-AC10-FAB4B8DA6C4B}" dt="2025-05-30T04:44:28.715" v="1" actId="20577"/>
          <ac:spMkLst>
            <pc:docMk/>
            <pc:sldMk cId="3489653888" sldId="36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8FE0-E87F-4AAF-84CF-537C869F1B2D}"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7ED5E-2731-4FC6-879B-EB7070716EC3}" type="slidenum">
              <a:rPr lang="en-IN" smtClean="0"/>
              <a:t>‹#›</a:t>
            </a:fld>
            <a:endParaRPr lang="en-IN"/>
          </a:p>
        </p:txBody>
      </p:sp>
    </p:spTree>
    <p:extLst>
      <p:ext uri="{BB962C8B-B14F-4D97-AF65-F5344CB8AC3E}">
        <p14:creationId xmlns:p14="http://schemas.microsoft.com/office/powerpoint/2010/main" val="316171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09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39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9149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A89A-C679-E7B5-84F4-1C3FA92CE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1B4688-B886-2DE7-8DD8-1E7A486B1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DED34D-8764-A205-D98C-AB2C8DA04DAA}"/>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02034587-6217-B3BB-BB4C-042EC241B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BE77D-B6D2-6680-0B45-43EDD9A53E8F}"/>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71277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114F-3AB5-DEBC-D8AA-DFA29217E5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239FA-8434-0845-115D-C4FCECF82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9BC7D-E148-57E4-604B-3D327CBA4596}"/>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4C359BF4-F9FB-9FCF-6A35-22E15BDAB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1095A-42EE-525D-423A-75D7195C5C1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141280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E7885-9EE6-EFF5-E0AB-FFC208146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CFF42-A85B-3474-36D3-D820083E2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51C8B2-1178-2D43-3CBD-79E237C88C1A}"/>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994F4FB0-2A0D-8238-2730-2F7B6A333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13001-75B3-C024-061C-09D80860BC7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82951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3010689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409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3C89-8DBA-CFBF-A394-3414CA3F4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CF2A5-E5E8-ECD8-A3E4-F1B6FCE76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1F291-4E2E-3F0A-93D4-C889761C74A2}"/>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223D4FC2-A14C-C688-DBAD-73865B6D9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58FAE-473F-DE88-7FB5-C0C6DF0A4289}"/>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7632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F3FB-3513-2CDF-F50B-1E98E9DCF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F8CF5E-FD94-8F5A-21DF-EDA41F5D2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4C8B7-07DE-C1BB-008A-3946F71F4592}"/>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82ABC4B2-B04B-5676-5FB6-8402D6477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D8FB7-302E-8DBD-C136-07D92409FD6C}"/>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33387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482F-1675-0088-DEA0-1D44F8ED75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6CABD4-DCBB-FFE5-619D-86EC7BE36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24ABEE-37D5-A976-E4CF-CC7AB8A55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28E119-5521-BDD0-61E2-BC2CC92B5329}"/>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6" name="Footer Placeholder 5">
            <a:extLst>
              <a:ext uri="{FF2B5EF4-FFF2-40B4-BE49-F238E27FC236}">
                <a16:creationId xmlns:a16="http://schemas.microsoft.com/office/drawing/2014/main" id="{40B2EF46-F69D-50C6-8D30-A606AE91F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B3F4F-5793-7B6C-7F1B-5B2EF71D8D0A}"/>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179038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FDD6-5C84-1DF2-7B87-E77EC7B1F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39929-A1B2-15FB-5BE8-AA0C2C367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DB428-2819-9403-FACB-5051D30D7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2C20D7-D685-98A8-CAA1-6440D6FC8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D7CD4-6D47-1F81-A1E0-3BC6C1469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0BE6C-5B42-4A9F-5396-88F42D8DD0D5}"/>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8" name="Footer Placeholder 7">
            <a:extLst>
              <a:ext uri="{FF2B5EF4-FFF2-40B4-BE49-F238E27FC236}">
                <a16:creationId xmlns:a16="http://schemas.microsoft.com/office/drawing/2014/main" id="{6A48937F-FC3B-2B10-A72A-9E8F49C1F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7B3E5A-7496-AF83-D4AB-4A17A5EDA322}"/>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10339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EC5A-7EDB-4EF4-E685-00845E8C0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C1875B-33E2-FEB7-040B-5CC57718263F}"/>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4" name="Footer Placeholder 3">
            <a:extLst>
              <a:ext uri="{FF2B5EF4-FFF2-40B4-BE49-F238E27FC236}">
                <a16:creationId xmlns:a16="http://schemas.microsoft.com/office/drawing/2014/main" id="{DC7EB7A2-C067-B92F-12E0-8E0A600175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3EE9C-F022-C6B6-7CB0-78E428A71FF3}"/>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3132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AC859-3154-212B-0CBC-A00BB9635597}"/>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3" name="Footer Placeholder 2">
            <a:extLst>
              <a:ext uri="{FF2B5EF4-FFF2-40B4-BE49-F238E27FC236}">
                <a16:creationId xmlns:a16="http://schemas.microsoft.com/office/drawing/2014/main" id="{A96AC5A5-7393-A6AF-10BF-88DF9278EA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DF9B85-9CA9-6110-43B8-A139F91D8157}"/>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4334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DB74-7CC8-F71E-5F05-C7869E05E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C138B7-F362-38EE-1C5F-0F8782980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B50922-C193-5735-1160-E5F67AEC7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6FFF3-2682-7083-F6E5-BCEF3B0B1C3C}"/>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6" name="Footer Placeholder 5">
            <a:extLst>
              <a:ext uri="{FF2B5EF4-FFF2-40B4-BE49-F238E27FC236}">
                <a16:creationId xmlns:a16="http://schemas.microsoft.com/office/drawing/2014/main" id="{58F0F5B4-28F3-1F81-AB8F-A53758620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90AFE-3087-A356-D9C3-3A8D584B0AB5}"/>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84820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369B-1058-82D9-4356-A2B3B04D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B5F9BA-917C-6AB7-C972-926323E9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B2B11D-6E10-8968-3843-8394D0A2C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4E548-86FB-5E6E-FA52-6A061C9E110F}"/>
              </a:ext>
            </a:extLst>
          </p:cNvPr>
          <p:cNvSpPr>
            <a:spLocks noGrp="1"/>
          </p:cNvSpPr>
          <p:nvPr>
            <p:ph type="dt" sz="half" idx="10"/>
          </p:nvPr>
        </p:nvSpPr>
        <p:spPr/>
        <p:txBody>
          <a:bodyPr/>
          <a:lstStyle/>
          <a:p>
            <a:fld id="{DD9C2CA8-7230-47CD-B504-4FD8FC3F62CB}" type="datetimeFigureOut">
              <a:rPr lang="en-IN" smtClean="0"/>
              <a:t>30-05-2025</a:t>
            </a:fld>
            <a:endParaRPr lang="en-IN"/>
          </a:p>
        </p:txBody>
      </p:sp>
      <p:sp>
        <p:nvSpPr>
          <p:cNvPr id="6" name="Footer Placeholder 5">
            <a:extLst>
              <a:ext uri="{FF2B5EF4-FFF2-40B4-BE49-F238E27FC236}">
                <a16:creationId xmlns:a16="http://schemas.microsoft.com/office/drawing/2014/main" id="{C48C223F-959A-58CC-2B9F-1642525F5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9ED4E-A688-3157-24F0-480E91BE1DE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65019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C1339-BE0C-7A53-7E13-F3CD788F8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75DD1-C223-1000-31E0-32D83C044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9E9D4-8088-05BF-7E1A-723482B51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C2CA8-7230-47CD-B504-4FD8FC3F62CB}" type="datetimeFigureOut">
              <a:rPr lang="en-IN" smtClean="0"/>
              <a:t>30-05-2025</a:t>
            </a:fld>
            <a:endParaRPr lang="en-IN"/>
          </a:p>
        </p:txBody>
      </p:sp>
      <p:sp>
        <p:nvSpPr>
          <p:cNvPr id="5" name="Footer Placeholder 4">
            <a:extLst>
              <a:ext uri="{FF2B5EF4-FFF2-40B4-BE49-F238E27FC236}">
                <a16:creationId xmlns:a16="http://schemas.microsoft.com/office/drawing/2014/main" id="{E7680E8B-D380-DBA4-BB93-DEEA1E427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5D05AA-F2B3-36AB-4ACC-83495434F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027CF-6B09-4920-B762-71A952D1538C}" type="slidenum">
              <a:rPr lang="en-IN" smtClean="0"/>
              <a:t>‹#›</a:t>
            </a:fld>
            <a:endParaRPr lang="en-IN"/>
          </a:p>
        </p:txBody>
      </p:sp>
    </p:spTree>
    <p:extLst>
      <p:ext uri="{BB962C8B-B14F-4D97-AF65-F5344CB8AC3E}">
        <p14:creationId xmlns:p14="http://schemas.microsoft.com/office/powerpoint/2010/main" val="112665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574359"/>
            <a:ext cx="9819860" cy="3888735"/>
          </a:xfrm>
          <a:prstGeom prst="rect">
            <a:avLst/>
          </a:prstGeom>
        </p:spPr>
        <p:txBody>
          <a:bodyPr spcFirstLastPara="1" vert="horz" wrap="square" lIns="121900" tIns="121900" rIns="121900" bIns="121900" rtlCol="0" anchor="ctr" anchorCtr="0">
            <a:noAutofit/>
          </a:bodyPr>
          <a:lstStyle/>
          <a:p>
            <a:pPr algn="ctr"/>
            <a:r>
              <a:rPr lang="en-US" sz="3600" b="1" dirty="0">
                <a:latin typeface="Times New Roman" panose="02020603050405020304" pitchFamily="18" charset="0"/>
                <a:cs typeface="Times New Roman" panose="02020603050405020304" pitchFamily="18" charset="0"/>
              </a:rPr>
              <a:t> STOCK MARKET PREDICTION BY USING MACHINE LEARNING AND DEEP LEARNING.</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MODULES</a:t>
            </a:r>
            <a:endParaRPr lang="en-IN" b="1" dirty="0"/>
          </a:p>
        </p:txBody>
      </p:sp>
      <p:sp>
        <p:nvSpPr>
          <p:cNvPr id="3" name="Text Placeholder 2"/>
          <p:cNvSpPr>
            <a:spLocks noGrp="1"/>
          </p:cNvSpPr>
          <p:nvPr>
            <p:ph type="body" idx="1"/>
          </p:nvPr>
        </p:nvSpPr>
        <p:spPr>
          <a:xfrm>
            <a:off x="546054" y="1900747"/>
            <a:ext cx="10844323" cy="4166097"/>
          </a:xfrm>
        </p:spPr>
        <p:txBody>
          <a:bodyPr/>
          <a:lstStyle/>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Module 1: Data Collection</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Module 2: Pre-processing</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Module 3: Data Visualization</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Module 4: Model Implementation</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Module 5: Prediction</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382881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10" y="523433"/>
            <a:ext cx="7792290"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3" name="Text Placeholder 2"/>
          <p:cNvSpPr>
            <a:spLocks noGrp="1"/>
          </p:cNvSpPr>
          <p:nvPr>
            <p:ph type="body" idx="1"/>
          </p:nvPr>
        </p:nvSpPr>
        <p:spPr>
          <a:xfrm>
            <a:off x="427383" y="1825796"/>
            <a:ext cx="10386391" cy="4664455"/>
          </a:xfrm>
        </p:spPr>
        <p:txBody>
          <a:bodyPr/>
          <a:lstStyle/>
          <a:p>
            <a:pPr marL="0" indent="0" algn="just">
              <a:lnSpc>
                <a:spcPct val="150000"/>
              </a:lnSpc>
              <a:buNone/>
            </a:pPr>
            <a:r>
              <a:rPr lang="en-IN" sz="1800" b="1" dirty="0">
                <a:latin typeface="Times New Roman" pitchFamily="18" charset="0"/>
                <a:cs typeface="Times New Roman" pitchFamily="18" charset="0"/>
              </a:rPr>
              <a:t>Module 1: Data Collection:</a:t>
            </a:r>
            <a:endParaRPr lang="en-US" sz="1800" dirty="0">
              <a:latin typeface="Times New Roman" pitchFamily="18" charset="0"/>
              <a:cs typeface="Times New Roman" pitchFamily="18" charset="0"/>
            </a:endParaRPr>
          </a:p>
          <a:p>
            <a:pPr marL="285750" indent="-285750" algn="just">
              <a:lnSpc>
                <a:spcPct val="150000"/>
              </a:lnSpc>
              <a:buFont typeface="Wingdings" pitchFamily="2" charset="2"/>
              <a:buChar char="Ø"/>
            </a:pPr>
            <a:r>
              <a:rPr lang="en-IN" sz="1800" dirty="0">
                <a:latin typeface="Times New Roman" pitchFamily="18" charset="0"/>
                <a:ea typeface="Calibri" panose="020F0502020204030204" pitchFamily="34" charset="0"/>
                <a:cs typeface="Times New Roman" panose="02020603050405020304" pitchFamily="18" charset="0"/>
              </a:rPr>
              <a:t>A dataset (or data set) is a collection of data, usually presented in tabular form. Each column represents a particular variable. Each row corresponds to a given member of the dataset in question. It lists values for each of the variables, such as height and weight of an object. Each value is known as a datum. We have chosen to use a publicly-available dataset which contains a relatively small number of inputs and cases. The data is arranged in such a way that will allow those trained in medical disciplines to easily draw parallels between familiar statistical and novel ML and DL techniques. </a:t>
            </a:r>
          </a:p>
          <a:p>
            <a:pPr marL="285750" indent="-285750" algn="just">
              <a:lnSpc>
                <a:spcPct val="150000"/>
              </a:lnSpc>
              <a:buFont typeface="Wingdings" pitchFamily="2" charset="2"/>
              <a:buChar char="Ø"/>
            </a:pPr>
            <a:r>
              <a:rPr lang="en-IN" sz="1800" dirty="0">
                <a:latin typeface="Times New Roman" pitchFamily="18" charset="0"/>
                <a:ea typeface="Calibri" panose="020F0502020204030204" pitchFamily="34" charset="0"/>
                <a:cs typeface="Times New Roman" panose="02020603050405020304" pitchFamily="18" charset="0"/>
              </a:rPr>
              <a:t>Additionally, the compact dataset enables short computational times on almost all modern computers. </a:t>
            </a:r>
            <a:r>
              <a:rPr lang="en-US" sz="1800" dirty="0">
                <a:latin typeface="Times New Roman" panose="02020603050405020304" pitchFamily="18" charset="0"/>
                <a:ea typeface="Calibri" panose="020F0502020204030204" pitchFamily="34" charset="0"/>
                <a:cs typeface="Times New Roman" panose="02020603050405020304" pitchFamily="18" charset="0"/>
              </a:rPr>
              <a:t>Here, we use the dataset is a CSV file format to process to fetch the data in the Kaggle website.</a:t>
            </a:r>
            <a:endParaRPr lang="en-IN" sz="1800" dirty="0">
              <a:latin typeface="Times New Roman" pitchFamily="18" charset="0"/>
              <a:ea typeface="Calibri" panose="020F0502020204030204" pitchFamily="34" charset="0"/>
              <a:cs typeface="Times New Roman" pitchFamily="18" charset="0"/>
            </a:endParaRPr>
          </a:p>
          <a:p>
            <a:pPr marL="135464" indent="0">
              <a:buNone/>
            </a:pPr>
            <a:endParaRPr lang="en-IN" sz="1800" dirty="0"/>
          </a:p>
        </p:txBody>
      </p:sp>
      <p:sp>
        <p:nvSpPr>
          <p:cNvPr id="5" name="Slide Number Placeholder 4"/>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218206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919F-ABC5-4B89-BFFC-3A7D3A055F76}"/>
              </a:ext>
            </a:extLst>
          </p:cNvPr>
          <p:cNvSpPr>
            <a:spLocks noGrp="1"/>
          </p:cNvSpPr>
          <p:nvPr>
            <p:ph type="title"/>
          </p:nvPr>
        </p:nvSpPr>
        <p:spPr>
          <a:xfrm>
            <a:off x="254833" y="523433"/>
            <a:ext cx="7842067"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a:extLst>
              <a:ext uri="{FF2B5EF4-FFF2-40B4-BE49-F238E27FC236}">
                <a16:creationId xmlns:a16="http://schemas.microsoft.com/office/drawing/2014/main" id="{6010677C-02D4-49FC-928B-33D084DD9DB2}"/>
              </a:ext>
            </a:extLst>
          </p:cNvPr>
          <p:cNvSpPr>
            <a:spLocks noGrp="1"/>
          </p:cNvSpPr>
          <p:nvPr>
            <p:ph type="body" idx="1"/>
          </p:nvPr>
        </p:nvSpPr>
        <p:spPr>
          <a:xfrm>
            <a:off x="254833" y="1813810"/>
            <a:ext cx="10411097" cy="4637314"/>
          </a:xfrm>
        </p:spPr>
        <p:txBody>
          <a:bodyPr/>
          <a:lstStyle/>
          <a:p>
            <a:pPr marL="0" indent="0" algn="just">
              <a:lnSpc>
                <a:spcPct val="150000"/>
              </a:lnSpc>
              <a:buNone/>
            </a:pPr>
            <a:r>
              <a:rPr lang="en-US" sz="1800" b="1" dirty="0">
                <a:latin typeface="Times New Roman" pitchFamily="18" charset="0"/>
                <a:cs typeface="Times New Roman" pitchFamily="18" charset="0"/>
              </a:rPr>
              <a:t>Module 2: </a:t>
            </a:r>
            <a:r>
              <a:rPr lang="en-IN" sz="1800" b="1" dirty="0">
                <a:latin typeface="Times New Roman" panose="02020603050405020304" pitchFamily="18" charset="0"/>
                <a:ea typeface="Calibri" panose="020F0502020204030204" pitchFamily="34" charset="0"/>
                <a:cs typeface="Times New Roman" panose="02020603050405020304" pitchFamily="18" charset="0"/>
              </a:rPr>
              <a:t>Data Pre Processing </a:t>
            </a:r>
          </a:p>
          <a:p>
            <a:pPr marL="525780" indent="-342900" algn="just">
              <a:lnSpc>
                <a:spcPct val="150000"/>
              </a:lnSpc>
              <a:buFont typeface="Wingdings" pitchFamily="2" charset="2"/>
              <a:buChar char="Ø"/>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The sklearn.preprocessing package provides several common utility functions and transformer classes to change raw feature vectors into a representation that is more suitable for the downstream estimators.</a:t>
            </a:r>
          </a:p>
          <a:p>
            <a:pPr algn="just">
              <a:lnSpc>
                <a:spcPct val="150000"/>
              </a:lnSpc>
              <a:buFont typeface="Wingdings" pitchFamily="2" charset="2"/>
              <a:buChar char="Ø"/>
            </a:pPr>
            <a:r>
              <a:rPr lang="en-IN" sz="1800" dirty="0">
                <a:latin typeface="Times New Roman" panose="02020603050405020304" pitchFamily="18" charset="0"/>
                <a:ea typeface="Calibri" panose="020F0502020204030204" pitchFamily="34" charset="0"/>
                <a:cs typeface="Times New Roman" panose="02020603050405020304" pitchFamily="18" charset="0"/>
              </a:rPr>
              <a:t>In general, learning algorithms benefit from standardization of the data set. If some outliers are present in the set, robust scalers or transformers are more appropriate. The behaviours of the different scalers, transformers, and normalizers on a dataset containing marginal outliers is highlighted in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Compare the effect of different scalers on data with outliers.</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To Preprocess the data, we used the steps are data describe, data information, data shape and then to check the data to align the proper format of the system.</a:t>
            </a:r>
            <a:endParaRPr lang="en-IN" sz="1800" dirty="0">
              <a:latin typeface="Times New Roman" panose="02020603050405020304" pitchFamily="18" charset="0"/>
              <a:cs typeface="Times New Roman" panose="02020603050405020304" pitchFamily="18" charset="0"/>
            </a:endParaRPr>
          </a:p>
          <a:p>
            <a:pPr marR="98425" indent="0" algn="just">
              <a:lnSpc>
                <a:spcPct val="150000"/>
              </a:lnSpc>
              <a:spcBef>
                <a:spcPts val="5"/>
              </a:spcBef>
              <a:spcAft>
                <a:spcPts val="600"/>
              </a:spcAft>
              <a:buNone/>
            </a:pPr>
            <a:endParaRPr lang="en-IN" sz="18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51062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507531"/>
            <a:ext cx="7564163" cy="1021600"/>
          </a:xfrm>
        </p:spPr>
        <p:txBody>
          <a:bodyPr/>
          <a:lstStyle/>
          <a:p>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p:cNvSpPr>
            <a:spLocks noGrp="1"/>
          </p:cNvSpPr>
          <p:nvPr>
            <p:ph type="body" idx="1"/>
          </p:nvPr>
        </p:nvSpPr>
        <p:spPr>
          <a:xfrm>
            <a:off x="182879" y="1653085"/>
            <a:ext cx="11370365" cy="4811325"/>
          </a:xfrm>
        </p:spPr>
        <p:txBody>
          <a:bodyPr/>
          <a:lstStyle/>
          <a:p>
            <a:pPr marL="0" lvl="0" indent="0">
              <a:lnSpc>
                <a:spcPct val="150000"/>
              </a:lnSpc>
              <a:buNone/>
            </a:pPr>
            <a:r>
              <a:rPr lang="en-US" sz="1800" b="1" dirty="0">
                <a:latin typeface="Times New Roman" pitchFamily="18" charset="0"/>
                <a:cs typeface="Times New Roman" pitchFamily="18" charset="0"/>
              </a:rPr>
              <a:t>Module 3: Data Visualization:</a:t>
            </a:r>
          </a:p>
          <a:p>
            <a:pPr marL="285750" indent="-285750" algn="just">
              <a:lnSpc>
                <a:spcPct val="150000"/>
              </a:lnSpc>
              <a:buFont typeface="Wingdings" pitchFamily="2" charset="2"/>
              <a:buChar char="Ø"/>
            </a:pPr>
            <a:r>
              <a:rPr lang="en-US" sz="1800" dirty="0">
                <a:latin typeface="Times New Roman" pitchFamily="18" charset="0"/>
                <a:cs typeface="Times New Roman" pitchFamily="18" charset="0"/>
              </a:rPr>
              <a:t>Data visualization is the representation of data through use of common graphics, such as charts, plots, info graphics, and even animations. These visual displays of information communicate complex data relationships and data-driven insights in a way that is easy to understand. Here, we use the EDA concept to visualize the data of the system. Exploratory data analysis (EDA) is used by data scientists to analyze and investigate data sets and summarize their main characteristics, often employing data visualization methods. </a:t>
            </a:r>
          </a:p>
          <a:p>
            <a:pPr marL="285750" indent="-285750" algn="just">
              <a:lnSpc>
                <a:spcPct val="150000"/>
              </a:lnSpc>
              <a:buFont typeface="Wingdings" pitchFamily="2" charset="2"/>
              <a:buChar char="Ø"/>
            </a:pPr>
            <a:r>
              <a:rPr lang="en-US" sz="1800" dirty="0">
                <a:latin typeface="Times New Roman" pitchFamily="18" charset="0"/>
                <a:cs typeface="Times New Roman" pitchFamily="18" charset="0"/>
              </a:rPr>
              <a:t>Exploratory Data Analysis (EDA) is one of the techniques used for extracting vital features and trends used by machine learning and deep learning models in Data Science. EDA is applied to investigate the data and summarize the key insights. It will give you the basic understanding of your data, it's distribution, null values and much more. You can either explore data using graphs or through some python functions. Python has many in-built functions for data cleaning and data analysis.</a:t>
            </a:r>
            <a:endParaRPr lang="en-IN" sz="1800" dirty="0">
              <a:latin typeface="Times New Roman" pitchFamily="18" charset="0"/>
              <a:cs typeface="Times New Roman" pitchFamily="18" charset="0"/>
            </a:endParaRPr>
          </a:p>
          <a:p>
            <a:pPr marL="0" lvl="0" indent="0">
              <a:lnSpc>
                <a:spcPct val="150000"/>
              </a:lnSpc>
              <a:buNone/>
            </a:pPr>
            <a:endParaRPr lang="en-US" sz="1800" b="1" dirty="0">
              <a:latin typeface="Times New Roman" pitchFamily="18" charset="0"/>
              <a:cs typeface="Times New Roman" pitchFamily="18" charset="0"/>
            </a:endParaRPr>
          </a:p>
          <a:p>
            <a:pPr marL="342900" lvl="0" indent="-342900">
              <a:lnSpc>
                <a:spcPct val="150000"/>
              </a:lnSpc>
              <a:buFont typeface="Wingdings" panose="05000000000000000000" pitchFamily="2" charset="2"/>
              <a:buChar char=""/>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50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81" y="523433"/>
            <a:ext cx="7603919" cy="1021600"/>
          </a:xfrm>
        </p:spPr>
        <p:txBody>
          <a:bodyPr/>
          <a:lstStyle/>
          <a:p>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p:cNvSpPr>
            <a:spLocks noGrp="1"/>
          </p:cNvSpPr>
          <p:nvPr>
            <p:ph type="body" idx="1"/>
          </p:nvPr>
        </p:nvSpPr>
        <p:spPr>
          <a:xfrm>
            <a:off x="298520" y="1812111"/>
            <a:ext cx="10491400" cy="4692055"/>
          </a:xfrm>
        </p:spPr>
        <p:txBody>
          <a:bodyPr/>
          <a:lstStyle/>
          <a:p>
            <a:pPr marL="0" indent="0" algn="just">
              <a:lnSpc>
                <a:spcPct val="150000"/>
              </a:lnSpc>
              <a:buNone/>
            </a:pPr>
            <a:r>
              <a:rPr lang="en-US" sz="1800" b="1" dirty="0">
                <a:latin typeface="Times New Roman" pitchFamily="18" charset="0"/>
                <a:cs typeface="Times New Roman" pitchFamily="18" charset="0"/>
              </a:rPr>
              <a:t>Module 4: Model Implementation:</a:t>
            </a:r>
          </a:p>
          <a:p>
            <a:pPr marL="135464" indent="0" algn="just">
              <a:lnSpc>
                <a:spcPct val="150000"/>
              </a:lnSpc>
              <a:buNone/>
            </a:pPr>
            <a:r>
              <a:rPr lang="en-US" sz="1800" dirty="0">
                <a:latin typeface="Times New Roman" panose="02020603050405020304" pitchFamily="18" charset="0"/>
                <a:cs typeface="Times New Roman" panose="02020603050405020304" pitchFamily="18" charset="0"/>
              </a:rPr>
              <a:t>Here we Implement Linear regression and Decision tree algorithm in machine learning as well as the Algorithm in Deep learning </a:t>
            </a:r>
          </a:p>
          <a:p>
            <a:pPr marL="135464" indent="0" algn="just">
              <a:lnSpc>
                <a:spcPct val="150000"/>
              </a:lnSpc>
              <a:buNone/>
            </a:pPr>
            <a:r>
              <a:rPr lang="en-US" sz="1800" b="1" dirty="0">
                <a:latin typeface="Times New Roman" panose="02020603050405020304" pitchFamily="18" charset="0"/>
                <a:cs typeface="Times New Roman" panose="02020603050405020304" pitchFamily="18" charset="0"/>
              </a:rPr>
              <a:t>Linear Regression:</a:t>
            </a:r>
          </a:p>
          <a:p>
            <a:pPr marL="285750" indent="-285750"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 Linear regression is commonly used for predictive analysis and modeling. In statistics, a regression equation (or function) is linear when it is linear in the parameters. While the equation must be linear in the parameters, you can transform the predictor variables in ways that produce curvature.</a:t>
            </a:r>
          </a:p>
        </p:txBody>
      </p:sp>
    </p:spTree>
    <p:extLst>
      <p:ext uri="{BB962C8B-B14F-4D97-AF65-F5344CB8AC3E}">
        <p14:creationId xmlns:p14="http://schemas.microsoft.com/office/powerpoint/2010/main" val="3120031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713" y="1550504"/>
            <a:ext cx="10565296" cy="4132547"/>
          </a:xfrm>
        </p:spPr>
        <p:txBody>
          <a:bodyPr/>
          <a:lstStyle/>
          <a:p>
            <a:pPr marL="135464" indent="0" algn="just">
              <a:lnSpc>
                <a:spcPct val="150000"/>
              </a:lnSpc>
              <a:buNone/>
            </a:pPr>
            <a:r>
              <a:rPr lang="en-US" sz="1800" b="1" dirty="0">
                <a:latin typeface="Times New Roman" panose="02020603050405020304" pitchFamily="18" charset="0"/>
                <a:cs typeface="Times New Roman" panose="02020603050405020304" pitchFamily="18" charset="0"/>
              </a:rPr>
              <a:t>Decision Tree:</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 In a Decision tree, there are two nodes, which are the Decision Node and Leaf Node. Decision nodes are used to make any decision and have multiple branches, whereas Leaf nodes are the output of those decisions and do not contain any further branches. </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decisions or the test are performed on the basis of features of the given dataset.</a:t>
            </a:r>
          </a:p>
        </p:txBody>
      </p:sp>
    </p:spTree>
    <p:extLst>
      <p:ext uri="{BB962C8B-B14F-4D97-AF65-F5344CB8AC3E}">
        <p14:creationId xmlns:p14="http://schemas.microsoft.com/office/powerpoint/2010/main" val="9298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11" y="523433"/>
            <a:ext cx="7723189" cy="1021600"/>
          </a:xfrm>
        </p:spPr>
        <p:txBody>
          <a:bodyPr/>
          <a:lstStyle/>
          <a:p>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p:cNvSpPr>
            <a:spLocks noGrp="1"/>
          </p:cNvSpPr>
          <p:nvPr>
            <p:ph type="body" idx="1"/>
          </p:nvPr>
        </p:nvSpPr>
        <p:spPr>
          <a:xfrm>
            <a:off x="270345" y="1772354"/>
            <a:ext cx="10209474" cy="4459481"/>
          </a:xfrm>
        </p:spPr>
        <p:txBody>
          <a:bodyPr/>
          <a:lstStyle/>
          <a:p>
            <a:pPr marL="0" indent="0" algn="just">
              <a:lnSpc>
                <a:spcPct val="150000"/>
              </a:lnSpc>
              <a:buNone/>
            </a:pPr>
            <a:r>
              <a:rPr lang="en-US" sz="1800" b="1" dirty="0">
                <a:latin typeface="Times New Roman" pitchFamily="18" charset="0"/>
                <a:cs typeface="Times New Roman" pitchFamily="18" charset="0"/>
              </a:rPr>
              <a:t>Module 5: Prediction</a:t>
            </a:r>
          </a:p>
          <a:p>
            <a:pPr marL="285750" indent="-285750" algn="just">
              <a:lnSpc>
                <a:spcPct val="150000"/>
              </a:lnSpc>
              <a:buFont typeface="Wingdings" pitchFamily="2" charset="2"/>
              <a:buChar char="Ø"/>
            </a:pPr>
            <a:r>
              <a:rPr lang="en-US" sz="1800" dirty="0">
                <a:latin typeface="Times New Roman" panose="02020603050405020304" pitchFamily="18" charset="0"/>
                <a:ea typeface="Calibri" panose="020F0502020204030204" pitchFamily="34" charset="0"/>
                <a:cs typeface="Times New Roman" pitchFamily="18" charset="0"/>
              </a:rPr>
              <a:t>Finally, we predict the result based on each and every algorithm accuracy score as well as the future prediction graph both machine learning and deep learning algorithm are show in the final system.</a:t>
            </a:r>
          </a:p>
          <a:p>
            <a:pPr marL="285750" indent="-285750" algn="just">
              <a:lnSpc>
                <a:spcPct val="150000"/>
              </a:lnSpc>
              <a:buFont typeface="Wingdings" pitchFamily="2" charset="2"/>
              <a:buChar char="Ø"/>
            </a:pPr>
            <a:endParaRPr lang="en-US" sz="1800" dirty="0">
              <a:latin typeface="Times New Roman" panose="02020603050405020304" pitchFamily="18" charset="0"/>
              <a:ea typeface="Calibri" panose="020F0502020204030204" pitchFamily="34" charset="0"/>
              <a:cs typeface="Times New Roman" pitchFamily="18" charset="0"/>
            </a:endParaRPr>
          </a:p>
        </p:txBody>
      </p:sp>
      <p:pic>
        <p:nvPicPr>
          <p:cNvPr id="4" name="Picture 3" descr="Image 1875, Picture">
            <a:extLst>
              <a:ext uri="{FF2B5EF4-FFF2-40B4-BE49-F238E27FC236}">
                <a16:creationId xmlns:a16="http://schemas.microsoft.com/office/drawing/2014/main" id="{EFFB562D-F2B9-F1C0-2F7F-BC2B7A4A20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0598" y="3441144"/>
            <a:ext cx="5192472" cy="2893423"/>
          </a:xfrm>
          <a:prstGeom prst="rect">
            <a:avLst/>
          </a:prstGeom>
          <a:noFill/>
          <a:ln>
            <a:noFill/>
          </a:ln>
        </p:spPr>
      </p:pic>
    </p:spTree>
    <p:extLst>
      <p:ext uri="{BB962C8B-B14F-4D97-AF65-F5344CB8AC3E}">
        <p14:creationId xmlns:p14="http://schemas.microsoft.com/office/powerpoint/2010/main" val="216880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21" y="523433"/>
            <a:ext cx="8319541" cy="1021600"/>
          </a:xfrm>
        </p:spPr>
        <p:txBody>
          <a:bodyPr/>
          <a:lstStyle/>
          <a:p>
            <a:r>
              <a:rPr lang="en-US" b="1" dirty="0">
                <a:latin typeface="Times New Roman" pitchFamily="18" charset="0"/>
                <a:cs typeface="Times New Roman" pitchFamily="18" charset="0"/>
              </a:rPr>
              <a:t>SOFTWARE REQUIREMENTS</a:t>
            </a:r>
            <a:endParaRPr lang="en-IN" b="1" dirty="0"/>
          </a:p>
        </p:txBody>
      </p:sp>
      <p:sp>
        <p:nvSpPr>
          <p:cNvPr id="3" name="Text Placeholder 2"/>
          <p:cNvSpPr>
            <a:spLocks noGrp="1"/>
          </p:cNvSpPr>
          <p:nvPr>
            <p:ph type="body" idx="1"/>
          </p:nvPr>
        </p:nvSpPr>
        <p:spPr>
          <a:xfrm>
            <a:off x="1085700" y="2050651"/>
            <a:ext cx="10864475" cy="3712840"/>
          </a:xfrm>
        </p:spPr>
        <p:txBody>
          <a:bodyPr/>
          <a:lstStyle/>
          <a:p>
            <a:pPr algn="just" defTabSz="1147205">
              <a:lnSpc>
                <a:spcPct val="150000"/>
              </a:lnSpc>
              <a:buFont typeface="Wingdings" pitchFamily="2" charset="2"/>
              <a:buChar char="Ø"/>
            </a:pPr>
            <a:r>
              <a:rPr lang="en-US" sz="1800" dirty="0">
                <a:solidFill>
                  <a:srgbClr val="000000"/>
                </a:solidFill>
                <a:latin typeface="Times New Roman" pitchFamily="18" charset="0"/>
                <a:cs typeface="Times New Roman" pitchFamily="18" charset="0"/>
              </a:rPr>
              <a:t>Operating System      :    Windows 7,8,10 (64 bit)</a:t>
            </a:r>
          </a:p>
          <a:p>
            <a:pPr algn="just">
              <a:lnSpc>
                <a:spcPct val="150000"/>
              </a:lnSpc>
              <a:buFont typeface="Wingdings" pitchFamily="2" charset="2"/>
              <a:buChar char="Ø"/>
              <a:tabLst>
                <a:tab pos="5736023" algn="l"/>
              </a:tabLst>
            </a:pPr>
            <a:r>
              <a:rPr lang="en-US" sz="1800" dirty="0">
                <a:solidFill>
                  <a:srgbClr val="000000"/>
                </a:solidFill>
                <a:latin typeface="Times New Roman" pitchFamily="18" charset="0"/>
                <a:cs typeface="Times New Roman" pitchFamily="18" charset="0"/>
              </a:rPr>
              <a:t>Software                    :    Python </a:t>
            </a:r>
          </a:p>
          <a:p>
            <a:pPr algn="just">
              <a:lnSpc>
                <a:spcPct val="150000"/>
              </a:lnSpc>
              <a:buFont typeface="Wingdings" pitchFamily="2" charset="2"/>
              <a:buChar char="Ø"/>
              <a:tabLst>
                <a:tab pos="5736023" algn="l"/>
              </a:tabLst>
            </a:pPr>
            <a:r>
              <a:rPr lang="en-US" sz="1800" dirty="0">
                <a:solidFill>
                  <a:srgbClr val="000000"/>
                </a:solidFill>
                <a:latin typeface="Times New Roman" pitchFamily="18" charset="0"/>
                <a:cs typeface="Times New Roman" pitchFamily="18" charset="0"/>
              </a:rPr>
              <a:t>Libraries                    :    </a:t>
            </a:r>
            <a:r>
              <a:rPr lang="en-US" sz="1800" dirty="0" err="1">
                <a:solidFill>
                  <a:srgbClr val="000000"/>
                </a:solidFill>
                <a:latin typeface="Times New Roman" pitchFamily="18" charset="0"/>
                <a:cs typeface="Times New Roman" pitchFamily="18" charset="0"/>
              </a:rPr>
              <a:t>Numpy</a:t>
            </a:r>
            <a:r>
              <a:rPr lang="en-US" sz="1800" dirty="0">
                <a:solidFill>
                  <a:srgbClr val="000000"/>
                </a:solidFill>
                <a:latin typeface="Times New Roman" pitchFamily="18" charset="0"/>
                <a:cs typeface="Times New Roman" pitchFamily="18" charset="0"/>
              </a:rPr>
              <a:t>, Pandas, Matplotlib, Scikit-Learn</a:t>
            </a:r>
          </a:p>
          <a:p>
            <a:pPr algn="just">
              <a:lnSpc>
                <a:spcPct val="150000"/>
              </a:lnSpc>
              <a:buFont typeface="Wingdings" pitchFamily="2" charset="2"/>
              <a:buChar char="Ø"/>
              <a:tabLst>
                <a:tab pos="5736023" algn="l"/>
              </a:tabLst>
            </a:pPr>
            <a:r>
              <a:rPr lang="en-US" sz="1800" dirty="0">
                <a:solidFill>
                  <a:srgbClr val="000000"/>
                </a:solidFill>
                <a:latin typeface="Times New Roman" pitchFamily="18" charset="0"/>
                <a:cs typeface="Times New Roman" pitchFamily="18" charset="0"/>
              </a:rPr>
              <a:t>Data Source               :    </a:t>
            </a:r>
            <a:r>
              <a:rPr lang="en-US" sz="1800" dirty="0" err="1">
                <a:solidFill>
                  <a:srgbClr val="000000"/>
                </a:solidFill>
                <a:latin typeface="Times New Roman" pitchFamily="18" charset="0"/>
                <a:cs typeface="Times New Roman" pitchFamily="18" charset="0"/>
              </a:rPr>
              <a:t>yfinance</a:t>
            </a:r>
            <a:endParaRPr lang="en-IN" sz="1800" dirty="0">
              <a:solidFill>
                <a:srgbClr val="000000"/>
              </a:solidFill>
            </a:endParaRPr>
          </a:p>
        </p:txBody>
      </p:sp>
      <p:sp>
        <p:nvSpPr>
          <p:cNvPr id="5" name="Slide Number Placeholder 4"/>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val="340781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2" y="523433"/>
            <a:ext cx="8739266" cy="1021600"/>
          </a:xfrm>
        </p:spPr>
        <p:txBody>
          <a:bodyPr/>
          <a:lstStyle/>
          <a:p>
            <a:pPr>
              <a:lnSpc>
                <a:spcPct val="150000"/>
              </a:lnSpc>
            </a:pPr>
            <a:r>
              <a:rPr lang="en-US" b="1" dirty="0">
                <a:latin typeface="Times New Roman" pitchFamily="18" charset="0"/>
                <a:cs typeface="Times New Roman" pitchFamily="18" charset="0"/>
              </a:rPr>
              <a:t>HARDWARE REQUIREMENTS</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85700" y="1974903"/>
            <a:ext cx="10562195" cy="3708148"/>
          </a:xfrm>
        </p:spPr>
        <p:txBody>
          <a:bodyPr/>
          <a:lstStyle/>
          <a:p>
            <a:pPr lvl="0">
              <a:lnSpc>
                <a:spcPct val="150000"/>
              </a:lnSpc>
              <a:buFont typeface="Wingdings" pitchFamily="2" charset="2"/>
              <a:buChar char="Ø"/>
            </a:pPr>
            <a:r>
              <a:rPr lang="en-US" sz="1800" dirty="0">
                <a:solidFill>
                  <a:srgbClr val="000000"/>
                </a:solidFill>
                <a:latin typeface="Times New Roman" pitchFamily="18" charset="0"/>
                <a:cs typeface="Times New Roman" pitchFamily="18" charset="0"/>
              </a:rPr>
              <a:t>Hard Disk		                 :	500GB and above</a:t>
            </a:r>
          </a:p>
          <a:p>
            <a:pPr lvl="0">
              <a:lnSpc>
                <a:spcPct val="150000"/>
              </a:lnSpc>
              <a:buFont typeface="Wingdings" pitchFamily="2" charset="2"/>
              <a:buChar char="Ø"/>
            </a:pPr>
            <a:r>
              <a:rPr lang="en-US" sz="1800" dirty="0">
                <a:solidFill>
                  <a:srgbClr val="000000"/>
                </a:solidFill>
                <a:latin typeface="Times New Roman" pitchFamily="18" charset="0"/>
                <a:cs typeface="Times New Roman" pitchFamily="18" charset="0"/>
              </a:rPr>
              <a:t>RAM		                 : 	4GB and above</a:t>
            </a:r>
          </a:p>
          <a:p>
            <a:pPr lvl="0">
              <a:lnSpc>
                <a:spcPct val="150000"/>
              </a:lnSpc>
              <a:buFont typeface="Wingdings" pitchFamily="2" charset="2"/>
              <a:buChar char="Ø"/>
            </a:pPr>
            <a:r>
              <a:rPr lang="en-US" sz="1800" dirty="0">
                <a:solidFill>
                  <a:srgbClr val="000000"/>
                </a:solidFill>
                <a:latin typeface="Times New Roman" pitchFamily="18" charset="0"/>
                <a:cs typeface="Times New Roman" pitchFamily="18" charset="0"/>
              </a:rPr>
              <a:t>Processor		                 :	I5 and above</a:t>
            </a:r>
          </a:p>
          <a:p>
            <a:pPr lvl="0">
              <a:lnSpc>
                <a:spcPct val="150000"/>
              </a:lnSpc>
              <a:buFont typeface="Wingdings" pitchFamily="2" charset="2"/>
              <a:buChar char="Ø"/>
            </a:pPr>
            <a:r>
              <a:rPr lang="en-IN" sz="1800" dirty="0">
                <a:latin typeface="Times New Roman" panose="02020603050405020304" pitchFamily="18" charset="0"/>
                <a:cs typeface="Times New Roman" panose="02020603050405020304" pitchFamily="18" charset="0"/>
              </a:rPr>
              <a:t>Environment                                  :</a:t>
            </a:r>
            <a:r>
              <a:rPr lang="en-US" sz="1800" dirty="0">
                <a:solidFill>
                  <a:srgbClr val="000000"/>
                </a:solidFill>
                <a:latin typeface="Times New Roman" panose="02020603050405020304" pitchFamily="18" charset="0"/>
                <a:cs typeface="Times New Roman" pitchFamily="18" charset="0"/>
              </a:rPr>
              <a:t>              </a:t>
            </a:r>
            <a:r>
              <a:rPr lang="en-IN" sz="1800" dirty="0">
                <a:latin typeface="Times New Roman" panose="02020603050405020304" pitchFamily="18" charset="0"/>
                <a:cs typeface="Times New Roman" panose="02020603050405020304" pitchFamily="18" charset="0"/>
              </a:rPr>
              <a:t>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and Anaconda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a:t>
            </a:r>
            <a:endParaRPr lang="en-IN" sz="1800" dirty="0">
              <a:solidFill>
                <a:srgbClr val="000000"/>
              </a:solidFill>
              <a:latin typeface="Times New Roman" panose="02020603050405020304" pitchFamily="18" charset="0"/>
              <a:cs typeface="Times New Roman" pitchFamily="18" charset="0"/>
            </a:endParaRPr>
          </a:p>
          <a:p>
            <a:pPr marL="421213" indent="-285750">
              <a:lnSpc>
                <a:spcPct val="150000"/>
              </a:lnSpc>
              <a:buFont typeface="Wingdings" pitchFamily="2" charset="2"/>
              <a:buChar char="Ø"/>
            </a:pPr>
            <a:endParaRPr lang="en-IN" sz="1800" dirty="0">
              <a:solidFill>
                <a:srgbClr val="000000"/>
              </a:solidFill>
              <a:latin typeface="Times New Roman" panose="02020603050405020304" pitchFamily="18" charset="0"/>
              <a:cs typeface="Times New Roman" pitchFamily="18" charset="0"/>
            </a:endParaRPr>
          </a:p>
        </p:txBody>
      </p:sp>
      <p:sp>
        <p:nvSpPr>
          <p:cNvPr id="5" name="Slide Number Placeholder 4"/>
          <p:cNvSpPr>
            <a:spLocks noGrp="1"/>
          </p:cNvSpPr>
          <p:nvPr>
            <p:ph type="sldNum" idx="12"/>
          </p:nvPr>
        </p:nvSpPr>
        <p:spPr/>
        <p:txBody>
          <a:bodyPr/>
          <a:lstStyle/>
          <a:p>
            <a:pPr>
              <a:lnSpc>
                <a:spcPct val="150000"/>
              </a:lnSpc>
            </a:pPr>
            <a:fld id="{00000000-1234-1234-1234-123412341234}" type="slidenum">
              <a:rPr lang="en" sz="2133">
                <a:solidFill>
                  <a:srgbClr val="000000"/>
                </a:solidFill>
                <a:latin typeface="Times New Roman" pitchFamily="18" charset="0"/>
                <a:cs typeface="Times New Roman" pitchFamily="18" charset="0"/>
              </a:rPr>
              <a:pPr>
                <a:lnSpc>
                  <a:spcPct val="150000"/>
                </a:lnSpc>
              </a:pPr>
              <a:t>18</a:t>
            </a:fld>
            <a:endParaRPr lang="en" sz="2133">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1489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523433"/>
            <a:ext cx="7857057" cy="1021600"/>
          </a:xfrm>
        </p:spPr>
        <p:txBody>
          <a:bodyPr/>
          <a:lstStyle/>
          <a:p>
            <a:r>
              <a:rPr lang="en-US" b="1" dirty="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19</a:t>
            </a:fld>
            <a:endParaRPr lang="en"/>
          </a:p>
        </p:txBody>
      </p:sp>
      <p:sp>
        <p:nvSpPr>
          <p:cNvPr id="6" name="Text Placeholder 5">
            <a:extLst>
              <a:ext uri="{FF2B5EF4-FFF2-40B4-BE49-F238E27FC236}">
                <a16:creationId xmlns:a16="http://schemas.microsoft.com/office/drawing/2014/main" id="{AF18DA38-E24D-4257-ACFD-A11090E03475}"/>
              </a:ext>
            </a:extLst>
          </p:cNvPr>
          <p:cNvSpPr>
            <a:spLocks noGrp="1"/>
          </p:cNvSpPr>
          <p:nvPr>
            <p:ph type="body" idx="1"/>
          </p:nvPr>
        </p:nvSpPr>
        <p:spPr>
          <a:xfrm>
            <a:off x="293415" y="1659835"/>
            <a:ext cx="11086889" cy="4929808"/>
          </a:xfrm>
        </p:spPr>
        <p:txBody>
          <a:bodyPr/>
          <a:lstStyle/>
          <a:p>
            <a:pPr marL="135464" indent="0" algn="just">
              <a:lnSpc>
                <a:spcPct val="150000"/>
              </a:lnSpc>
              <a:buNone/>
            </a:pPr>
            <a:r>
              <a:rPr lang="en-US" sz="1800" dirty="0">
                <a:latin typeface="Times New Roman" pitchFamily="18" charset="0"/>
                <a:cs typeface="Times New Roman" pitchFamily="18" charset="0"/>
              </a:rPr>
              <a:t>In this research, we sought to understand the set of information present in the financial market and identify the variables that drive stock prices, taking into account the activities performed and economy sectors, the various industry, macroeconomic and market indicators. The methodology presented may be adapted to other enterprises and their stocks. Theoretically, the discussion on the predictions of stock prices is still controversial and unproductive. However, from the empirical standpoint, this research proved to be very productive, with some methods for financial market prediction being developed and demonstrated. Stock market forecasting is a trending topic in the market nowadays. Therefore, our study focuses on both machine learning algorithms like linear regression, Decision Tree algorithm as well as the deep learning algorithm are LSTM. Further, results concluded that both the future prediction of machine learning graph as well as the deep learning graph. By Using these Algorithm, we get an accuracy </a:t>
            </a:r>
            <a:r>
              <a:rPr lang="en-IN" sz="1800" dirty="0">
                <a:latin typeface="Times New Roman" panose="02020603050405020304" pitchFamily="18" charset="0"/>
                <a:cs typeface="Times New Roman" panose="02020603050405020304" pitchFamily="18" charset="0"/>
              </a:rPr>
              <a:t>score . </a:t>
            </a:r>
            <a:r>
              <a:rPr lang="en-US" sz="1800" dirty="0">
                <a:latin typeface="Times New Roman" panose="02020603050405020304" pitchFamily="18" charset="0"/>
                <a:cs typeface="Times New Roman" panose="02020603050405020304" pitchFamily="18" charset="0"/>
              </a:rPr>
              <a:t>Comparing these Accuracy score from Linear regression and Decision Tree and LSTM. We pick the better accuracy algorithm by comparing the three algorithm to predict the Stock Market Prediction.</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135464"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4425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86003"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AIM OF THE PROJECT </a:t>
            </a:r>
            <a:endParaRPr b="1"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193" name="Google Shape;193;p12"/>
          <p:cNvSpPr txBox="1">
            <a:spLocks noGrp="1"/>
          </p:cNvSpPr>
          <p:nvPr>
            <p:ph type="body" idx="1"/>
          </p:nvPr>
        </p:nvSpPr>
        <p:spPr>
          <a:xfrm>
            <a:off x="188844" y="1721458"/>
            <a:ext cx="10883348" cy="2317805"/>
          </a:xfrm>
          <a:prstGeom prst="rect">
            <a:avLst/>
          </a:prstGeom>
        </p:spPr>
        <p:txBody>
          <a:bodyPr spcFirstLastPara="1" vert="horz" wrap="square" lIns="121900" tIns="121900" rIns="121900" bIns="121900" rtlCol="0" anchor="t" anchorCtr="0">
            <a:noAutofit/>
          </a:bodyPr>
          <a:lstStyle/>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We proposed to predict the Stock Market trend using Machine Learning Techniques and Deep Learning.</a:t>
            </a:r>
          </a:p>
          <a:p>
            <a:pPr algn="just">
              <a:lnSpc>
                <a:spcPct val="150000"/>
              </a:lnSpc>
              <a:buFont typeface="Wingdings"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Machine Learning and Deep Learning approach that will be trained from the available stocks data and gain intelligence and then uses the acquired knowledge for an accurate prediction.</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To develop an intelligent system that accurately predicts stock market trends using Machine Learning and Deep Learning techniques by analyzing historical stock data, identifying patterns, and providing data-driven insights to support investment decision-making.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15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2" y="523433"/>
            <a:ext cx="7887038" cy="1021600"/>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p>
        </p:txBody>
      </p:sp>
      <p:sp>
        <p:nvSpPr>
          <p:cNvPr id="3" name="Text Placeholder 2"/>
          <p:cNvSpPr>
            <a:spLocks noGrp="1"/>
          </p:cNvSpPr>
          <p:nvPr>
            <p:ph type="body" idx="1"/>
          </p:nvPr>
        </p:nvSpPr>
        <p:spPr>
          <a:xfrm>
            <a:off x="209862" y="1828801"/>
            <a:ext cx="11051173" cy="4563600"/>
          </a:xfrm>
        </p:spPr>
        <p:txBody>
          <a:bodyPr/>
          <a:lstStyle/>
          <a:p>
            <a:pPr marL="135464" indent="0" algn="just">
              <a:lnSpc>
                <a:spcPct val="150000"/>
              </a:lnSpc>
              <a:buNone/>
            </a:pPr>
            <a:r>
              <a:rPr lang="en-US" sz="1800" dirty="0">
                <a:latin typeface="Times New Roman" pitchFamily="18" charset="0"/>
                <a:cs typeface="Times New Roman" pitchFamily="18" charset="0"/>
              </a:rPr>
              <a:t>[1] </a:t>
            </a:r>
            <a:r>
              <a:rPr lang="en-IN" sz="1800" dirty="0">
                <a:latin typeface="Times New Roman" panose="02020603050405020304" pitchFamily="18" charset="0"/>
                <a:cs typeface="Times New Roman" panose="02020603050405020304" pitchFamily="18" charset="0"/>
              </a:rPr>
              <a:t>Wei Huang, </a:t>
            </a:r>
            <a:r>
              <a:rPr lang="en-IN" sz="1800" dirty="0" err="1">
                <a:latin typeface="Times New Roman" panose="02020603050405020304" pitchFamily="18" charset="0"/>
                <a:cs typeface="Times New Roman" panose="02020603050405020304" pitchFamily="18" charset="0"/>
              </a:rPr>
              <a:t>Yoshiteru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Nakamori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Shou</a:t>
            </a:r>
            <a:r>
              <a:rPr lang="en-IN" sz="1800" dirty="0">
                <a:latin typeface="Times New Roman" panose="02020603050405020304" pitchFamily="18" charset="0"/>
                <a:cs typeface="Times New Roman" panose="02020603050405020304" pitchFamily="18" charset="0"/>
              </a:rPr>
              <a:t>-Yang Wang, “Forecasting stock market movement direction with support vector machine”, Computers &amp; Operations Research, Volume 32, Issue 10, October 2020, Pages 2513–2522. </a:t>
            </a:r>
          </a:p>
          <a:p>
            <a:pPr marL="135464" indent="0" algn="just">
              <a:lnSpc>
                <a:spcPct val="150000"/>
              </a:lnSpc>
              <a:buNone/>
            </a:pPr>
            <a:r>
              <a:rPr lang="en-US"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Debashish</a:t>
            </a:r>
            <a:r>
              <a:rPr lang="en-IN" sz="1800" dirty="0">
                <a:latin typeface="Times New Roman" panose="02020603050405020304" pitchFamily="18" charset="0"/>
                <a:cs typeface="Times New Roman" panose="02020603050405020304" pitchFamily="18" charset="0"/>
              </a:rPr>
              <a:t> Das “Data mining and neural network techniques in stock market prediction”: a methodological review, international journal of artificial intelligence &amp; applications, vol.4, no.1, January 2023</a:t>
            </a:r>
            <a:endParaRPr lang="en-US" sz="1800" dirty="0">
              <a:latin typeface="Times New Roman" panose="02020603050405020304" pitchFamily="18" charset="0"/>
              <a:cs typeface="Times New Roman" panose="02020603050405020304" pitchFamily="18" charset="0"/>
            </a:endParaRPr>
          </a:p>
          <a:p>
            <a:pPr marL="135464" indent="0" algn="just">
              <a:lnSpc>
                <a:spcPct val="150000"/>
              </a:lnSpc>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itchFamily="18" charset="0"/>
                <a:cs typeface="Times New Roman" pitchFamily="18" charset="0"/>
              </a:rPr>
              <a:t>Khaidem</a:t>
            </a:r>
            <a:r>
              <a:rPr lang="en-US" sz="1800" dirty="0">
                <a:latin typeface="Times New Roman" pitchFamily="18" charset="0"/>
                <a:cs typeface="Times New Roman" pitchFamily="18" charset="0"/>
              </a:rPr>
              <a:t>, L., </a:t>
            </a:r>
            <a:r>
              <a:rPr lang="en-US" sz="1800" dirty="0" err="1">
                <a:latin typeface="Times New Roman" pitchFamily="18" charset="0"/>
                <a:cs typeface="Times New Roman" pitchFamily="18" charset="0"/>
              </a:rPr>
              <a:t>Saha</a:t>
            </a:r>
            <a:r>
              <a:rPr lang="en-US" sz="1800" dirty="0">
                <a:latin typeface="Times New Roman" pitchFamily="18" charset="0"/>
                <a:cs typeface="Times New Roman" pitchFamily="18" charset="0"/>
              </a:rPr>
              <a:t>, S., &amp; </a:t>
            </a:r>
            <a:r>
              <a:rPr lang="en-US" sz="1800" dirty="0" err="1">
                <a:latin typeface="Times New Roman" pitchFamily="18" charset="0"/>
                <a:cs typeface="Times New Roman" pitchFamily="18" charset="0"/>
              </a:rPr>
              <a:t>Dey</a:t>
            </a:r>
            <a:r>
              <a:rPr lang="en-US" sz="1800" dirty="0">
                <a:latin typeface="Times New Roman" pitchFamily="18" charset="0"/>
                <a:cs typeface="Times New Roman" pitchFamily="18" charset="0"/>
              </a:rPr>
              <a:t>, S. R. (2021). Predicting the direction of stock market prices using random forest</a:t>
            </a:r>
          </a:p>
          <a:p>
            <a:pPr marL="135464" indent="0" algn="just">
              <a:lnSpc>
                <a:spcPct val="150000"/>
              </a:lnSpc>
              <a:buNone/>
            </a:pPr>
            <a:r>
              <a:rPr lang="en-US" sz="1800" dirty="0">
                <a:latin typeface="Times New Roman" pitchFamily="18" charset="0"/>
                <a:cs typeface="Times New Roman" pitchFamily="18" charset="0"/>
              </a:rPr>
              <a:t>[4] Patel, J., Shah, S., </a:t>
            </a:r>
            <a:r>
              <a:rPr lang="en-US" sz="1800" dirty="0" err="1">
                <a:latin typeface="Times New Roman" pitchFamily="18" charset="0"/>
                <a:cs typeface="Times New Roman" pitchFamily="18" charset="0"/>
              </a:rPr>
              <a:t>Thakkar</a:t>
            </a:r>
            <a:r>
              <a:rPr lang="en-US" sz="1800" dirty="0">
                <a:latin typeface="Times New Roman" pitchFamily="18" charset="0"/>
                <a:cs typeface="Times New Roman" pitchFamily="18" charset="0"/>
              </a:rPr>
              <a:t>, P., &amp; </a:t>
            </a:r>
            <a:r>
              <a:rPr lang="en-US" sz="1800" dirty="0" err="1">
                <a:latin typeface="Times New Roman" pitchFamily="18" charset="0"/>
                <a:cs typeface="Times New Roman" pitchFamily="18" charset="0"/>
              </a:rPr>
              <a:t>Kotecha</a:t>
            </a:r>
            <a:r>
              <a:rPr lang="en-US" sz="1800" dirty="0">
                <a:latin typeface="Times New Roman" pitchFamily="18" charset="0"/>
                <a:cs typeface="Times New Roman" pitchFamily="18" charset="0"/>
              </a:rPr>
              <a:t>, K. (2021). Predicting stock and stock price index movement using Trend Deterministic Data Preparation and machine learning techniques. Expert Systems with Applications, 42(1), 259–268. https://doi.org/10.1016/j.eswa.2014.07.040</a:t>
            </a:r>
          </a:p>
          <a:p>
            <a:pPr marL="135464" indent="0" algn="just">
              <a:lnSpc>
                <a:spcPct val="150000"/>
              </a:lnSpc>
              <a:buNone/>
            </a:pPr>
            <a:r>
              <a:rPr lang="en-US" sz="1800" dirty="0">
                <a:latin typeface="Times New Roman" pitchFamily="18" charset="0"/>
                <a:cs typeface="Times New Roman" pitchFamily="18" charset="0"/>
              </a:rPr>
              <a:t>[5] Olivier C., </a:t>
            </a:r>
            <a:r>
              <a:rPr lang="en-US" sz="1800" dirty="0" err="1">
                <a:latin typeface="Times New Roman" pitchFamily="18" charset="0"/>
                <a:cs typeface="Times New Roman" pitchFamily="18" charset="0"/>
              </a:rPr>
              <a:t>Blaise</a:t>
            </a:r>
            <a:r>
              <a:rPr lang="en-US" sz="1800" dirty="0">
                <a:latin typeface="Times New Roman" pitchFamily="18" charset="0"/>
                <a:cs typeface="Times New Roman" pitchFamily="18" charset="0"/>
              </a:rPr>
              <a:t> Pascal University: “Neural network modeling for stock movement prediction, state of art”. 2020</a:t>
            </a:r>
          </a:p>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marL="135464"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20</a:t>
            </a:fld>
            <a:endParaRPr lang="en"/>
          </a:p>
        </p:txBody>
      </p:sp>
    </p:spTree>
    <p:extLst>
      <p:ext uri="{BB962C8B-B14F-4D97-AF65-F5344CB8AC3E}">
        <p14:creationId xmlns:p14="http://schemas.microsoft.com/office/powerpoint/2010/main" val="249377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57" y="523433"/>
            <a:ext cx="7747043" cy="1021600"/>
          </a:xfrm>
        </p:spPr>
        <p:txBody>
          <a:bodyPr/>
          <a:lstStyle/>
          <a:p>
            <a:r>
              <a:rPr lang="en-IN" b="1" dirty="0">
                <a:latin typeface="Times New Roman" panose="02020603050405020304" pitchFamily="18" charset="0"/>
                <a:cs typeface="Times New Roman" panose="02020603050405020304" pitchFamily="18" charset="0"/>
              </a:rPr>
              <a:t>ABSTRACT</a:t>
            </a:r>
            <a:endParaRPr lang="en-IN" dirty="0"/>
          </a:p>
        </p:txBody>
      </p:sp>
      <p:sp>
        <p:nvSpPr>
          <p:cNvPr id="3" name="Text Placeholder 2"/>
          <p:cNvSpPr>
            <a:spLocks noGrp="1"/>
          </p:cNvSpPr>
          <p:nvPr>
            <p:ph type="body" idx="1"/>
          </p:nvPr>
        </p:nvSpPr>
        <p:spPr>
          <a:xfrm>
            <a:off x="228599" y="1812896"/>
            <a:ext cx="11012557" cy="4776747"/>
          </a:xfrm>
        </p:spPr>
        <p:txBody>
          <a:bodyPr/>
          <a:lstStyle/>
          <a:p>
            <a:pPr marL="135464" indent="0" algn="just">
              <a:lnSpc>
                <a:spcPct val="150000"/>
              </a:lnSpc>
              <a:buNone/>
            </a:pPr>
            <a:r>
              <a:rPr lang="en-US" sz="1800" dirty="0">
                <a:latin typeface="Times New Roman" pitchFamily="18" charset="0"/>
                <a:cs typeface="Times New Roman" pitchFamily="18" charset="0"/>
              </a:rPr>
              <a:t>The stock market has always been a promising avenue for lucrative investing, but most of the profit making depends on the analysis of the current and past market scenario followed by subsequent predictive actions. The currently overblown market economy has given rise to numerous variables which need to be considered before making a beneficial transaction in the stock market. Manually analyzing all these variables and affecting factors is too cumbersome and error prone. In the finance world stock trading is one of the most important activities. Stock market prediction is an act of trying to determine the future value of a stock other financial instrument traded on a financial exchange. The technical and fundamental or the time series analysis is used by the most of the stockbrokers while making the stock predictions. The programming language is used to predict the stock market using machine learning and deep learning in Python.  Here, we use the Machine Learning algorithm like linear regression and Decision tree as well as the Deep Learning algorithm like models are used. Experimental results shown the better performance of the system.</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451219"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INTRODUCTION	</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dirty="0"/>
          </a:p>
        </p:txBody>
      </p:sp>
      <p:sp>
        <p:nvSpPr>
          <p:cNvPr id="193" name="Google Shape;193;p12"/>
          <p:cNvSpPr txBox="1">
            <a:spLocks noGrp="1"/>
          </p:cNvSpPr>
          <p:nvPr>
            <p:ph type="body" idx="1"/>
          </p:nvPr>
        </p:nvSpPr>
        <p:spPr>
          <a:xfrm>
            <a:off x="308114" y="1669774"/>
            <a:ext cx="10764077" cy="5104737"/>
          </a:xfrm>
          <a:prstGeom prst="rect">
            <a:avLst/>
          </a:prstGeom>
        </p:spPr>
        <p:txBody>
          <a:bodyPr spcFirstLastPara="1" vert="horz" wrap="square" lIns="121900" tIns="121900" rIns="121900" bIns="121900" rtlCol="0" anchor="t" anchorCtr="0">
            <a:noAutofit/>
          </a:bodyPr>
          <a:lstStyle/>
          <a:p>
            <a:pPr marL="135464" indent="0" algn="just">
              <a:lnSpc>
                <a:spcPct val="150000"/>
              </a:lnSpc>
              <a:buNone/>
            </a:pPr>
            <a:r>
              <a:rPr lang="en-US" sz="1800" dirty="0">
                <a:latin typeface="Times New Roman" pitchFamily="18" charset="0"/>
                <a:cs typeface="Times New Roman" pitchFamily="18" charset="0"/>
              </a:rPr>
              <a:t>Stock Market prediction and analysis is the act of trying to determine the future value of a company stock or other financial instrument traded on an exchange. Stock market is the important part of economy of the country and plays a vital role in the growth of the industry and commerce of the country that eventually affects the economy of the country. Both investors and industry are involved in stock market and wants to know whether some stock will rise or fall over certain period of time. The stock market is the primary source for any company to raise funds for business expansions.  Stock analysis refers to the method that an investor or trader uses to evaluate and investigate a particular trading instrument, investment sector, or the stock market as a whole. Stock analysis is also called equity analysis or market analysis. Investors or traders make buying or selling decisions based on stock analysis information. Stock analysis helps traders to gain an insight into the economy, stock market, or securities. It involves studying the past and present market data and creating a methodology to choose appropriate stocks for trading. Stock analysis also includes the identification of ways of entry into and exit from the investments.</a:t>
            </a:r>
          </a:p>
          <a:p>
            <a:pPr marL="135464" indent="0" algn="just">
              <a:lnSpc>
                <a:spcPct val="150000"/>
              </a:lnSpc>
              <a:buNone/>
            </a:pPr>
            <a:endParaRPr lang="en-US" sz="1800" dirty="0">
              <a:latin typeface="Times New Roman" pitchFamily="18" charset="0"/>
              <a:cs typeface="Times New Roman" pitchFamily="18" charset="0"/>
            </a:endParaRPr>
          </a:p>
          <a:p>
            <a:pPr marL="135464"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470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684483" y="525548"/>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EXISTING SYSTEM</a:t>
            </a:r>
            <a:endParaRPr lang="en-US"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dirty="0"/>
          </a:p>
        </p:txBody>
      </p:sp>
      <p:sp>
        <p:nvSpPr>
          <p:cNvPr id="193" name="Google Shape;193;p12"/>
          <p:cNvSpPr txBox="1">
            <a:spLocks noGrp="1"/>
          </p:cNvSpPr>
          <p:nvPr>
            <p:ph type="body" idx="1"/>
          </p:nvPr>
        </p:nvSpPr>
        <p:spPr>
          <a:xfrm>
            <a:off x="516414" y="1859027"/>
            <a:ext cx="10686975" cy="3229808"/>
          </a:xfrm>
          <a:prstGeom prst="rect">
            <a:avLst/>
          </a:prstGeom>
        </p:spPr>
        <p:txBody>
          <a:bodyPr spcFirstLastPara="1" vert="horz" wrap="square" lIns="121900" tIns="121900" rIns="121900" bIns="121900" rtlCol="0" anchor="t" anchorCtr="0">
            <a:noAutofit/>
          </a:bodyPr>
          <a:lstStyle/>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35464"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80BCAEC-243F-7CC0-C705-46FB11E868CF}"/>
              </a:ext>
            </a:extLst>
          </p:cNvPr>
          <p:cNvSpPr txBox="1"/>
          <p:nvPr/>
        </p:nvSpPr>
        <p:spPr>
          <a:xfrm>
            <a:off x="451850" y="1669637"/>
            <a:ext cx="10381802" cy="4662815"/>
          </a:xfrm>
          <a:prstGeom prst="rect">
            <a:avLst/>
          </a:prstGeom>
          <a:noFill/>
        </p:spPr>
        <p:txBody>
          <a:bodyPr wrap="square">
            <a:spAutoFit/>
          </a:bodyPr>
          <a:lstStyle/>
          <a:p>
            <a:pPr marL="285750" indent="-285750" algn="just">
              <a:lnSpc>
                <a:spcPct val="150000"/>
              </a:lnSpc>
              <a:buFont typeface="Wingdings" pitchFamily="2" charset="2"/>
              <a:buChar char="Ø"/>
            </a:pPr>
            <a:r>
              <a:rPr lang="en-US" dirty="0">
                <a:latin typeface="Times New Roman" pitchFamily="18" charset="0"/>
                <a:cs typeface="Times New Roman" pitchFamily="18" charset="0"/>
              </a:rPr>
              <a:t>Stock market analysis and prediction will reveal the market patterns and predict the time to purchase stock. The successful prediction of a stock's future price could yield significant profit. This is done using large historic market data to represent varying conditions and confirming that the time series patterns have statistically significant predictive power for high probability of profitable trades and high profitable returns for the competitive business investment. Machine learning is a method of data analysis that automates analytical model building. The Existing System  invest based on some kind of prediction. Employing traditional methods like technical and fundamental analysis may not ensure the reliability of the prediction.</a:t>
            </a:r>
          </a:p>
          <a:p>
            <a:pPr marL="285750" indent="-285750" algn="just">
              <a:lnSpc>
                <a:spcPct val="150000"/>
              </a:lnSpc>
              <a:buFont typeface="Wingdings" pitchFamily="2" charset="2"/>
              <a:buChar char="Ø"/>
            </a:pPr>
            <a:r>
              <a:rPr lang="en-US" dirty="0">
                <a:latin typeface="Times New Roman" pitchFamily="18" charset="0"/>
                <a:cs typeface="Times New Roman" pitchFamily="18" charset="0"/>
              </a:rPr>
              <a:t>Although one can never be sure of the rise and fall of the Market, predicting it to a great extent is very much possible using the modern techniques of Machine Learning (ML), Data Mining.</a:t>
            </a:r>
          </a:p>
          <a:p>
            <a:pPr marL="285750" indent="-285750" algn="just">
              <a:lnSpc>
                <a:spcPct val="150000"/>
              </a:lnSpc>
              <a:buFont typeface="Wingdings" pitchFamily="2" charset="2"/>
              <a:buChar char="Ø"/>
            </a:pPr>
            <a:r>
              <a:rPr lang="en-US" dirty="0">
                <a:latin typeface="Times New Roman" pitchFamily="18" charset="0"/>
                <a:cs typeface="Times New Roman" pitchFamily="18" charset="0"/>
              </a:rPr>
              <a:t>Existing paper survey various approaches including Support Vector Machine (SVM), Random Forests (RF) in  stock Prediction and have a high possibility of advancement in the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2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424" y="504772"/>
            <a:ext cx="7672749" cy="1021600"/>
          </a:xfrm>
        </p:spPr>
        <p:txBody>
          <a:bodyPr/>
          <a:lstStyle/>
          <a:p>
            <a:r>
              <a:rPr lang="en-US" b="1" dirty="0">
                <a:latin typeface="Times New Roman" panose="02020603050405020304" pitchFamily="18" charset="0"/>
                <a:cs typeface="Times New Roman" panose="02020603050405020304" pitchFamily="18" charset="0"/>
              </a:rPr>
              <a:t>DISADVANTAGES</a:t>
            </a:r>
            <a:endParaRPr lang="en-IN" b="1" dirty="0"/>
          </a:p>
        </p:txBody>
      </p:sp>
      <p:sp>
        <p:nvSpPr>
          <p:cNvPr id="3" name="Text Placeholder 2"/>
          <p:cNvSpPr>
            <a:spLocks noGrp="1"/>
          </p:cNvSpPr>
          <p:nvPr>
            <p:ph type="body" idx="1"/>
          </p:nvPr>
        </p:nvSpPr>
        <p:spPr>
          <a:xfrm>
            <a:off x="424151" y="1835875"/>
            <a:ext cx="8457456" cy="3890368"/>
          </a:xfrm>
        </p:spPr>
        <p:txBody>
          <a:bodyPr/>
          <a:lstStyle/>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Feature Extraction is very Complex.</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Given Less Accuracy.</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Performance level is very Low.</a:t>
            </a: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High Sensitivity to Market Volatility.</a:t>
            </a:r>
          </a:p>
          <a:p>
            <a:pPr>
              <a:lnSpc>
                <a:spcPct val="150000"/>
              </a:lnSpc>
              <a:buFont typeface="Wingdings" pitchFamily="2" charset="2"/>
              <a:buChar char="Ø"/>
            </a:pPr>
            <a:r>
              <a:rPr lang="en-IN" sz="1800" dirty="0">
                <a:latin typeface="Times New Roman" panose="02020603050405020304" pitchFamily="18" charset="0"/>
                <a:cs typeface="Times New Roman" panose="02020603050405020304" pitchFamily="18" charset="0"/>
              </a:rPr>
              <a:t>Need for High-Quality Data.</a:t>
            </a:r>
          </a:p>
        </p:txBody>
      </p:sp>
      <p:sp>
        <p:nvSpPr>
          <p:cNvPr id="5" name="Slide Number Placeholder 4"/>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372864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16" y="523433"/>
            <a:ext cx="7869184" cy="1021600"/>
          </a:xfrm>
        </p:spPr>
        <p:txBody>
          <a:bodyPr/>
          <a:lstStyle/>
          <a:p>
            <a:r>
              <a:rPr lang="en-IN" dirty="0"/>
              <a:t>   </a:t>
            </a:r>
            <a:r>
              <a:rPr lang="en-IN" b="1" dirty="0">
                <a:latin typeface="Times New Roman" panose="02020603050405020304" pitchFamily="18" charset="0"/>
                <a:cs typeface="Times New Roman" pitchFamily="18" charset="0"/>
              </a:rPr>
              <a:t>PROPOSED  SYSTEM</a:t>
            </a:r>
          </a:p>
        </p:txBody>
      </p:sp>
      <p:sp>
        <p:nvSpPr>
          <p:cNvPr id="3" name="Text Placeholder 2"/>
          <p:cNvSpPr>
            <a:spLocks noGrp="1"/>
          </p:cNvSpPr>
          <p:nvPr>
            <p:ph type="body" idx="1"/>
          </p:nvPr>
        </p:nvSpPr>
        <p:spPr>
          <a:xfrm>
            <a:off x="291328" y="1771030"/>
            <a:ext cx="11208246" cy="4609891"/>
          </a:xfrm>
        </p:spPr>
        <p:txBody>
          <a:bodyPr/>
          <a:lstStyle/>
          <a:p>
            <a:pPr algn="just">
              <a:lnSpc>
                <a:spcPct val="150000"/>
              </a:lnSpc>
              <a:buFont typeface="Wingdings" pitchFamily="2" charset="2"/>
              <a:buChar char="Ø"/>
            </a:pPr>
            <a:r>
              <a:rPr lang="en-US" sz="1800" dirty="0">
                <a:latin typeface="Times New Roman" pitchFamily="18" charset="0"/>
                <a:cs typeface="Times New Roman" pitchFamily="18" charset="0"/>
              </a:rPr>
              <a:t>In the last few decades forecasting of stock returns has become an important field of research. We will develop a financial data predictor program in which there will be a dataset storing all historical stock prices and data will be treated as training sets for the program. </a:t>
            </a:r>
          </a:p>
          <a:p>
            <a:pPr algn="just">
              <a:lnSpc>
                <a:spcPct val="150000"/>
              </a:lnSpc>
              <a:buFont typeface="Wingdings" pitchFamily="2" charset="2"/>
              <a:buChar char="Ø"/>
            </a:pPr>
            <a:r>
              <a:rPr lang="en-US" sz="1800" dirty="0">
                <a:latin typeface="Times New Roman" pitchFamily="18" charset="0"/>
                <a:cs typeface="Times New Roman" pitchFamily="18" charset="0"/>
              </a:rPr>
              <a:t>The main purpose of the prediction is to reduce uncertainty associated to investment decision making. This study employs different stock market data to be tested by different classifiers, in order to find the best machine learning algorithm for stock market forecasting. we propose a Machine Learning (ML) and Deep Learning approach that will be trained from the available stocks data and gain intelligence and then uses the acquired knowledge for an accurate prediction. Our proposed system uses a Linear Regression, Decision tree algorithm and LSTM methods to predict stock prices for the large and small capitalizations and in the three different markets, employing prices with both daily and up-to-the-minute frequencies. Both algorithm shown the future prediction data of the system.</a:t>
            </a: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spcAft>
                <a:spcPts val="600"/>
              </a:spcAft>
              <a:buFont typeface="Wingdings" pitchFamily="2" charset="2"/>
              <a:buChar char="Ø"/>
            </a:pPr>
            <a:endParaRPr lang="en-IN" sz="1800" dirty="0">
              <a:latin typeface="Times New Roman" pitchFamily="18" charset="0"/>
              <a:ea typeface="Calibri" panose="020F0502020204030204" pitchFamily="34"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755141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55" y="523433"/>
            <a:ext cx="7730445" cy="1021600"/>
          </a:xfrm>
        </p:spPr>
        <p:txBody>
          <a:bodyPr/>
          <a:lstStyle/>
          <a:p>
            <a:r>
              <a:rPr lang="en-IN" b="1" dirty="0">
                <a:latin typeface="Times New Roman" pitchFamily="18" charset="0"/>
                <a:cs typeface="Times New Roman" pitchFamily="18" charset="0"/>
              </a:rPr>
              <a:t>ADVANTAGES</a:t>
            </a:r>
          </a:p>
        </p:txBody>
      </p:sp>
      <p:sp>
        <p:nvSpPr>
          <p:cNvPr id="3" name="Text Placeholder 2"/>
          <p:cNvSpPr>
            <a:spLocks noGrp="1"/>
          </p:cNvSpPr>
          <p:nvPr>
            <p:ph type="body" idx="1"/>
          </p:nvPr>
        </p:nvSpPr>
        <p:spPr>
          <a:xfrm>
            <a:off x="366455" y="1855778"/>
            <a:ext cx="9524968" cy="4186415"/>
          </a:xfrm>
        </p:spPr>
        <p:txBody>
          <a:bodyPr/>
          <a:lstStyle/>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High Performance and accuracy.</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Easily Extract the Features.</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High Level Prediction of  Risk Analysis.</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Automated Learning from Large Datasets.</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sz="1800" dirty="0">
                <a:latin typeface="Times New Roman" panose="02020603050405020304" pitchFamily="18" charset="0"/>
                <a:cs typeface="Times New Roman" panose="02020603050405020304" pitchFamily="18" charset="0"/>
              </a:rPr>
              <a:t>Adaptability and Continuous Improvement.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02810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49" y="551023"/>
            <a:ext cx="8064709" cy="1021600"/>
          </a:xfrm>
        </p:spPr>
        <p:txBody>
          <a:bodyPr/>
          <a:lstStyle/>
          <a:p>
            <a:r>
              <a:rPr lang="en-IN" b="1" dirty="0">
                <a:latin typeface="Times New Roman" panose="02020603050405020304" pitchFamily="18" charset="0"/>
                <a:cs typeface="Times New Roman" panose="02020603050405020304" pitchFamily="18" charset="0"/>
              </a:rPr>
              <a:t>SYSTEM ARCHITECTURE  </a:t>
            </a:r>
            <a:endParaRPr lang="en-IN" b="1" dirty="0"/>
          </a:p>
        </p:txBody>
      </p:sp>
      <p:sp>
        <p:nvSpPr>
          <p:cNvPr id="5" name="Slide Number Placeholder 4"/>
          <p:cNvSpPr>
            <a:spLocks noGrp="1"/>
          </p:cNvSpPr>
          <p:nvPr>
            <p:ph type="sldNum" idx="12"/>
          </p:nvPr>
        </p:nvSpPr>
        <p:spPr/>
        <p:txBody>
          <a:bodyPr/>
          <a:lstStyle/>
          <a:p>
            <a:fld id="{00000000-1234-1234-1234-123412341234}" type="slidenum">
              <a:rPr lang="en" smtClean="0"/>
              <a:pPr/>
              <a:t>9</a:t>
            </a:fld>
            <a:endParaRPr lang="en"/>
          </a:p>
        </p:txBody>
      </p:sp>
      <p:sp>
        <p:nvSpPr>
          <p:cNvPr id="3" name="Rectangle 19"/>
          <p:cNvSpPr>
            <a:spLocks noChangeArrowheads="1"/>
          </p:cNvSpPr>
          <p:nvPr/>
        </p:nvSpPr>
        <p:spPr bwMode="auto">
          <a:xfrm>
            <a:off x="1" y="585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IN" sz="2400" dirty="0"/>
          </a:p>
        </p:txBody>
      </p:sp>
      <p:sp>
        <p:nvSpPr>
          <p:cNvPr id="4" name="Rectangle 2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54"/>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8" name="Group 32"/>
          <p:cNvGrpSpPr>
            <a:grpSpLocks noChangeAspect="1"/>
          </p:cNvGrpSpPr>
          <p:nvPr/>
        </p:nvGrpSpPr>
        <p:grpSpPr bwMode="auto">
          <a:xfrm>
            <a:off x="1842053" y="1959718"/>
            <a:ext cx="5730875" cy="4089400"/>
            <a:chOff x="1440" y="3579"/>
            <a:chExt cx="9026" cy="6441"/>
          </a:xfrm>
        </p:grpSpPr>
        <p:sp>
          <p:nvSpPr>
            <p:cNvPr id="45" name="AutoShape 53"/>
            <p:cNvSpPr>
              <a:spLocks noChangeAspect="1" noChangeArrowheads="1" noTextEdit="1"/>
            </p:cNvSpPr>
            <p:nvPr/>
          </p:nvSpPr>
          <p:spPr bwMode="auto">
            <a:xfrm>
              <a:off x="1440" y="3579"/>
              <a:ext cx="9026" cy="64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Rectangle 52"/>
            <p:cNvSpPr>
              <a:spLocks noChangeArrowheads="1"/>
            </p:cNvSpPr>
            <p:nvPr/>
          </p:nvSpPr>
          <p:spPr bwMode="auto">
            <a:xfrm>
              <a:off x="1705" y="4572"/>
              <a:ext cx="1943" cy="6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mbria" pitchFamily="18" charset="0"/>
                  <a:ea typeface="Calibri" pitchFamily="34" charset="0"/>
                  <a:cs typeface="Times New Roman" pitchFamily="18" charset="0"/>
                </a:rPr>
                <a:t>Historical Stock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51"/>
            <p:cNvSpPr>
              <a:spLocks noChangeArrowheads="1"/>
            </p:cNvSpPr>
            <p:nvPr/>
          </p:nvSpPr>
          <p:spPr bwMode="auto">
            <a:xfrm>
              <a:off x="4827" y="4530"/>
              <a:ext cx="2701" cy="7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mbria" pitchFamily="18" charset="0"/>
                  <a:ea typeface="Calibri" pitchFamily="34" charset="0"/>
                  <a:cs typeface="Times New Roman" pitchFamily="18" charset="0"/>
                </a:rPr>
                <a:t>Data Pre-Processing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50"/>
            <p:cNvSpPr>
              <a:spLocks noChangeArrowheads="1"/>
            </p:cNvSpPr>
            <p:nvPr/>
          </p:nvSpPr>
          <p:spPr bwMode="auto">
            <a:xfrm>
              <a:off x="5017" y="5844"/>
              <a:ext cx="2315"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mbria" pitchFamily="18" charset="0"/>
                  <a:ea typeface="Calibri" pitchFamily="34" charset="0"/>
                  <a:cs typeface="Times New Roman" pitchFamily="18" charset="0"/>
                </a:rPr>
                <a:t>   Data Visualization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49"/>
            <p:cNvSpPr>
              <a:spLocks noChangeArrowheads="1"/>
            </p:cNvSpPr>
            <p:nvPr/>
          </p:nvSpPr>
          <p:spPr bwMode="auto">
            <a:xfrm>
              <a:off x="4989" y="6876"/>
              <a:ext cx="2412" cy="6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mbria" pitchFamily="18" charset="0"/>
                  <a:ea typeface="Calibri" pitchFamily="34" charset="0"/>
                  <a:cs typeface="Times New Roman" pitchFamily="18" charset="0"/>
                </a:rPr>
                <a:t>Machine Learning Algorithm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48"/>
            <p:cNvSpPr>
              <a:spLocks noChangeArrowheads="1"/>
            </p:cNvSpPr>
            <p:nvPr/>
          </p:nvSpPr>
          <p:spPr bwMode="auto">
            <a:xfrm>
              <a:off x="5034" y="8079"/>
              <a:ext cx="2344" cy="4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Cambria" pitchFamily="18" charset="0"/>
                  <a:ea typeface="Calibri" pitchFamily="34" charset="0"/>
                  <a:cs typeface="Times New Roman" pitchFamily="18" charset="0"/>
                </a:rPr>
                <a:t>Deep Learning Algorithm</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47"/>
            <p:cNvSpPr>
              <a:spLocks noChangeArrowheads="1"/>
            </p:cNvSpPr>
            <p:nvPr/>
          </p:nvSpPr>
          <p:spPr bwMode="auto">
            <a:xfrm>
              <a:off x="8304" y="6816"/>
              <a:ext cx="1800" cy="76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mbria" pitchFamily="18" charset="0"/>
                  <a:ea typeface="Calibri" pitchFamily="34" charset="0"/>
                  <a:cs typeface="Times New Roman" pitchFamily="18" charset="0"/>
                </a:rPr>
                <a:t>Learning Algorithm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46"/>
            <p:cNvSpPr>
              <a:spLocks noChangeArrowheads="1"/>
            </p:cNvSpPr>
            <p:nvPr/>
          </p:nvSpPr>
          <p:spPr bwMode="auto">
            <a:xfrm>
              <a:off x="1851" y="6726"/>
              <a:ext cx="1887" cy="9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mbria" pitchFamily="18" charset="0"/>
                  <a:ea typeface="Calibri" pitchFamily="34" charset="0"/>
                  <a:cs typeface="Times New Roman" pitchFamily="18" charset="0"/>
                </a:rPr>
                <a:t>Linear Regression, Decision Tree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4" name="AutoShape 44"/>
            <p:cNvSpPr>
              <a:spLocks noChangeShapeType="1"/>
            </p:cNvSpPr>
            <p:nvPr/>
          </p:nvSpPr>
          <p:spPr bwMode="auto">
            <a:xfrm>
              <a:off x="3648" y="4902"/>
              <a:ext cx="1179" cy="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AutoShape 43"/>
            <p:cNvSpPr>
              <a:spLocks noChangeShapeType="1"/>
            </p:cNvSpPr>
            <p:nvPr/>
          </p:nvSpPr>
          <p:spPr bwMode="auto">
            <a:xfrm>
              <a:off x="3738" y="7195"/>
              <a:ext cx="1251" cy="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AutoShape 41"/>
            <p:cNvSpPr>
              <a:spLocks noChangeShapeType="1"/>
            </p:cNvSpPr>
            <p:nvPr/>
          </p:nvSpPr>
          <p:spPr bwMode="auto">
            <a:xfrm flipH="1">
              <a:off x="6175" y="5286"/>
              <a:ext cx="3" cy="5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AutoShape 40"/>
            <p:cNvSpPr>
              <a:spLocks noChangeShapeType="1"/>
            </p:cNvSpPr>
            <p:nvPr/>
          </p:nvSpPr>
          <p:spPr bwMode="auto">
            <a:xfrm flipH="1">
              <a:off x="6162" y="6312"/>
              <a:ext cx="13" cy="5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39"/>
            <p:cNvSpPr>
              <a:spLocks noChangeShapeType="1"/>
            </p:cNvSpPr>
            <p:nvPr/>
          </p:nvSpPr>
          <p:spPr bwMode="auto">
            <a:xfrm>
              <a:off x="6195" y="7523"/>
              <a:ext cx="1" cy="5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AutoShape 38"/>
            <p:cNvSpPr>
              <a:spLocks noChangeShapeType="1"/>
            </p:cNvSpPr>
            <p:nvPr/>
          </p:nvSpPr>
          <p:spPr bwMode="auto">
            <a:xfrm flipV="1">
              <a:off x="7378" y="7583"/>
              <a:ext cx="1826" cy="171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AutoShape 37"/>
            <p:cNvSpPr>
              <a:spLocks noChangeShapeType="1"/>
            </p:cNvSpPr>
            <p:nvPr/>
          </p:nvSpPr>
          <p:spPr bwMode="auto">
            <a:xfrm rot="5400000" flipH="1">
              <a:off x="7412" y="5024"/>
              <a:ext cx="1908" cy="1676"/>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AutoShape 36"/>
            <p:cNvSpPr>
              <a:spLocks noChangeShapeType="1"/>
            </p:cNvSpPr>
            <p:nvPr/>
          </p:nvSpPr>
          <p:spPr bwMode="auto">
            <a:xfrm>
              <a:off x="6206" y="8572"/>
              <a:ext cx="8" cy="3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Rectangle 35"/>
            <p:cNvSpPr>
              <a:spLocks noChangeArrowheads="1"/>
            </p:cNvSpPr>
            <p:nvPr/>
          </p:nvSpPr>
          <p:spPr bwMode="auto">
            <a:xfrm>
              <a:off x="5049" y="8926"/>
              <a:ext cx="2329" cy="7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mbria" pitchFamily="18" charset="0"/>
                  <a:ea typeface="Calibri" pitchFamily="34" charset="0"/>
                  <a:cs typeface="Times New Roman" pitchFamily="18" charset="0"/>
                </a:rPr>
                <a:t>Final Prediction for Future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4" name="AutoShape 34"/>
            <p:cNvSpPr>
              <a:spLocks noChangeShapeType="1"/>
            </p:cNvSpPr>
            <p:nvPr/>
          </p:nvSpPr>
          <p:spPr bwMode="auto">
            <a:xfrm flipH="1">
              <a:off x="7401" y="7200"/>
              <a:ext cx="903"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5" name="AutoShape 33"/>
            <p:cNvSpPr>
              <a:spLocks noChangeShapeType="1"/>
            </p:cNvSpPr>
            <p:nvPr/>
          </p:nvSpPr>
          <p:spPr bwMode="auto">
            <a:xfrm rot="10800000" flipV="1">
              <a:off x="7378" y="7200"/>
              <a:ext cx="926" cy="1126"/>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16067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3345</TotalTime>
  <Words>2249</Words>
  <Application>Microsoft Office PowerPoint</Application>
  <PresentationFormat>Widescreen</PresentationFormat>
  <Paragraphs>100</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Arvo</vt:lpstr>
      <vt:lpstr>Calibri</vt:lpstr>
      <vt:lpstr>Calibri Light</vt:lpstr>
      <vt:lpstr>Cambria</vt:lpstr>
      <vt:lpstr>Times New Roman</vt:lpstr>
      <vt:lpstr>Wingdings</vt:lpstr>
      <vt:lpstr>Office Theme</vt:lpstr>
      <vt:lpstr> STOCK MARKET PREDICTION BY USING MACHINE LEARNING AND DEEP LEARNING.  </vt:lpstr>
      <vt:lpstr>AIM OF THE PROJECT </vt:lpstr>
      <vt:lpstr>ABSTRACT</vt:lpstr>
      <vt:lpstr>INTRODUCTION </vt:lpstr>
      <vt:lpstr>EXISTING SYSTEM</vt:lpstr>
      <vt:lpstr>DISADVANTAGES</vt:lpstr>
      <vt:lpstr>   PROPOSED  SYSTEM</vt:lpstr>
      <vt:lpstr>ADVANTAGES</vt:lpstr>
      <vt:lpstr>SYSTEM ARCHITECTURE  </vt:lpstr>
      <vt:lpstr>SYSTEM MODULES</vt:lpstr>
      <vt:lpstr> MODULE DESCRIPTIONS</vt:lpstr>
      <vt:lpstr> MODULE DESCRIPTIONS</vt:lpstr>
      <vt:lpstr>MODULE DESCRIPTIONS</vt:lpstr>
      <vt:lpstr>MODULE DESCRIPTIONS</vt:lpstr>
      <vt:lpstr>PowerPoint Presentation</vt:lpstr>
      <vt:lpstr>MODULE DESCRIPTIONS</vt:lpstr>
      <vt:lpstr>SOFTWARE REQUIREMENTS</vt:lpstr>
      <vt:lpstr>HARDWARE REQUIREMENTS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Deepa Sarathi</dc:creator>
  <cp:lastModifiedBy>lekha priyadarshini</cp:lastModifiedBy>
  <cp:revision>266</cp:revision>
  <dcterms:created xsi:type="dcterms:W3CDTF">2022-06-01T06:17:28Z</dcterms:created>
  <dcterms:modified xsi:type="dcterms:W3CDTF">2025-05-30T04:44:36Z</dcterms:modified>
</cp:coreProperties>
</file>