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JoQjZUC6LaLuDTwgA4Nxy7fdF7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customschemas.google.com/relationships/presentationmetadata" Target="metadata" /><Relationship Id="rId2" Type="http://schemas.openxmlformats.org/officeDocument/2006/relationships/slide" Target="slides/slide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 name="Google Shape;2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 name="Google Shape;3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 name="Google Shape;5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a32ead1c7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a32ead1c7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g7a32ead1c7_0_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7</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layout with centered title and subtitle placeholders"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l">
              <a:spcBef>
                <a:spcPts val="360"/>
              </a:spcBef>
              <a:spcAft>
                <a:spcPts val="0"/>
              </a:spcAft>
              <a:buClr>
                <a:srgbClr val="000000"/>
              </a:buClr>
              <a:buSzPts val="1800"/>
              <a:buChar char="•"/>
              <a:defRPr/>
            </a:lvl1pPr>
            <a:lvl2pPr lvl="1" algn="l">
              <a:spcBef>
                <a:spcPts val="360"/>
              </a:spcBef>
              <a:spcAft>
                <a:spcPts val="0"/>
              </a:spcAft>
              <a:buClr>
                <a:srgbClr val="000000"/>
              </a:buClr>
              <a:buSzPts val="1800"/>
              <a:buChar char="–"/>
              <a:defRPr/>
            </a:lvl2pPr>
            <a:lvl3pPr lvl="2" algn="l">
              <a:spcBef>
                <a:spcPts val="360"/>
              </a:spcBef>
              <a:spcAft>
                <a:spcPts val="0"/>
              </a:spcAft>
              <a:buClr>
                <a:srgbClr val="000000"/>
              </a:buClr>
              <a:buSzPts val="1800"/>
              <a:buChar char="•"/>
              <a:defRPr/>
            </a:lvl3pPr>
            <a:lvl4pPr lvl="3" algn="l">
              <a:spcBef>
                <a:spcPts val="360"/>
              </a:spcBef>
              <a:spcAft>
                <a:spcPts val="0"/>
              </a:spcAft>
              <a:buClr>
                <a:srgbClr val="000000"/>
              </a:buClr>
              <a:buSzPts val="1800"/>
              <a:buChar char="–"/>
              <a:defRPr/>
            </a:lvl4pPr>
            <a:lvl5pPr lvl="4" algn="l">
              <a:spcBef>
                <a:spcPts val="360"/>
              </a:spcBef>
              <a:spcAft>
                <a:spcPts val="0"/>
              </a:spcAft>
              <a:buClr>
                <a:srgbClr val="000000"/>
              </a:buClr>
              <a:buSzPts val="1800"/>
              <a:buChar char="»"/>
              <a:defRPr/>
            </a:lvl5pPr>
            <a:lvl6pPr lvl="5" algn="l">
              <a:spcBef>
                <a:spcPts val="360"/>
              </a:spcBef>
              <a:spcAft>
                <a:spcPts val="0"/>
              </a:spcAft>
              <a:buClr>
                <a:srgbClr val="000000"/>
              </a:buClr>
              <a:buSzPts val="1800"/>
              <a:buChar char="»"/>
              <a:defRPr/>
            </a:lvl6pPr>
            <a:lvl7pPr lvl="6" algn="l">
              <a:spcBef>
                <a:spcPts val="360"/>
              </a:spcBef>
              <a:spcAft>
                <a:spcPts val="0"/>
              </a:spcAft>
              <a:buClr>
                <a:srgbClr val="000000"/>
              </a:buClr>
              <a:buSzPts val="1800"/>
              <a:buChar char="»"/>
              <a:defRPr/>
            </a:lvl7pPr>
            <a:lvl8pPr lvl="7" algn="l">
              <a:spcBef>
                <a:spcPts val="360"/>
              </a:spcBef>
              <a:spcAft>
                <a:spcPts val="0"/>
              </a:spcAft>
              <a:buClr>
                <a:srgbClr val="000000"/>
              </a:buClr>
              <a:buSzPts val="1800"/>
              <a:buChar char="»"/>
              <a:defRPr/>
            </a:lvl8pPr>
            <a:lvl9pPr lvl="8" algn="l">
              <a:spcBef>
                <a:spcPts val="360"/>
              </a:spcBef>
              <a:spcAft>
                <a:spcPts val="0"/>
              </a:spcAft>
              <a:buClr>
                <a:srgbClr val="000000"/>
              </a:buClr>
              <a:buSzPts val="1800"/>
              <a:buChar char="»"/>
              <a:defRPr/>
            </a:lvl9pPr>
          </a:lstStyle>
          <a:p>
            <a:endParaRPr/>
          </a:p>
        </p:txBody>
      </p:sp>
      <p:sp>
        <p:nvSpPr>
          <p:cNvPr id="18" name="Google Shape;1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0" lvl="1" indent="0" algn="r">
              <a:lnSpc>
                <a:spcPct val="100000"/>
              </a:lnSpc>
              <a:spcBef>
                <a:spcPts val="0"/>
              </a:spcBef>
              <a:spcAft>
                <a:spcPts val="0"/>
              </a:spcAft>
              <a:buNone/>
              <a:defRPr sz="1200" b="0" i="0" u="none">
                <a:solidFill>
                  <a:srgbClr val="898989"/>
                </a:solidFill>
                <a:latin typeface="Calibri"/>
                <a:ea typeface="Calibri"/>
                <a:cs typeface="Calibri"/>
                <a:sym typeface="Calibri"/>
              </a:defRPr>
            </a:lvl2pPr>
            <a:lvl3pPr marL="0" lvl="2" indent="0" algn="r">
              <a:lnSpc>
                <a:spcPct val="100000"/>
              </a:lnSpc>
              <a:spcBef>
                <a:spcPts val="0"/>
              </a:spcBef>
              <a:spcAft>
                <a:spcPts val="0"/>
              </a:spcAft>
              <a:buNone/>
              <a:defRPr sz="1200" b="0" i="0" u="none">
                <a:solidFill>
                  <a:srgbClr val="898989"/>
                </a:solidFill>
                <a:latin typeface="Calibri"/>
                <a:ea typeface="Calibri"/>
                <a:cs typeface="Calibri"/>
                <a:sym typeface="Calibri"/>
              </a:defRPr>
            </a:lvl3pPr>
            <a:lvl4pPr marL="0" lvl="3" indent="0" algn="r">
              <a:lnSpc>
                <a:spcPct val="100000"/>
              </a:lnSpc>
              <a:spcBef>
                <a:spcPts val="0"/>
              </a:spcBef>
              <a:spcAft>
                <a:spcPts val="0"/>
              </a:spcAft>
              <a:buNone/>
              <a:defRPr sz="1200" b="0" i="0" u="none">
                <a:solidFill>
                  <a:srgbClr val="898989"/>
                </a:solidFill>
                <a:latin typeface="Calibri"/>
                <a:ea typeface="Calibri"/>
                <a:cs typeface="Calibri"/>
                <a:sym typeface="Calibri"/>
              </a:defRPr>
            </a:lvl4pPr>
            <a:lvl5pPr marL="0" lvl="4" indent="0" algn="r">
              <a:lnSpc>
                <a:spcPct val="100000"/>
              </a:lnSpc>
              <a:spcBef>
                <a:spcPts val="0"/>
              </a:spcBef>
              <a:spcAft>
                <a:spcPts val="0"/>
              </a:spcAft>
              <a:buNone/>
              <a:defRPr sz="1200" b="0" i="0" u="none">
                <a:solidFill>
                  <a:srgbClr val="898989"/>
                </a:solidFill>
                <a:latin typeface="Calibri"/>
                <a:ea typeface="Calibri"/>
                <a:cs typeface="Calibri"/>
                <a:sym typeface="Calibri"/>
              </a:defRPr>
            </a:lvl5pPr>
            <a:lvl6pPr marL="0" lvl="5" indent="0" algn="r">
              <a:lnSpc>
                <a:spcPct val="100000"/>
              </a:lnSpc>
              <a:spcBef>
                <a:spcPts val="0"/>
              </a:spcBef>
              <a:spcAft>
                <a:spcPts val="0"/>
              </a:spcAft>
              <a:buNone/>
              <a:defRPr sz="1200" b="0" i="0" u="none">
                <a:solidFill>
                  <a:srgbClr val="898989"/>
                </a:solidFill>
                <a:latin typeface="Calibri"/>
                <a:ea typeface="Calibri"/>
                <a:cs typeface="Calibri"/>
                <a:sym typeface="Calibri"/>
              </a:defRPr>
            </a:lvl6pPr>
            <a:lvl7pPr marL="0" lvl="6" indent="0" algn="r">
              <a:lnSpc>
                <a:spcPct val="100000"/>
              </a:lnSpc>
              <a:spcBef>
                <a:spcPts val="0"/>
              </a:spcBef>
              <a:spcAft>
                <a:spcPts val="0"/>
              </a:spcAft>
              <a:buNone/>
              <a:defRPr sz="1200" b="0" i="0" u="none">
                <a:solidFill>
                  <a:srgbClr val="898989"/>
                </a:solidFill>
                <a:latin typeface="Calibri"/>
                <a:ea typeface="Calibri"/>
                <a:cs typeface="Calibri"/>
                <a:sym typeface="Calibri"/>
              </a:defRPr>
            </a:lvl7pPr>
            <a:lvl8pPr marL="0" lvl="7" indent="0" algn="r">
              <a:lnSpc>
                <a:spcPct val="100000"/>
              </a:lnSpc>
              <a:spcBef>
                <a:spcPts val="0"/>
              </a:spcBef>
              <a:spcAft>
                <a:spcPts val="0"/>
              </a:spcAft>
              <a:buNone/>
              <a:defRPr sz="1200" b="0" i="0" u="none">
                <a:solidFill>
                  <a:srgbClr val="898989"/>
                </a:solidFill>
                <a:latin typeface="Calibri"/>
                <a:ea typeface="Calibri"/>
                <a:cs typeface="Calibri"/>
                <a:sym typeface="Calibri"/>
              </a:defRPr>
            </a:lvl8pPr>
            <a:lvl9pPr marL="0" lvl="8" indent="0" algn="r">
              <a:lnSpc>
                <a:spcPct val="100000"/>
              </a:lnSpc>
              <a:spcBef>
                <a:spcPts val="0"/>
              </a:spcBef>
              <a:spcAft>
                <a:spcPts val="0"/>
              </a:spcAft>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000000"/>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rgbClr val="000000"/>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rgbClr val="000000"/>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rgbClr val="000000"/>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rgbClr val="000000"/>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rgbClr val="000000"/>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rgbClr val="000000"/>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rgbClr val="000000"/>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rgbClr val="000000"/>
                </a:solidFill>
                <a:latin typeface="Calibri"/>
                <a:ea typeface="Calibri"/>
                <a:cs typeface="Calibri"/>
                <a:sym typeface="Calibri"/>
              </a:defRPr>
            </a:lvl9pPr>
          </a:lstStyle>
          <a:p>
            <a:endParaRPr/>
          </a:p>
        </p:txBody>
      </p:sp>
      <p:sp>
        <p:nvSpPr>
          <p:cNvPr id="11" name="Google Shape;11;p1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1pPr>
            <a:lvl2pPr marL="914400" marR="0" lvl="1" indent="-406400" algn="l" rtl="0">
              <a:spcBef>
                <a:spcPts val="56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381000" algn="l" rtl="0">
              <a:spcBef>
                <a:spcPts val="480"/>
              </a:spcBef>
              <a:spcAft>
                <a:spcPts val="0"/>
              </a:spcAft>
              <a:buClr>
                <a:srgbClr val="000000"/>
              </a:buClr>
              <a:buSzPts val="2400"/>
              <a:buFont typeface="Arial"/>
              <a:buChar char="•"/>
              <a:defRPr sz="2400" b="0" i="0" u="none" strike="noStrike" cap="none">
                <a:solidFill>
                  <a:srgbClr val="000000"/>
                </a:solidFill>
                <a:latin typeface="Calibri"/>
                <a:ea typeface="Calibri"/>
                <a:cs typeface="Calibri"/>
                <a:sym typeface="Calibri"/>
              </a:defRPr>
            </a:lvl3pPr>
            <a:lvl4pPr marL="1828800" marR="0" lvl="3" indent="-355600" algn="l" rtl="0">
              <a:spcBef>
                <a:spcPts val="4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4pPr>
            <a:lvl5pPr marL="2286000" marR="0" lvl="4" indent="-355600" algn="l" rtl="0">
              <a:spcBef>
                <a:spcPts val="4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5pPr>
            <a:lvl6pPr marL="2743200" marR="0" lvl="5" indent="-355600" algn="l" rtl="0">
              <a:spcBef>
                <a:spcPts val="4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6pPr>
            <a:lvl7pPr marL="3200400" marR="0" lvl="6" indent="-355600" algn="l" rtl="0">
              <a:spcBef>
                <a:spcPts val="4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7pPr>
            <a:lvl8pPr marL="3657600" marR="0" lvl="7" indent="-355600" algn="l" rtl="0">
              <a:spcBef>
                <a:spcPts val="4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8pPr>
            <a:lvl9pPr marL="4114800" marR="0" lvl="8" indent="-355600" algn="l" rtl="0">
              <a:spcBef>
                <a:spcPts val="4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13" name="Google Shape;13;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14" name="Google Shape;14;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hyperlink" Target="http://www.looktel.com" TargetMode="External"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8.xml" /><Relationship Id="rId1" Type="http://schemas.openxmlformats.org/officeDocument/2006/relationships/slideLayout" Target="../slideLayouts/slideLayout1.xml" /><Relationship Id="rId4" Type="http://schemas.openxmlformats.org/officeDocument/2006/relationships/image" Target="../media/image3.png" /></Relationships>
</file>

<file path=ppt/slides/_rels/slide9.xml.rels><?xml version="1.0" encoding="UTF-8" standalone="yes"?>
<Relationships xmlns="http://schemas.openxmlformats.org/package/2006/relationships"><Relationship Id="rId3" Type="http://schemas.openxmlformats.org/officeDocument/2006/relationships/hyperlink" Target="http://www.looktrl.com/moneyreader" TargetMode="External"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
        <p:cNvGrpSpPr/>
        <p:nvPr/>
      </p:nvGrpSpPr>
      <p:grpSpPr>
        <a:xfrm>
          <a:off x="0" y="0"/>
          <a:ext cx="0" cy="0"/>
          <a:chOff x="0" y="0"/>
          <a:chExt cx="0" cy="0"/>
        </a:xfrm>
      </p:grpSpPr>
      <p:pic>
        <p:nvPicPr>
          <p:cNvPr id="25" name="Google Shape;25;p1" descr="https://images-na.ssl-images-amazon.com/images/I/81pHv%2BtfrLL.png"/>
          <p:cNvPicPr preferRelativeResize="0"/>
          <p:nvPr/>
        </p:nvPicPr>
        <p:blipFill rotWithShape="1">
          <a:blip r:embed="rId3">
            <a:alphaModFix/>
          </a:blip>
          <a:srcRect/>
          <a:stretch/>
        </p:blipFill>
        <p:spPr>
          <a:xfrm>
            <a:off x="0" y="228600"/>
            <a:ext cx="1600200" cy="1600200"/>
          </a:xfrm>
          <a:prstGeom prst="rect">
            <a:avLst/>
          </a:prstGeom>
          <a:noFill/>
          <a:ln>
            <a:noFill/>
          </a:ln>
        </p:spPr>
      </p:pic>
      <p:sp>
        <p:nvSpPr>
          <p:cNvPr id="26" name="Google Shape;26;p1"/>
          <p:cNvSpPr txBox="1">
            <a:spLocks noGrp="1"/>
          </p:cNvSpPr>
          <p:nvPr>
            <p:ph type="ctrTitle"/>
          </p:nvPr>
        </p:nvSpPr>
        <p:spPr>
          <a:xfrm>
            <a:off x="914400" y="304800"/>
            <a:ext cx="82296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3600"/>
              <a:buFont typeface="Arial"/>
              <a:buNone/>
            </a:pPr>
            <a:r>
              <a:rPr lang="en-US" sz="3600" b="1">
                <a:solidFill>
                  <a:srgbClr val="000000"/>
                </a:solidFill>
                <a:latin typeface="Arial"/>
                <a:ea typeface="Arial"/>
                <a:cs typeface="Arial"/>
                <a:sym typeface="Arial"/>
              </a:rPr>
              <a:t>K. S. R. College of Engineering </a:t>
            </a:r>
            <a:br>
              <a:rPr lang="en-US" sz="3600" b="1">
                <a:solidFill>
                  <a:srgbClr val="000000"/>
                </a:solidFill>
                <a:latin typeface="Arial"/>
                <a:ea typeface="Arial"/>
                <a:cs typeface="Arial"/>
                <a:sym typeface="Arial"/>
              </a:rPr>
            </a:br>
            <a:r>
              <a:rPr lang="en-US" sz="2400" b="1">
                <a:solidFill>
                  <a:srgbClr val="000000"/>
                </a:solidFill>
                <a:latin typeface="Arial"/>
                <a:ea typeface="Arial"/>
                <a:cs typeface="Arial"/>
                <a:sym typeface="Arial"/>
              </a:rPr>
              <a:t>(Autonomous)</a:t>
            </a:r>
            <a:br>
              <a:rPr lang="en-US" sz="2400" b="1">
                <a:solidFill>
                  <a:srgbClr val="000000"/>
                </a:solidFill>
                <a:latin typeface="Arial"/>
                <a:ea typeface="Arial"/>
                <a:cs typeface="Arial"/>
                <a:sym typeface="Arial"/>
              </a:rPr>
            </a:br>
            <a:r>
              <a:rPr lang="en-US" sz="1400" b="0">
                <a:solidFill>
                  <a:srgbClr val="000000"/>
                </a:solidFill>
                <a:latin typeface="Arial"/>
                <a:ea typeface="Arial"/>
                <a:cs typeface="Arial"/>
                <a:sym typeface="Arial"/>
              </a:rPr>
              <a:t>Affiliated to Anna University, Chennai &amp; Approved by AICTE, Delhi</a:t>
            </a:r>
            <a:br>
              <a:rPr lang="en-US" sz="1400" b="0">
                <a:solidFill>
                  <a:srgbClr val="000000"/>
                </a:solidFill>
                <a:latin typeface="Arial"/>
                <a:ea typeface="Arial"/>
                <a:cs typeface="Arial"/>
                <a:sym typeface="Arial"/>
              </a:rPr>
            </a:br>
            <a:r>
              <a:rPr lang="en-US" sz="1400" b="0">
                <a:solidFill>
                  <a:srgbClr val="000000"/>
                </a:solidFill>
                <a:latin typeface="Arial"/>
                <a:ea typeface="Arial"/>
                <a:cs typeface="Arial"/>
                <a:sym typeface="Arial"/>
              </a:rPr>
              <a:t>Accredited by NAAC with ‘A’ Grade and  Accredited by NBA</a:t>
            </a:r>
            <a:br>
              <a:rPr lang="en-US" sz="1400" b="0">
                <a:solidFill>
                  <a:srgbClr val="000000"/>
                </a:solidFill>
                <a:latin typeface="Arial"/>
                <a:ea typeface="Arial"/>
                <a:cs typeface="Arial"/>
                <a:sym typeface="Arial"/>
              </a:rPr>
            </a:br>
            <a:r>
              <a:rPr lang="en-US" sz="1400" b="0">
                <a:solidFill>
                  <a:srgbClr val="000000"/>
                </a:solidFill>
                <a:latin typeface="Arial"/>
                <a:ea typeface="Arial"/>
                <a:cs typeface="Arial"/>
                <a:sym typeface="Arial"/>
              </a:rPr>
              <a:t>K.S.R. Kalvi Nagar, Tiruchengode – 637215, Namakkal Dt. Tamilnadu.</a:t>
            </a:r>
            <a:endParaRPr/>
          </a:p>
        </p:txBody>
      </p:sp>
      <p:sp>
        <p:nvSpPr>
          <p:cNvPr id="27" name="Google Shape;27;p1"/>
          <p:cNvSpPr txBox="1">
            <a:spLocks noGrp="1"/>
          </p:cNvSpPr>
          <p:nvPr>
            <p:ph type="subTitle" idx="1"/>
          </p:nvPr>
        </p:nvSpPr>
        <p:spPr>
          <a:xfrm>
            <a:off x="9072" y="2700103"/>
            <a:ext cx="9144000" cy="1013100"/>
          </a:xfrm>
          <a:prstGeom prst="rect">
            <a:avLst/>
          </a:prstGeom>
          <a:noFill/>
          <a:ln w="9525" cap="flat" cmpd="sng">
            <a:solidFill>
              <a:srgbClr val="4F81BD"/>
            </a:solidFill>
            <a:prstDash val="solid"/>
            <a:miter lim="800000"/>
            <a:headEnd type="none" w="sm" len="sm"/>
            <a:tailEnd type="none" w="sm" len="sm"/>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0000"/>
              </a:buClr>
              <a:buSzPts val="3000"/>
              <a:buNone/>
            </a:pPr>
            <a:r>
              <a:rPr lang="en-US" sz="3000" b="0">
                <a:solidFill>
                  <a:srgbClr val="000000"/>
                </a:solidFill>
                <a:latin typeface="Arial"/>
                <a:ea typeface="Arial"/>
                <a:cs typeface="Arial"/>
                <a:sym typeface="Arial"/>
              </a:rPr>
              <a:t>Project Title</a:t>
            </a:r>
            <a:endParaRPr sz="3000" b="0">
              <a:solidFill>
                <a:srgbClr val="000000"/>
              </a:solidFill>
              <a:latin typeface="Arial"/>
              <a:ea typeface="Arial"/>
              <a:cs typeface="Arial"/>
              <a:sym typeface="Arial"/>
            </a:endParaRPr>
          </a:p>
          <a:p>
            <a:pPr marL="0" lvl="0" indent="0" algn="ctr" rtl="0">
              <a:lnSpc>
                <a:spcPct val="90000"/>
              </a:lnSpc>
              <a:spcBef>
                <a:spcPts val="0"/>
              </a:spcBef>
              <a:spcAft>
                <a:spcPts val="0"/>
              </a:spcAft>
              <a:buClr>
                <a:srgbClr val="000000"/>
              </a:buClr>
              <a:buSzPts val="3000"/>
              <a:buNone/>
            </a:pPr>
            <a:r>
              <a:rPr lang="en-US" sz="3000">
                <a:latin typeface="Arial"/>
                <a:ea typeface="Arial"/>
                <a:cs typeface="Arial"/>
                <a:sym typeface="Arial"/>
              </a:rPr>
              <a:t>  Vista via vibrations</a:t>
            </a:r>
            <a:r>
              <a:rPr lang="en-US" sz="3000" b="0">
                <a:solidFill>
                  <a:srgbClr val="000000"/>
                </a:solidFill>
                <a:latin typeface="Arial"/>
                <a:ea typeface="Arial"/>
                <a:cs typeface="Arial"/>
                <a:sym typeface="Arial"/>
              </a:rPr>
              <a:t> </a:t>
            </a:r>
            <a:endParaRPr sz="3200" b="0">
              <a:solidFill>
                <a:srgbClr val="000000"/>
              </a:solidFill>
              <a:latin typeface="Calibri"/>
              <a:ea typeface="Calibri"/>
              <a:cs typeface="Calibri"/>
              <a:sym typeface="Calibri"/>
            </a:endParaRPr>
          </a:p>
          <a:p>
            <a:pPr marL="0" lvl="0" indent="0" algn="ctr" rtl="0">
              <a:lnSpc>
                <a:spcPct val="90000"/>
              </a:lnSpc>
              <a:spcBef>
                <a:spcPts val="640"/>
              </a:spcBef>
              <a:spcAft>
                <a:spcPts val="0"/>
              </a:spcAft>
              <a:buClr>
                <a:srgbClr val="4F81BD"/>
              </a:buClr>
              <a:buSzPts val="3200"/>
              <a:buNone/>
            </a:pPr>
            <a:br>
              <a:rPr lang="en-US" sz="3200" b="0">
                <a:solidFill>
                  <a:srgbClr val="4F81BD"/>
                </a:solidFill>
                <a:latin typeface="Arial"/>
                <a:ea typeface="Arial"/>
                <a:cs typeface="Arial"/>
                <a:sym typeface="Arial"/>
              </a:rPr>
            </a:br>
            <a:endParaRPr/>
          </a:p>
        </p:txBody>
      </p:sp>
      <p:sp>
        <p:nvSpPr>
          <p:cNvPr id="28" name="Google Shape;28;p1"/>
          <p:cNvSpPr txBox="1"/>
          <p:nvPr/>
        </p:nvSpPr>
        <p:spPr>
          <a:xfrm>
            <a:off x="187775" y="3959675"/>
            <a:ext cx="5343600" cy="2433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u="sng"/>
          </a:p>
          <a:p>
            <a:pPr marL="0" marR="0" lvl="0" indent="0" algn="l" rtl="0">
              <a:lnSpc>
                <a:spcPct val="100000"/>
              </a:lnSpc>
              <a:spcBef>
                <a:spcPts val="0"/>
              </a:spcBef>
              <a:spcAft>
                <a:spcPts val="0"/>
              </a:spcAft>
              <a:buClr>
                <a:srgbClr val="000000"/>
              </a:buClr>
              <a:buSzPts val="3200"/>
              <a:buFont typeface="Arial"/>
              <a:buNone/>
            </a:pPr>
            <a:r>
              <a:rPr lang="en-US" sz="3200" u="sng"/>
              <a:t>Deepika.E(1813013)</a:t>
            </a:r>
            <a:endParaRPr sz="3200" u="sng"/>
          </a:p>
          <a:p>
            <a:pPr marL="0" marR="0" lvl="0" indent="0" algn="ctr" rtl="0">
              <a:lnSpc>
                <a:spcPct val="100000"/>
              </a:lnSpc>
              <a:spcBef>
                <a:spcPts val="0"/>
              </a:spcBef>
              <a:spcAft>
                <a:spcPts val="0"/>
              </a:spcAft>
              <a:buClr>
                <a:srgbClr val="000000"/>
              </a:buClr>
              <a:buSzPts val="3200"/>
              <a:buFont typeface="Arial"/>
              <a:buNone/>
            </a:pPr>
            <a:endParaRPr sz="3200" u="sng"/>
          </a:p>
        </p:txBody>
      </p:sp>
      <p:sp>
        <p:nvSpPr>
          <p:cNvPr id="30" name="Google Shape;30;p1"/>
          <p:cNvSpPr txBox="1"/>
          <p:nvPr/>
        </p:nvSpPr>
        <p:spPr>
          <a:xfrm>
            <a:off x="0" y="1981200"/>
            <a:ext cx="9144000" cy="52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B. E. - Computer Science and Engineering  </a:t>
            </a:r>
            <a:endParaRPr/>
          </a:p>
        </p:txBody>
      </p:sp>
      <p:sp>
        <p:nvSpPr>
          <p:cNvPr id="31" name="Google Shape;31;p1"/>
          <p:cNvSpPr txBox="1"/>
          <p:nvPr/>
        </p:nvSpPr>
        <p:spPr>
          <a:xfrm>
            <a:off x="0" y="632460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a:t>
            </a:r>
            <a:endParaRPr/>
          </a:p>
        </p:txBody>
      </p:sp>
      <p:sp>
        <p:nvSpPr>
          <p:cNvPr id="32" name="Google Shape;32;p1"/>
          <p:cNvSpPr txBox="1"/>
          <p:nvPr/>
        </p:nvSpPr>
        <p:spPr>
          <a:xfrm>
            <a:off x="7010400" y="632460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a:p>
        </p:txBody>
      </p:sp>
      <p:sp>
        <p:nvSpPr>
          <p:cNvPr id="33" name="Google Shape;33;p1"/>
          <p:cNvSpPr txBox="1"/>
          <p:nvPr/>
        </p:nvSpPr>
        <p:spPr>
          <a:xfrm>
            <a:off x="308429" y="2808139"/>
            <a:ext cx="91440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
        <p:cNvGrpSpPr/>
        <p:nvPr/>
      </p:nvGrpSpPr>
      <p:grpSpPr>
        <a:xfrm>
          <a:off x="0" y="0"/>
          <a:ext cx="0" cy="0"/>
          <a:chOff x="0" y="0"/>
          <a:chExt cx="0" cy="0"/>
        </a:xfrm>
      </p:grpSpPr>
      <p:sp>
        <p:nvSpPr>
          <p:cNvPr id="104" name="Google Shape;104;p9"/>
          <p:cNvSpPr txBox="1"/>
          <p:nvPr/>
        </p:nvSpPr>
        <p:spPr>
          <a:xfrm>
            <a:off x="0" y="632460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a:t>
            </a:r>
            <a:endParaRPr/>
          </a:p>
        </p:txBody>
      </p:sp>
      <p:sp>
        <p:nvSpPr>
          <p:cNvPr id="105" name="Google Shape;105;p9"/>
          <p:cNvSpPr txBox="1"/>
          <p:nvPr/>
        </p:nvSpPr>
        <p:spPr>
          <a:xfrm>
            <a:off x="7010400" y="632460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10</a:t>
            </a:fld>
            <a:endParaRPr/>
          </a:p>
        </p:txBody>
      </p:sp>
      <p:sp>
        <p:nvSpPr>
          <p:cNvPr id="106" name="Google Shape;106;p9"/>
          <p:cNvSpPr txBox="1"/>
          <p:nvPr/>
        </p:nvSpPr>
        <p:spPr>
          <a:xfrm>
            <a:off x="0" y="2514600"/>
            <a:ext cx="9144000"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00000"/>
                </a:solidFill>
                <a:latin typeface="Arial"/>
                <a:ea typeface="Arial"/>
                <a:cs typeface="Arial"/>
                <a:sym typeface="Arial"/>
              </a:rPr>
              <a:t>Queries?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0"/>
        <p:cNvGrpSpPr/>
        <p:nvPr/>
      </p:nvGrpSpPr>
      <p:grpSpPr>
        <a:xfrm>
          <a:off x="0" y="0"/>
          <a:ext cx="0" cy="0"/>
          <a:chOff x="0" y="0"/>
          <a:chExt cx="0" cy="0"/>
        </a:xfrm>
      </p:grpSpPr>
      <p:sp>
        <p:nvSpPr>
          <p:cNvPr id="111" name="Google Shape;111;p10"/>
          <p:cNvSpPr txBox="1"/>
          <p:nvPr/>
        </p:nvSpPr>
        <p:spPr>
          <a:xfrm>
            <a:off x="0" y="632460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a:t>
            </a:r>
            <a:endParaRPr/>
          </a:p>
        </p:txBody>
      </p:sp>
      <p:sp>
        <p:nvSpPr>
          <p:cNvPr id="112" name="Google Shape;112;p10"/>
          <p:cNvSpPr txBox="1"/>
          <p:nvPr/>
        </p:nvSpPr>
        <p:spPr>
          <a:xfrm>
            <a:off x="7010400" y="632460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11</a:t>
            </a:fld>
            <a:endParaRPr/>
          </a:p>
        </p:txBody>
      </p:sp>
      <p:sp>
        <p:nvSpPr>
          <p:cNvPr id="113" name="Google Shape;113;p10"/>
          <p:cNvSpPr txBox="1"/>
          <p:nvPr/>
        </p:nvSpPr>
        <p:spPr>
          <a:xfrm>
            <a:off x="0" y="2514600"/>
            <a:ext cx="91440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a:t>                     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
        <p:cNvGrpSpPr/>
        <p:nvPr/>
      </p:nvGrpSpPr>
      <p:grpSpPr>
        <a:xfrm>
          <a:off x="0" y="0"/>
          <a:ext cx="0" cy="0"/>
          <a:chOff x="0" y="0"/>
          <a:chExt cx="0" cy="0"/>
        </a:xfrm>
      </p:grpSpPr>
      <p:sp>
        <p:nvSpPr>
          <p:cNvPr id="38" name="Google Shape;38;p2"/>
          <p:cNvSpPr txBox="1">
            <a:spLocks noGrp="1"/>
          </p:cNvSpPr>
          <p:nvPr>
            <p:ph type="ctrTitle"/>
          </p:nvPr>
        </p:nvSpPr>
        <p:spPr>
          <a:xfrm rot="450" flipH="1">
            <a:off x="770" y="601516"/>
            <a:ext cx="9167100" cy="1029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2400"/>
              <a:buFont typeface="Arial"/>
              <a:buNone/>
            </a:pPr>
            <a:r>
              <a:rPr lang="en-US"/>
              <a:t>                          ABSTRACT</a:t>
            </a:r>
            <a:endParaRPr/>
          </a:p>
        </p:txBody>
      </p:sp>
      <p:sp>
        <p:nvSpPr>
          <p:cNvPr id="39" name="Google Shape;39;p2"/>
          <p:cNvSpPr txBox="1"/>
          <p:nvPr/>
        </p:nvSpPr>
        <p:spPr>
          <a:xfrm>
            <a:off x="0" y="632460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a:t>
            </a:r>
            <a:endParaRPr/>
          </a:p>
        </p:txBody>
      </p:sp>
      <p:sp>
        <p:nvSpPr>
          <p:cNvPr id="40" name="Google Shape;40;p2"/>
          <p:cNvSpPr txBox="1"/>
          <p:nvPr/>
        </p:nvSpPr>
        <p:spPr>
          <a:xfrm>
            <a:off x="7010400" y="632460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a:p>
        </p:txBody>
      </p:sp>
      <p:sp>
        <p:nvSpPr>
          <p:cNvPr id="41" name="Google Shape;41;p2"/>
          <p:cNvSpPr txBox="1"/>
          <p:nvPr/>
        </p:nvSpPr>
        <p:spPr>
          <a:xfrm>
            <a:off x="0" y="1632025"/>
            <a:ext cx="9144000" cy="2490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a:t>The main objective of developing “VISTA VIA VIBERATIONS” is</a:t>
            </a:r>
            <a:endParaRPr sz="2400"/>
          </a:p>
          <a:p>
            <a:pPr marL="0" marR="0" lvl="0" indent="0" algn="l" rtl="0">
              <a:lnSpc>
                <a:spcPct val="100000"/>
              </a:lnSpc>
              <a:spcBef>
                <a:spcPts val="0"/>
              </a:spcBef>
              <a:spcAft>
                <a:spcPts val="0"/>
              </a:spcAft>
              <a:buClr>
                <a:srgbClr val="000000"/>
              </a:buClr>
              <a:buSzPts val="2400"/>
              <a:buFont typeface="Arial"/>
              <a:buNone/>
            </a:pPr>
            <a:r>
              <a:rPr lang="en-US" sz="2400"/>
              <a:t>to help the visually impaired to actually interact with the environment .The device will integrate a camera to view the </a:t>
            </a:r>
            <a:endParaRPr sz="2400"/>
          </a:p>
          <a:p>
            <a:pPr marL="0" marR="0" lvl="0" indent="0" algn="l" rtl="0">
              <a:lnSpc>
                <a:spcPct val="100000"/>
              </a:lnSpc>
              <a:spcBef>
                <a:spcPts val="0"/>
              </a:spcBef>
              <a:spcAft>
                <a:spcPts val="0"/>
              </a:spcAft>
              <a:buClr>
                <a:srgbClr val="000000"/>
              </a:buClr>
              <a:buSzPts val="2400"/>
              <a:buFont typeface="Arial"/>
              <a:buNone/>
            </a:pPr>
            <a:r>
              <a:rPr lang="en-US" sz="2400"/>
              <a:t>users environment and implement machine learning to </a:t>
            </a:r>
            <a:endParaRPr sz="2400"/>
          </a:p>
          <a:p>
            <a:pPr marL="0" marR="0" lvl="0" indent="0" algn="l" rtl="0">
              <a:lnSpc>
                <a:spcPct val="100000"/>
              </a:lnSpc>
              <a:spcBef>
                <a:spcPts val="0"/>
              </a:spcBef>
              <a:spcAft>
                <a:spcPts val="0"/>
              </a:spcAft>
              <a:buClr>
                <a:srgbClr val="000000"/>
              </a:buClr>
              <a:buSzPts val="2400"/>
              <a:buFont typeface="Arial"/>
              <a:buNone/>
            </a:pPr>
            <a:r>
              <a:rPr lang="en-US" sz="2400"/>
              <a:t>interpret this data as a collection of objects.It will also utilize a novel directional haptic feedback system,enabling interactions with objects.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
        <p:cNvGrpSpPr/>
        <p:nvPr/>
      </p:nvGrpSpPr>
      <p:grpSpPr>
        <a:xfrm>
          <a:off x="0" y="0"/>
          <a:ext cx="0" cy="0"/>
          <a:chOff x="0" y="0"/>
          <a:chExt cx="0" cy="0"/>
        </a:xfrm>
      </p:grpSpPr>
      <p:sp>
        <p:nvSpPr>
          <p:cNvPr id="46" name="Google Shape;46;p3"/>
          <p:cNvSpPr txBox="1">
            <a:spLocks noGrp="1"/>
          </p:cNvSpPr>
          <p:nvPr>
            <p:ph type="ctrTitle"/>
          </p:nvPr>
        </p:nvSpPr>
        <p:spPr>
          <a:xfrm>
            <a:off x="-142875" y="0"/>
            <a:ext cx="9144000" cy="8163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2400"/>
              <a:buFont typeface="Arial"/>
              <a:buNone/>
            </a:pPr>
            <a:r>
              <a:rPr lang="en-US" sz="2400" b="0">
                <a:solidFill>
                  <a:srgbClr val="000000"/>
                </a:solidFill>
                <a:latin typeface="Arial"/>
                <a:ea typeface="Arial"/>
                <a:cs typeface="Arial"/>
                <a:sym typeface="Arial"/>
              </a:rPr>
              <a:t>Existing System and its disadvantage </a:t>
            </a:r>
            <a:endParaRPr/>
          </a:p>
        </p:txBody>
      </p:sp>
      <p:sp>
        <p:nvSpPr>
          <p:cNvPr id="47" name="Google Shape;47;p3"/>
          <p:cNvSpPr txBox="1"/>
          <p:nvPr/>
        </p:nvSpPr>
        <p:spPr>
          <a:xfrm>
            <a:off x="0" y="632460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a:t>
            </a:r>
            <a:endParaRPr/>
          </a:p>
        </p:txBody>
      </p:sp>
      <p:sp>
        <p:nvSpPr>
          <p:cNvPr id="48" name="Google Shape;48;p3"/>
          <p:cNvSpPr txBox="1"/>
          <p:nvPr/>
        </p:nvSpPr>
        <p:spPr>
          <a:xfrm>
            <a:off x="7010400" y="632460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a:p>
        </p:txBody>
      </p:sp>
      <p:sp>
        <p:nvSpPr>
          <p:cNvPr id="49" name="Google Shape;49;p3"/>
          <p:cNvSpPr txBox="1"/>
          <p:nvPr/>
        </p:nvSpPr>
        <p:spPr>
          <a:xfrm>
            <a:off x="0" y="816300"/>
            <a:ext cx="9144000" cy="6041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1800"/>
              <a:t>An extensive review of existing solutions was conducted ,and a selection of which is presented here:</a:t>
            </a:r>
            <a:endParaRPr sz="1800"/>
          </a:p>
          <a:p>
            <a:pPr marL="0" marR="0" lvl="0" indent="0" algn="l" rtl="0">
              <a:lnSpc>
                <a:spcPct val="100000"/>
              </a:lnSpc>
              <a:spcBef>
                <a:spcPts val="0"/>
              </a:spcBef>
              <a:spcAft>
                <a:spcPts val="0"/>
              </a:spcAft>
              <a:buClr>
                <a:srgbClr val="000000"/>
              </a:buClr>
              <a:buSzPts val="2400"/>
              <a:buFont typeface="Arial"/>
              <a:buNone/>
            </a:pPr>
            <a:endParaRPr sz="1800"/>
          </a:p>
          <a:p>
            <a:pPr marL="0" marR="0" lvl="0" indent="0" algn="l" rtl="0">
              <a:lnSpc>
                <a:spcPct val="100000"/>
              </a:lnSpc>
              <a:spcBef>
                <a:spcPts val="0"/>
              </a:spcBef>
              <a:spcAft>
                <a:spcPts val="0"/>
              </a:spcAft>
              <a:buClr>
                <a:srgbClr val="000000"/>
              </a:buClr>
              <a:buSzPts val="2400"/>
              <a:buFont typeface="Arial"/>
              <a:buNone/>
            </a:pPr>
            <a:endParaRPr sz="1800"/>
          </a:p>
          <a:p>
            <a:pPr marL="0" marR="0" lvl="0" indent="0" algn="l" rtl="0">
              <a:lnSpc>
                <a:spcPct val="100000"/>
              </a:lnSpc>
              <a:spcBef>
                <a:spcPts val="0"/>
              </a:spcBef>
              <a:spcAft>
                <a:spcPts val="0"/>
              </a:spcAft>
              <a:buClr>
                <a:srgbClr val="000000"/>
              </a:buClr>
              <a:buSzPts val="2400"/>
              <a:buFont typeface="Arial"/>
              <a:buNone/>
            </a:pPr>
            <a:r>
              <a:rPr lang="en-US" sz="1900" b="1"/>
              <a:t>1.The  KNFB Reader </a:t>
            </a:r>
            <a:r>
              <a:rPr lang="en-US" sz="1800" b="1"/>
              <a:t>: </a:t>
            </a:r>
            <a:r>
              <a:rPr lang="en-US" sz="1800"/>
              <a:t>It is a text reader application for the blind. The user utilize a mobile device to take a picture of a document or other text source, and the app subsequently converts that text into speech or Braille</a:t>
            </a:r>
            <a:r>
              <a:rPr lang="en-US" sz="1800" b="1"/>
              <a:t>[knfbreader.com/the-app.]</a:t>
            </a:r>
            <a:endParaRPr sz="1800" b="1"/>
          </a:p>
          <a:p>
            <a:pPr marL="0" marR="0" lvl="0" indent="0" algn="l" rtl="0">
              <a:lnSpc>
                <a:spcPct val="100000"/>
              </a:lnSpc>
              <a:spcBef>
                <a:spcPts val="0"/>
              </a:spcBef>
              <a:spcAft>
                <a:spcPts val="0"/>
              </a:spcAft>
              <a:buClr>
                <a:srgbClr val="000000"/>
              </a:buClr>
              <a:buSzPts val="2400"/>
              <a:buFont typeface="Arial"/>
              <a:buNone/>
            </a:pPr>
            <a:endParaRPr sz="1800"/>
          </a:p>
          <a:p>
            <a:pPr marL="0" marR="0" lvl="0" indent="0" algn="l" rtl="0">
              <a:lnSpc>
                <a:spcPct val="100000"/>
              </a:lnSpc>
              <a:spcBef>
                <a:spcPts val="0"/>
              </a:spcBef>
              <a:spcAft>
                <a:spcPts val="0"/>
              </a:spcAft>
              <a:buClr>
                <a:srgbClr val="000000"/>
              </a:buClr>
              <a:buSzPts val="2400"/>
              <a:buFont typeface="Arial"/>
              <a:buNone/>
            </a:pPr>
            <a:r>
              <a:rPr lang="en-US" sz="1800" b="1"/>
              <a:t>Limitations:</a:t>
            </a:r>
            <a:endParaRPr sz="1800" b="1"/>
          </a:p>
          <a:p>
            <a:pPr marL="0" marR="0" lvl="0" indent="0" algn="l" rtl="0">
              <a:lnSpc>
                <a:spcPct val="100000"/>
              </a:lnSpc>
              <a:spcBef>
                <a:spcPts val="0"/>
              </a:spcBef>
              <a:spcAft>
                <a:spcPts val="0"/>
              </a:spcAft>
              <a:buClr>
                <a:srgbClr val="000000"/>
              </a:buClr>
              <a:buSzPts val="2400"/>
              <a:buFont typeface="Arial"/>
              <a:buNone/>
            </a:pPr>
            <a:r>
              <a:rPr lang="en-US" sz="1800"/>
              <a:t>                  Since this technology is only available in app form, a blind user must continuously hold their device out in front of them an awkward pose to maintain for long periods of time</a:t>
            </a:r>
            <a:endParaRPr sz="1800"/>
          </a:p>
          <a:p>
            <a:pPr marL="0" marR="0" lvl="0" indent="0" algn="l" rtl="0">
              <a:lnSpc>
                <a:spcPct val="100000"/>
              </a:lnSpc>
              <a:spcBef>
                <a:spcPts val="0"/>
              </a:spcBef>
              <a:spcAft>
                <a:spcPts val="0"/>
              </a:spcAft>
              <a:buClr>
                <a:srgbClr val="000000"/>
              </a:buClr>
              <a:buSzPts val="2400"/>
              <a:buFont typeface="Arial"/>
              <a:buNone/>
            </a:pPr>
            <a:endParaRPr sz="1800"/>
          </a:p>
          <a:p>
            <a:pPr marL="0" marR="0" lvl="0" indent="0" algn="l" rtl="0">
              <a:lnSpc>
                <a:spcPct val="100000"/>
              </a:lnSpc>
              <a:spcBef>
                <a:spcPts val="0"/>
              </a:spcBef>
              <a:spcAft>
                <a:spcPts val="0"/>
              </a:spcAft>
              <a:buClr>
                <a:srgbClr val="000000"/>
              </a:buClr>
              <a:buSzPts val="2400"/>
              <a:buFont typeface="Arial"/>
              <a:buNone/>
            </a:pPr>
            <a:endParaRPr sz="1800"/>
          </a:p>
          <a:p>
            <a:pPr marL="0" marR="0" lvl="0" indent="0" algn="l" rtl="0">
              <a:lnSpc>
                <a:spcPct val="100000"/>
              </a:lnSpc>
              <a:spcBef>
                <a:spcPts val="0"/>
              </a:spcBef>
              <a:spcAft>
                <a:spcPts val="0"/>
              </a:spcAft>
              <a:buClr>
                <a:srgbClr val="000000"/>
              </a:buClr>
              <a:buSzPts val="2400"/>
              <a:buFont typeface="Arial"/>
              <a:buNone/>
            </a:pPr>
            <a:r>
              <a:rPr lang="en-US" sz="1900" b="1"/>
              <a:t>2. LookTel Money Reader </a:t>
            </a:r>
            <a:r>
              <a:rPr lang="en-US" sz="1800" b="1"/>
              <a:t>: </a:t>
            </a:r>
            <a:r>
              <a:rPr lang="en-US" sz="1800"/>
              <a:t>Itis a service that calculates the amount of currency presents in an image of paper money.</a:t>
            </a:r>
            <a:endParaRPr sz="1800"/>
          </a:p>
          <a:p>
            <a:pPr marL="0" marR="0" lvl="0" indent="0" algn="l" rtl="0">
              <a:lnSpc>
                <a:spcPct val="100000"/>
              </a:lnSpc>
              <a:spcBef>
                <a:spcPts val="0"/>
              </a:spcBef>
              <a:spcAft>
                <a:spcPts val="0"/>
              </a:spcAft>
              <a:buClr>
                <a:srgbClr val="000000"/>
              </a:buClr>
              <a:buSzPts val="2400"/>
              <a:buFont typeface="Arial"/>
              <a:buNone/>
            </a:pPr>
            <a:r>
              <a:rPr lang="en-US" sz="1800" b="1"/>
              <a:t>[</a:t>
            </a:r>
            <a:r>
              <a:rPr lang="en-US" sz="1800" b="1" u="sng">
                <a:solidFill>
                  <a:schemeClr val="hlink"/>
                </a:solidFill>
                <a:hlinkClick r:id="rId3"/>
              </a:rPr>
              <a:t>www.looktel.com</a:t>
            </a:r>
            <a:r>
              <a:rPr lang="en-US" sz="1800" b="1"/>
              <a:t> /moneyreader.]</a:t>
            </a:r>
            <a:endParaRPr sz="1800" b="1"/>
          </a:p>
          <a:p>
            <a:pPr marL="0" marR="0" lvl="0" indent="0" algn="l" rtl="0">
              <a:lnSpc>
                <a:spcPct val="100000"/>
              </a:lnSpc>
              <a:spcBef>
                <a:spcPts val="0"/>
              </a:spcBef>
              <a:spcAft>
                <a:spcPts val="0"/>
              </a:spcAft>
              <a:buClr>
                <a:srgbClr val="000000"/>
              </a:buClr>
              <a:buSzPts val="2400"/>
              <a:buFont typeface="Arial"/>
              <a:buNone/>
            </a:pPr>
            <a:endParaRPr sz="1800" b="1"/>
          </a:p>
          <a:p>
            <a:pPr marL="0" marR="0" lvl="0" indent="0" algn="l" rtl="0">
              <a:lnSpc>
                <a:spcPct val="100000"/>
              </a:lnSpc>
              <a:spcBef>
                <a:spcPts val="0"/>
              </a:spcBef>
              <a:spcAft>
                <a:spcPts val="0"/>
              </a:spcAft>
              <a:buClr>
                <a:srgbClr val="000000"/>
              </a:buClr>
              <a:buSzPts val="2400"/>
              <a:buFont typeface="Arial"/>
              <a:buNone/>
            </a:pPr>
            <a:r>
              <a:rPr lang="en-US" sz="1800" b="1"/>
              <a:t>Limitations : </a:t>
            </a:r>
            <a:r>
              <a:rPr lang="en-US" sz="1800"/>
              <a:t>Inability to handle anything other than currency.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
        <p:cNvGrpSpPr/>
        <p:nvPr/>
      </p:nvGrpSpPr>
      <p:grpSpPr>
        <a:xfrm>
          <a:off x="0" y="0"/>
          <a:ext cx="0" cy="0"/>
          <a:chOff x="0" y="0"/>
          <a:chExt cx="0" cy="0"/>
        </a:xfrm>
      </p:grpSpPr>
      <p:sp>
        <p:nvSpPr>
          <p:cNvPr id="54" name="Google Shape;54;p4"/>
          <p:cNvSpPr txBox="1">
            <a:spLocks noGrp="1"/>
          </p:cNvSpPr>
          <p:nvPr>
            <p:ph type="ctrTitle"/>
          </p:nvPr>
        </p:nvSpPr>
        <p:spPr>
          <a:xfrm>
            <a:off x="0" y="0"/>
            <a:ext cx="9144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4F81BD"/>
              </a:buClr>
              <a:buSzPts val="2400"/>
              <a:buFont typeface="Arial"/>
              <a:buNone/>
            </a:pPr>
            <a:r>
              <a:rPr lang="en-US" sz="2400" b="0">
                <a:solidFill>
                  <a:srgbClr val="4F81BD"/>
                </a:solidFill>
                <a:latin typeface="Arial"/>
                <a:ea typeface="Arial"/>
                <a:cs typeface="Arial"/>
                <a:sym typeface="Arial"/>
              </a:rPr>
              <a:t>Objective of Proposed System</a:t>
            </a:r>
            <a:endParaRPr/>
          </a:p>
        </p:txBody>
      </p:sp>
      <p:sp>
        <p:nvSpPr>
          <p:cNvPr id="55" name="Google Shape;55;p4"/>
          <p:cNvSpPr txBox="1"/>
          <p:nvPr/>
        </p:nvSpPr>
        <p:spPr>
          <a:xfrm>
            <a:off x="0" y="632460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a:t>
            </a:r>
            <a:endParaRPr/>
          </a:p>
        </p:txBody>
      </p:sp>
      <p:sp>
        <p:nvSpPr>
          <p:cNvPr id="56" name="Google Shape;56;p4"/>
          <p:cNvSpPr txBox="1"/>
          <p:nvPr/>
        </p:nvSpPr>
        <p:spPr>
          <a:xfrm>
            <a:off x="7010400" y="632460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a:p>
        </p:txBody>
      </p:sp>
      <p:sp>
        <p:nvSpPr>
          <p:cNvPr id="57" name="Google Shape;57;p4"/>
          <p:cNvSpPr txBox="1"/>
          <p:nvPr/>
        </p:nvSpPr>
        <p:spPr>
          <a:xfrm>
            <a:off x="0" y="914400"/>
            <a:ext cx="9144000" cy="5514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1800"/>
              <a:t>The Raspberry Pi waits for a wake command form the user. This can come from either </a:t>
            </a:r>
            <a:endParaRPr sz="1800"/>
          </a:p>
          <a:p>
            <a:pPr marL="0" marR="0" lvl="0" indent="0" algn="l" rtl="0">
              <a:lnSpc>
                <a:spcPct val="100000"/>
              </a:lnSpc>
              <a:spcBef>
                <a:spcPts val="0"/>
              </a:spcBef>
              <a:spcAft>
                <a:spcPts val="0"/>
              </a:spcAft>
              <a:buClr>
                <a:srgbClr val="000000"/>
              </a:buClr>
              <a:buSzPts val="2400"/>
              <a:buFont typeface="Arial"/>
              <a:buNone/>
            </a:pPr>
            <a:r>
              <a:rPr lang="en-US" sz="1800"/>
              <a:t>saying the wakeword “Hey George” into the microphone of an Android phone running</a:t>
            </a:r>
            <a:endParaRPr sz="1800"/>
          </a:p>
          <a:p>
            <a:pPr marL="0" marR="0" lvl="0" indent="0" algn="l" rtl="0">
              <a:lnSpc>
                <a:spcPct val="100000"/>
              </a:lnSpc>
              <a:spcBef>
                <a:spcPts val="0"/>
              </a:spcBef>
              <a:spcAft>
                <a:spcPts val="0"/>
              </a:spcAft>
              <a:buClr>
                <a:srgbClr val="000000"/>
              </a:buClr>
              <a:buSzPts val="2400"/>
              <a:buFont typeface="Arial"/>
              <a:buNone/>
            </a:pPr>
            <a:r>
              <a:rPr lang="en-US" sz="1800"/>
              <a:t>our applications, or by placing a finger on the easy-to-find divot in the casing of the device . The user then verbalizes their command into the phone’s microphone, or long-presses the capacitive touch sensor to trigger a default scan of the environment.</a:t>
            </a:r>
            <a:endParaRPr sz="1800"/>
          </a:p>
          <a:p>
            <a:pPr marL="0" marR="0" lvl="0" indent="0" algn="l" rtl="0">
              <a:lnSpc>
                <a:spcPct val="100000"/>
              </a:lnSpc>
              <a:spcBef>
                <a:spcPts val="0"/>
              </a:spcBef>
              <a:spcAft>
                <a:spcPts val="0"/>
              </a:spcAft>
              <a:buClr>
                <a:srgbClr val="000000"/>
              </a:buClr>
              <a:buSzPts val="2400"/>
              <a:buFont typeface="Arial"/>
              <a:buNone/>
            </a:pPr>
            <a:r>
              <a:rPr lang="en-US" sz="1800"/>
              <a:t>This command is sent to the server to be relayed to the Raspberry Pi.</a:t>
            </a:r>
            <a:endParaRPr sz="1800"/>
          </a:p>
          <a:p>
            <a:pPr marL="0" marR="0" lvl="0" indent="0" algn="l" rtl="0">
              <a:lnSpc>
                <a:spcPct val="100000"/>
              </a:lnSpc>
              <a:spcBef>
                <a:spcPts val="0"/>
              </a:spcBef>
              <a:spcAft>
                <a:spcPts val="0"/>
              </a:spcAft>
              <a:buClr>
                <a:srgbClr val="000000"/>
              </a:buClr>
              <a:buSzPts val="2400"/>
              <a:buFont typeface="Arial"/>
              <a:buNone/>
            </a:pPr>
            <a:endParaRPr sz="1800"/>
          </a:p>
          <a:p>
            <a:pPr marL="0" marR="0" lvl="0" indent="0" algn="l" rtl="0">
              <a:lnSpc>
                <a:spcPct val="100000"/>
              </a:lnSpc>
              <a:spcBef>
                <a:spcPts val="0"/>
              </a:spcBef>
              <a:spcAft>
                <a:spcPts val="0"/>
              </a:spcAft>
              <a:buClr>
                <a:srgbClr val="000000"/>
              </a:buClr>
              <a:buSzPts val="2400"/>
              <a:buFont typeface="Arial"/>
              <a:buNone/>
            </a:pPr>
            <a:r>
              <a:rPr lang="en-US" sz="1800"/>
              <a:t>Once the Raspberry Pi receives the command from the server, it begins to execute the required action. First, the Raspberry Pi captures an image from the camera and converts </a:t>
            </a:r>
            <a:endParaRPr sz="1800"/>
          </a:p>
          <a:p>
            <a:pPr marL="0" marR="0" lvl="0" indent="0" algn="l" rtl="0">
              <a:lnSpc>
                <a:spcPct val="100000"/>
              </a:lnSpc>
              <a:spcBef>
                <a:spcPts val="0"/>
              </a:spcBef>
              <a:spcAft>
                <a:spcPts val="0"/>
              </a:spcAft>
              <a:buClr>
                <a:srgbClr val="000000"/>
              </a:buClr>
              <a:buSzPts val="2400"/>
              <a:buFont typeface="Arial"/>
              <a:buNone/>
            </a:pPr>
            <a:r>
              <a:rPr lang="en-US" sz="1800"/>
              <a:t>it into a base64 string to be sent back to the server which is sent back to the server which is sent to the user’s phone.The TensorFlow models is runned onto the user’s phone instead of relying on expensive cloud computing services. The user’s phone loads a TensorFlow instance to describe the sense or pinpoint a specific object.</a:t>
            </a:r>
            <a:endParaRPr sz="1800"/>
          </a:p>
          <a:p>
            <a:pPr marL="0" marR="0" lvl="0" indent="0" algn="l" rtl="0">
              <a:lnSpc>
                <a:spcPct val="100000"/>
              </a:lnSpc>
              <a:spcBef>
                <a:spcPts val="0"/>
              </a:spcBef>
              <a:spcAft>
                <a:spcPts val="0"/>
              </a:spcAft>
              <a:buClr>
                <a:srgbClr val="000000"/>
              </a:buClr>
              <a:buSzPts val="2400"/>
              <a:buFont typeface="Arial"/>
              <a:buNone/>
            </a:pPr>
            <a:endParaRPr sz="1800"/>
          </a:p>
          <a:p>
            <a:pPr marL="0" marR="0" lvl="0" indent="0" algn="l" rtl="0">
              <a:lnSpc>
                <a:spcPct val="100000"/>
              </a:lnSpc>
              <a:spcBef>
                <a:spcPts val="0"/>
              </a:spcBef>
              <a:spcAft>
                <a:spcPts val="0"/>
              </a:spcAft>
              <a:buClr>
                <a:srgbClr val="000000"/>
              </a:buClr>
              <a:buSzPts val="2400"/>
              <a:buFont typeface="Arial"/>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
        <p:cNvGrpSpPr/>
        <p:nvPr/>
      </p:nvGrpSpPr>
      <p:grpSpPr>
        <a:xfrm>
          <a:off x="0" y="0"/>
          <a:ext cx="0" cy="0"/>
          <a:chOff x="0" y="0"/>
          <a:chExt cx="0" cy="0"/>
        </a:xfrm>
      </p:grpSpPr>
      <p:sp>
        <p:nvSpPr>
          <p:cNvPr id="62" name="Google Shape;62;p5"/>
          <p:cNvSpPr txBox="1">
            <a:spLocks noGrp="1"/>
          </p:cNvSpPr>
          <p:nvPr>
            <p:ph type="ctrTitle"/>
          </p:nvPr>
        </p:nvSpPr>
        <p:spPr>
          <a:xfrm>
            <a:off x="0" y="0"/>
            <a:ext cx="9144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4F81BD"/>
              </a:buClr>
              <a:buSzPts val="2400"/>
              <a:buFont typeface="Arial"/>
              <a:buNone/>
            </a:pPr>
            <a:r>
              <a:rPr lang="en-US" sz="2400" b="0">
                <a:solidFill>
                  <a:srgbClr val="4F81BD"/>
                </a:solidFill>
                <a:latin typeface="Arial"/>
                <a:ea typeface="Arial"/>
                <a:cs typeface="Arial"/>
                <a:sym typeface="Arial"/>
              </a:rPr>
              <a:t>Advantages of Proposed System</a:t>
            </a:r>
            <a:endParaRPr/>
          </a:p>
        </p:txBody>
      </p:sp>
      <p:sp>
        <p:nvSpPr>
          <p:cNvPr id="63" name="Google Shape;63;p5"/>
          <p:cNvSpPr txBox="1"/>
          <p:nvPr/>
        </p:nvSpPr>
        <p:spPr>
          <a:xfrm>
            <a:off x="0" y="632460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a:t>
            </a:r>
            <a:endParaRPr/>
          </a:p>
        </p:txBody>
      </p:sp>
      <p:sp>
        <p:nvSpPr>
          <p:cNvPr id="64" name="Google Shape;64;p5"/>
          <p:cNvSpPr txBox="1"/>
          <p:nvPr/>
        </p:nvSpPr>
        <p:spPr>
          <a:xfrm>
            <a:off x="7010400" y="632460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a:p>
        </p:txBody>
      </p:sp>
      <p:sp>
        <p:nvSpPr>
          <p:cNvPr id="65" name="Google Shape;65;p5"/>
          <p:cNvSpPr txBox="1"/>
          <p:nvPr/>
        </p:nvSpPr>
        <p:spPr>
          <a:xfrm>
            <a:off x="0" y="914400"/>
            <a:ext cx="9144000" cy="541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1900" b="1"/>
              <a:t>1.NIGHTVISION: </a:t>
            </a:r>
            <a:r>
              <a:rPr lang="en-US" sz="1900"/>
              <a:t>By utilizing a special camera module without an InfraRed (IR) filter and then utilizing IR LEDs to shine on the camera’s target, we grant the blind </a:t>
            </a:r>
            <a:endParaRPr sz="1900"/>
          </a:p>
          <a:p>
            <a:pPr marL="0" marR="0" lvl="0" indent="0" algn="l" rtl="0">
              <a:lnSpc>
                <a:spcPct val="100000"/>
              </a:lnSpc>
              <a:spcBef>
                <a:spcPts val="0"/>
              </a:spcBef>
              <a:spcAft>
                <a:spcPts val="0"/>
              </a:spcAft>
              <a:buClr>
                <a:srgbClr val="000000"/>
              </a:buClr>
              <a:buSzPts val="2400"/>
              <a:buFont typeface="Arial"/>
              <a:buNone/>
            </a:pPr>
            <a:r>
              <a:rPr lang="en-US" sz="1900"/>
              <a:t>night vision.</a:t>
            </a:r>
            <a:endParaRPr sz="1900"/>
          </a:p>
          <a:p>
            <a:pPr marL="0" marR="0" lvl="0" indent="0" algn="l" rtl="0">
              <a:lnSpc>
                <a:spcPct val="100000"/>
              </a:lnSpc>
              <a:spcBef>
                <a:spcPts val="0"/>
              </a:spcBef>
              <a:spcAft>
                <a:spcPts val="0"/>
              </a:spcAft>
              <a:buClr>
                <a:srgbClr val="000000"/>
              </a:buClr>
              <a:buSzPts val="2400"/>
              <a:buFont typeface="Arial"/>
              <a:buNone/>
            </a:pPr>
            <a:endParaRPr sz="1900"/>
          </a:p>
          <a:p>
            <a:pPr marL="0" marR="0" lvl="0" indent="0" algn="l" rtl="0">
              <a:lnSpc>
                <a:spcPct val="100000"/>
              </a:lnSpc>
              <a:spcBef>
                <a:spcPts val="0"/>
              </a:spcBef>
              <a:spcAft>
                <a:spcPts val="0"/>
              </a:spcAft>
              <a:buClr>
                <a:srgbClr val="000000"/>
              </a:buClr>
              <a:buSzPts val="2400"/>
              <a:buFont typeface="Arial"/>
              <a:buNone/>
            </a:pPr>
            <a:r>
              <a:rPr lang="en-US" sz="1900" b="1"/>
              <a:t>2.DEPTH PERCEPTION: </a:t>
            </a:r>
            <a:r>
              <a:rPr lang="en-US" sz="1900"/>
              <a:t>The device is able to determine exactly how far away the desired target object is through stereoscopy. This will help to more carefully direct the blind user’s hand towards the target, and avoid collision.</a:t>
            </a:r>
            <a:endParaRPr sz="1900"/>
          </a:p>
          <a:p>
            <a:pPr marL="0" marR="0" lvl="0" indent="0" algn="l" rtl="0">
              <a:lnSpc>
                <a:spcPct val="100000"/>
              </a:lnSpc>
              <a:spcBef>
                <a:spcPts val="0"/>
              </a:spcBef>
              <a:spcAft>
                <a:spcPts val="0"/>
              </a:spcAft>
              <a:buClr>
                <a:srgbClr val="000000"/>
              </a:buClr>
              <a:buSzPts val="2400"/>
              <a:buFont typeface="Arial"/>
              <a:buNone/>
            </a:pPr>
            <a:endParaRPr sz="1900"/>
          </a:p>
          <a:p>
            <a:pPr marL="0" marR="0" lvl="0" indent="0" algn="l" rtl="0">
              <a:lnSpc>
                <a:spcPct val="100000"/>
              </a:lnSpc>
              <a:spcBef>
                <a:spcPts val="0"/>
              </a:spcBef>
              <a:spcAft>
                <a:spcPts val="0"/>
              </a:spcAft>
              <a:buClr>
                <a:srgbClr val="000000"/>
              </a:buClr>
              <a:buSzPts val="2400"/>
              <a:buFont typeface="Arial"/>
              <a:buNone/>
            </a:pPr>
            <a:r>
              <a:rPr lang="en-US" sz="1900" b="1"/>
              <a:t>3.SPECIAL CAMERA SETUP: </a:t>
            </a:r>
            <a:r>
              <a:rPr lang="en-US" sz="1900"/>
              <a:t>Through upgraded SainSmart camera, however, the Raspberry Pi is able to track objects with a 160-degree FOV.This allows the user to point “VISTA VIA VIBERATIONS” towards a cluttered table and be able to scan the entire desk at once, making device much easier to use.</a:t>
            </a:r>
            <a:endParaRPr sz="1900"/>
          </a:p>
          <a:p>
            <a:pPr marL="0" marR="0" lvl="0" indent="0" algn="l" rtl="0">
              <a:lnSpc>
                <a:spcPct val="100000"/>
              </a:lnSpc>
              <a:spcBef>
                <a:spcPts val="0"/>
              </a:spcBef>
              <a:spcAft>
                <a:spcPts val="0"/>
              </a:spcAft>
              <a:buClr>
                <a:srgbClr val="000000"/>
              </a:buClr>
              <a:buSzPts val="2400"/>
              <a:buFont typeface="Arial"/>
              <a:buNone/>
            </a:pPr>
            <a:endParaRPr sz="1900"/>
          </a:p>
          <a:p>
            <a:pPr marL="0" marR="0" lvl="0" indent="0" algn="l" rtl="0">
              <a:lnSpc>
                <a:spcPct val="100000"/>
              </a:lnSpc>
              <a:spcBef>
                <a:spcPts val="0"/>
              </a:spcBef>
              <a:spcAft>
                <a:spcPts val="0"/>
              </a:spcAft>
              <a:buClr>
                <a:srgbClr val="000000"/>
              </a:buClr>
              <a:buSzPts val="2400"/>
              <a:buFont typeface="Arial"/>
              <a:buNone/>
            </a:pPr>
            <a:r>
              <a:rPr lang="en-US" sz="1900" b="1"/>
              <a:t>4.GESTURE CONTROL:</a:t>
            </a:r>
            <a:r>
              <a:rPr lang="en-US" sz="1900"/>
              <a:t> Since voice input is not always possible in extremely loud or quiet surroundings,electromyography (EMG) sensors are used to provide an alternative input method for users.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
        <p:cNvGrpSpPr/>
        <p:nvPr/>
      </p:nvGrpSpPr>
      <p:grpSpPr>
        <a:xfrm>
          <a:off x="0" y="0"/>
          <a:ext cx="0" cy="0"/>
          <a:chOff x="0" y="0"/>
          <a:chExt cx="0" cy="0"/>
        </a:xfrm>
      </p:grpSpPr>
      <p:sp>
        <p:nvSpPr>
          <p:cNvPr id="70" name="Google Shape;70;p6"/>
          <p:cNvSpPr txBox="1">
            <a:spLocks noGrp="1"/>
          </p:cNvSpPr>
          <p:nvPr>
            <p:ph type="ctrTitle"/>
          </p:nvPr>
        </p:nvSpPr>
        <p:spPr>
          <a:xfrm>
            <a:off x="0" y="0"/>
            <a:ext cx="9144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4F81BD"/>
              </a:buClr>
              <a:buSzPts val="2400"/>
              <a:buFont typeface="Arial"/>
              <a:buNone/>
            </a:pPr>
            <a:r>
              <a:rPr lang="en-US" sz="2400" b="0">
                <a:solidFill>
                  <a:srgbClr val="4F81BD"/>
                </a:solidFill>
                <a:latin typeface="Arial"/>
                <a:ea typeface="Arial"/>
                <a:cs typeface="Arial"/>
                <a:sym typeface="Arial"/>
              </a:rPr>
              <a:t>Modules Description</a:t>
            </a:r>
            <a:endParaRPr/>
          </a:p>
        </p:txBody>
      </p:sp>
      <p:sp>
        <p:nvSpPr>
          <p:cNvPr id="71" name="Google Shape;71;p6"/>
          <p:cNvSpPr txBox="1"/>
          <p:nvPr/>
        </p:nvSpPr>
        <p:spPr>
          <a:xfrm>
            <a:off x="0" y="632460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a:t>
            </a:r>
            <a:endParaRPr/>
          </a:p>
        </p:txBody>
      </p:sp>
      <p:sp>
        <p:nvSpPr>
          <p:cNvPr id="72" name="Google Shape;72;p6"/>
          <p:cNvSpPr txBox="1"/>
          <p:nvPr/>
        </p:nvSpPr>
        <p:spPr>
          <a:xfrm>
            <a:off x="7010400" y="632460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a:p>
        </p:txBody>
      </p:sp>
      <p:sp>
        <p:nvSpPr>
          <p:cNvPr id="73" name="Google Shape;73;p6"/>
          <p:cNvSpPr txBox="1"/>
          <p:nvPr/>
        </p:nvSpPr>
        <p:spPr>
          <a:xfrm>
            <a:off x="0" y="914400"/>
            <a:ext cx="9144000" cy="5525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1"/>
              <a:t>HARDWARE REQUIREMENTS:</a:t>
            </a:r>
            <a:endParaRPr sz="2000" b="1"/>
          </a:p>
          <a:p>
            <a:pPr marL="0" marR="0" lvl="0" indent="0" algn="l" rtl="0">
              <a:lnSpc>
                <a:spcPct val="100000"/>
              </a:lnSpc>
              <a:spcBef>
                <a:spcPts val="0"/>
              </a:spcBef>
              <a:spcAft>
                <a:spcPts val="0"/>
              </a:spcAft>
              <a:buClr>
                <a:srgbClr val="000000"/>
              </a:buClr>
              <a:buSzPts val="2400"/>
              <a:buFont typeface="Arial"/>
              <a:buNone/>
            </a:pPr>
            <a:endParaRPr sz="2000" b="1"/>
          </a:p>
          <a:p>
            <a:pPr marL="0" marR="0" lvl="0" indent="0" algn="l" rtl="0">
              <a:lnSpc>
                <a:spcPct val="100000"/>
              </a:lnSpc>
              <a:spcBef>
                <a:spcPts val="0"/>
              </a:spcBef>
              <a:spcAft>
                <a:spcPts val="0"/>
              </a:spcAft>
              <a:buClr>
                <a:srgbClr val="000000"/>
              </a:buClr>
              <a:buSzPts val="2400"/>
              <a:buFont typeface="Arial"/>
              <a:buNone/>
            </a:pPr>
            <a:r>
              <a:rPr lang="en-US" sz="2000" b="1"/>
              <a:t>Raspberry Pi3:</a:t>
            </a:r>
            <a:endParaRPr sz="2000" b="1"/>
          </a:p>
          <a:p>
            <a:pPr marL="0" marR="0" lvl="0" indent="0" algn="l" rtl="0">
              <a:lnSpc>
                <a:spcPct val="100000"/>
              </a:lnSpc>
              <a:spcBef>
                <a:spcPts val="0"/>
              </a:spcBef>
              <a:spcAft>
                <a:spcPts val="0"/>
              </a:spcAft>
              <a:buClr>
                <a:srgbClr val="000000"/>
              </a:buClr>
              <a:buSzPts val="2400"/>
              <a:buFont typeface="Arial"/>
              <a:buNone/>
            </a:pPr>
            <a:r>
              <a:rPr lang="en-US" sz="2000" b="1"/>
              <a:t>                        </a:t>
            </a:r>
            <a:r>
              <a:rPr lang="en-US" sz="2000"/>
              <a:t>The Raspberry Pi 3 model B is a tiny credit card size computer. Just add a keyboard, mouse, display, power supply, micro SD card with installed Linux Distribution and you’ll have a fully fledged computer that can run applications from word processors and spreadsheets to games.</a:t>
            </a:r>
            <a:endParaRPr sz="2000"/>
          </a:p>
          <a:p>
            <a:pPr marL="0" marR="0" lvl="0" indent="0" algn="l" rtl="0">
              <a:lnSpc>
                <a:spcPct val="100000"/>
              </a:lnSpc>
              <a:spcBef>
                <a:spcPts val="0"/>
              </a:spcBef>
              <a:spcAft>
                <a:spcPts val="0"/>
              </a:spcAft>
              <a:buClr>
                <a:srgbClr val="000000"/>
              </a:buClr>
              <a:buSzPts val="2400"/>
              <a:buFont typeface="Arial"/>
              <a:buNone/>
            </a:pPr>
            <a:endParaRPr sz="2000" b="1"/>
          </a:p>
          <a:p>
            <a:pPr marL="0" marR="0" lvl="0" indent="0" algn="l" rtl="0">
              <a:lnSpc>
                <a:spcPct val="100000"/>
              </a:lnSpc>
              <a:spcBef>
                <a:spcPts val="0"/>
              </a:spcBef>
              <a:spcAft>
                <a:spcPts val="0"/>
              </a:spcAft>
              <a:buClr>
                <a:srgbClr val="000000"/>
              </a:buClr>
              <a:buSzPts val="2400"/>
              <a:buFont typeface="Arial"/>
              <a:buNone/>
            </a:pPr>
            <a:r>
              <a:rPr lang="en-US" sz="2000" b="1"/>
              <a:t>Camera Setup:</a:t>
            </a:r>
            <a:endParaRPr sz="2000" b="1"/>
          </a:p>
          <a:p>
            <a:pPr marL="0" marR="0" lvl="0" indent="0" algn="l" rtl="0">
              <a:lnSpc>
                <a:spcPct val="100000"/>
              </a:lnSpc>
              <a:spcBef>
                <a:spcPts val="0"/>
              </a:spcBef>
              <a:spcAft>
                <a:spcPts val="0"/>
              </a:spcAft>
              <a:buClr>
                <a:srgbClr val="000000"/>
              </a:buClr>
              <a:buSzPts val="2400"/>
              <a:buFont typeface="Arial"/>
              <a:buNone/>
            </a:pPr>
            <a:r>
              <a:rPr lang="en-US" sz="2000" b="1"/>
              <a:t>                         </a:t>
            </a:r>
            <a:r>
              <a:rPr lang="en-US" sz="2000"/>
              <a:t>The camera module is a custom designed easy plug and play for Raspberry Pi. It attaches to Raspberry Pi by way of one of the two small sockets on the board upper surface. This bus travels along the ribbon cable that attaches the camera board to the Pi. The sensor itself has a native resolution of 5 megapixel.</a:t>
            </a:r>
            <a:endParaRPr sz="2000"/>
          </a:p>
          <a:p>
            <a:pPr marL="0" marR="0" lvl="0" indent="0" algn="l" rtl="0">
              <a:lnSpc>
                <a:spcPct val="100000"/>
              </a:lnSpc>
              <a:spcBef>
                <a:spcPts val="0"/>
              </a:spcBef>
              <a:spcAft>
                <a:spcPts val="0"/>
              </a:spcAft>
              <a:buClr>
                <a:srgbClr val="000000"/>
              </a:buClr>
              <a:buSzPts val="2400"/>
              <a:buFont typeface="Arial"/>
              <a:buNone/>
            </a:pPr>
            <a:endParaRPr sz="2000"/>
          </a:p>
          <a:p>
            <a:pPr marL="0" marR="0" lvl="0" indent="0" algn="l" rtl="0">
              <a:lnSpc>
                <a:spcPct val="100000"/>
              </a:lnSpc>
              <a:spcBef>
                <a:spcPts val="0"/>
              </a:spcBef>
              <a:spcAft>
                <a:spcPts val="0"/>
              </a:spcAft>
              <a:buClr>
                <a:srgbClr val="000000"/>
              </a:buClr>
              <a:buSzPts val="2400"/>
              <a:buFont typeface="Arial"/>
              <a:buNone/>
            </a:pPr>
            <a:r>
              <a:rPr lang="en-US" sz="2000" b="1"/>
              <a:t>NIGHT VISION CAMERA:</a:t>
            </a:r>
            <a:endParaRPr sz="2000" b="1"/>
          </a:p>
          <a:p>
            <a:pPr marL="0" marR="0" lvl="0" indent="0" algn="l" rtl="0">
              <a:lnSpc>
                <a:spcPct val="100000"/>
              </a:lnSpc>
              <a:spcBef>
                <a:spcPts val="0"/>
              </a:spcBef>
              <a:spcAft>
                <a:spcPts val="0"/>
              </a:spcAft>
              <a:buClr>
                <a:srgbClr val="000000"/>
              </a:buClr>
              <a:buSzPts val="2400"/>
              <a:buFont typeface="Arial"/>
              <a:buNone/>
            </a:pPr>
            <a:r>
              <a:rPr lang="en-US" sz="2000"/>
              <a:t>                                          Camera with removed IR filter  allows usage at night also</a:t>
            </a:r>
            <a:r>
              <a:rPr lang="en-US" sz="2000" b="1"/>
              <a:t>(with IR lighting)</a:t>
            </a:r>
            <a:r>
              <a:rPr lang="en-US" sz="2000"/>
              <a:t>                         </a:t>
            </a:r>
            <a:endParaRPr sz="2000"/>
          </a:p>
          <a:p>
            <a:pPr marL="0" marR="0" lvl="0" indent="0" algn="l" rtl="0">
              <a:lnSpc>
                <a:spcPct val="100000"/>
              </a:lnSpc>
              <a:spcBef>
                <a:spcPts val="0"/>
              </a:spcBef>
              <a:spcAft>
                <a:spcPts val="0"/>
              </a:spcAft>
              <a:buClr>
                <a:srgbClr val="000000"/>
              </a:buClr>
              <a:buSzPts val="2400"/>
              <a:buFont typeface="Arial"/>
              <a:buNone/>
            </a:pPr>
            <a:r>
              <a:rPr lang="en-US" sz="2000" b="1"/>
              <a:t> </a:t>
            </a:r>
            <a:endParaRPr sz="20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7a32ead1c7_0_2"/>
          <p:cNvSpPr txBox="1">
            <a:spLocks noGrp="1"/>
          </p:cNvSpPr>
          <p:nvPr>
            <p:ph type="ctrTitle"/>
          </p:nvPr>
        </p:nvSpPr>
        <p:spPr>
          <a:xfrm>
            <a:off x="0" y="122900"/>
            <a:ext cx="4055700" cy="516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2400" b="1"/>
              <a:t>SOFTWARE REQUIREMENTS:</a:t>
            </a:r>
            <a:endParaRPr sz="2400" b="1"/>
          </a:p>
        </p:txBody>
      </p:sp>
      <p:sp>
        <p:nvSpPr>
          <p:cNvPr id="80" name="Google Shape;80;g7a32ead1c7_0_2"/>
          <p:cNvSpPr txBox="1">
            <a:spLocks noGrp="1"/>
          </p:cNvSpPr>
          <p:nvPr>
            <p:ph type="subTitle" idx="1"/>
          </p:nvPr>
        </p:nvSpPr>
        <p:spPr>
          <a:xfrm>
            <a:off x="0" y="540775"/>
            <a:ext cx="9144000" cy="6317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600" b="1"/>
              <a:t>Open CV:</a:t>
            </a:r>
            <a:endParaRPr sz="2600" b="1"/>
          </a:p>
          <a:p>
            <a:pPr marL="0" lvl="0" indent="0" algn="l" rtl="0">
              <a:spcBef>
                <a:spcPts val="360"/>
              </a:spcBef>
              <a:spcAft>
                <a:spcPts val="0"/>
              </a:spcAft>
              <a:buNone/>
            </a:pPr>
            <a:r>
              <a:rPr lang="en-US" sz="2600" b="1"/>
              <a:t>                </a:t>
            </a:r>
            <a:r>
              <a:rPr lang="en-US" sz="2600"/>
              <a:t>OpenCV is a cross-platform library using which we can develop real-time computer VISTA applications. It mainly focuses on image processing, video capture and analysis including features like face detection and object detection.</a:t>
            </a:r>
            <a:endParaRPr sz="2600"/>
          </a:p>
          <a:p>
            <a:pPr marL="0" lvl="0" indent="0" algn="l" rtl="0">
              <a:spcBef>
                <a:spcPts val="360"/>
              </a:spcBef>
              <a:spcAft>
                <a:spcPts val="0"/>
              </a:spcAft>
              <a:buNone/>
            </a:pPr>
            <a:endParaRPr sz="2600"/>
          </a:p>
          <a:p>
            <a:pPr marL="0" lvl="0" indent="0" algn="l" rtl="0">
              <a:spcBef>
                <a:spcPts val="360"/>
              </a:spcBef>
              <a:spcAft>
                <a:spcPts val="0"/>
              </a:spcAft>
              <a:buNone/>
            </a:pPr>
            <a:r>
              <a:rPr lang="en-US" sz="2600" b="1"/>
              <a:t>Raspberry Pi Raspbian:</a:t>
            </a:r>
            <a:endParaRPr sz="2600" b="1"/>
          </a:p>
          <a:p>
            <a:pPr marL="0" lvl="0" indent="0" algn="l" rtl="0">
              <a:spcBef>
                <a:spcPts val="360"/>
              </a:spcBef>
              <a:spcAft>
                <a:spcPts val="0"/>
              </a:spcAft>
              <a:buNone/>
            </a:pPr>
            <a:r>
              <a:rPr lang="en-US" sz="2600" b="1"/>
              <a:t>                                          </a:t>
            </a:r>
            <a:r>
              <a:rPr lang="en-US" sz="2600"/>
              <a:t>Raspbian an official operating system for all models of the Raspberry Pi.</a:t>
            </a:r>
            <a:endParaRPr sz="2600"/>
          </a:p>
          <a:p>
            <a:pPr marL="0" lvl="0" indent="0" algn="l" rtl="0">
              <a:spcBef>
                <a:spcPts val="360"/>
              </a:spcBef>
              <a:spcAft>
                <a:spcPts val="0"/>
              </a:spcAft>
              <a:buNone/>
            </a:pPr>
            <a:endParaRPr sz="2600"/>
          </a:p>
          <a:p>
            <a:pPr marL="0" lvl="0" indent="0" algn="l" rtl="0">
              <a:spcBef>
                <a:spcPts val="360"/>
              </a:spcBef>
              <a:spcAft>
                <a:spcPts val="0"/>
              </a:spcAft>
              <a:buNone/>
            </a:pPr>
            <a:r>
              <a:rPr lang="en-US" sz="2600" b="1"/>
              <a:t>Amazon web service AWS:</a:t>
            </a:r>
            <a:endParaRPr sz="2600" b="1"/>
          </a:p>
          <a:p>
            <a:pPr marL="0" lvl="0" indent="0" algn="l" rtl="0">
              <a:spcBef>
                <a:spcPts val="360"/>
              </a:spcBef>
              <a:spcAft>
                <a:spcPts val="0"/>
              </a:spcAft>
              <a:buNone/>
            </a:pPr>
            <a:r>
              <a:rPr lang="en-US" sz="2600" b="1"/>
              <a:t>                                               </a:t>
            </a:r>
            <a:r>
              <a:rPr lang="en-US" sz="2600"/>
              <a:t>It is a secure cloud services platform, offering compute power, database storage, content delivery and other functionality to help businesses scale and grow.</a:t>
            </a:r>
            <a:endParaRPr sz="2600"/>
          </a:p>
          <a:p>
            <a:pPr marL="0" lvl="0" indent="0" algn="l" rtl="0">
              <a:spcBef>
                <a:spcPts val="360"/>
              </a:spcBef>
              <a:spcAft>
                <a:spcPts val="0"/>
              </a:spcAft>
              <a:buNone/>
            </a:pPr>
            <a:endParaRPr sz="2600"/>
          </a:p>
          <a:p>
            <a:pPr marL="0" lvl="0" indent="0" algn="l" rtl="0">
              <a:spcBef>
                <a:spcPts val="360"/>
              </a:spcBef>
              <a:spcAft>
                <a:spcPts val="0"/>
              </a:spcAft>
              <a:buNone/>
            </a:pPr>
            <a:endParaRPr sz="2600"/>
          </a:p>
        </p:txBody>
      </p:sp>
      <p:sp>
        <p:nvSpPr>
          <p:cNvPr id="81" name="Google Shape;81;g7a32ead1c7_0_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5"/>
        <p:cNvGrpSpPr/>
        <p:nvPr/>
      </p:nvGrpSpPr>
      <p:grpSpPr>
        <a:xfrm>
          <a:off x="0" y="0"/>
          <a:ext cx="0" cy="0"/>
          <a:chOff x="0" y="0"/>
          <a:chExt cx="0" cy="0"/>
        </a:xfrm>
      </p:grpSpPr>
      <p:sp>
        <p:nvSpPr>
          <p:cNvPr id="86" name="Google Shape;86;p7"/>
          <p:cNvSpPr txBox="1">
            <a:spLocks noGrp="1"/>
          </p:cNvSpPr>
          <p:nvPr>
            <p:ph type="ctrTitle"/>
          </p:nvPr>
        </p:nvSpPr>
        <p:spPr>
          <a:xfrm>
            <a:off x="0" y="0"/>
            <a:ext cx="9144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4F81BD"/>
              </a:buClr>
              <a:buSzPts val="2400"/>
              <a:buFont typeface="Arial"/>
              <a:buNone/>
            </a:pPr>
            <a:r>
              <a:rPr lang="en-US" sz="2400" b="0">
                <a:solidFill>
                  <a:srgbClr val="4F81BD"/>
                </a:solidFill>
                <a:latin typeface="Arial"/>
                <a:ea typeface="Arial"/>
                <a:cs typeface="Arial"/>
                <a:sym typeface="Arial"/>
              </a:rPr>
              <a:t>System Architecture / Module diagram</a:t>
            </a:r>
            <a:endParaRPr/>
          </a:p>
        </p:txBody>
      </p:sp>
      <p:sp>
        <p:nvSpPr>
          <p:cNvPr id="87" name="Google Shape;87;p7"/>
          <p:cNvSpPr txBox="1"/>
          <p:nvPr/>
        </p:nvSpPr>
        <p:spPr>
          <a:xfrm>
            <a:off x="0" y="632460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a:t>
            </a:r>
            <a:endParaRPr/>
          </a:p>
        </p:txBody>
      </p:sp>
      <p:sp>
        <p:nvSpPr>
          <p:cNvPr id="88" name="Google Shape;88;p7"/>
          <p:cNvSpPr txBox="1"/>
          <p:nvPr/>
        </p:nvSpPr>
        <p:spPr>
          <a:xfrm>
            <a:off x="7010400" y="632460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a:p>
        </p:txBody>
      </p:sp>
      <p:sp>
        <p:nvSpPr>
          <p:cNvPr id="89" name="Google Shape;89;p7"/>
          <p:cNvSpPr txBox="1"/>
          <p:nvPr/>
        </p:nvSpPr>
        <p:spPr>
          <a:xfrm>
            <a:off x="0" y="914400"/>
            <a:ext cx="9144000"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a:p>
        </p:txBody>
      </p:sp>
      <p:pic>
        <p:nvPicPr>
          <p:cNvPr id="90" name="Google Shape;90;p7"/>
          <p:cNvPicPr preferRelativeResize="0"/>
          <p:nvPr/>
        </p:nvPicPr>
        <p:blipFill rotWithShape="1">
          <a:blip r:embed="rId3">
            <a:alphaModFix/>
          </a:blip>
          <a:srcRect r="8642"/>
          <a:stretch/>
        </p:blipFill>
        <p:spPr>
          <a:xfrm>
            <a:off x="122900" y="914400"/>
            <a:ext cx="3637949" cy="5410201"/>
          </a:xfrm>
          <a:prstGeom prst="rect">
            <a:avLst/>
          </a:prstGeom>
          <a:noFill/>
          <a:ln>
            <a:noFill/>
          </a:ln>
        </p:spPr>
      </p:pic>
      <p:pic>
        <p:nvPicPr>
          <p:cNvPr id="91" name="Google Shape;91;p7"/>
          <p:cNvPicPr preferRelativeResize="0"/>
          <p:nvPr/>
        </p:nvPicPr>
        <p:blipFill>
          <a:blip r:embed="rId4">
            <a:alphaModFix/>
          </a:blip>
          <a:stretch>
            <a:fillRect/>
          </a:stretch>
        </p:blipFill>
        <p:spPr>
          <a:xfrm>
            <a:off x="4768650" y="914400"/>
            <a:ext cx="3785425" cy="5282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5"/>
        <p:cNvGrpSpPr/>
        <p:nvPr/>
      </p:nvGrpSpPr>
      <p:grpSpPr>
        <a:xfrm>
          <a:off x="0" y="0"/>
          <a:ext cx="0" cy="0"/>
          <a:chOff x="0" y="0"/>
          <a:chExt cx="0" cy="0"/>
        </a:xfrm>
      </p:grpSpPr>
      <p:sp>
        <p:nvSpPr>
          <p:cNvPr id="96" name="Google Shape;96;p8"/>
          <p:cNvSpPr txBox="1">
            <a:spLocks noGrp="1"/>
          </p:cNvSpPr>
          <p:nvPr>
            <p:ph type="ctrTitle"/>
          </p:nvPr>
        </p:nvSpPr>
        <p:spPr>
          <a:xfrm>
            <a:off x="0" y="0"/>
            <a:ext cx="9144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4F81BD"/>
              </a:buClr>
              <a:buSzPts val="2400"/>
              <a:buFont typeface="Arial"/>
              <a:buNone/>
            </a:pPr>
            <a:r>
              <a:rPr lang="en-US" sz="2400" b="0">
                <a:solidFill>
                  <a:srgbClr val="4F81BD"/>
                </a:solidFill>
                <a:latin typeface="Arial"/>
                <a:ea typeface="Arial"/>
                <a:cs typeface="Arial"/>
                <a:sym typeface="Arial"/>
              </a:rPr>
              <a:t>References</a:t>
            </a:r>
            <a:endParaRPr/>
          </a:p>
        </p:txBody>
      </p:sp>
      <p:sp>
        <p:nvSpPr>
          <p:cNvPr id="97" name="Google Shape;97;p8"/>
          <p:cNvSpPr txBox="1"/>
          <p:nvPr/>
        </p:nvSpPr>
        <p:spPr>
          <a:xfrm>
            <a:off x="0" y="632460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a:t>
            </a:r>
            <a:endParaRPr/>
          </a:p>
        </p:txBody>
      </p:sp>
      <p:sp>
        <p:nvSpPr>
          <p:cNvPr id="98" name="Google Shape;98;p8"/>
          <p:cNvSpPr txBox="1"/>
          <p:nvPr/>
        </p:nvSpPr>
        <p:spPr>
          <a:xfrm>
            <a:off x="7010400" y="632460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a:p>
        </p:txBody>
      </p:sp>
      <p:sp>
        <p:nvSpPr>
          <p:cNvPr id="99" name="Google Shape;99;p8"/>
          <p:cNvSpPr txBox="1"/>
          <p:nvPr/>
        </p:nvSpPr>
        <p:spPr>
          <a:xfrm>
            <a:off x="0" y="914400"/>
            <a:ext cx="9144000" cy="5550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a:t>1.Kurzwell, Ray.”WHAT CAN KNFB Reader Do for You?” About KNFB Reader | KNFB Reader, KNFB Reader, knfbreader.com/the-app.</a:t>
            </a:r>
            <a:endParaRPr sz="2400"/>
          </a:p>
          <a:p>
            <a:pPr marL="0" marR="0" lvl="0" indent="0" algn="l" rtl="0">
              <a:lnSpc>
                <a:spcPct val="100000"/>
              </a:lnSpc>
              <a:spcBef>
                <a:spcPts val="0"/>
              </a:spcBef>
              <a:spcAft>
                <a:spcPts val="0"/>
              </a:spcAft>
              <a:buClr>
                <a:srgbClr val="000000"/>
              </a:buClr>
              <a:buSzPts val="2400"/>
              <a:buFont typeface="Arial"/>
              <a:buNone/>
            </a:pPr>
            <a:endParaRPr sz="2400"/>
          </a:p>
          <a:p>
            <a:pPr marL="0" marR="0" lvl="0" indent="0" algn="l" rtl="0">
              <a:lnSpc>
                <a:spcPct val="100000"/>
              </a:lnSpc>
              <a:spcBef>
                <a:spcPts val="0"/>
              </a:spcBef>
              <a:spcAft>
                <a:spcPts val="0"/>
              </a:spcAft>
              <a:buClr>
                <a:srgbClr val="000000"/>
              </a:buClr>
              <a:buSzPts val="2400"/>
              <a:buFont typeface="Arial"/>
              <a:buNone/>
            </a:pPr>
            <a:r>
              <a:rPr lang="en-US" sz="2400"/>
              <a:t>2.Soon-shiong, Patrick. “LookTel Products.” LookTel Money Reader, LookTel, </a:t>
            </a:r>
            <a:r>
              <a:rPr lang="en-US" sz="2400" u="sng">
                <a:solidFill>
                  <a:schemeClr val="hlink"/>
                </a:solidFill>
                <a:hlinkClick r:id="rId3"/>
              </a:rPr>
              <a:t>www.looktrl.com/moneyreader</a:t>
            </a:r>
            <a:r>
              <a:rPr lang="en-US" sz="2400"/>
              <a:t>.</a:t>
            </a:r>
            <a:endParaRPr sz="2400"/>
          </a:p>
          <a:p>
            <a:pPr marL="0" marR="0" lvl="0" indent="0" algn="l" rtl="0">
              <a:lnSpc>
                <a:spcPct val="100000"/>
              </a:lnSpc>
              <a:spcBef>
                <a:spcPts val="0"/>
              </a:spcBef>
              <a:spcAft>
                <a:spcPts val="0"/>
              </a:spcAft>
              <a:buClr>
                <a:srgbClr val="000000"/>
              </a:buClr>
              <a:buSzPts val="2400"/>
              <a:buFont typeface="Arial"/>
              <a:buNone/>
            </a:pPr>
            <a:endParaRPr sz="2400"/>
          </a:p>
          <a:p>
            <a:pPr marL="0" marR="0" lvl="0" indent="0" algn="l" rtl="0">
              <a:lnSpc>
                <a:spcPct val="100000"/>
              </a:lnSpc>
              <a:spcBef>
                <a:spcPts val="0"/>
              </a:spcBef>
              <a:spcAft>
                <a:spcPts val="0"/>
              </a:spcAft>
              <a:buClr>
                <a:srgbClr val="000000"/>
              </a:buClr>
              <a:buSzPts val="2400"/>
              <a:buFont typeface="Arial"/>
              <a:buNone/>
            </a:pPr>
            <a:r>
              <a:rPr lang="en-US" sz="2400"/>
              <a:t>3.”TapTapSee” - Blind and visually impaired Assistive </a:t>
            </a:r>
            <a:endParaRPr sz="2400"/>
          </a:p>
          <a:p>
            <a:pPr marL="0" marR="0" lvl="0" indent="0" algn="l" rtl="0">
              <a:lnSpc>
                <a:spcPct val="100000"/>
              </a:lnSpc>
              <a:spcBef>
                <a:spcPts val="0"/>
              </a:spcBef>
              <a:spcAft>
                <a:spcPts val="0"/>
              </a:spcAft>
              <a:buClr>
                <a:srgbClr val="000000"/>
              </a:buClr>
              <a:buSzPts val="2400"/>
              <a:buFont typeface="Arial"/>
              <a:buNone/>
            </a:pPr>
            <a:r>
              <a:rPr lang="en-US" sz="2400"/>
              <a:t>Technology - powder by cloudsight.ai Image recognition API, MIT,taptapseeapp.com/.</a:t>
            </a:r>
            <a:endParaRPr sz="2400"/>
          </a:p>
          <a:p>
            <a:pPr marL="0" marR="0" lvl="0" indent="0" algn="l" rtl="0">
              <a:lnSpc>
                <a:spcPct val="100000"/>
              </a:lnSpc>
              <a:spcBef>
                <a:spcPts val="0"/>
              </a:spcBef>
              <a:spcAft>
                <a:spcPts val="0"/>
              </a:spcAft>
              <a:buClr>
                <a:srgbClr val="000000"/>
              </a:buClr>
              <a:buSzPts val="2400"/>
              <a:buFont typeface="Arial"/>
              <a:buNone/>
            </a:pPr>
            <a:endParaRPr sz="2400"/>
          </a:p>
          <a:p>
            <a:pPr marL="0" marR="0" lvl="0" indent="0" algn="l" rtl="0">
              <a:lnSpc>
                <a:spcPct val="100000"/>
              </a:lnSpc>
              <a:spcBef>
                <a:spcPts val="0"/>
              </a:spcBef>
              <a:spcAft>
                <a:spcPts val="0"/>
              </a:spcAft>
              <a:buClr>
                <a:srgbClr val="000000"/>
              </a:buClr>
              <a:buSzPts val="2400"/>
              <a:buFont typeface="Arial"/>
              <a:buNone/>
            </a:pPr>
            <a:r>
              <a:rPr lang="en-US" sz="2400"/>
              <a:t>4.”BlindSight”- virtual eyes through Haptic FeedbackDeveloped by Devin Mui, JaiveerSingh, Jaimiejin, Jesse Liang www.hackster.io/team-blind</a:t>
            </a:r>
            <a:endParaRPr sz="2400"/>
          </a:p>
          <a:p>
            <a:pPr marL="0" marR="0" lvl="0" indent="0" algn="l" rtl="0">
              <a:lnSpc>
                <a:spcPct val="100000"/>
              </a:lnSpc>
              <a:spcBef>
                <a:spcPts val="0"/>
              </a:spcBef>
              <a:spcAft>
                <a:spcPts val="0"/>
              </a:spcAft>
              <a:buClr>
                <a:srgbClr val="000000"/>
              </a:buClr>
              <a:buSzPts val="2400"/>
              <a:buFont typeface="Arial"/>
              <a:buNone/>
            </a:pPr>
            <a:r>
              <a:rPr lang="en-US" sz="2400"/>
              <a:t> </a:t>
            </a:r>
            <a:endParaRPr/>
          </a:p>
        </p:txBody>
      </p:sp>
    </p:spTree>
  </p:cSld>
  <p:clrMapOvr>
    <a:masterClrMapping/>
  </p:clrMapOvr>
</p:sld>
</file>

<file path=ppt/theme/theme1.xml><?xml version="1.0" encoding="utf-8"?>
<a:theme xmlns:a="http://schemas.openxmlformats.org/drawingml/2006/main" name="默认设计模板">
  <a:themeElements>
    <a:clrScheme name="默认设计模板">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默认设计模板</vt:lpstr>
      <vt:lpstr>K. S. R. College of Engineering  (Autonomous) Affiliated to Anna University, Chennai &amp; Approved by AICTE, Delhi Accredited by NAAC with ‘A’ Grade and  Accredited by NBA K.S.R. Kalvi Nagar, Tiruchengode – 637215, Namakkal Dt. Tamilnadu.</vt:lpstr>
      <vt:lpstr>                          ABSTRACT</vt:lpstr>
      <vt:lpstr>Existing System and its disadvantage </vt:lpstr>
      <vt:lpstr>Objective of Proposed System</vt:lpstr>
      <vt:lpstr>Advantages of Proposed System</vt:lpstr>
      <vt:lpstr>Modules Description</vt:lpstr>
      <vt:lpstr>SOFTWARE REQUIREMENTS:</vt:lpstr>
      <vt:lpstr>System Architecture / Module diagram</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S. R. College of Engineering  (Autonomous) Affiliated to Anna University, Chennai &amp; Approved by AICTE, Delhi Accredited by NAAC with ‘A’ Grade and  Accredited by NBA K.S.R. Kalvi Nagar, Tiruchengode – 637215, Namakkal Dt. Tamilnadu.</dc:title>
  <dc:creator>admin</dc:creator>
  <cp:lastModifiedBy>Dhusanthan Rajendrakumar</cp:lastModifiedBy>
  <cp:revision>1</cp:revision>
  <dcterms:created xsi:type="dcterms:W3CDTF">2006-08-15T07:30:00Z</dcterms:created>
  <dcterms:modified xsi:type="dcterms:W3CDTF">2021-05-07T16:25:15Z</dcterms:modified>
</cp:coreProperties>
</file>