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handoutMasterIdLst>
    <p:handoutMasterId r:id="rId17"/>
  </p:handoutMasterIdLst>
  <p:sldIdLst>
    <p:sldId id="257" r:id="rId5"/>
    <p:sldId id="268" r:id="rId6"/>
    <p:sldId id="272" r:id="rId7"/>
    <p:sldId id="273" r:id="rId8"/>
    <p:sldId id="274" r:id="rId9"/>
    <p:sldId id="275" r:id="rId10"/>
    <p:sldId id="276" r:id="rId11"/>
    <p:sldId id="277" r:id="rId12"/>
    <p:sldId id="278" r:id="rId13"/>
    <p:sldId id="279" r:id="rId14"/>
    <p:sldId id="280"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7B41512-82C5-4AFF-96F7-C8489AAF19E8}">
          <p14:sldIdLst>
            <p14:sldId id="257"/>
            <p14:sldId id="268"/>
            <p14:sldId id="272"/>
            <p14:sldId id="273"/>
            <p14:sldId id="274"/>
            <p14:sldId id="275"/>
            <p14:sldId id="276"/>
            <p14:sldId id="277"/>
            <p14:sldId id="278"/>
            <p14:sldId id="279"/>
            <p14:sldId id="280"/>
          </p14:sldIdLst>
        </p14:section>
      </p14:sectionLst>
    </p:ex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4" d="100"/>
          <a:sy n="74" d="100"/>
        </p:scale>
        <p:origin x="582"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4/1/2022</c:v>
                </c:pt>
                <c:pt idx="1">
                  <c:v>5/2/2022</c:v>
                </c:pt>
                <c:pt idx="2">
                  <c:v>28/02/2022</c:v>
                </c:pt>
                <c:pt idx="3">
                  <c:v>22/03/2022</c:v>
                </c:pt>
              </c:strCache>
            </c:strRef>
          </c:cat>
          <c:val>
            <c:numRef>
              <c:f>Sheet1!$B$2:$B$5</c:f>
              <c:numCache>
                <c:formatCode>0%</c:formatCode>
                <c:ptCount val="4"/>
                <c:pt idx="0">
                  <c:v>0.2</c:v>
                </c:pt>
                <c:pt idx="1">
                  <c:v>0.5</c:v>
                </c:pt>
                <c:pt idx="2">
                  <c:v>0.7</c:v>
                </c:pt>
                <c:pt idx="3">
                  <c:v>1</c:v>
                </c:pt>
              </c:numCache>
            </c:numRef>
          </c:val>
        </c:ser>
        <c:ser>
          <c:idx val="1"/>
          <c:order val="1"/>
          <c:tx>
            <c:strRef>
              <c:f>Sheet1!$C$1</c:f>
              <c:strCache>
                <c:ptCount val="1"/>
                <c:pt idx="0">
                  <c:v>Column1</c:v>
                </c:pt>
              </c:strCache>
            </c:strRef>
          </c:tx>
          <c:spPr>
            <a:solidFill>
              <a:schemeClr val="accent2"/>
            </a:solidFill>
            <a:ln>
              <a:noFill/>
            </a:ln>
            <a:effectLst/>
          </c:spPr>
          <c:invertIfNegative val="0"/>
          <c:cat>
            <c:strRef>
              <c:f>Sheet1!$A$2:$A$5</c:f>
              <c:strCache>
                <c:ptCount val="4"/>
                <c:pt idx="0">
                  <c:v>4/1/2022</c:v>
                </c:pt>
                <c:pt idx="1">
                  <c:v>5/2/2022</c:v>
                </c:pt>
                <c:pt idx="2">
                  <c:v>28/02/2022</c:v>
                </c:pt>
                <c:pt idx="3">
                  <c:v>22/03/2022</c:v>
                </c:pt>
              </c:strCache>
            </c:strRef>
          </c:cat>
          <c:val>
            <c:numRef>
              <c:f>Sheet1!$C$2:$C$5</c:f>
              <c:numCache>
                <c:formatCode>General</c:formatCode>
                <c:ptCount val="4"/>
              </c:numCache>
            </c:numRef>
          </c:val>
        </c:ser>
        <c:ser>
          <c:idx val="2"/>
          <c:order val="2"/>
          <c:tx>
            <c:strRef>
              <c:f>Sheet1!$D$1</c:f>
              <c:strCache>
                <c:ptCount val="1"/>
                <c:pt idx="0">
                  <c:v>Column2</c:v>
                </c:pt>
              </c:strCache>
            </c:strRef>
          </c:tx>
          <c:spPr>
            <a:solidFill>
              <a:schemeClr val="accent3"/>
            </a:solidFill>
            <a:ln>
              <a:noFill/>
            </a:ln>
            <a:effectLst/>
          </c:spPr>
          <c:invertIfNegative val="0"/>
          <c:cat>
            <c:strRef>
              <c:f>Sheet1!$A$2:$A$5</c:f>
              <c:strCache>
                <c:ptCount val="4"/>
                <c:pt idx="0">
                  <c:v>4/1/2022</c:v>
                </c:pt>
                <c:pt idx="1">
                  <c:v>5/2/2022</c:v>
                </c:pt>
                <c:pt idx="2">
                  <c:v>28/02/2022</c:v>
                </c:pt>
                <c:pt idx="3">
                  <c:v>22/03/2022</c:v>
                </c:pt>
              </c:strCache>
            </c:strRef>
          </c:cat>
          <c:val>
            <c:numRef>
              <c:f>Sheet1!$D$2:$D$5</c:f>
              <c:numCache>
                <c:formatCode>General</c:formatCode>
                <c:ptCount val="4"/>
              </c:numCache>
            </c:numRef>
          </c:val>
        </c:ser>
        <c:dLbls>
          <c:showLegendKey val="0"/>
          <c:showVal val="0"/>
          <c:showCatName val="0"/>
          <c:showSerName val="0"/>
          <c:showPercent val="0"/>
          <c:showBubbleSize val="0"/>
        </c:dLbls>
        <c:gapWidth val="219"/>
        <c:overlap val="-27"/>
        <c:axId val="225342728"/>
        <c:axId val="190263192"/>
      </c:barChart>
      <c:catAx>
        <c:axId val="225342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90263192"/>
        <c:crosses val="autoZero"/>
        <c:auto val="1"/>
        <c:lblAlgn val="ctr"/>
        <c:lblOffset val="100"/>
        <c:noMultiLvlLbl val="0"/>
      </c:catAx>
      <c:valAx>
        <c:axId val="19026319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225342728"/>
        <c:crosses val="autoZero"/>
        <c:crossBetween val="between"/>
      </c:valAx>
      <c:spPr>
        <a:noFill/>
        <a:ln>
          <a:noFill/>
        </a:ln>
        <a:effectLst/>
      </c:spPr>
    </c:plotArea>
    <c:plotVisOnly val="1"/>
    <c:dispBlanksAs val="gap"/>
    <c:showDLblsOverMax val="0"/>
  </c:chart>
  <c:spPr>
    <a:noFill/>
    <a:ln>
      <a:noFill/>
    </a:ln>
    <a:effectLst/>
  </c:spPr>
  <c:txPr>
    <a:bodyPr/>
    <a:lstStyle/>
    <a:p>
      <a:pPr>
        <a:defRPr sz="1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4/7/2022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4/7/2022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4/7/2022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4/7/2022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4/7/2022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4/7/2022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4/7/2022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4/7/2022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4/7/2022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4/7/2022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4/7/2022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2435" y="457200"/>
            <a:ext cx="8735325" cy="2235200"/>
          </a:xfrm>
        </p:spPr>
        <p:txBody>
          <a:bodyPr>
            <a:normAutofit fontScale="90000"/>
          </a:bodyPr>
          <a:lstStyle/>
          <a:p>
            <a:r>
              <a:rPr lang="en-US" b="1" dirty="0">
                <a:latin typeface="Arial Narrow" panose="020B0606020202030204" pitchFamily="34" charset="0"/>
              </a:rPr>
              <a:t>Identification of Malicious Injection Attacks in Dense Rating and Co-visitation Behaviors </a:t>
            </a:r>
            <a:endParaRPr lang="en-US" dirty="0">
              <a:latin typeface="Arial Narrow" panose="020B0606020202030204" pitchFamily="34" charset="0"/>
            </a:endParaRPr>
          </a:p>
        </p:txBody>
      </p:sp>
      <p:sp>
        <p:nvSpPr>
          <p:cNvPr id="5" name="Subtitle 4"/>
          <p:cNvSpPr>
            <a:spLocks noGrp="1"/>
          </p:cNvSpPr>
          <p:nvPr>
            <p:ph type="subTitle" idx="1"/>
          </p:nvPr>
        </p:nvSpPr>
        <p:spPr>
          <a:xfrm>
            <a:off x="1065212" y="3048000"/>
            <a:ext cx="10210800" cy="1676400"/>
          </a:xfrm>
        </p:spPr>
        <p:txBody>
          <a:bodyPr>
            <a:normAutofit fontScale="55000" lnSpcReduction="20000"/>
          </a:bodyPr>
          <a:lstStyle/>
          <a:p>
            <a:endParaRPr lang="en-US" dirty="0"/>
          </a:p>
          <a:p>
            <a:r>
              <a:rPr lang="en-US" sz="4500" b="1" dirty="0" smtClean="0">
                <a:latin typeface="Arial Narrow" panose="020B0606020202030204" pitchFamily="34" charset="0"/>
              </a:rPr>
              <a:t>A23 </a:t>
            </a:r>
            <a:r>
              <a:rPr lang="en-US" sz="4500" b="1" dirty="0">
                <a:latin typeface="Arial Narrow" panose="020B0606020202030204" pitchFamily="34" charset="0"/>
              </a:rPr>
              <a:t>batch                         </a:t>
            </a:r>
            <a:r>
              <a:rPr lang="en-US" sz="4500" b="1" dirty="0" smtClean="0">
                <a:latin typeface="Arial Narrow" panose="020B0606020202030204" pitchFamily="34" charset="0"/>
              </a:rPr>
              <a:t>           Domain</a:t>
            </a:r>
            <a:r>
              <a:rPr lang="en-US" sz="4500" b="1" dirty="0">
                <a:latin typeface="Arial Narrow" panose="020B0606020202030204" pitchFamily="34" charset="0"/>
              </a:rPr>
              <a:t>: machine </a:t>
            </a:r>
            <a:r>
              <a:rPr lang="en-US" sz="4500" b="1" dirty="0" smtClean="0">
                <a:latin typeface="Arial Narrow" panose="020B0606020202030204" pitchFamily="34" charset="0"/>
              </a:rPr>
              <a:t>learning</a:t>
            </a:r>
          </a:p>
          <a:p>
            <a:endParaRPr lang="en-US" sz="4500" b="1" dirty="0">
              <a:latin typeface="Arial Narrow" panose="020B0606020202030204" pitchFamily="34" charset="0"/>
            </a:endParaRPr>
          </a:p>
          <a:p>
            <a:r>
              <a:rPr lang="en-US" sz="4500" b="1" dirty="0" err="1" smtClean="0">
                <a:latin typeface="Arial Narrow" panose="020B0606020202030204" pitchFamily="34" charset="0"/>
              </a:rPr>
              <a:t>Deepika.m</a:t>
            </a:r>
            <a:r>
              <a:rPr lang="en-US" sz="4500" b="1" dirty="0" smtClean="0">
                <a:latin typeface="Arial Narrow" panose="020B0606020202030204" pitchFamily="34" charset="0"/>
              </a:rPr>
              <a:t>  211418104045</a:t>
            </a:r>
          </a:p>
          <a:p>
            <a:endParaRPr lang="en-US" sz="4500" b="1" dirty="0" smtClean="0">
              <a:latin typeface="Arial Narrow" panose="020B0606020202030204" pitchFamily="34" charset="0"/>
            </a:endParaRPr>
          </a:p>
          <a:p>
            <a:r>
              <a:rPr lang="en-US" sz="4500" b="1" dirty="0" err="1" smtClean="0">
                <a:latin typeface="Arial Narrow" panose="020B0606020202030204" pitchFamily="34" charset="0"/>
              </a:rPr>
              <a:t>Aarthi.r</a:t>
            </a:r>
            <a:r>
              <a:rPr lang="en-US" sz="4500" b="1" dirty="0" smtClean="0">
                <a:latin typeface="Arial Narrow" panose="020B0606020202030204" pitchFamily="34" charset="0"/>
              </a:rPr>
              <a:t>     211418104003 </a:t>
            </a:r>
            <a:endParaRPr lang="en-US" sz="4500" b="1" dirty="0">
              <a:latin typeface="Arial Narrow" panose="020B0606020202030204" pitchFamily="34" charset="0"/>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609600"/>
            <a:ext cx="9980929" cy="487363"/>
          </a:xfrm>
        </p:spPr>
        <p:txBody>
          <a:bodyPr>
            <a:noAutofit/>
          </a:bodyPr>
          <a:lstStyle/>
          <a:p>
            <a:r>
              <a:rPr lang="en-US" sz="4900" b="1" dirty="0" smtClean="0"/>
              <a:t>Timeline Chart</a:t>
            </a:r>
            <a:endParaRPr lang="en-US" sz="4900"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2780144"/>
              </p:ext>
            </p:extLst>
          </p:nvPr>
        </p:nvGraphicFramePr>
        <p:xfrm>
          <a:off x="1218882" y="1524000"/>
          <a:ext cx="10284301" cy="4953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64838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41412" y="0"/>
            <a:ext cx="10360025" cy="1223962"/>
          </a:xfrm>
        </p:spPr>
        <p:txBody>
          <a:bodyPr>
            <a:normAutofit/>
          </a:bodyPr>
          <a:lstStyle/>
          <a:p>
            <a:r>
              <a:rPr lang="en-US" sz="4900" b="1" dirty="0" smtClean="0"/>
              <a:t>SDLC Model</a:t>
            </a:r>
            <a:endParaRPr lang="en-US" sz="4900" b="1" dirty="0"/>
          </a:p>
        </p:txBody>
      </p:sp>
      <p:pic>
        <p:nvPicPr>
          <p:cNvPr id="6" name="Picture 5"/>
          <p:cNvPicPr>
            <a:picLocks noChangeAspect="1"/>
          </p:cNvPicPr>
          <p:nvPr/>
        </p:nvPicPr>
        <p:blipFill>
          <a:blip r:embed="rId2"/>
          <a:stretch>
            <a:fillRect/>
          </a:stretch>
        </p:blipFill>
        <p:spPr>
          <a:xfrm>
            <a:off x="2741612" y="1461718"/>
            <a:ext cx="6705600" cy="5251189"/>
          </a:xfrm>
          <a:prstGeom prst="rect">
            <a:avLst/>
          </a:prstGeom>
        </p:spPr>
      </p:pic>
    </p:spTree>
    <p:extLst>
      <p:ext uri="{BB962C8B-B14F-4D97-AF65-F5344CB8AC3E}">
        <p14:creationId xmlns:p14="http://schemas.microsoft.com/office/powerpoint/2010/main" val="101985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900" b="1" dirty="0">
                <a:latin typeface="Arial Narrow" panose="020B0606020202030204" pitchFamily="34" charset="0"/>
                <a:cs typeface="Times New Roman" panose="02020603050405020304" pitchFamily="18" charset="0"/>
              </a:rPr>
              <a:t>Abstract</a:t>
            </a:r>
            <a:endParaRPr lang="en-US" sz="4900" dirty="0">
              <a:latin typeface="Arial Narrow" panose="020B0606020202030204" pitchFamily="34" charset="0"/>
            </a:endParaRPr>
          </a:p>
        </p:txBody>
      </p:sp>
      <p:sp>
        <p:nvSpPr>
          <p:cNvPr id="14" name="Content Placeholder 13"/>
          <p:cNvSpPr>
            <a:spLocks noGrp="1"/>
          </p:cNvSpPr>
          <p:nvPr>
            <p:ph idx="1"/>
          </p:nvPr>
        </p:nvSpPr>
        <p:spPr/>
        <p:txBody>
          <a:bodyPr>
            <a:normAutofit/>
          </a:bodyPr>
          <a:lstStyle/>
          <a:p>
            <a:r>
              <a:rPr lang="en-US" dirty="0">
                <a:latin typeface="Times New Roman" pitchFamily="18" charset="0"/>
                <a:cs typeface="Times New Roman" pitchFamily="18" charset="0"/>
              </a:rPr>
              <a:t>Personalized recommender systems are pervasive in different domains, ranging from e-commerce services, financial transaction systems to social networks</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In reality, recommender systems can also be deliberately manipulated by malicious users due to their fundamental vulnerabilities and openness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The </a:t>
            </a:r>
            <a:r>
              <a:rPr lang="en-US" dirty="0">
                <a:latin typeface="Times New Roman" pitchFamily="18" charset="0"/>
                <a:cs typeface="Times New Roman" pitchFamily="18" charset="0"/>
              </a:rPr>
              <a:t>detection </a:t>
            </a:r>
            <a:r>
              <a:rPr lang="en-US" dirty="0" smtClean="0">
                <a:latin typeface="Times New Roman" pitchFamily="18" charset="0"/>
                <a:cs typeface="Times New Roman" pitchFamily="18" charset="0"/>
              </a:rPr>
              <a:t>and prevention of these </a:t>
            </a:r>
            <a:r>
              <a:rPr lang="en-US" dirty="0">
                <a:latin typeface="Times New Roman" pitchFamily="18" charset="0"/>
                <a:cs typeface="Times New Roman" pitchFamily="18" charset="0"/>
              </a:rPr>
              <a:t>malicious threats including profile </a:t>
            </a:r>
            <a:r>
              <a:rPr lang="en-US" dirty="0" smtClean="0">
                <a:latin typeface="Times New Roman" pitchFamily="18" charset="0"/>
                <a:cs typeface="Times New Roman" pitchFamily="18" charset="0"/>
              </a:rPr>
              <a:t> injection </a:t>
            </a:r>
            <a:r>
              <a:rPr lang="en-US" dirty="0">
                <a:latin typeface="Times New Roman" pitchFamily="18" charset="0"/>
                <a:cs typeface="Times New Roman" pitchFamily="18" charset="0"/>
              </a:rPr>
              <a:t>attacks and co-visitation injection attacks is constrained by the challenging </a:t>
            </a:r>
            <a:r>
              <a:rPr lang="en-US" dirty="0" smtClean="0">
                <a:latin typeface="Times New Roman" pitchFamily="18" charset="0"/>
                <a:cs typeface="Times New Roman" pitchFamily="18" charset="0"/>
              </a:rPr>
              <a:t>issues. </a:t>
            </a:r>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900" b="1" dirty="0" smtClean="0">
                <a:latin typeface="Arial Narrow" panose="020B0606020202030204" pitchFamily="34" charset="0"/>
              </a:rPr>
              <a:t>Objective</a:t>
            </a:r>
            <a:endParaRPr lang="en-US" sz="4900" b="1" dirty="0">
              <a:latin typeface="Arial Narrow" panose="020B0606020202030204" pitchFamily="34" charset="0"/>
            </a:endParaRPr>
          </a:p>
        </p:txBody>
      </p:sp>
      <p:sp>
        <p:nvSpPr>
          <p:cNvPr id="14" name="Content Placeholder 13"/>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Malicious attackers either inject a sufficient number of well-designed fake profiles e.g., ratings and reviews into the systems and empirically rate higher scores termed push or promotion attacks or lower scores called nuke or demotion attacks toward targeted items, or inject fake co-visitations to the systems to spoof CRTs in order to manipulate recommendations shaking consumers’ confidence or reduce the quality of recommendation performance degradation as the attackers desire.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667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900" b="1" dirty="0" smtClean="0">
                <a:latin typeface="Arial Narrow" panose="020B0606020202030204" pitchFamily="34" charset="0"/>
              </a:rPr>
              <a:t>Scope of the project</a:t>
            </a:r>
            <a:endParaRPr lang="en-US" sz="4900" b="1" dirty="0">
              <a:latin typeface="Arial Narrow" panose="020B0606020202030204" pitchFamily="34" charset="0"/>
            </a:endParaRPr>
          </a:p>
        </p:txBody>
      </p:sp>
      <p:sp>
        <p:nvSpPr>
          <p:cNvPr id="14" name="Content Placeholder 13"/>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Personalization recommender systems have become a crucial component of various web services, such as Amazon, Trip Advisor, YouTube, </a:t>
            </a:r>
            <a:r>
              <a:rPr lang="en-US" dirty="0" err="1">
                <a:latin typeface="Times New Roman" panose="02020603050405020304" pitchFamily="18" charset="0"/>
                <a:cs typeface="Times New Roman" panose="02020603050405020304" pitchFamily="18" charset="0"/>
              </a:rPr>
              <a:t>Taobao</a:t>
            </a:r>
            <a:r>
              <a:rPr lang="en-US" dirty="0">
                <a:latin typeface="Times New Roman" panose="02020603050405020304" pitchFamily="18" charset="0"/>
                <a:cs typeface="Times New Roman" panose="02020603050405020304" pitchFamily="18" charset="0"/>
              </a:rPr>
              <a:t>, etc., which recommend a user items (e.g., clothes on Amazon, hotels on Trip Advisor) that match the user’s </a:t>
            </a:r>
            <a:r>
              <a:rPr lang="en-US" dirty="0" smtClean="0">
                <a:latin typeface="Times New Roman" panose="02020603050405020304" pitchFamily="18" charset="0"/>
                <a:cs typeface="Times New Roman" panose="02020603050405020304" pitchFamily="18" charset="0"/>
              </a:rPr>
              <a:t>preference</a:t>
            </a:r>
          </a:p>
          <a:p>
            <a:r>
              <a:rPr lang="en-US" dirty="0">
                <a:latin typeface="Times New Roman" panose="02020603050405020304" pitchFamily="18" charset="0"/>
                <a:cs typeface="Times New Roman" panose="02020603050405020304" pitchFamily="18" charset="0"/>
              </a:rPr>
              <a:t>In particular, collaborative recommendation techniques (CRTs), including UBCF, IBCF, co-visitation based, etc., have been developed in the past two decades. The underlying assumption of CRTs is that if two users have expressed similar interests in the past, they will share common interests in the future.</a:t>
            </a:r>
          </a:p>
          <a:p>
            <a:endParaRPr lang="en-US" dirty="0"/>
          </a:p>
        </p:txBody>
      </p:sp>
    </p:spTree>
    <p:extLst>
      <p:ext uri="{BB962C8B-B14F-4D97-AF65-F5344CB8AC3E}">
        <p14:creationId xmlns:p14="http://schemas.microsoft.com/office/powerpoint/2010/main" val="1006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900" b="1" dirty="0" smtClean="0">
                <a:latin typeface="Arial Narrow" panose="020B0606020202030204" pitchFamily="34" charset="0"/>
              </a:rPr>
              <a:t>Existing System</a:t>
            </a:r>
            <a:endParaRPr lang="en-US" sz="4900" b="1" dirty="0">
              <a:latin typeface="Arial Narrow" panose="020B0606020202030204" pitchFamily="34" charset="0"/>
            </a:endParaRPr>
          </a:p>
        </p:txBody>
      </p:sp>
      <p:sp>
        <p:nvSpPr>
          <p:cNvPr id="14" name="Content Placeholder 13"/>
          <p:cNvSpPr>
            <a:spLocks noGrp="1"/>
          </p:cNvSpPr>
          <p:nvPr>
            <p:ph idx="1"/>
          </p:nvPr>
        </p:nvSpPr>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Different potential arrangements have been concentrated to track down ways out to distinguish malignant infusion profiles and recreate an unadulterated land for recommender </a:t>
            </a:r>
            <a:r>
              <a:rPr lang="en-US" dirty="0" smtClean="0">
                <a:latin typeface="Times New Roman" panose="02020603050405020304" pitchFamily="18" charset="0"/>
                <a:cs typeface="Times New Roman" panose="02020603050405020304" pitchFamily="18" charset="0"/>
              </a:rPr>
              <a:t>frameworks</a:t>
            </a: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improvement of location execution for shielding noxious </a:t>
            </a:r>
            <a:r>
              <a:rPr lang="en-US" dirty="0" smtClean="0">
                <a:latin typeface="Times New Roman" panose="02020603050405020304" pitchFamily="18" charset="0"/>
                <a:cs typeface="Times New Roman" panose="02020603050405020304" pitchFamily="18" charset="0"/>
              </a:rPr>
              <a:t>dangers</a:t>
            </a:r>
            <a:r>
              <a:rPr lang="en-US" dirty="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Example:</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rofile </a:t>
            </a:r>
            <a:r>
              <a:rPr lang="en-US" dirty="0">
                <a:latin typeface="Times New Roman" panose="02020603050405020304" pitchFamily="18" charset="0"/>
                <a:cs typeface="Times New Roman" panose="02020603050405020304" pitchFamily="18" charset="0"/>
              </a:rPr>
              <a:t>infusion assaults and co-appearance infusion assaults is confined because of the difficult issues: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ifferent </a:t>
            </a:r>
            <a:r>
              <a:rPr lang="en-US" dirty="0">
                <a:latin typeface="Times New Roman" panose="02020603050405020304" pitchFamily="18" charset="0"/>
                <a:cs typeface="Times New Roman" panose="02020603050405020304" pitchFamily="18" charset="0"/>
              </a:rPr>
              <a:t>kinds of noxious assaults might be blended or coincided actually;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discriminative </a:t>
            </a:r>
            <a:r>
              <a:rPr lang="en-US" dirty="0">
                <a:latin typeface="Times New Roman" panose="02020603050405020304" pitchFamily="18" charset="0"/>
                <a:cs typeface="Times New Roman" panose="02020603050405020304" pitchFamily="18" charset="0"/>
              </a:rPr>
              <a:t>and enlightening portrayals in terms of characteristic ascribes and worldwide affiliation credits of rating and appearance practices are restricted;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t </a:t>
            </a:r>
            <a:r>
              <a:rPr lang="en-US" dirty="0">
                <a:latin typeface="Times New Roman" panose="02020603050405020304" pitchFamily="18" charset="0"/>
                <a:cs typeface="Times New Roman" panose="02020603050405020304" pitchFamily="18" charset="0"/>
              </a:rPr>
              <a:t>is hard to recognize moored things for co-appearance infusion assaults or chose things for profile infusion assaults  caused by the consistency of assault aims from target things.</a:t>
            </a:r>
          </a:p>
        </p:txBody>
      </p:sp>
    </p:spTree>
    <p:extLst>
      <p:ext uri="{BB962C8B-B14F-4D97-AF65-F5344CB8AC3E}">
        <p14:creationId xmlns:p14="http://schemas.microsoft.com/office/powerpoint/2010/main" val="127324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900" b="1" dirty="0" smtClean="0">
                <a:latin typeface="Arial Narrow" panose="020B0606020202030204" pitchFamily="34" charset="0"/>
              </a:rPr>
              <a:t>Disadvantages in the existing system</a:t>
            </a:r>
            <a:endParaRPr lang="en-US" sz="4900" b="1" dirty="0">
              <a:latin typeface="Arial Narrow" panose="020B0606020202030204" pitchFamily="34" charset="0"/>
            </a:endParaRPr>
          </a:p>
        </p:txBody>
      </p:sp>
      <p:sp>
        <p:nvSpPr>
          <p:cNvPr id="14" name="Content Placeholder 13"/>
          <p:cNvSpPr>
            <a:spLocks noGrp="1"/>
          </p:cNvSpPr>
          <p:nvPr>
            <p:ph idx="1"/>
          </p:nvPr>
        </p:nvSpPr>
        <p:spPr/>
        <p:txBody>
          <a:bodyPr>
            <a:normAutofit/>
          </a:bodyPr>
          <a:lstStyle/>
          <a:p>
            <a:pPr lvl="0">
              <a:buFont typeface="Calibri" panose="020F0502020204030204" pitchFamily="34" charset="0"/>
              <a:buChar char="ꓫ"/>
            </a:pPr>
            <a:r>
              <a:rPr lang="en-US" dirty="0" smtClean="0">
                <a:latin typeface="Times New Roman" panose="02020603050405020304" pitchFamily="18" charset="0"/>
                <a:cs typeface="Times New Roman" panose="02020603050405020304" pitchFamily="18" charset="0"/>
              </a:rPr>
              <a:t>Different </a:t>
            </a:r>
            <a:r>
              <a:rPr lang="en-US" dirty="0">
                <a:latin typeface="Times New Roman" panose="02020603050405020304" pitchFamily="18" charset="0"/>
                <a:cs typeface="Times New Roman" panose="02020603050405020304" pitchFamily="18" charset="0"/>
              </a:rPr>
              <a:t>types of malicious attacks mixed or coexisted in reality</a:t>
            </a:r>
          </a:p>
          <a:p>
            <a:pPr lvl="0">
              <a:buFont typeface="Calibri" panose="020F0502020204030204" pitchFamily="34" charset="0"/>
              <a:buChar char="ꓫ"/>
            </a:pPr>
            <a:r>
              <a:rPr lang="en-US" dirty="0">
                <a:latin typeface="Times New Roman" panose="02020603050405020304" pitchFamily="18" charset="0"/>
                <a:cs typeface="Times New Roman" panose="02020603050405020304" pitchFamily="18" charset="0"/>
              </a:rPr>
              <a:t>The discriminative and informative representations in terms of intrinsic attributes and global association attributes of rating and visitation behaviors are limited</a:t>
            </a:r>
          </a:p>
          <a:p>
            <a:pPr lvl="0">
              <a:buFont typeface="Calibri" panose="020F0502020204030204" pitchFamily="34" charset="0"/>
              <a:buChar char="ꓫ"/>
            </a:pPr>
            <a:r>
              <a:rPr lang="en-US" dirty="0">
                <a:latin typeface="Times New Roman" panose="02020603050405020304" pitchFamily="18" charset="0"/>
                <a:cs typeface="Times New Roman" panose="02020603050405020304" pitchFamily="18" charset="0"/>
              </a:rPr>
              <a:t>It is difficult to distinguish anchored items (for co-visitation injection attacks) or selected items (for profile injection attacks) caused by the consistency of attack intentions from target items.</a:t>
            </a:r>
          </a:p>
          <a:p>
            <a:pPr>
              <a:buFont typeface="Calibri" panose="020F0502020204030204" pitchFamily="34" charset="0"/>
              <a:buChar char="ꓫ"/>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0562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b="1" dirty="0" smtClean="0">
                <a:latin typeface="Arial Narrow" panose="020B0606020202030204" pitchFamily="34" charset="0"/>
              </a:rPr>
              <a:t>Proposed System</a:t>
            </a:r>
            <a:endParaRPr lang="en-US" sz="4900" b="1" dirty="0">
              <a:latin typeface="Arial Narrow" panose="020B0606020202030204"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a:t>
            </a:r>
            <a:r>
              <a:rPr lang="en-US" dirty="0" smtClean="0">
                <a:latin typeface="Times New Roman" panose="02020603050405020304" pitchFamily="18" charset="0"/>
                <a:cs typeface="Times New Roman" panose="02020603050405020304" pitchFamily="18" charset="0"/>
              </a:rPr>
              <a:t>e </a:t>
            </a:r>
            <a:r>
              <a:rPr lang="en-US" dirty="0">
                <a:latin typeface="Times New Roman" panose="02020603050405020304" pitchFamily="18" charset="0"/>
                <a:cs typeface="Times New Roman" panose="02020603050405020304" pitchFamily="18" charset="0"/>
              </a:rPr>
              <a:t>examine a brought together discovery approach to recognize malignant infusion assaults utilizing higher request contingent arbitrary fields (named IMIA-HCRF). To decrease the effect of upset information on boosting identification execution, right off the bat, we dissect the conveyance of both rating practices and co-appearance practices and observationally channel out upset information by executing both the development of conduct affiliation diagram and upgrade of thick practices. To fuse topological attributes of conduct affiliation connections and save the upside of conventional also, natural conduct highlights, we at that point investigate unary and pairwise traits of hubs (clients or things) in the built affiliation chart. </a:t>
            </a:r>
          </a:p>
          <a:p>
            <a:endParaRPr lang="en-US" dirty="0"/>
          </a:p>
        </p:txBody>
      </p:sp>
    </p:spTree>
    <p:extLst>
      <p:ext uri="{BB962C8B-B14F-4D97-AF65-F5344CB8AC3E}">
        <p14:creationId xmlns:p14="http://schemas.microsoft.com/office/powerpoint/2010/main" val="2035172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900" b="1" dirty="0" smtClean="0">
                <a:latin typeface="Arial Narrow" panose="020B0606020202030204" pitchFamily="34" charset="0"/>
              </a:rPr>
              <a:t>Naïve Bayes algorithm </a:t>
            </a:r>
            <a:endParaRPr lang="en-US" sz="4900" b="1" dirty="0">
              <a:latin typeface="Arial Narrow" panose="020B0606020202030204" pitchFamily="34"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It is a probabilistic classifier, which means it predicts on the basis of the probability of an object.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Naïve Bayes Classifier is one of the simple and most effective Classification algorithms which helps in building the fast machine learning models that can make quick predictions. </a:t>
            </a:r>
          </a:p>
        </p:txBody>
      </p:sp>
    </p:spTree>
    <p:extLst>
      <p:ext uri="{BB962C8B-B14F-4D97-AF65-F5344CB8AC3E}">
        <p14:creationId xmlns:p14="http://schemas.microsoft.com/office/powerpoint/2010/main" val="1986499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 xmlns:a16="http://schemas.microsoft.com/office/drawing/2014/main" xmlns:lc="http://schemas.openxmlformats.org/drawingml/2006/lockedCanvas" id="{1A8AB1F9-68FF-4169-AAC0-FA3C4C51D637}"/>
              </a:ext>
            </a:extLst>
          </p:cNvPr>
          <p:cNvCxnSpPr/>
          <p:nvPr/>
        </p:nvCxnSpPr>
        <p:spPr>
          <a:xfrm>
            <a:off x="3629993" y="1515844"/>
            <a:ext cx="972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 xmlns:a16="http://schemas.microsoft.com/office/drawing/2014/main" xmlns:lc="http://schemas.openxmlformats.org/drawingml/2006/lockedCanvas" id="{B011AC8F-D8AC-4707-8B6A-EF2C2476FFE6}"/>
              </a:ext>
            </a:extLst>
          </p:cNvPr>
          <p:cNvSpPr/>
          <p:nvPr/>
        </p:nvSpPr>
        <p:spPr>
          <a:xfrm>
            <a:off x="4602145" y="1318527"/>
            <a:ext cx="1915427" cy="394635"/>
          </a:xfrm>
          <a:prstGeom prst="rect">
            <a:avLst/>
          </a:prstGeom>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b="1" dirty="0">
                <a:latin typeface="Arial Narrow" panose="020B0606020202030204" pitchFamily="34" charset="0"/>
              </a:rPr>
              <a:t>Reviews</a:t>
            </a:r>
            <a:r>
              <a:rPr lang="en-US" dirty="0">
                <a:latin typeface="Arial Narrow" panose="020B0606020202030204" pitchFamily="34" charset="0"/>
              </a:rPr>
              <a:t> </a:t>
            </a:r>
            <a:r>
              <a:rPr lang="en-US" b="1" dirty="0">
                <a:latin typeface="Arial Narrow" panose="020B0606020202030204" pitchFamily="34" charset="0"/>
              </a:rPr>
              <a:t>crawling</a:t>
            </a:r>
            <a:endParaRPr lang="en-IN" b="1" dirty="0">
              <a:latin typeface="Arial Narrow" panose="020B0606020202030204" pitchFamily="34" charset="0"/>
            </a:endParaRPr>
          </a:p>
        </p:txBody>
      </p:sp>
      <p:cxnSp>
        <p:nvCxnSpPr>
          <p:cNvPr id="6" name="Straight Arrow Connector 5">
            <a:extLst>
              <a:ext uri="{FF2B5EF4-FFF2-40B4-BE49-F238E27FC236}">
                <a16:creationId xmlns="" xmlns:a16="http://schemas.microsoft.com/office/drawing/2014/main" xmlns:lc="http://schemas.openxmlformats.org/drawingml/2006/lockedCanvas" id="{FC59D171-7D37-4ECF-8A20-536BC0522965}"/>
              </a:ext>
            </a:extLst>
          </p:cNvPr>
          <p:cNvCxnSpPr/>
          <p:nvPr/>
        </p:nvCxnSpPr>
        <p:spPr>
          <a:xfrm>
            <a:off x="6531342" y="1443053"/>
            <a:ext cx="12994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Cylinder 8">
            <a:extLst>
              <a:ext uri="{FF2B5EF4-FFF2-40B4-BE49-F238E27FC236}">
                <a16:creationId xmlns="" xmlns:a16="http://schemas.microsoft.com/office/drawing/2014/main" xmlns:lc="http://schemas.openxmlformats.org/drawingml/2006/lockedCanvas" id="{D819DB2E-A3FE-4813-9673-F323BB760054}"/>
              </a:ext>
            </a:extLst>
          </p:cNvPr>
          <p:cNvSpPr/>
          <p:nvPr/>
        </p:nvSpPr>
        <p:spPr>
          <a:xfrm>
            <a:off x="7904370" y="992221"/>
            <a:ext cx="1174282" cy="837397"/>
          </a:xfrm>
          <a:prstGeom prst="can">
            <a:avLst/>
          </a:prstGeom>
        </p:spPr>
        <p:style>
          <a:lnRef idx="1">
            <a:schemeClr val="accent5"/>
          </a:lnRef>
          <a:fillRef idx="3">
            <a:schemeClr val="accent5"/>
          </a:fillRef>
          <a:effectRef idx="2">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latin typeface="Arial Narrow" panose="020B0606020202030204" pitchFamily="34" charset="0"/>
              </a:rPr>
              <a:t>DB</a:t>
            </a:r>
            <a:endParaRPr lang="en-IN" b="1" dirty="0">
              <a:latin typeface="Arial Narrow" panose="020B0606020202030204" pitchFamily="34" charset="0"/>
            </a:endParaRPr>
          </a:p>
        </p:txBody>
      </p:sp>
      <p:cxnSp>
        <p:nvCxnSpPr>
          <p:cNvPr id="8" name="Straight Arrow Connector 7">
            <a:extLst>
              <a:ext uri="{FF2B5EF4-FFF2-40B4-BE49-F238E27FC236}">
                <a16:creationId xmlns="" xmlns:a16="http://schemas.microsoft.com/office/drawing/2014/main" xmlns:lc="http://schemas.openxmlformats.org/drawingml/2006/lockedCanvas" id="{72DDADC3-C1F0-441E-B118-C0E14D42CDC4}"/>
              </a:ext>
            </a:extLst>
          </p:cNvPr>
          <p:cNvCxnSpPr/>
          <p:nvPr/>
        </p:nvCxnSpPr>
        <p:spPr>
          <a:xfrm>
            <a:off x="8481886" y="1829618"/>
            <a:ext cx="0" cy="404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 xmlns:a16="http://schemas.microsoft.com/office/drawing/2014/main" xmlns:lc="http://schemas.openxmlformats.org/drawingml/2006/lockedCanvas" id="{5FD26AA0-D17E-4094-9F18-AF3C40F252B5}"/>
              </a:ext>
            </a:extLst>
          </p:cNvPr>
          <p:cNvSpPr/>
          <p:nvPr/>
        </p:nvSpPr>
        <p:spPr>
          <a:xfrm>
            <a:off x="7904370" y="2233879"/>
            <a:ext cx="1318658" cy="481263"/>
          </a:xfrm>
          <a:prstGeom prst="rect">
            <a:avLst/>
          </a:prstGeom>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b="1" dirty="0">
                <a:latin typeface="Arial Narrow" panose="020B0606020202030204" pitchFamily="34" charset="0"/>
              </a:rPr>
              <a:t>Processing</a:t>
            </a:r>
            <a:r>
              <a:rPr lang="en-US" dirty="0"/>
              <a:t> </a:t>
            </a:r>
            <a:endParaRPr lang="en-IN" dirty="0"/>
          </a:p>
        </p:txBody>
      </p:sp>
      <p:cxnSp>
        <p:nvCxnSpPr>
          <p:cNvPr id="10" name="Straight Arrow Connector 9">
            <a:extLst>
              <a:ext uri="{FF2B5EF4-FFF2-40B4-BE49-F238E27FC236}">
                <a16:creationId xmlns="" xmlns:a16="http://schemas.microsoft.com/office/drawing/2014/main" xmlns:lc="http://schemas.openxmlformats.org/drawingml/2006/lockedCanvas" id="{1819F579-4D1D-4493-8D48-7EFD8F81BC37}"/>
              </a:ext>
            </a:extLst>
          </p:cNvPr>
          <p:cNvCxnSpPr/>
          <p:nvPr/>
        </p:nvCxnSpPr>
        <p:spPr>
          <a:xfrm>
            <a:off x="7663739" y="3728971"/>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 xmlns:a16="http://schemas.microsoft.com/office/drawing/2014/main" xmlns:lc="http://schemas.openxmlformats.org/drawingml/2006/lockedCanvas" id="{DEB750FE-4997-4FC0-873B-66F8B540C2EE}"/>
              </a:ext>
            </a:extLst>
          </p:cNvPr>
          <p:cNvCxnSpPr>
            <a:cxnSpLocks/>
          </p:cNvCxnSpPr>
          <p:nvPr/>
        </p:nvCxnSpPr>
        <p:spPr>
          <a:xfrm>
            <a:off x="8515572" y="2715142"/>
            <a:ext cx="0" cy="320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 xmlns:a16="http://schemas.microsoft.com/office/drawing/2014/main" xmlns:lc="http://schemas.openxmlformats.org/drawingml/2006/lockedCanvas" id="{511962DC-250A-4ED9-B1DF-B6F689BAE3F5}"/>
              </a:ext>
            </a:extLst>
          </p:cNvPr>
          <p:cNvSpPr/>
          <p:nvPr/>
        </p:nvSpPr>
        <p:spPr>
          <a:xfrm>
            <a:off x="7557861" y="2968575"/>
            <a:ext cx="1925039" cy="27792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b="1" dirty="0">
              <a:latin typeface="Arial Narrow" panose="020B0606020202030204" pitchFamily="34" charset="0"/>
            </a:endParaRPr>
          </a:p>
        </p:txBody>
      </p:sp>
      <p:sp>
        <p:nvSpPr>
          <p:cNvPr id="13" name="Rectangle 12">
            <a:extLst>
              <a:ext uri="{FF2B5EF4-FFF2-40B4-BE49-F238E27FC236}">
                <a16:creationId xmlns="" xmlns:a16="http://schemas.microsoft.com/office/drawing/2014/main" xmlns:lc="http://schemas.openxmlformats.org/drawingml/2006/lockedCanvas" id="{92645484-F465-47AB-AF40-90C6EB70294A}"/>
              </a:ext>
            </a:extLst>
          </p:cNvPr>
          <p:cNvSpPr/>
          <p:nvPr/>
        </p:nvSpPr>
        <p:spPr>
          <a:xfrm>
            <a:off x="7663739" y="3196405"/>
            <a:ext cx="1722920" cy="48124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latin typeface="Arial Narrow" panose="020B0606020202030204" pitchFamily="34" charset="0"/>
              </a:rPr>
              <a:t>Review</a:t>
            </a:r>
            <a:r>
              <a:rPr lang="en-US" dirty="0"/>
              <a:t> </a:t>
            </a:r>
            <a:r>
              <a:rPr lang="en-US" b="1" dirty="0">
                <a:latin typeface="Arial Narrow" panose="020B0606020202030204" pitchFamily="34" charset="0"/>
              </a:rPr>
              <a:t>linguistic</a:t>
            </a:r>
            <a:endParaRPr lang="en-IN" b="1" dirty="0">
              <a:latin typeface="Arial Narrow" panose="020B0606020202030204" pitchFamily="34" charset="0"/>
            </a:endParaRPr>
          </a:p>
        </p:txBody>
      </p:sp>
      <p:sp>
        <p:nvSpPr>
          <p:cNvPr id="14" name="Rectangle 13">
            <a:extLst>
              <a:ext uri="{FF2B5EF4-FFF2-40B4-BE49-F238E27FC236}">
                <a16:creationId xmlns="" xmlns:a16="http://schemas.microsoft.com/office/drawing/2014/main" xmlns:lc="http://schemas.openxmlformats.org/drawingml/2006/lockedCanvas" id="{D68DD43C-CAE8-423D-B5BF-D6F634C01C3D}"/>
              </a:ext>
            </a:extLst>
          </p:cNvPr>
          <p:cNvSpPr/>
          <p:nvPr/>
        </p:nvSpPr>
        <p:spPr>
          <a:xfrm>
            <a:off x="7692613" y="3854099"/>
            <a:ext cx="1645918" cy="48124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latin typeface="Arial Narrow" panose="020B0606020202030204" pitchFamily="34" charset="0"/>
              </a:rPr>
              <a:t>User</a:t>
            </a:r>
            <a:r>
              <a:rPr lang="en-US" dirty="0"/>
              <a:t> </a:t>
            </a:r>
            <a:r>
              <a:rPr lang="en-US" b="1" dirty="0">
                <a:latin typeface="Arial Narrow" panose="020B0606020202030204" pitchFamily="34" charset="0"/>
              </a:rPr>
              <a:t>behavior</a:t>
            </a:r>
            <a:endParaRPr lang="en-IN" b="1" dirty="0">
              <a:latin typeface="Arial Narrow" panose="020B0606020202030204" pitchFamily="34" charset="0"/>
            </a:endParaRPr>
          </a:p>
        </p:txBody>
      </p:sp>
      <p:sp>
        <p:nvSpPr>
          <p:cNvPr id="15" name="Rectangle 14">
            <a:extLst>
              <a:ext uri="{FF2B5EF4-FFF2-40B4-BE49-F238E27FC236}">
                <a16:creationId xmlns="" xmlns:a16="http://schemas.microsoft.com/office/drawing/2014/main" xmlns:lc="http://schemas.openxmlformats.org/drawingml/2006/lockedCanvas" id="{606E7921-7224-4036-B828-8524EB1F7828}"/>
              </a:ext>
            </a:extLst>
          </p:cNvPr>
          <p:cNvSpPr/>
          <p:nvPr/>
        </p:nvSpPr>
        <p:spPr>
          <a:xfrm>
            <a:off x="7692613" y="4527868"/>
            <a:ext cx="1645918" cy="514950"/>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latin typeface="Arial Narrow" panose="020B0606020202030204" pitchFamily="34" charset="0"/>
              </a:rPr>
              <a:t>User-linguistic</a:t>
            </a:r>
            <a:endParaRPr lang="en-IN" b="1" dirty="0">
              <a:latin typeface="Arial Narrow" panose="020B0606020202030204" pitchFamily="34" charset="0"/>
            </a:endParaRPr>
          </a:p>
        </p:txBody>
      </p:sp>
      <p:sp>
        <p:nvSpPr>
          <p:cNvPr id="16" name="Rectangle 15">
            <a:extLst>
              <a:ext uri="{FF2B5EF4-FFF2-40B4-BE49-F238E27FC236}">
                <a16:creationId xmlns="" xmlns:a16="http://schemas.microsoft.com/office/drawing/2014/main" xmlns:lc="http://schemas.openxmlformats.org/drawingml/2006/lockedCanvas" id="{5A40C2F0-8568-4483-ADB5-FDF1F38A9A42}"/>
              </a:ext>
            </a:extLst>
          </p:cNvPr>
          <p:cNvSpPr/>
          <p:nvPr/>
        </p:nvSpPr>
        <p:spPr>
          <a:xfrm>
            <a:off x="7692613" y="5178221"/>
            <a:ext cx="1694046" cy="48124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latin typeface="Arial Narrow" panose="020B0606020202030204" pitchFamily="34" charset="0"/>
              </a:rPr>
              <a:t>Review</a:t>
            </a:r>
            <a:r>
              <a:rPr lang="en-US" dirty="0"/>
              <a:t> </a:t>
            </a:r>
            <a:r>
              <a:rPr lang="en-US" b="1" dirty="0">
                <a:latin typeface="Arial Narrow" panose="020B0606020202030204" pitchFamily="34" charset="0"/>
              </a:rPr>
              <a:t>behavior</a:t>
            </a:r>
            <a:endParaRPr lang="en-IN" b="1" dirty="0">
              <a:latin typeface="Arial Narrow" panose="020B0606020202030204" pitchFamily="34" charset="0"/>
            </a:endParaRPr>
          </a:p>
        </p:txBody>
      </p:sp>
      <p:cxnSp>
        <p:nvCxnSpPr>
          <p:cNvPr id="17" name="Straight Arrow Connector 16">
            <a:extLst>
              <a:ext uri="{FF2B5EF4-FFF2-40B4-BE49-F238E27FC236}">
                <a16:creationId xmlns="" xmlns:a16="http://schemas.microsoft.com/office/drawing/2014/main" xmlns:lc="http://schemas.openxmlformats.org/drawingml/2006/lockedCanvas" id="{77227FB2-FAFC-4E4F-8E54-755577D1BC1D}"/>
              </a:ext>
            </a:extLst>
          </p:cNvPr>
          <p:cNvCxnSpPr/>
          <p:nvPr/>
        </p:nvCxnSpPr>
        <p:spPr>
          <a:xfrm flipH="1">
            <a:off x="6633835" y="4133232"/>
            <a:ext cx="9240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 xmlns:a16="http://schemas.microsoft.com/office/drawing/2014/main" xmlns:lc="http://schemas.openxmlformats.org/drawingml/2006/lockedCanvas" id="{71F61214-8803-47B4-828A-82A303A50E58}"/>
              </a:ext>
            </a:extLst>
          </p:cNvPr>
          <p:cNvSpPr/>
          <p:nvPr/>
        </p:nvSpPr>
        <p:spPr>
          <a:xfrm>
            <a:off x="5334423" y="3738595"/>
            <a:ext cx="1299412" cy="789273"/>
          </a:xfrm>
          <a:prstGeom prst="rect">
            <a:avLst/>
          </a:prstGeom>
        </p:spPr>
        <p:style>
          <a:lnRef idx="1">
            <a:schemeClr val="dk1"/>
          </a:lnRef>
          <a:fillRef idx="2">
            <a:schemeClr val="dk1"/>
          </a:fillRef>
          <a:effectRef idx="1">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b="1" dirty="0">
                <a:latin typeface="Arial Narrow" panose="020B0606020202030204" pitchFamily="34" charset="0"/>
              </a:rPr>
              <a:t>weight</a:t>
            </a:r>
            <a:endParaRPr lang="en-IN" b="1" dirty="0">
              <a:latin typeface="Arial Narrow" panose="020B0606020202030204" pitchFamily="34" charset="0"/>
            </a:endParaRPr>
          </a:p>
        </p:txBody>
      </p:sp>
      <p:cxnSp>
        <p:nvCxnSpPr>
          <p:cNvPr id="19" name="Straight Arrow Connector 18">
            <a:extLst>
              <a:ext uri="{FF2B5EF4-FFF2-40B4-BE49-F238E27FC236}">
                <a16:creationId xmlns="" xmlns:a16="http://schemas.microsoft.com/office/drawing/2014/main" xmlns:lc="http://schemas.openxmlformats.org/drawingml/2006/lockedCanvas" id="{F405D943-95D3-41BB-A58D-7363A46D702B}"/>
              </a:ext>
            </a:extLst>
          </p:cNvPr>
          <p:cNvCxnSpPr>
            <a:stCxn id="18" idx="1"/>
          </p:cNvCxnSpPr>
          <p:nvPr/>
        </p:nvCxnSpPr>
        <p:spPr>
          <a:xfrm flipH="1">
            <a:off x="4266021" y="4133232"/>
            <a:ext cx="10684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 xmlns:a16="http://schemas.microsoft.com/office/drawing/2014/main" xmlns:lc="http://schemas.openxmlformats.org/drawingml/2006/lockedCanvas" id="{47EEC898-ED7B-4438-971E-2806E13352A8}"/>
              </a:ext>
            </a:extLst>
          </p:cNvPr>
          <p:cNvSpPr/>
          <p:nvPr/>
        </p:nvSpPr>
        <p:spPr>
          <a:xfrm>
            <a:off x="2705925" y="2160055"/>
            <a:ext cx="1463039" cy="9625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b="1" dirty="0">
                <a:latin typeface="Arial Narrow" panose="020B0606020202030204" pitchFamily="34" charset="0"/>
              </a:rPr>
              <a:t>Classify</a:t>
            </a:r>
            <a:r>
              <a:rPr lang="en-US" b="1" dirty="0"/>
              <a:t> </a:t>
            </a:r>
            <a:r>
              <a:rPr lang="en-US" b="1" dirty="0">
                <a:latin typeface="Arial Narrow" panose="020B0606020202030204" pitchFamily="34" charset="0"/>
              </a:rPr>
              <a:t>span</a:t>
            </a:r>
            <a:r>
              <a:rPr lang="en-US" b="1" dirty="0"/>
              <a:t> reviews</a:t>
            </a:r>
            <a:endParaRPr lang="en-IN" b="1" dirty="0"/>
          </a:p>
        </p:txBody>
      </p:sp>
      <p:sp>
        <p:nvSpPr>
          <p:cNvPr id="21" name="Rectangle 20">
            <a:extLst>
              <a:ext uri="{FF2B5EF4-FFF2-40B4-BE49-F238E27FC236}">
                <a16:creationId xmlns="" xmlns:a16="http://schemas.microsoft.com/office/drawing/2014/main" xmlns:lc="http://schemas.openxmlformats.org/drawingml/2006/lockedCanvas" id="{4580F516-A0D8-4DC1-B941-FAAA02A67256}"/>
              </a:ext>
            </a:extLst>
          </p:cNvPr>
          <p:cNvSpPr/>
          <p:nvPr/>
        </p:nvSpPr>
        <p:spPr>
          <a:xfrm>
            <a:off x="2705926" y="3531654"/>
            <a:ext cx="1463039" cy="962526"/>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b="1" dirty="0">
                <a:latin typeface="Arial Narrow" panose="020B0606020202030204" pitchFamily="34" charset="0"/>
              </a:rPr>
              <a:t>Classification</a:t>
            </a:r>
            <a:endParaRPr lang="en-IN" b="1" dirty="0">
              <a:latin typeface="Arial Narrow" panose="020B0606020202030204" pitchFamily="34" charset="0"/>
            </a:endParaRPr>
          </a:p>
        </p:txBody>
      </p:sp>
      <p:sp>
        <p:nvSpPr>
          <p:cNvPr id="22" name="Rectangle 21">
            <a:extLst>
              <a:ext uri="{FF2B5EF4-FFF2-40B4-BE49-F238E27FC236}">
                <a16:creationId xmlns="" xmlns:a16="http://schemas.microsoft.com/office/drawing/2014/main" xmlns:lc="http://schemas.openxmlformats.org/drawingml/2006/lockedCanvas" id="{8BBCA1F0-86B1-4EB6-A7EB-DAFBD0385515}"/>
              </a:ext>
            </a:extLst>
          </p:cNvPr>
          <p:cNvSpPr/>
          <p:nvPr/>
        </p:nvSpPr>
        <p:spPr>
          <a:xfrm>
            <a:off x="2705924" y="4903254"/>
            <a:ext cx="1463039" cy="96252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b="1" dirty="0">
                <a:latin typeface="Arial Narrow" panose="020B0606020202030204" pitchFamily="34" charset="0"/>
              </a:rPr>
              <a:t>Recommend</a:t>
            </a:r>
            <a:r>
              <a:rPr lang="en-US" dirty="0"/>
              <a:t> </a:t>
            </a:r>
            <a:r>
              <a:rPr lang="en-US" b="1" dirty="0">
                <a:latin typeface="Arial Narrow" panose="020B0606020202030204" pitchFamily="34" charset="0"/>
              </a:rPr>
              <a:t>top</a:t>
            </a:r>
            <a:r>
              <a:rPr lang="en-US" dirty="0"/>
              <a:t> </a:t>
            </a:r>
            <a:r>
              <a:rPr lang="en-US" b="1" dirty="0">
                <a:latin typeface="Arial Narrow" panose="020B0606020202030204" pitchFamily="34" charset="0"/>
              </a:rPr>
              <a:t>products</a:t>
            </a:r>
            <a:endParaRPr lang="en-IN" b="1" dirty="0">
              <a:latin typeface="Arial Narrow" panose="020B0606020202030204" pitchFamily="34" charset="0"/>
            </a:endParaRPr>
          </a:p>
        </p:txBody>
      </p:sp>
      <p:cxnSp>
        <p:nvCxnSpPr>
          <p:cNvPr id="23" name="Straight Arrow Connector 22">
            <a:extLst>
              <a:ext uri="{FF2B5EF4-FFF2-40B4-BE49-F238E27FC236}">
                <a16:creationId xmlns="" xmlns:a16="http://schemas.microsoft.com/office/drawing/2014/main" xmlns:lc="http://schemas.openxmlformats.org/drawingml/2006/lockedCanvas" id="{10076307-55A4-4BD6-B114-2CFF17F35D8D}"/>
              </a:ext>
            </a:extLst>
          </p:cNvPr>
          <p:cNvCxnSpPr>
            <a:stCxn id="20" idx="2"/>
            <a:endCxn id="21" idx="0"/>
          </p:cNvCxnSpPr>
          <p:nvPr/>
        </p:nvCxnSpPr>
        <p:spPr>
          <a:xfrm>
            <a:off x="3437445" y="3122580"/>
            <a:ext cx="1" cy="409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 xmlns:a16="http://schemas.microsoft.com/office/drawing/2014/main" xmlns:lc="http://schemas.openxmlformats.org/drawingml/2006/lockedCanvas" id="{9361823C-4C06-462F-A3C2-E3071A8D71DA}"/>
              </a:ext>
            </a:extLst>
          </p:cNvPr>
          <p:cNvCxnSpPr>
            <a:stCxn id="21" idx="2"/>
            <a:endCxn id="21" idx="2"/>
          </p:cNvCxnSpPr>
          <p:nvPr/>
        </p:nvCxnSpPr>
        <p:spPr>
          <a:xfrm>
            <a:off x="3437446" y="449418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 xmlns:a16="http://schemas.microsoft.com/office/drawing/2014/main" xmlns:lc="http://schemas.openxmlformats.org/drawingml/2006/lockedCanvas" id="{68E5F607-7C9C-4470-9671-9631538F9B7B}"/>
              </a:ext>
            </a:extLst>
          </p:cNvPr>
          <p:cNvCxnSpPr>
            <a:stCxn id="22" idx="0"/>
            <a:endCxn id="21" idx="2"/>
          </p:cNvCxnSpPr>
          <p:nvPr/>
        </p:nvCxnSpPr>
        <p:spPr>
          <a:xfrm flipV="1">
            <a:off x="3437444" y="4494180"/>
            <a:ext cx="2" cy="409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loud 25">
            <a:extLst>
              <a:ext uri="{FF2B5EF4-FFF2-40B4-BE49-F238E27FC236}">
                <a16:creationId xmlns="" xmlns:a16="http://schemas.microsoft.com/office/drawing/2014/main" xmlns:lc="http://schemas.openxmlformats.org/drawingml/2006/lockedCanvas" id="{A3032543-3480-4ECC-B6C9-C43E05BEAA46}"/>
              </a:ext>
            </a:extLst>
          </p:cNvPr>
          <p:cNvSpPr/>
          <p:nvPr/>
        </p:nvSpPr>
        <p:spPr>
          <a:xfrm>
            <a:off x="1963753" y="1194351"/>
            <a:ext cx="1607419" cy="837397"/>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b="1" dirty="0">
                <a:latin typeface="Arial Narrow" panose="020B0606020202030204" pitchFamily="34" charset="0"/>
              </a:rPr>
              <a:t>Amazon</a:t>
            </a:r>
            <a:endParaRPr lang="en-IN" b="1" dirty="0">
              <a:latin typeface="Arial Narrow" panose="020B0606020202030204" pitchFamily="34" charset="0"/>
            </a:endParaRPr>
          </a:p>
        </p:txBody>
      </p:sp>
      <p:sp>
        <p:nvSpPr>
          <p:cNvPr id="27" name="TextBox 26"/>
          <p:cNvSpPr txBox="1"/>
          <p:nvPr/>
        </p:nvSpPr>
        <p:spPr>
          <a:xfrm>
            <a:off x="1065212" y="184141"/>
            <a:ext cx="8417688" cy="846386"/>
          </a:xfrm>
          <a:prstGeom prst="rect">
            <a:avLst/>
          </a:prstGeom>
          <a:noFill/>
        </p:spPr>
        <p:txBody>
          <a:bodyPr wrap="square" rtlCol="0">
            <a:spAutoFit/>
          </a:bodyPr>
          <a:lstStyle/>
          <a:p>
            <a:r>
              <a:rPr lang="en-US" sz="4900" b="1" dirty="0" smtClean="0">
                <a:latin typeface="Arial Narrow" panose="020B0606020202030204" pitchFamily="34" charset="0"/>
              </a:rPr>
              <a:t>System Architecture</a:t>
            </a:r>
            <a:endParaRPr lang="en-US" sz="4900" b="1" dirty="0">
              <a:latin typeface="Arial Narrow" panose="020B0606020202030204" pitchFamily="34" charset="0"/>
            </a:endParaRPr>
          </a:p>
        </p:txBody>
      </p:sp>
    </p:spTree>
    <p:extLst>
      <p:ext uri="{BB962C8B-B14F-4D97-AF65-F5344CB8AC3E}">
        <p14:creationId xmlns:p14="http://schemas.microsoft.com/office/powerpoint/2010/main" val="32346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71</TotalTime>
  <Words>646</Words>
  <Application>Microsoft Office PowerPoint</Application>
  <PresentationFormat>Custom</PresentationFormat>
  <Paragraphs>48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Narrow</vt:lpstr>
      <vt:lpstr>Calibri</vt:lpstr>
      <vt:lpstr>Times New Roman</vt:lpstr>
      <vt:lpstr>Wingdings</vt:lpstr>
      <vt:lpstr>Tech 16x9</vt:lpstr>
      <vt:lpstr>Identification of Malicious Injection Attacks in Dense Rating and Co-visitation Behaviors </vt:lpstr>
      <vt:lpstr>Abstract</vt:lpstr>
      <vt:lpstr>Objective</vt:lpstr>
      <vt:lpstr>Scope of the project</vt:lpstr>
      <vt:lpstr>Existing System</vt:lpstr>
      <vt:lpstr>Disadvantages in the existing system</vt:lpstr>
      <vt:lpstr>Proposed System</vt:lpstr>
      <vt:lpstr>Naïve Bayes algorithm </vt:lpstr>
      <vt:lpstr>PowerPoint Presentation</vt:lpstr>
      <vt:lpstr>Timeline Chart</vt:lpstr>
      <vt:lpstr>SDLC Model</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Identification of Malicious Injection Attacks in Dense Rating and Co-visitation Behaviors</dc:title>
  <dc:creator>deepika</dc:creator>
  <cp:lastModifiedBy>deepika</cp:lastModifiedBy>
  <cp:revision>9</cp:revision>
  <dcterms:created xsi:type="dcterms:W3CDTF">2022-01-03T15:29:14Z</dcterms:created>
  <dcterms:modified xsi:type="dcterms:W3CDTF">2022-04-07T15:18:04Z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