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7" r:id="rId2"/>
    <p:sldId id="262" r:id="rId3"/>
    <p:sldId id="264" r:id="rId4"/>
    <p:sldId id="263" r:id="rId5"/>
    <p:sldId id="282" r:id="rId6"/>
    <p:sldId id="274" r:id="rId7"/>
    <p:sldId id="271" r:id="rId8"/>
    <p:sldId id="272" r:id="rId9"/>
    <p:sldId id="273" r:id="rId10"/>
    <p:sldId id="275" r:id="rId11"/>
    <p:sldId id="276" r:id="rId12"/>
    <p:sldId id="277" r:id="rId13"/>
    <p:sldId id="278" r:id="rId14"/>
    <p:sldId id="279" r:id="rId15"/>
    <p:sldId id="281" r:id="rId16"/>
    <p:sldId id="284" r:id="rId17"/>
    <p:sldId id="28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444"/>
    <a:srgbClr val="F4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60E400-FB57-4C24-88F7-948837B39D7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42C7E-0A69-488E-A086-6FC092EECA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60E400-FB57-4C24-88F7-948837B39D7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22754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60E400-FB57-4C24-88F7-948837B39D7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196999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60E400-FB57-4C24-88F7-948837B39D7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248632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0E400-FB57-4C24-88F7-948837B39D7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42C7E-0A69-488E-A086-6FC092EECA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68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60E400-FB57-4C24-88F7-948837B39D7B}"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212350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60E400-FB57-4C24-88F7-948837B39D7B}"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300604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60E400-FB57-4C24-88F7-948837B39D7B}"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170718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60E400-FB57-4C24-88F7-948837B39D7B}" type="datetimeFigureOut">
              <a:rPr lang="en-US" smtClean="0"/>
              <a:t>4/1/2022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381647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60E400-FB57-4C24-88F7-948837B39D7B}" type="datetimeFigureOut">
              <a:rPr lang="en-US" smtClean="0"/>
              <a:t>4/1/2022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342C7E-0A69-488E-A086-6FC092EECA8E}" type="slidenum">
              <a:rPr lang="en-US" smtClean="0"/>
              <a:t>‹#›</a:t>
            </a:fld>
            <a:endParaRPr lang="en-US"/>
          </a:p>
        </p:txBody>
      </p:sp>
    </p:spTree>
    <p:extLst>
      <p:ext uri="{BB962C8B-B14F-4D97-AF65-F5344CB8AC3E}">
        <p14:creationId xmlns:p14="http://schemas.microsoft.com/office/powerpoint/2010/main" val="8666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0E400-FB57-4C24-88F7-948837B39D7B}"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42C7E-0A69-488E-A086-6FC092EECA8E}" type="slidenum">
              <a:rPr lang="en-US" smtClean="0"/>
              <a:t>‹#›</a:t>
            </a:fld>
            <a:endParaRPr lang="en-US"/>
          </a:p>
        </p:txBody>
      </p:sp>
    </p:spTree>
    <p:extLst>
      <p:ext uri="{BB962C8B-B14F-4D97-AF65-F5344CB8AC3E}">
        <p14:creationId xmlns:p14="http://schemas.microsoft.com/office/powerpoint/2010/main" val="386426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0E400-FB57-4C24-88F7-948837B39D7B}" type="datetimeFigureOut">
              <a:rPr lang="en-US" smtClean="0"/>
              <a:t>4/1/2022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342C7E-0A69-488E-A086-6FC092EECA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9405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taque De Spamming De Correo Electrónico. Ataque Ddos. Concepto De Ataque  Cibernético Fondo De Tecnología Ilustraciones Vectoriales, Clip Art  Vectorizado Libre De Derechos. Image 88774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5764" y="385225"/>
            <a:ext cx="10856889" cy="1200329"/>
          </a:xfrm>
          <a:prstGeom prst="rect">
            <a:avLst/>
          </a:prstGeom>
        </p:spPr>
        <p:txBody>
          <a:bodyPr wrap="square">
            <a:spAutoFit/>
          </a:bodyPr>
          <a:lstStyle/>
          <a:p>
            <a:pPr algn="ctr"/>
            <a:r>
              <a:rPr lang="en-US" sz="3600" cap="none" smtClean="0">
                <a:solidFill>
                  <a:schemeClr val="tx1"/>
                </a:solidFill>
                <a:effectLst/>
                <a:latin typeface="Arial Rounded MT Bold" panose="020F0704030504030204" pitchFamily="34" charset="0"/>
              </a:rPr>
              <a:t>Identification Of Vulnerability And </a:t>
            </a:r>
          </a:p>
          <a:p>
            <a:pPr algn="ctr"/>
            <a:r>
              <a:rPr lang="en-US" sz="3600" cap="none" smtClean="0">
                <a:solidFill>
                  <a:schemeClr val="tx1"/>
                </a:solidFill>
                <a:effectLst/>
                <a:latin typeface="Arial Rounded MT Bold" panose="020F0704030504030204" pitchFamily="34" charset="0"/>
              </a:rPr>
              <a:t>Co-visitation Behaviors </a:t>
            </a:r>
            <a:endParaRPr lang="en-US" sz="3600" dirty="0">
              <a:latin typeface="Arial Rounded MT Bold" panose="020F0704030504030204" pitchFamily="34" charset="0"/>
            </a:endParaRPr>
          </a:p>
        </p:txBody>
      </p:sp>
      <p:sp>
        <p:nvSpPr>
          <p:cNvPr id="4" name="Rectangle 3"/>
          <p:cNvSpPr/>
          <p:nvPr/>
        </p:nvSpPr>
        <p:spPr>
          <a:xfrm>
            <a:off x="1236373" y="5380672"/>
            <a:ext cx="10496280" cy="1200329"/>
          </a:xfrm>
          <a:prstGeom prst="rect">
            <a:avLst/>
          </a:prstGeom>
        </p:spPr>
        <p:txBody>
          <a:bodyPr wrap="square">
            <a:spAutoFit/>
          </a:bodyPr>
          <a:lstStyle/>
          <a:p>
            <a:r>
              <a:rPr lang="en-US" dirty="0" smtClean="0">
                <a:latin typeface="Arial Rounded MT Bold" panose="020F0704030504030204" pitchFamily="34" charset="0"/>
              </a:rPr>
              <a:t>A2 batch                                                                    Domain: Machine learning</a:t>
            </a:r>
          </a:p>
          <a:p>
            <a:endParaRPr lang="en-US" dirty="0" smtClean="0">
              <a:latin typeface="Arial Rounded MT Bold" panose="020F0704030504030204" pitchFamily="34" charset="0"/>
            </a:endParaRPr>
          </a:p>
          <a:p>
            <a:r>
              <a:rPr lang="en-US" dirty="0" err="1" smtClean="0">
                <a:latin typeface="Arial Rounded MT Bold" panose="020F0704030504030204" pitchFamily="34" charset="0"/>
              </a:rPr>
              <a:t>Deepika.M</a:t>
            </a:r>
            <a:r>
              <a:rPr lang="en-US" dirty="0" smtClean="0">
                <a:latin typeface="Arial Rounded MT Bold" panose="020F0704030504030204" pitchFamily="34" charset="0"/>
              </a:rPr>
              <a:t>   211418104045                                  Project Guide:  </a:t>
            </a:r>
            <a:r>
              <a:rPr lang="en-US" dirty="0" err="1" smtClean="0">
                <a:latin typeface="Arial Rounded MT Bold" panose="020F0704030504030204" pitchFamily="34" charset="0"/>
              </a:rPr>
              <a:t>Dr.Josphine</a:t>
            </a:r>
            <a:r>
              <a:rPr lang="en-US" dirty="0" smtClean="0">
                <a:latin typeface="Arial Rounded MT Bold" panose="020F0704030504030204" pitchFamily="34" charset="0"/>
              </a:rPr>
              <a:t> </a:t>
            </a:r>
            <a:r>
              <a:rPr lang="en-US" dirty="0" err="1" smtClean="0">
                <a:latin typeface="Arial Rounded MT Bold" panose="020F0704030504030204" pitchFamily="34" charset="0"/>
              </a:rPr>
              <a:t>Leela</a:t>
            </a:r>
            <a:endParaRPr lang="en-US" dirty="0" smtClean="0">
              <a:latin typeface="Arial Rounded MT Bold" panose="020F0704030504030204" pitchFamily="34" charset="0"/>
            </a:endParaRPr>
          </a:p>
          <a:p>
            <a:r>
              <a:rPr lang="en-US" dirty="0" err="1" smtClean="0">
                <a:latin typeface="Arial Rounded MT Bold" panose="020F0704030504030204" pitchFamily="34" charset="0"/>
              </a:rPr>
              <a:t>Aarthi.R</a:t>
            </a:r>
            <a:r>
              <a:rPr lang="en-US" dirty="0" smtClean="0">
                <a:latin typeface="Arial Rounded MT Bold" panose="020F0704030504030204" pitchFamily="34" charset="0"/>
              </a:rPr>
              <a:t>       211418104003 </a:t>
            </a:r>
            <a:endParaRPr lang="en-US" dirty="0">
              <a:latin typeface="Arial Rounded MT Bold" panose="020F0704030504030204" pitchFamily="34" charset="0"/>
            </a:endParaRPr>
          </a:p>
        </p:txBody>
      </p:sp>
    </p:spTree>
    <p:extLst>
      <p:ext uri="{BB962C8B-B14F-4D97-AF65-F5344CB8AC3E}">
        <p14:creationId xmlns:p14="http://schemas.microsoft.com/office/powerpoint/2010/main" val="2654578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67661964"/>
              </p:ext>
            </p:extLst>
          </p:nvPr>
        </p:nvGraphicFramePr>
        <p:xfrm>
          <a:off x="319314" y="139095"/>
          <a:ext cx="10827657" cy="5491480"/>
        </p:xfrm>
        <a:graphic>
          <a:graphicData uri="http://schemas.openxmlformats.org/drawingml/2006/table">
            <a:tbl>
              <a:tblPr firstRow="1" bandRow="1">
                <a:tableStyleId>{5C22544A-7EE6-4342-B048-85BDC9FD1C3A}</a:tableStyleId>
              </a:tblPr>
              <a:tblGrid>
                <a:gridCol w="1082765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Times New Roman" panose="02020603050405020304" pitchFamily="18" charset="0"/>
                          <a:cs typeface="Times New Roman" panose="02020603050405020304" pitchFamily="18" charset="0"/>
                        </a:rPr>
                        <a:t>TITLE:</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b="0" dirty="0" smtClean="0">
                          <a:solidFill>
                            <a:schemeClr val="bg1"/>
                          </a:solidFill>
                          <a:latin typeface="Times New Roman" panose="02020603050405020304" pitchFamily="18" charset="0"/>
                          <a:cs typeface="Times New Roman" panose="02020603050405020304" pitchFamily="18" charset="0"/>
                        </a:rPr>
                        <a:t>A comparative study to recognize fake ratings in recommendation system using classification techniques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dirty="0" smtClean="0">
                          <a:solidFill>
                            <a:srgbClr val="414141"/>
                          </a:solidFill>
                          <a:effectLst/>
                          <a:latin typeface="Times New Roman" panose="02020603050405020304" pitchFamily="18" charset="0"/>
                          <a:cs typeface="Times New Roman" panose="02020603050405020304" pitchFamily="18" charset="0"/>
                        </a:rPr>
                        <a:t>AUTHORS: </a:t>
                      </a:r>
                      <a:r>
                        <a:rPr lang="en-US" sz="1800" i="0" dirty="0" err="1" smtClean="0">
                          <a:solidFill>
                            <a:srgbClr val="414141"/>
                          </a:solidFill>
                          <a:effectLst/>
                          <a:latin typeface="Times New Roman" panose="02020603050405020304" pitchFamily="18" charset="0"/>
                          <a:cs typeface="Times New Roman" panose="02020603050405020304" pitchFamily="18" charset="0"/>
                        </a:rPr>
                        <a:t>Sundari</a:t>
                      </a:r>
                      <a:r>
                        <a:rPr lang="en-US" sz="1800" i="0" dirty="0" smtClean="0">
                          <a:solidFill>
                            <a:srgbClr val="414141"/>
                          </a:solidFill>
                          <a:effectLst/>
                          <a:latin typeface="Times New Roman" panose="02020603050405020304" pitchFamily="18" charset="0"/>
                          <a:cs typeface="Times New Roman" panose="02020603050405020304" pitchFamily="18" charset="0"/>
                        </a:rPr>
                        <a:t> .</a:t>
                      </a:r>
                      <a:r>
                        <a:rPr lang="en-US" sz="1800" i="0" dirty="0" err="1" smtClean="0">
                          <a:solidFill>
                            <a:srgbClr val="414141"/>
                          </a:solidFill>
                          <a:effectLst/>
                          <a:latin typeface="Times New Roman" panose="02020603050405020304" pitchFamily="18" charset="0"/>
                          <a:cs typeface="Times New Roman" panose="02020603050405020304" pitchFamily="18" charset="0"/>
                        </a:rPr>
                        <a:t>P.Shanmuga</a:t>
                      </a:r>
                      <a:r>
                        <a:rPr lang="en-US" sz="1800" i="0" dirty="0" smtClean="0">
                          <a:solidFill>
                            <a:srgbClr val="414141"/>
                          </a:solidFill>
                          <a:effectLst/>
                          <a:latin typeface="Times New Roman" panose="02020603050405020304" pitchFamily="18" charset="0"/>
                          <a:cs typeface="Times New Roman" panose="02020603050405020304" pitchFamily="18" charset="0"/>
                        </a:rPr>
                        <a:t> and </a:t>
                      </a:r>
                      <a:r>
                        <a:rPr lang="en-US" sz="1800" i="0" dirty="0" err="1" smtClean="0">
                          <a:solidFill>
                            <a:srgbClr val="414141"/>
                          </a:solidFill>
                          <a:effectLst/>
                          <a:latin typeface="Times New Roman" panose="02020603050405020304" pitchFamily="18" charset="0"/>
                          <a:cs typeface="Times New Roman" panose="02020603050405020304" pitchFamily="18" charset="0"/>
                        </a:rPr>
                        <a:t>Subaji.M</a:t>
                      </a:r>
                      <a:endParaRPr lang="en-US" sz="1800" i="0" dirty="0" smtClean="0">
                        <a:solidFill>
                          <a:srgbClr val="414141"/>
                        </a:solidFill>
                        <a:effectLst/>
                        <a:latin typeface="Times New Roman" panose="02020603050405020304" pitchFamily="18" charset="0"/>
                        <a:cs typeface="Times New Roman" panose="02020603050405020304" pitchFamily="18" charset="0"/>
                      </a:endParaRPr>
                    </a:p>
                    <a:p>
                      <a:endParaRPr lang="en-US" dirty="0"/>
                    </a:p>
                  </a:txBody>
                  <a:tcPr/>
                </a:tc>
              </a:tr>
              <a:tr h="370840">
                <a:tc>
                  <a:txBody>
                    <a:bodyPr/>
                    <a:lstStyle/>
                    <a:p>
                      <a:r>
                        <a:rPr lang="en-US" sz="1800" b="1" dirty="0" smtClean="0">
                          <a:solidFill>
                            <a:srgbClr val="414141"/>
                          </a:solidFill>
                          <a:latin typeface="Times New Roman" panose="02020603050405020304" pitchFamily="18" charset="0"/>
                          <a:cs typeface="Times New Roman" panose="02020603050405020304" pitchFamily="18" charset="0"/>
                        </a:rPr>
                        <a:t>JOURNAL  /  YEAR: </a:t>
                      </a:r>
                      <a:r>
                        <a:rPr lang="en-US" sz="1800" dirty="0" smtClean="0">
                          <a:solidFill>
                            <a:srgbClr val="414141"/>
                          </a:solidFill>
                          <a:latin typeface="Times New Roman" panose="02020603050405020304" pitchFamily="18" charset="0"/>
                          <a:cs typeface="Times New Roman" panose="02020603050405020304" pitchFamily="18" charset="0"/>
                        </a:rPr>
                        <a:t>2021 (IEEE)</a:t>
                      </a:r>
                    </a:p>
                  </a:txBody>
                  <a:tcPr/>
                </a:tc>
              </a:tr>
              <a:tr h="370840">
                <a:tc>
                  <a:txBody>
                    <a:bodyPr/>
                    <a:lstStyle/>
                    <a:p>
                      <a:r>
                        <a:rPr lang="en-US" sz="1800" b="1" dirty="0" smtClean="0">
                          <a:solidFill>
                            <a:srgbClr val="414141"/>
                          </a:solidFill>
                          <a:latin typeface="Times New Roman" panose="02020603050405020304" pitchFamily="18" charset="0"/>
                          <a:cs typeface="Times New Roman" panose="02020603050405020304" pitchFamily="18" charset="0"/>
                        </a:rPr>
                        <a:t>Methodology : </a:t>
                      </a:r>
                    </a:p>
                    <a:p>
                      <a:r>
                        <a:rPr lang="en-US" sz="1800" dirty="0" smtClean="0">
                          <a:solidFill>
                            <a:srgbClr val="414141"/>
                          </a:solidFill>
                          <a:latin typeface="Times New Roman" panose="02020603050405020304" pitchFamily="18" charset="0"/>
                          <a:cs typeface="Times New Roman" panose="02020603050405020304" pitchFamily="18" charset="0"/>
                        </a:rPr>
                        <a:t>Focusing on Collaborative Filtering, Content-Based Filtering and Hybrid recommendation system by using the well-known </a:t>
                      </a:r>
                      <a:r>
                        <a:rPr lang="en-US" sz="1800" dirty="0" err="1" smtClean="0">
                          <a:solidFill>
                            <a:srgbClr val="414141"/>
                          </a:solidFill>
                          <a:latin typeface="Times New Roman" panose="02020603050405020304" pitchFamily="18" charset="0"/>
                          <a:cs typeface="Times New Roman" panose="02020603050405020304" pitchFamily="18" charset="0"/>
                        </a:rPr>
                        <a:t>MovieLens</a:t>
                      </a:r>
                      <a:r>
                        <a:rPr lang="en-US" sz="1800" dirty="0" smtClean="0">
                          <a:solidFill>
                            <a:srgbClr val="414141"/>
                          </a:solidFill>
                          <a:latin typeface="Times New Roman" panose="02020603050405020304" pitchFamily="18" charset="0"/>
                          <a:cs typeface="Times New Roman" panose="02020603050405020304" pitchFamily="18" charset="0"/>
                        </a:rPr>
                        <a:t> dataset. It proposed approach is compared with well-known machine learning approaches namely k nearest neighbor (K-NN), singular value decomposition (SVD) and Co-clustering.</a:t>
                      </a:r>
                    </a:p>
                    <a:p>
                      <a:endParaRPr lang="en-US" dirty="0"/>
                    </a:p>
                  </a:txBody>
                  <a:tcPr/>
                </a:tc>
              </a:tr>
              <a:tr h="370840">
                <a:tc>
                  <a:txBody>
                    <a:bodyPr/>
                    <a:lstStyle/>
                    <a:p>
                      <a:r>
                        <a:rPr lang="en-US" sz="1800" b="1" dirty="0" smtClean="0">
                          <a:solidFill>
                            <a:srgbClr val="414141"/>
                          </a:solidFill>
                          <a:latin typeface="Times New Roman" panose="02020603050405020304" pitchFamily="18" charset="0"/>
                          <a:cs typeface="Times New Roman" panose="02020603050405020304" pitchFamily="18" charset="0"/>
                        </a:rPr>
                        <a:t>Advantages:</a:t>
                      </a:r>
                      <a:endParaRPr lang="en-US" sz="1800" dirty="0" smtClean="0">
                        <a:solidFill>
                          <a:srgbClr val="41414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solidFill>
                            <a:srgbClr val="414141"/>
                          </a:solidFill>
                          <a:latin typeface="Times New Roman" panose="02020603050405020304" pitchFamily="18" charset="0"/>
                          <a:cs typeface="Times New Roman" panose="02020603050405020304" pitchFamily="18" charset="0"/>
                        </a:rPr>
                        <a:t>It verified using </a:t>
                      </a:r>
                      <a:r>
                        <a:rPr lang="en-US" sz="1800" dirty="0" err="1" smtClean="0">
                          <a:solidFill>
                            <a:srgbClr val="414141"/>
                          </a:solidFill>
                          <a:latin typeface="Times New Roman" panose="02020603050405020304" pitchFamily="18" charset="0"/>
                          <a:cs typeface="Times New Roman" panose="02020603050405020304" pitchFamily="18" charset="0"/>
                        </a:rPr>
                        <a:t>MovieLens</a:t>
                      </a:r>
                      <a:r>
                        <a:rPr lang="en-US" sz="1800" dirty="0" smtClean="0">
                          <a:solidFill>
                            <a:srgbClr val="414141"/>
                          </a:solidFill>
                          <a:latin typeface="Times New Roman" panose="02020603050405020304" pitchFamily="18" charset="0"/>
                          <a:cs typeface="Times New Roman" panose="02020603050405020304" pitchFamily="18" charset="0"/>
                        </a:rPr>
                        <a:t> 100 K datasets and error of the RS is measured using Root Mean Square Error (RMSE) and Mean Absolute Error (MAE). </a:t>
                      </a:r>
                    </a:p>
                    <a:p>
                      <a:pPr marL="285750" indent="-285750">
                        <a:buFont typeface="Arial" panose="020B0604020202020204" pitchFamily="34" charset="0"/>
                        <a:buChar char="•"/>
                      </a:pPr>
                      <a:r>
                        <a:rPr lang="en-US" sz="1800" dirty="0" smtClean="0">
                          <a:solidFill>
                            <a:srgbClr val="414141"/>
                          </a:solidFill>
                          <a:latin typeface="Times New Roman" panose="02020603050405020304" pitchFamily="18" charset="0"/>
                          <a:cs typeface="Times New Roman" panose="02020603050405020304" pitchFamily="18" charset="0"/>
                        </a:rPr>
                        <a:t>The result shows that the proposed approach gives a lesser error rate with RMSE (0.9201) and MAE (0.7219).</a:t>
                      </a:r>
                    </a:p>
                  </a:txBody>
                  <a:tcPr/>
                </a:tc>
              </a:tr>
              <a:tr h="370840">
                <a:tc>
                  <a:txBody>
                    <a:bodyPr/>
                    <a:lstStyle/>
                    <a:p>
                      <a:r>
                        <a:rPr lang="en-US" sz="1800" b="1" dirty="0" smtClean="0">
                          <a:solidFill>
                            <a:srgbClr val="414141"/>
                          </a:solidFill>
                          <a:latin typeface="Times New Roman" panose="02020603050405020304" pitchFamily="18" charset="0"/>
                          <a:cs typeface="Times New Roman" panose="02020603050405020304" pitchFamily="18" charset="0"/>
                        </a:rPr>
                        <a:t>Disadvantage:</a:t>
                      </a:r>
                      <a:endParaRPr lang="en-US" sz="1800" dirty="0" smtClean="0">
                        <a:solidFill>
                          <a:srgbClr val="41414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solidFill>
                            <a:srgbClr val="414141"/>
                          </a:solidFill>
                          <a:latin typeface="Times New Roman" panose="02020603050405020304" pitchFamily="18" charset="0"/>
                          <a:cs typeface="Times New Roman" panose="02020603050405020304" pitchFamily="18" charset="0"/>
                        </a:rPr>
                        <a:t>Accuracy alone is not suﬃcient for the selection of related algorithm.</a:t>
                      </a:r>
                    </a:p>
                    <a:p>
                      <a:pPr marL="285750" indent="-285750">
                        <a:buFont typeface="Arial" panose="020B0604020202020204" pitchFamily="34" charset="0"/>
                        <a:buChar char="•"/>
                      </a:pPr>
                      <a:r>
                        <a:rPr lang="en-US" sz="1800" dirty="0" smtClean="0">
                          <a:solidFill>
                            <a:srgbClr val="414141"/>
                          </a:solidFill>
                          <a:latin typeface="Times New Roman" panose="02020603050405020304" pitchFamily="18" charset="0"/>
                          <a:cs typeface="Times New Roman" panose="02020603050405020304" pitchFamily="18" charset="0"/>
                        </a:rPr>
                        <a:t>The users like diverse recommendations as compared to more accurate recommendations</a:t>
                      </a:r>
                    </a:p>
                    <a:p>
                      <a:endParaRPr lang="en-US" dirty="0"/>
                    </a:p>
                  </a:txBody>
                  <a:tcPr/>
                </a:tc>
              </a:tr>
            </a:tbl>
          </a:graphicData>
        </a:graphic>
      </p:graphicFrame>
    </p:spTree>
    <p:extLst>
      <p:ext uri="{BB962C8B-B14F-4D97-AF65-F5344CB8AC3E}">
        <p14:creationId xmlns:p14="http://schemas.microsoft.com/office/powerpoint/2010/main" val="3893496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3886080"/>
              </p:ext>
            </p:extLst>
          </p:nvPr>
        </p:nvGraphicFramePr>
        <p:xfrm>
          <a:off x="856342" y="522514"/>
          <a:ext cx="10334171" cy="5554523"/>
        </p:xfrm>
        <a:graphic>
          <a:graphicData uri="http://schemas.openxmlformats.org/drawingml/2006/table">
            <a:tbl>
              <a:tblPr firstRow="1" bandRow="1">
                <a:tableStyleId>{5C22544A-7EE6-4342-B048-85BDC9FD1C3A}</a:tableStyleId>
              </a:tblPr>
              <a:tblGrid>
                <a:gridCol w="10334171"/>
              </a:tblGrid>
              <a:tr h="847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Times New Roman" panose="02020603050405020304" pitchFamily="18" charset="0"/>
                          <a:cs typeface="Times New Roman" panose="02020603050405020304" pitchFamily="18" charset="0"/>
                        </a:rPr>
                        <a:t>Title: </a:t>
                      </a:r>
                      <a:r>
                        <a:rPr lang="en-US" sz="1800" b="0" dirty="0" smtClean="0">
                          <a:solidFill>
                            <a:schemeClr val="bg1"/>
                          </a:solidFill>
                          <a:latin typeface="Times New Roman" panose="02020603050405020304" pitchFamily="18" charset="0"/>
                          <a:cs typeface="Times New Roman" panose="02020603050405020304" pitchFamily="18" charset="0"/>
                        </a:rPr>
                        <a:t>Creating and detecting fake reviews of online products</a:t>
                      </a:r>
                    </a:p>
                    <a:p>
                      <a:endParaRPr lang="en-US" b="0" dirty="0">
                        <a:solidFill>
                          <a:schemeClr val="bg1"/>
                        </a:solidFill>
                      </a:endParaRPr>
                    </a:p>
                  </a:txBody>
                  <a:tcPr/>
                </a:tc>
              </a:tr>
              <a:tr h="948050">
                <a:tc>
                  <a:txBody>
                    <a:bodyPr/>
                    <a:lstStyle/>
                    <a:p>
                      <a:r>
                        <a:rPr lang="en-US" sz="1800" b="1" i="0" dirty="0" smtClean="0">
                          <a:solidFill>
                            <a:srgbClr val="505050"/>
                          </a:solidFill>
                          <a:effectLst/>
                          <a:latin typeface="Times New Roman" panose="02020603050405020304" pitchFamily="18" charset="0"/>
                          <a:cs typeface="Times New Roman" panose="02020603050405020304" pitchFamily="18" charset="0"/>
                        </a:rPr>
                        <a:t>AUTHORS: </a:t>
                      </a:r>
                      <a:r>
                        <a:rPr lang="en-US" sz="1800" i="0" dirty="0" smtClean="0">
                          <a:solidFill>
                            <a:srgbClr val="505050"/>
                          </a:solidFill>
                          <a:effectLst/>
                          <a:latin typeface="Times New Roman" panose="02020603050405020304" pitchFamily="18" charset="0"/>
                          <a:cs typeface="Times New Roman" panose="02020603050405020304" pitchFamily="18" charset="0"/>
                        </a:rPr>
                        <a:t>Joni </a:t>
                      </a:r>
                      <a:r>
                        <a:rPr lang="en-US" sz="1800" i="0" dirty="0" err="1" smtClean="0">
                          <a:solidFill>
                            <a:srgbClr val="505050"/>
                          </a:solidFill>
                          <a:effectLst/>
                          <a:latin typeface="Times New Roman" panose="02020603050405020304" pitchFamily="18" charset="0"/>
                          <a:cs typeface="Times New Roman" panose="02020603050405020304" pitchFamily="18" charset="0"/>
                        </a:rPr>
                        <a:t>Saliminen</a:t>
                      </a:r>
                      <a:r>
                        <a:rPr lang="en-US" sz="1800" i="0" dirty="0" smtClean="0">
                          <a:solidFill>
                            <a:srgbClr val="505050"/>
                          </a:solidFill>
                          <a:effectLst/>
                          <a:latin typeface="Times New Roman" panose="02020603050405020304" pitchFamily="18" charset="0"/>
                          <a:cs typeface="Times New Roman" panose="02020603050405020304" pitchFamily="18" charset="0"/>
                        </a:rPr>
                        <a:t>, </a:t>
                      </a:r>
                      <a:r>
                        <a:rPr lang="en-US" sz="1800" i="0" dirty="0" err="1" smtClean="0">
                          <a:solidFill>
                            <a:srgbClr val="505050"/>
                          </a:solidFill>
                          <a:effectLst/>
                          <a:latin typeface="Times New Roman" panose="02020603050405020304" pitchFamily="18" charset="0"/>
                          <a:cs typeface="Times New Roman" panose="02020603050405020304" pitchFamily="18" charset="0"/>
                        </a:rPr>
                        <a:t>Chandhrasekhar</a:t>
                      </a:r>
                      <a:r>
                        <a:rPr lang="en-US" sz="1800" i="0" dirty="0" smtClean="0">
                          <a:solidFill>
                            <a:srgbClr val="505050"/>
                          </a:solidFill>
                          <a:effectLst/>
                          <a:latin typeface="Times New Roman" panose="02020603050405020304" pitchFamily="18" charset="0"/>
                          <a:cs typeface="Times New Roman" panose="02020603050405020304" pitchFamily="18" charset="0"/>
                        </a:rPr>
                        <a:t> </a:t>
                      </a:r>
                      <a:r>
                        <a:rPr lang="en-US" sz="1800" i="0" dirty="0" err="1" smtClean="0">
                          <a:solidFill>
                            <a:srgbClr val="505050"/>
                          </a:solidFill>
                          <a:effectLst/>
                          <a:latin typeface="Times New Roman" panose="02020603050405020304" pitchFamily="18" charset="0"/>
                          <a:cs typeface="Times New Roman" panose="02020603050405020304" pitchFamily="18" charset="0"/>
                        </a:rPr>
                        <a:t>Kandpal</a:t>
                      </a:r>
                      <a:r>
                        <a:rPr lang="en-US" sz="1800" i="0" dirty="0" smtClean="0">
                          <a:solidFill>
                            <a:srgbClr val="505050"/>
                          </a:solidFill>
                          <a:effectLst/>
                          <a:latin typeface="Times New Roman" panose="02020603050405020304" pitchFamily="18" charset="0"/>
                          <a:cs typeface="Times New Roman" panose="02020603050405020304" pitchFamily="18" charset="0"/>
                        </a:rPr>
                        <a:t>, Ahmed Mohamed </a:t>
                      </a:r>
                      <a:r>
                        <a:rPr lang="en-US" sz="1800" i="0" dirty="0" err="1" smtClean="0">
                          <a:solidFill>
                            <a:srgbClr val="505050"/>
                          </a:solidFill>
                          <a:effectLst/>
                          <a:latin typeface="Times New Roman" panose="02020603050405020304" pitchFamily="18" charset="0"/>
                          <a:cs typeface="Times New Roman" panose="02020603050405020304" pitchFamily="18" charset="0"/>
                        </a:rPr>
                        <a:t>kamel</a:t>
                      </a:r>
                      <a:r>
                        <a:rPr lang="en-US" sz="1800" i="0" dirty="0" smtClean="0">
                          <a:solidFill>
                            <a:srgbClr val="505050"/>
                          </a:solidFill>
                          <a:effectLst/>
                          <a:latin typeface="Times New Roman" panose="02020603050405020304" pitchFamily="18" charset="0"/>
                          <a:cs typeface="Times New Roman" panose="02020603050405020304" pitchFamily="18" charset="0"/>
                        </a:rPr>
                        <a:t>, Soon-</a:t>
                      </a:r>
                      <a:r>
                        <a:rPr lang="en-US" sz="1800" i="0" dirty="0" err="1" smtClean="0">
                          <a:solidFill>
                            <a:srgbClr val="505050"/>
                          </a:solidFill>
                          <a:effectLst/>
                          <a:latin typeface="Times New Roman" panose="02020603050405020304" pitchFamily="18" charset="0"/>
                          <a:cs typeface="Times New Roman" panose="02020603050405020304" pitchFamily="18" charset="0"/>
                        </a:rPr>
                        <a:t>gyo</a:t>
                      </a:r>
                      <a:r>
                        <a:rPr lang="en-US" sz="1800" i="0" dirty="0" smtClean="0">
                          <a:solidFill>
                            <a:srgbClr val="505050"/>
                          </a:solidFill>
                          <a:effectLst/>
                          <a:latin typeface="Times New Roman" panose="02020603050405020304" pitchFamily="18" charset="0"/>
                          <a:cs typeface="Times New Roman" panose="02020603050405020304" pitchFamily="18" charset="0"/>
                        </a:rPr>
                        <a:t> Jung, Bernard J.</a:t>
                      </a:r>
                      <a:r>
                        <a:rPr lang="en-US" sz="1800" i="0" baseline="0" dirty="0" smtClean="0">
                          <a:solidFill>
                            <a:srgbClr val="505050"/>
                          </a:solidFill>
                          <a:effectLst/>
                          <a:latin typeface="Times New Roman" panose="02020603050405020304" pitchFamily="18" charset="0"/>
                          <a:cs typeface="Times New Roman" panose="02020603050405020304" pitchFamily="18" charset="0"/>
                        </a:rPr>
                        <a:t> </a:t>
                      </a:r>
                      <a:r>
                        <a:rPr lang="en-US" sz="1800" i="0" dirty="0" smtClean="0">
                          <a:solidFill>
                            <a:srgbClr val="505050"/>
                          </a:solidFill>
                          <a:effectLst/>
                          <a:latin typeface="Times New Roman" panose="02020603050405020304" pitchFamily="18" charset="0"/>
                          <a:cs typeface="Times New Roman" panose="02020603050405020304" pitchFamily="18" charset="0"/>
                        </a:rPr>
                        <a:t>Jansen </a:t>
                      </a:r>
                    </a:p>
                    <a:p>
                      <a:endParaRPr lang="en-US" dirty="0"/>
                    </a:p>
                  </a:txBody>
                  <a:tcPr/>
                </a:tc>
              </a:tr>
              <a:tr h="490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dirty="0" smtClean="0">
                          <a:solidFill>
                            <a:srgbClr val="505050"/>
                          </a:solidFill>
                          <a:effectLst/>
                          <a:latin typeface="Times New Roman" panose="02020603050405020304" pitchFamily="18" charset="0"/>
                          <a:cs typeface="Times New Roman" panose="02020603050405020304" pitchFamily="18" charset="0"/>
                        </a:rPr>
                        <a:t>JOURNAL / YEAR: </a:t>
                      </a:r>
                      <a:r>
                        <a:rPr lang="en-US" sz="1800" i="0" dirty="0" smtClean="0">
                          <a:solidFill>
                            <a:srgbClr val="505050"/>
                          </a:solidFill>
                          <a:effectLst/>
                          <a:latin typeface="Times New Roman" panose="02020603050405020304" pitchFamily="18" charset="0"/>
                          <a:cs typeface="Times New Roman" panose="02020603050405020304" pitchFamily="18" charset="0"/>
                        </a:rPr>
                        <a:t>2021</a:t>
                      </a:r>
                      <a:r>
                        <a:rPr lang="en-US" sz="1800" dirty="0" smtClean="0">
                          <a:latin typeface="Times New Roman" pitchFamily="18" charset="0"/>
                          <a:cs typeface="Times New Roman" pitchFamily="18" charset="0"/>
                        </a:rPr>
                        <a:t>(Science Direct)</a:t>
                      </a:r>
                    </a:p>
                  </a:txBody>
                  <a:tcPr/>
                </a:tc>
              </a:tr>
              <a:tr h="1210460">
                <a:tc>
                  <a:txBody>
                    <a:bodyPr/>
                    <a:lstStyle/>
                    <a:p>
                      <a:r>
                        <a:rPr lang="en-US" sz="1800" b="1" dirty="0" smtClean="0">
                          <a:latin typeface="Times New Roman" panose="02020603050405020304" pitchFamily="18" charset="0"/>
                          <a:cs typeface="Times New Roman" panose="02020603050405020304" pitchFamily="18" charset="0"/>
                        </a:rPr>
                        <a:t>Methodology:</a:t>
                      </a:r>
                    </a:p>
                    <a:p>
                      <a:r>
                        <a:rPr lang="en-US" sz="1800"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Creating and detecting the fake reviews by using </a:t>
                      </a:r>
                      <a:r>
                        <a:rPr lang="en-US" sz="1800" dirty="0" err="1" smtClean="0">
                          <a:latin typeface="Times New Roman" panose="02020603050405020304" pitchFamily="18" charset="0"/>
                          <a:cs typeface="Times New Roman" panose="02020603050405020304" pitchFamily="18" charset="0"/>
                        </a:rPr>
                        <a:t>ULMFit</a:t>
                      </a:r>
                      <a:r>
                        <a:rPr lang="en-US" sz="1800" dirty="0" smtClean="0">
                          <a:latin typeface="Times New Roman" panose="02020603050405020304" pitchFamily="18" charset="0"/>
                          <a:cs typeface="Times New Roman" panose="02020603050405020304" pitchFamily="18" charset="0"/>
                        </a:rPr>
                        <a:t> and GPT-2.Fake reviews are created 	by based on amazon’s e-commerce </a:t>
                      </a:r>
                      <a:r>
                        <a:rPr lang="en-US" sz="1800" dirty="0" err="1" smtClean="0">
                          <a:latin typeface="Times New Roman" panose="02020603050405020304" pitchFamily="18" charset="0"/>
                          <a:cs typeface="Times New Roman" panose="02020603050405020304" pitchFamily="18" charset="0"/>
                        </a:rPr>
                        <a:t>datset</a:t>
                      </a:r>
                      <a:r>
                        <a:rPr lang="en-US" sz="1800" dirty="0" smtClean="0">
                          <a:latin typeface="Times New Roman" panose="02020603050405020304" pitchFamily="18" charset="0"/>
                          <a:cs typeface="Times New Roman" panose="02020603050405020304" pitchFamily="18" charset="0"/>
                        </a:rPr>
                        <a:t>. GPT-2 model classifies the fake reviews.</a:t>
                      </a:r>
                    </a:p>
                  </a:txBody>
                  <a:tcPr/>
                </a:tc>
              </a:tr>
              <a:tr h="1210460">
                <a:tc>
                  <a:txBody>
                    <a:bodyPr/>
                    <a:lstStyle/>
                    <a:p>
                      <a:r>
                        <a:rPr lang="en-US" sz="1800" b="1" i="1" dirty="0" smtClean="0">
                          <a:latin typeface="Times New Roman" panose="02020603050405020304" pitchFamily="18" charset="0"/>
                          <a:cs typeface="Times New Roman" panose="02020603050405020304" pitchFamily="18" charset="0"/>
                        </a:rPr>
                        <a:t>Advantage:</a:t>
                      </a:r>
                    </a:p>
                    <a:p>
                      <a:r>
                        <a:rPr lang="en-US" sz="1800" dirty="0" smtClean="0">
                          <a:latin typeface="Times New Roman" panose="02020603050405020304" pitchFamily="18" charset="0"/>
                          <a:cs typeface="Times New Roman" panose="02020603050405020304" pitchFamily="18" charset="0"/>
                        </a:rPr>
                        <a:t>              It achieves an accuracy of 97%. When the review is descriptive its easy to classify and take decisions accordingly.</a:t>
                      </a:r>
                    </a:p>
                  </a:txBody>
                  <a:tcPr/>
                </a:tc>
              </a:tr>
              <a:tr h="847322">
                <a:tc>
                  <a:txBody>
                    <a:bodyPr/>
                    <a:lstStyle/>
                    <a:p>
                      <a:r>
                        <a:rPr lang="en-US" sz="1800" b="1" dirty="0" smtClean="0">
                          <a:latin typeface="Times New Roman" panose="02020603050405020304" pitchFamily="18" charset="0"/>
                          <a:cs typeface="Times New Roman" panose="02020603050405020304" pitchFamily="18" charset="0"/>
                        </a:rPr>
                        <a:t>Disadvantage:</a:t>
                      </a:r>
                    </a:p>
                    <a:p>
                      <a:r>
                        <a:rPr lang="en-US" sz="1800"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When the product review is short it is difficult to determine</a:t>
                      </a:r>
                      <a:r>
                        <a:rPr lang="en-US" dirty="0" smtClean="0">
                          <a:latin typeface="Times New Roman" panose="02020603050405020304" pitchFamily="18" charset="0"/>
                          <a:cs typeface="Times New Roman" panose="02020603050405020304" pitchFamily="18" charset="0"/>
                        </a:rPr>
                        <a:t>. </a:t>
                      </a:r>
                    </a:p>
                  </a:txBody>
                  <a:tcPr/>
                </a:tc>
              </a:tr>
            </a:tbl>
          </a:graphicData>
        </a:graphic>
      </p:graphicFrame>
    </p:spTree>
    <p:extLst>
      <p:ext uri="{BB962C8B-B14F-4D97-AF65-F5344CB8AC3E}">
        <p14:creationId xmlns:p14="http://schemas.microsoft.com/office/powerpoint/2010/main" val="51479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04238880"/>
              </p:ext>
            </p:extLst>
          </p:nvPr>
        </p:nvGraphicFramePr>
        <p:xfrm>
          <a:off x="130629" y="420915"/>
          <a:ext cx="11698514" cy="5849255"/>
        </p:xfrm>
        <a:graphic>
          <a:graphicData uri="http://schemas.openxmlformats.org/drawingml/2006/table">
            <a:tbl>
              <a:tblPr firstRow="1" bandRow="1">
                <a:tableStyleId>{5C22544A-7EE6-4342-B048-85BDC9FD1C3A}</a:tableStyleId>
              </a:tblPr>
              <a:tblGrid>
                <a:gridCol w="11698514"/>
              </a:tblGrid>
              <a:tr h="801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a:t>
                      </a:r>
                      <a:r>
                        <a:rPr lang="en-US" sz="1800" b="0" dirty="0" smtClean="0">
                          <a:latin typeface="Times New Roman" pitchFamily="18" charset="0"/>
                          <a:cs typeface="Times New Roman" pitchFamily="18" charset="0"/>
                        </a:rPr>
                        <a:t>Detecting Fake Accounts in Online Social Networks at the Time of Registrations</a:t>
                      </a:r>
                    </a:p>
                  </a:txBody>
                  <a:tcPr/>
                </a:tc>
              </a:tr>
              <a:tr h="801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AUTHORS</a:t>
                      </a:r>
                      <a:r>
                        <a:rPr lang="en-US" sz="1800" dirty="0" smtClean="0">
                          <a:latin typeface="Times New Roman" pitchFamily="18" charset="0"/>
                          <a:cs typeface="Times New Roman" pitchFamily="18" charset="0"/>
                        </a:rPr>
                        <a:t>:  Dong Yuan , </a:t>
                      </a:r>
                      <a:r>
                        <a:rPr lang="en-US" sz="1800" dirty="0" err="1" smtClean="0">
                          <a:latin typeface="Times New Roman" pitchFamily="18" charset="0"/>
                          <a:cs typeface="Times New Roman" pitchFamily="18" charset="0"/>
                        </a:rPr>
                        <a:t>Yuanli</a:t>
                      </a:r>
                      <a:r>
                        <a:rPr lang="en-US" sz="1800" dirty="0" smtClean="0">
                          <a:latin typeface="Times New Roman" pitchFamily="18" charset="0"/>
                          <a:cs typeface="Times New Roman" pitchFamily="18" charset="0"/>
                        </a:rPr>
                        <a:t> Miao , Neil </a:t>
                      </a:r>
                      <a:r>
                        <a:rPr lang="en-US" sz="1800" dirty="0" err="1" smtClean="0">
                          <a:latin typeface="Times New Roman" pitchFamily="18" charset="0"/>
                          <a:cs typeface="Times New Roman" pitchFamily="18" charset="0"/>
                        </a:rPr>
                        <a:t>Zhenqiang</a:t>
                      </a:r>
                      <a:r>
                        <a:rPr lang="en-US" sz="1800" dirty="0" smtClean="0">
                          <a:latin typeface="Times New Roman" pitchFamily="18" charset="0"/>
                          <a:cs typeface="Times New Roman" pitchFamily="18" charset="0"/>
                        </a:rPr>
                        <a:t> Gong , </a:t>
                      </a:r>
                      <a:r>
                        <a:rPr lang="en-US" sz="1800" dirty="0" err="1" smtClean="0">
                          <a:latin typeface="Times New Roman" pitchFamily="18" charset="0"/>
                          <a:cs typeface="Times New Roman" pitchFamily="18" charset="0"/>
                        </a:rPr>
                        <a:t>Zheng</a:t>
                      </a:r>
                      <a:r>
                        <a:rPr lang="en-US" sz="1800" dirty="0" smtClean="0">
                          <a:latin typeface="Times New Roman" pitchFamily="18" charset="0"/>
                          <a:cs typeface="Times New Roman" pitchFamily="18" charset="0"/>
                        </a:rPr>
                        <a:t> Yang , Qi Li1 , Dawn Song , </a:t>
                      </a:r>
                      <a:r>
                        <a:rPr lang="en-US" sz="1800" dirty="0" err="1" smtClean="0">
                          <a:latin typeface="Times New Roman" pitchFamily="18" charset="0"/>
                          <a:cs typeface="Times New Roman" pitchFamily="18" charset="0"/>
                        </a:rPr>
                        <a:t>Qian</a:t>
                      </a:r>
                      <a:r>
                        <a:rPr lang="en-US" sz="1800" dirty="0" smtClean="0">
                          <a:latin typeface="Times New Roman" pitchFamily="18" charset="0"/>
                          <a:cs typeface="Times New Roman" pitchFamily="18" charset="0"/>
                        </a:rPr>
                        <a:t> Wang , Xiao Liang</a:t>
                      </a:r>
                    </a:p>
                  </a:txBody>
                  <a:tcPr/>
                </a:tc>
              </a:tr>
              <a:tr h="464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JOURNAL / YEAR</a:t>
                      </a:r>
                      <a:r>
                        <a:rPr lang="en-US" sz="1800" dirty="0" smtClean="0">
                          <a:latin typeface="Times New Roman" pitchFamily="18" charset="0"/>
                          <a:cs typeface="Times New Roman" pitchFamily="18" charset="0"/>
                        </a:rPr>
                        <a:t>: 2020 (ACM)</a:t>
                      </a:r>
                    </a:p>
                  </a:txBody>
                  <a:tcPr/>
                </a:tc>
              </a:tr>
              <a:tr h="1833064">
                <a:tc>
                  <a:txBody>
                    <a:bodyPr/>
                    <a:lstStyle/>
                    <a:p>
                      <a:pPr algn="just"/>
                      <a:r>
                        <a:rPr lang="en-US" sz="1800" dirty="0" smtClean="0">
                          <a:latin typeface="Times New Roman" pitchFamily="18" charset="0"/>
                          <a:cs typeface="Times New Roman" pitchFamily="18" charset="0"/>
                        </a:rPr>
                        <a:t>Methodology:</a:t>
                      </a:r>
                    </a:p>
                    <a:p>
                      <a:pPr algn="just"/>
                      <a:r>
                        <a:rPr lang="en-US" sz="1800" dirty="0" smtClean="0">
                          <a:latin typeface="Times New Roman" pitchFamily="18" charset="0"/>
                          <a:cs typeface="Times New Roman" pitchFamily="18" charset="0"/>
                        </a:rPr>
                        <a:t>Detecting fake accounts at the time of registration to do so it is trained with dataset based on the abnormal registration pattern and a graph is plotted accordingly, by comparing it with legitimate user fake account is detected .</a:t>
                      </a:r>
                    </a:p>
                    <a:p>
                      <a:endParaRPr lang="en-US" dirty="0"/>
                    </a:p>
                  </a:txBody>
                  <a:tcPr/>
                </a:tc>
              </a:tr>
              <a:tr h="801965">
                <a:tc>
                  <a:txBody>
                    <a:bodyPr/>
                    <a:lstStyle/>
                    <a:p>
                      <a:pPr algn="just"/>
                      <a:r>
                        <a:rPr lang="en-US" sz="1800" dirty="0" smtClean="0">
                          <a:latin typeface="Times New Roman" pitchFamily="18" charset="0"/>
                          <a:cs typeface="Times New Roman" pitchFamily="18" charset="0"/>
                        </a:rPr>
                        <a:t>Advantage:</a:t>
                      </a:r>
                    </a:p>
                    <a:p>
                      <a:pPr algn="just"/>
                      <a:r>
                        <a:rPr lang="en-US" sz="1800" dirty="0" smtClean="0">
                          <a:latin typeface="Times New Roman" pitchFamily="18" charset="0"/>
                          <a:cs typeface="Times New Roman" pitchFamily="18" charset="0"/>
                        </a:rPr>
                        <a:t>It achieves accuracy of 96%</a:t>
                      </a:r>
                    </a:p>
                  </a:txBody>
                  <a:tcPr/>
                </a:tc>
              </a:tr>
              <a:tr h="1145665">
                <a:tc>
                  <a:txBody>
                    <a:bodyPr/>
                    <a:lstStyle/>
                    <a:p>
                      <a:pPr algn="just"/>
                      <a:r>
                        <a:rPr lang="en-US" sz="1800" dirty="0" smtClean="0">
                          <a:latin typeface="Times New Roman" pitchFamily="18" charset="0"/>
                          <a:cs typeface="Times New Roman" pitchFamily="18" charset="0"/>
                        </a:rPr>
                        <a:t>Disadvantage:</a:t>
                      </a:r>
                    </a:p>
                    <a:p>
                      <a:pPr algn="just"/>
                      <a:r>
                        <a:rPr lang="en-US" sz="1800" dirty="0" smtClean="0">
                          <a:latin typeface="Times New Roman" pitchFamily="18" charset="0"/>
                          <a:cs typeface="Times New Roman" pitchFamily="18" charset="0"/>
                        </a:rPr>
                        <a:t>Attacker could evade while detection of fake account at the time of registration by manipulating the features that are used.  </a:t>
                      </a:r>
                    </a:p>
                  </a:txBody>
                  <a:tcPr/>
                </a:tc>
              </a:tr>
            </a:tbl>
          </a:graphicData>
        </a:graphic>
      </p:graphicFrame>
    </p:spTree>
    <p:extLst>
      <p:ext uri="{BB962C8B-B14F-4D97-AF65-F5344CB8AC3E}">
        <p14:creationId xmlns:p14="http://schemas.microsoft.com/office/powerpoint/2010/main" val="354369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9749747"/>
              </p:ext>
            </p:extLst>
          </p:nvPr>
        </p:nvGraphicFramePr>
        <p:xfrm>
          <a:off x="0" y="174169"/>
          <a:ext cx="12192000" cy="5994401"/>
        </p:xfrm>
        <a:graphic>
          <a:graphicData uri="http://schemas.openxmlformats.org/drawingml/2006/table">
            <a:tbl>
              <a:tblPr firstRow="1" bandRow="1">
                <a:tableStyleId>{5C22544A-7EE6-4342-B048-85BDC9FD1C3A}</a:tableStyleId>
              </a:tblPr>
              <a:tblGrid>
                <a:gridCol w="12192000"/>
              </a:tblGrid>
              <a:tr h="734722">
                <a:tc>
                  <a:txBody>
                    <a:bodyPr/>
                    <a:lstStyle/>
                    <a:p>
                      <a:r>
                        <a:rPr lang="en-US" sz="1800" b="1" dirty="0" smtClean="0">
                          <a:latin typeface="Times New Roman" pitchFamily="18" charset="0"/>
                          <a:cs typeface="Times New Roman" pitchFamily="18" charset="0"/>
                        </a:rPr>
                        <a:t>TITLE: </a:t>
                      </a:r>
                      <a:r>
                        <a:rPr lang="en-US" sz="1800" b="0" dirty="0" smtClean="0">
                          <a:latin typeface="Times New Roman" pitchFamily="18" charset="0"/>
                          <a:cs typeface="Times New Roman" pitchFamily="18" charset="0"/>
                        </a:rPr>
                        <a:t>Influence Function based Data Poisoning Attacks to Top-N Recommender Systems</a:t>
                      </a:r>
                      <a:endParaRPr lang="en-US" b="0" dirty="0"/>
                    </a:p>
                  </a:txBody>
                  <a:tcPr/>
                </a:tc>
              </a:tr>
              <a:tr h="425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AUTHORS: </a:t>
                      </a:r>
                      <a:r>
                        <a:rPr lang="en-US" sz="1800" dirty="0" err="1" smtClean="0">
                          <a:latin typeface="Times New Roman" pitchFamily="18" charset="0"/>
                          <a:cs typeface="Times New Roman" pitchFamily="18" charset="0"/>
                        </a:rPr>
                        <a:t>Minghong</a:t>
                      </a:r>
                      <a:r>
                        <a:rPr lang="en-US" sz="1800" dirty="0" smtClean="0">
                          <a:latin typeface="Times New Roman" pitchFamily="18" charset="0"/>
                          <a:cs typeface="Times New Roman" pitchFamily="18" charset="0"/>
                        </a:rPr>
                        <a:t> Fang, Neil </a:t>
                      </a:r>
                      <a:r>
                        <a:rPr lang="en-US" sz="1800" dirty="0" err="1" smtClean="0">
                          <a:latin typeface="Times New Roman" pitchFamily="18" charset="0"/>
                          <a:cs typeface="Times New Roman" pitchFamily="18" charset="0"/>
                        </a:rPr>
                        <a:t>Zhenqiang</a:t>
                      </a:r>
                      <a:r>
                        <a:rPr lang="en-US" sz="1800" dirty="0" smtClean="0">
                          <a:latin typeface="Times New Roman" pitchFamily="18" charset="0"/>
                          <a:cs typeface="Times New Roman" pitchFamily="18" charset="0"/>
                        </a:rPr>
                        <a:t> Gong, </a:t>
                      </a:r>
                      <a:r>
                        <a:rPr lang="en-US" sz="1800" dirty="0" err="1" smtClean="0">
                          <a:latin typeface="Times New Roman" pitchFamily="18" charset="0"/>
                          <a:cs typeface="Times New Roman" pitchFamily="18" charset="0"/>
                        </a:rPr>
                        <a:t>Jia</a:t>
                      </a:r>
                      <a:r>
                        <a:rPr lang="en-US" sz="1800" dirty="0" smtClean="0">
                          <a:latin typeface="Times New Roman" pitchFamily="18" charset="0"/>
                          <a:cs typeface="Times New Roman" pitchFamily="18" charset="0"/>
                        </a:rPr>
                        <a:t> Liu</a:t>
                      </a:r>
                    </a:p>
                  </a:txBody>
                  <a:tcPr/>
                </a:tc>
              </a:tr>
              <a:tr h="425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JOURNAL /YEAR: </a:t>
                      </a:r>
                      <a:r>
                        <a:rPr lang="en-US" sz="1800" dirty="0" smtClean="0">
                          <a:latin typeface="Times New Roman" pitchFamily="18" charset="0"/>
                          <a:cs typeface="Times New Roman" pitchFamily="18" charset="0"/>
                        </a:rPr>
                        <a:t>2020 (ACM)</a:t>
                      </a:r>
                    </a:p>
                  </a:txBody>
                  <a:tcPr/>
                </a:tc>
              </a:tr>
              <a:tr h="1679365">
                <a:tc>
                  <a:txBody>
                    <a:bodyPr/>
                    <a:lstStyle/>
                    <a:p>
                      <a:pPr algn="just"/>
                      <a:r>
                        <a:rPr lang="en-US" sz="1800" b="1" dirty="0" smtClean="0">
                          <a:latin typeface="Times New Roman" pitchFamily="18" charset="0"/>
                          <a:cs typeface="Times New Roman" pitchFamily="18" charset="0"/>
                        </a:rPr>
                        <a:t>Methodology</a:t>
                      </a:r>
                    </a:p>
                    <a:p>
                      <a:pPr algn="just"/>
                      <a:r>
                        <a:rPr lang="en-US" sz="1800" dirty="0" smtClean="0">
                          <a:latin typeface="Times New Roman" pitchFamily="18" charset="0"/>
                          <a:cs typeface="Times New Roman" pitchFamily="18" charset="0"/>
                        </a:rPr>
                        <a:t>As data poisoning attacks influence the recommender system,  focuses on the fake users ratings as non-convex integer optimization problem and select a subset of normal users based on influence function and optimize data poisoning attacks using them ,compare and check who are influential to recommendations. </a:t>
                      </a:r>
                    </a:p>
                  </a:txBody>
                  <a:tcPr/>
                </a:tc>
              </a:tr>
              <a:tr h="1679365">
                <a:tc>
                  <a:txBody>
                    <a:bodyPr/>
                    <a:lstStyle/>
                    <a:p>
                      <a:pPr algn="just"/>
                      <a:r>
                        <a:rPr lang="en-US" sz="1800" b="1" dirty="0" smtClean="0">
                          <a:latin typeface="Times New Roman" pitchFamily="18" charset="0"/>
                          <a:cs typeface="Times New Roman" pitchFamily="18" charset="0"/>
                        </a:rPr>
                        <a:t>Advantage</a:t>
                      </a:r>
                    </a:p>
                    <a:p>
                      <a:pPr algn="just"/>
                      <a:r>
                        <a:rPr lang="en-US" sz="1800" dirty="0" smtClean="0">
                          <a:latin typeface="Times New Roman" pitchFamily="18" charset="0"/>
                          <a:cs typeface="Times New Roman" pitchFamily="18" charset="0"/>
                        </a:rPr>
                        <a:t>       Influence function to select a subset of normal users who are influential to the recommendations and solve our     formulated optimization problem based on these influential users</a:t>
                      </a:r>
                    </a:p>
                    <a:p>
                      <a:endParaRPr lang="en-US" dirty="0"/>
                    </a:p>
                  </a:txBody>
                  <a:tcPr/>
                </a:tc>
              </a:tr>
              <a:tr h="1049603">
                <a:tc>
                  <a:txBody>
                    <a:bodyPr/>
                    <a:lstStyle/>
                    <a:p>
                      <a:pPr algn="just"/>
                      <a:r>
                        <a:rPr lang="en-US" sz="1800" b="1" dirty="0" smtClean="0">
                          <a:latin typeface="Times New Roman" pitchFamily="18" charset="0"/>
                          <a:cs typeface="Times New Roman" pitchFamily="18" charset="0"/>
                        </a:rPr>
                        <a:t>Disadvantage</a:t>
                      </a:r>
                    </a:p>
                    <a:p>
                      <a:pPr algn="just"/>
                      <a:r>
                        <a:rPr lang="en-US" sz="1800" dirty="0" smtClean="0">
                          <a:latin typeface="Times New Roman" pitchFamily="18" charset="0"/>
                          <a:cs typeface="Times New Roman" pitchFamily="18" charset="0"/>
                        </a:rPr>
                        <a:t>This method can used only for matrix factorization based recommender system.</a:t>
                      </a:r>
                    </a:p>
                    <a:p>
                      <a:endParaRPr lang="en-US" dirty="0"/>
                    </a:p>
                  </a:txBody>
                  <a:tcPr/>
                </a:tc>
              </a:tr>
            </a:tbl>
          </a:graphicData>
        </a:graphic>
      </p:graphicFrame>
    </p:spTree>
    <p:extLst>
      <p:ext uri="{BB962C8B-B14F-4D97-AF65-F5344CB8AC3E}">
        <p14:creationId xmlns:p14="http://schemas.microsoft.com/office/powerpoint/2010/main" val="263873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9611748"/>
              </p:ext>
            </p:extLst>
          </p:nvPr>
        </p:nvGraphicFramePr>
        <p:xfrm>
          <a:off x="231820" y="257576"/>
          <a:ext cx="10882648" cy="5764182"/>
        </p:xfrm>
        <a:graphic>
          <a:graphicData uri="http://schemas.openxmlformats.org/drawingml/2006/table">
            <a:tbl>
              <a:tblPr firstRow="1" bandRow="1">
                <a:tableStyleId>{5C22544A-7EE6-4342-B048-85BDC9FD1C3A}</a:tableStyleId>
              </a:tblPr>
              <a:tblGrid>
                <a:gridCol w="10882648"/>
              </a:tblGrid>
              <a:tr h="687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Times New Roman" panose="02020603050405020304" pitchFamily="18" charset="0"/>
                          <a:cs typeface="Times New Roman" panose="02020603050405020304" pitchFamily="18" charset="0"/>
                        </a:rPr>
                        <a:t>TITLE: </a:t>
                      </a:r>
                      <a:r>
                        <a:rPr lang="en-US" sz="1800" b="0" dirty="0" smtClean="0">
                          <a:solidFill>
                            <a:schemeClr val="bg1"/>
                          </a:solidFill>
                          <a:latin typeface="Times New Roman" panose="02020603050405020304" pitchFamily="18" charset="0"/>
                          <a:cs typeface="Times New Roman" panose="02020603050405020304" pitchFamily="18" charset="0"/>
                        </a:rPr>
                        <a:t>Shilling attacks against collaborative recommender systems</a:t>
                      </a:r>
                    </a:p>
                    <a:p>
                      <a:endParaRPr lang="en-US" b="0" dirty="0">
                        <a:solidFill>
                          <a:schemeClr val="bg1"/>
                        </a:solidFill>
                      </a:endParaRPr>
                    </a:p>
                  </a:txBody>
                  <a:tcPr/>
                </a:tc>
              </a:tr>
              <a:tr h="687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dirty="0" smtClean="0">
                          <a:solidFill>
                            <a:srgbClr val="333333"/>
                          </a:solidFill>
                          <a:effectLst/>
                          <a:latin typeface="Times New Roman" panose="02020603050405020304" pitchFamily="18" charset="0"/>
                          <a:cs typeface="Times New Roman" panose="02020603050405020304" pitchFamily="18" charset="0"/>
                        </a:rPr>
                        <a:t>AUTHORS: </a:t>
                      </a:r>
                      <a:r>
                        <a:rPr lang="en-US" sz="1800" i="0" dirty="0" err="1" smtClean="0">
                          <a:solidFill>
                            <a:srgbClr val="333333"/>
                          </a:solidFill>
                          <a:effectLst/>
                          <a:latin typeface="Times New Roman" panose="02020603050405020304" pitchFamily="18" charset="0"/>
                          <a:cs typeface="Times New Roman" panose="02020603050405020304" pitchFamily="18" charset="0"/>
                        </a:rPr>
                        <a:t>Mingdan</a:t>
                      </a:r>
                      <a:r>
                        <a:rPr lang="en-US" sz="1800" i="0" dirty="0" smtClean="0">
                          <a:solidFill>
                            <a:srgbClr val="333333"/>
                          </a:solidFill>
                          <a:effectLst/>
                          <a:latin typeface="Times New Roman" panose="02020603050405020304" pitchFamily="18" charset="0"/>
                          <a:cs typeface="Times New Roman" panose="02020603050405020304" pitchFamily="18" charset="0"/>
                        </a:rPr>
                        <a:t> Si and </a:t>
                      </a:r>
                      <a:r>
                        <a:rPr lang="en-US" sz="1800" i="0" dirty="0" err="1" smtClean="0">
                          <a:solidFill>
                            <a:srgbClr val="333333"/>
                          </a:solidFill>
                          <a:effectLst/>
                          <a:latin typeface="Times New Roman" panose="02020603050405020304" pitchFamily="18" charset="0"/>
                          <a:cs typeface="Times New Roman" panose="02020603050405020304" pitchFamily="18" charset="0"/>
                        </a:rPr>
                        <a:t>Qingshan</a:t>
                      </a:r>
                      <a:r>
                        <a:rPr lang="en-US" sz="1800" i="0" dirty="0" smtClean="0">
                          <a:solidFill>
                            <a:srgbClr val="333333"/>
                          </a:solidFill>
                          <a:effectLst/>
                          <a:latin typeface="Times New Roman" panose="02020603050405020304" pitchFamily="18" charset="0"/>
                          <a:cs typeface="Times New Roman" panose="02020603050405020304" pitchFamily="18" charset="0"/>
                        </a:rPr>
                        <a:t> Li</a:t>
                      </a:r>
                    </a:p>
                    <a:p>
                      <a:endParaRPr lang="en-US" dirty="0"/>
                    </a:p>
                  </a:txBody>
                  <a:tcPr/>
                </a:tc>
              </a:tr>
              <a:tr h="687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333333"/>
                          </a:solidFill>
                          <a:latin typeface="Times New Roman" panose="02020603050405020304" pitchFamily="18" charset="0"/>
                          <a:cs typeface="Times New Roman" panose="02020603050405020304" pitchFamily="18" charset="0"/>
                        </a:rPr>
                        <a:t>JOURNAL / YEAR: </a:t>
                      </a:r>
                      <a:r>
                        <a:rPr lang="en-US" sz="1800" dirty="0" smtClean="0">
                          <a:solidFill>
                            <a:srgbClr val="333333"/>
                          </a:solidFill>
                          <a:latin typeface="Times New Roman" panose="02020603050405020304" pitchFamily="18" charset="0"/>
                          <a:cs typeface="Times New Roman" panose="02020603050405020304" pitchFamily="18" charset="0"/>
                        </a:rPr>
                        <a:t>2020 (springer)</a:t>
                      </a:r>
                    </a:p>
                    <a:p>
                      <a:endParaRPr lang="en-US" dirty="0"/>
                    </a:p>
                  </a:txBody>
                  <a:tcPr/>
                </a:tc>
              </a:tr>
              <a:tr h="982152">
                <a:tc>
                  <a:txBody>
                    <a:bodyPr/>
                    <a:lstStyle/>
                    <a:p>
                      <a:r>
                        <a:rPr lang="en-US" sz="1800" b="1" i="0" dirty="0" smtClean="0">
                          <a:solidFill>
                            <a:srgbClr val="333333"/>
                          </a:solidFill>
                          <a:effectLst/>
                          <a:latin typeface="Times New Roman" panose="02020603050405020304" pitchFamily="18" charset="0"/>
                          <a:cs typeface="Times New Roman" panose="02020603050405020304" pitchFamily="18" charset="0"/>
                        </a:rPr>
                        <a:t>Methodology:</a:t>
                      </a:r>
                    </a:p>
                    <a:p>
                      <a:r>
                        <a:rPr lang="en-US" sz="1800" dirty="0" smtClean="0">
                          <a:solidFill>
                            <a:srgbClr val="333333"/>
                          </a:solidFill>
                          <a:latin typeface="Times New Roman" panose="02020603050405020304" pitchFamily="18" charset="0"/>
                          <a:cs typeface="Times New Roman" panose="02020603050405020304" pitchFamily="18" charset="0"/>
                        </a:rPr>
                        <a:t> 		Explains the profile injection strategies/shilling attacks  in CFRS.</a:t>
                      </a:r>
                    </a:p>
                    <a:p>
                      <a:endParaRPr lang="en-US" dirty="0"/>
                    </a:p>
                  </a:txBody>
                  <a:tcPr/>
                </a:tc>
              </a:tr>
              <a:tr h="982152">
                <a:tc>
                  <a:txBody>
                    <a:bodyPr/>
                    <a:lstStyle/>
                    <a:p>
                      <a:r>
                        <a:rPr lang="en-US" sz="1800" b="1" dirty="0" smtClean="0">
                          <a:solidFill>
                            <a:srgbClr val="333333"/>
                          </a:solidFill>
                          <a:latin typeface="Times New Roman" panose="02020603050405020304" pitchFamily="18" charset="0"/>
                          <a:cs typeface="Times New Roman" panose="02020603050405020304" pitchFamily="18" charset="0"/>
                        </a:rPr>
                        <a:t>Advantage:</a:t>
                      </a:r>
                    </a:p>
                    <a:p>
                      <a:r>
                        <a:rPr lang="en-US" sz="1800" b="0" i="0" dirty="0" smtClean="0">
                          <a:solidFill>
                            <a:srgbClr val="333333"/>
                          </a:solidFill>
                          <a:effectLst/>
                          <a:latin typeface="Times New Roman" panose="02020603050405020304" pitchFamily="18" charset="0"/>
                          <a:cs typeface="Times New Roman" panose="02020603050405020304" pitchFamily="18" charset="0"/>
                        </a:rPr>
                        <a:t>		Improved detection rate of shilling attack</a:t>
                      </a:r>
                    </a:p>
                    <a:p>
                      <a:endParaRPr lang="en-US" dirty="0"/>
                    </a:p>
                  </a:txBody>
                  <a:tcPr/>
                </a:tc>
              </a:tr>
              <a:tr h="1662105">
                <a:tc>
                  <a:txBody>
                    <a:bodyPr/>
                    <a:lstStyle/>
                    <a:p>
                      <a:r>
                        <a:rPr lang="en-US" sz="1800" b="1" dirty="0" smtClean="0">
                          <a:solidFill>
                            <a:srgbClr val="333333"/>
                          </a:solidFill>
                          <a:latin typeface="Times New Roman" panose="02020603050405020304" pitchFamily="18" charset="0"/>
                          <a:cs typeface="Times New Roman" panose="02020603050405020304" pitchFamily="18" charset="0"/>
                        </a:rPr>
                        <a:t>Disadvantage:</a:t>
                      </a:r>
                    </a:p>
                    <a:p>
                      <a:endParaRPr lang="en-US" sz="1800" b="1" dirty="0" smtClean="0">
                        <a:solidFill>
                          <a:srgbClr val="333333"/>
                        </a:solidFill>
                        <a:latin typeface="Times New Roman" panose="02020603050405020304" pitchFamily="18" charset="0"/>
                        <a:cs typeface="Times New Roman" panose="02020603050405020304" pitchFamily="18" charset="0"/>
                      </a:endParaRPr>
                    </a:p>
                    <a:p>
                      <a:r>
                        <a:rPr lang="en-US" sz="1800" b="1" dirty="0" smtClean="0">
                          <a:solidFill>
                            <a:srgbClr val="333333"/>
                          </a:solidFill>
                          <a:latin typeface="Times New Roman" panose="02020603050405020304" pitchFamily="18" charset="0"/>
                          <a:cs typeface="Times New Roman" panose="02020603050405020304" pitchFamily="18" charset="0"/>
                        </a:rPr>
                        <a:t>       </a:t>
                      </a:r>
                      <a:r>
                        <a:rPr lang="en-US" sz="1800" b="0" dirty="0" smtClean="0">
                          <a:solidFill>
                            <a:srgbClr val="333333"/>
                          </a:solidFill>
                          <a:latin typeface="Times New Roman" panose="02020603050405020304" pitchFamily="18" charset="0"/>
                          <a:cs typeface="Times New Roman" panose="02020603050405020304" pitchFamily="18" charset="0"/>
                        </a:rPr>
                        <a:t>It</a:t>
                      </a:r>
                      <a:r>
                        <a:rPr lang="en-US" sz="1800" b="0" baseline="0" dirty="0" smtClean="0">
                          <a:solidFill>
                            <a:srgbClr val="333333"/>
                          </a:solidFill>
                          <a:latin typeface="Times New Roman" panose="02020603050405020304" pitchFamily="18" charset="0"/>
                          <a:cs typeface="Times New Roman" panose="02020603050405020304" pitchFamily="18" charset="0"/>
                        </a:rPr>
                        <a:t> does not spot the shilling attack in particular</a:t>
                      </a:r>
                      <a:endParaRPr lang="en-US" sz="1800" b="1" dirty="0" smtClean="0">
                        <a:solidFill>
                          <a:srgbClr val="333333"/>
                        </a:solidFill>
                        <a:latin typeface="Times New Roman" panose="02020603050405020304" pitchFamily="18" charset="0"/>
                        <a:cs typeface="Times New Roman" panose="02020603050405020304" pitchFamily="18" charset="0"/>
                      </a:endParaRPr>
                    </a:p>
                    <a:p>
                      <a:r>
                        <a:rPr lang="en-US" sz="1800" b="1" dirty="0" smtClean="0">
                          <a:solidFill>
                            <a:srgbClr val="333333"/>
                          </a:solidFill>
                          <a:latin typeface="Times New Roman" panose="02020603050405020304" pitchFamily="18" charset="0"/>
                          <a:cs typeface="Times New Roman" panose="02020603050405020304" pitchFamily="18" charset="0"/>
                        </a:rPr>
                        <a:t>      </a:t>
                      </a:r>
                    </a:p>
                    <a:p>
                      <a:r>
                        <a:rPr lang="en-US" sz="1800" b="0" i="0" dirty="0" smtClean="0">
                          <a:solidFill>
                            <a:srgbClr val="333333"/>
                          </a:solidFill>
                          <a:effectLst/>
                          <a:latin typeface="Times New Roman" panose="02020603050405020304" pitchFamily="18"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1070651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7" y="394977"/>
            <a:ext cx="10058400" cy="1450757"/>
          </a:xfrm>
        </p:spPr>
        <p:txBody>
          <a:bodyPr>
            <a:noAutofit/>
          </a:bodyPr>
          <a:lstStyle/>
          <a:p>
            <a:r>
              <a:rPr lang="en-US" sz="6000" b="1" dirty="0" smtClean="0">
                <a:solidFill>
                  <a:srgbClr val="C00000"/>
                </a:solidFill>
                <a:latin typeface="Arial Narrow" panose="020B0606020202030204" pitchFamily="34" charset="0"/>
              </a:rPr>
              <a:t>Feasibility Study</a:t>
            </a:r>
            <a:r>
              <a:rPr lang="en-US" sz="6000" b="1" dirty="0" smtClean="0">
                <a:solidFill>
                  <a:schemeClr val="accent1"/>
                </a:solidFill>
                <a:latin typeface="Arial Narrow" panose="020B0606020202030204" pitchFamily="34" charset="0"/>
              </a:rPr>
              <a:t/>
            </a:r>
            <a:br>
              <a:rPr lang="en-US" sz="6000" b="1" dirty="0" smtClean="0">
                <a:solidFill>
                  <a:schemeClr val="accent1"/>
                </a:solidFill>
                <a:latin typeface="Arial Narrow" panose="020B0606020202030204" pitchFamily="34" charset="0"/>
              </a:rPr>
            </a:br>
            <a:endParaRPr lang="en-US" sz="6000" b="1" dirty="0">
              <a:latin typeface="Arial Narrow" panose="020B0606020202030204" pitchFamily="34"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feasibility of the project is analyzed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p>
          <a:p>
            <a:pPr algn="just"/>
            <a:r>
              <a:rPr lang="en-US" b="1" dirty="0" smtClean="0">
                <a:solidFill>
                  <a:srgbClr val="C00000"/>
                </a:solidFill>
                <a:latin typeface="Times New Roman" pitchFamily="18" charset="0"/>
                <a:cs typeface="Times New Roman" pitchFamily="18" charset="0"/>
              </a:rPr>
              <a:t>1. Economical Feasibility</a:t>
            </a:r>
            <a:r>
              <a:rPr lang="en-US" dirty="0" smtClean="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This study is carried out to check the economic impact that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customized products had to be purchased. </a:t>
            </a:r>
          </a:p>
          <a:p>
            <a:pPr algn="just"/>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50988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463640"/>
            <a:ext cx="11024316" cy="5632311"/>
          </a:xfrm>
          <a:prstGeom prst="rect">
            <a:avLst/>
          </a:prstGeom>
          <a:noFill/>
        </p:spPr>
        <p:txBody>
          <a:bodyPr wrap="square" rtlCol="0">
            <a:spAutoFit/>
          </a:bodyPr>
          <a:lstStyle/>
          <a:p>
            <a:pPr lvl="0"/>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Product Aspect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Identification</a:t>
            </a:r>
            <a:endParaRPr lang="en-US" b="1" dirty="0" smtClean="0"/>
          </a:p>
          <a:p>
            <a:r>
              <a:rPr lang="en-US" dirty="0" smtClean="0"/>
              <a:t>Effort adjustment factor=1</a:t>
            </a:r>
          </a:p>
          <a:p>
            <a:r>
              <a:rPr lang="en-US" dirty="0" smtClean="0"/>
              <a:t>Estimation of development effort</a:t>
            </a:r>
          </a:p>
          <a:p>
            <a:r>
              <a:rPr lang="en-US" dirty="0" smtClean="0"/>
              <a:t>Effort=3.0(KOL)1.12PM=3x0.3583=1.07PM</a:t>
            </a:r>
          </a:p>
          <a:p>
            <a:endParaRPr lang="en-US" dirty="0"/>
          </a:p>
          <a:p>
            <a:r>
              <a:rPr lang="en-US" dirty="0" smtClean="0"/>
              <a:t>Estimation of development time</a:t>
            </a:r>
          </a:p>
          <a:p>
            <a:r>
              <a:rPr lang="en-US" dirty="0" err="1" smtClean="0"/>
              <a:t>Tdev</a:t>
            </a:r>
            <a:r>
              <a:rPr lang="en-US" dirty="0" smtClean="0"/>
              <a:t>=2.5(effort)0.35months=2.5x1.025=2.56months</a:t>
            </a:r>
          </a:p>
          <a:p>
            <a:endParaRPr lang="en-US" dirty="0"/>
          </a:p>
          <a:p>
            <a:endParaRPr lang="en-US" dirty="0" smtClean="0"/>
          </a:p>
          <a:p>
            <a:pPr lvl="0"/>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Probabilistic Aspect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Ranking</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dirty="0"/>
              <a:t>Effort adjustment factor=1</a:t>
            </a:r>
          </a:p>
          <a:p>
            <a:r>
              <a:rPr lang="en-US" dirty="0"/>
              <a:t>Estimation of development effort</a:t>
            </a:r>
          </a:p>
          <a:p>
            <a:r>
              <a:rPr lang="en-US" dirty="0" smtClean="0"/>
              <a:t>Effort=3.0(KOL)1.12PM=3x0.283=0.84PM</a:t>
            </a:r>
            <a:endParaRPr lang="en-US" dirty="0"/>
          </a:p>
          <a:p>
            <a:endParaRPr lang="en-US" dirty="0" smtClean="0"/>
          </a:p>
          <a:p>
            <a:r>
              <a:rPr lang="en-US" dirty="0" smtClean="0"/>
              <a:t>Estimation of development time</a:t>
            </a:r>
          </a:p>
          <a:p>
            <a:r>
              <a:rPr lang="en-US" dirty="0" err="1" smtClean="0"/>
              <a:t>Tdev</a:t>
            </a:r>
            <a:r>
              <a:rPr lang="en-US" dirty="0" smtClean="0"/>
              <a:t>=2.5(effort)0.35months=2.5x1.02=2.5months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8900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951" y="201546"/>
            <a:ext cx="9714963" cy="5909310"/>
          </a:xfrm>
          <a:prstGeom prst="rect">
            <a:avLst/>
          </a:prstGeom>
        </p:spPr>
        <p:txBody>
          <a:bodyPr wrap="square">
            <a:spAutoFit/>
          </a:bodyPr>
          <a:lstStyle/>
          <a:p>
            <a:pPr lvl="0"/>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Extractive Review.</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dirty="0"/>
              <a:t>Effort adjustment factor=1</a:t>
            </a:r>
          </a:p>
          <a:p>
            <a:r>
              <a:rPr lang="en-US" dirty="0"/>
              <a:t>Estimation of development effort</a:t>
            </a:r>
          </a:p>
          <a:p>
            <a:r>
              <a:rPr lang="en-US" dirty="0" smtClean="0"/>
              <a:t>Effort=3.0(KOL)1.12PM=3x0.253=0.759PM</a:t>
            </a:r>
          </a:p>
          <a:p>
            <a:r>
              <a:rPr lang="en-US" dirty="0"/>
              <a:t>Estimation of development time</a:t>
            </a:r>
          </a:p>
          <a:p>
            <a:r>
              <a:rPr lang="en-US" dirty="0" err="1" smtClean="0"/>
              <a:t>Tdev</a:t>
            </a:r>
            <a:r>
              <a:rPr lang="en-US" dirty="0" smtClean="0"/>
              <a:t>=2.5(effort)0.35months=2.5x0.5=1.25months</a:t>
            </a:r>
          </a:p>
          <a:p>
            <a:endParaRPr lang="en-US" dirty="0" smtClean="0"/>
          </a:p>
          <a:p>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Sentiment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Classification</a:t>
            </a:r>
          </a:p>
          <a:p>
            <a:r>
              <a:rPr lang="en-US" dirty="0"/>
              <a:t>Effort adjustment factor=1</a:t>
            </a:r>
          </a:p>
          <a:p>
            <a:r>
              <a:rPr lang="en-US" dirty="0"/>
              <a:t>Estimation of development effort</a:t>
            </a:r>
          </a:p>
          <a:p>
            <a:r>
              <a:rPr lang="en-US" dirty="0" smtClean="0"/>
              <a:t>Effort=3.0(KOL)1.12PM=3x0.34=1.02PM</a:t>
            </a:r>
            <a:endParaRPr lang="en-US" dirty="0"/>
          </a:p>
          <a:p>
            <a:r>
              <a:rPr lang="en-US" dirty="0"/>
              <a:t>Estimation of development time</a:t>
            </a:r>
          </a:p>
          <a:p>
            <a:r>
              <a:rPr lang="en-US" dirty="0" err="1" smtClean="0"/>
              <a:t>Tdev</a:t>
            </a:r>
            <a:r>
              <a:rPr lang="en-US" dirty="0" smtClean="0"/>
              <a:t>=2.5(effort)0.35months=2.5x0.32=0.8months</a:t>
            </a:r>
          </a:p>
          <a:p>
            <a:endParaRPr lang="en-US" dirty="0"/>
          </a:p>
          <a:p>
            <a:r>
              <a:rPr lang="en-US" dirty="0"/>
              <a:t>Total effort= </a:t>
            </a:r>
            <a:r>
              <a:rPr lang="en-US" dirty="0" smtClean="0"/>
              <a:t>1.07+0.84+0.759+1.02=3.86PM</a:t>
            </a:r>
            <a:endParaRPr lang="en-US" dirty="0"/>
          </a:p>
          <a:p>
            <a:r>
              <a:rPr lang="en-US" dirty="0"/>
              <a:t>Total development </a:t>
            </a:r>
            <a:r>
              <a:rPr lang="en-US" dirty="0" smtClean="0"/>
              <a:t>time=2.56+2.5+1.25+0.8=7.11months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2564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415598"/>
            <a:ext cx="10943772" cy="5262979"/>
          </a:xfrm>
          <a:prstGeom prst="rect">
            <a:avLst/>
          </a:prstGeom>
        </p:spPr>
        <p:txBody>
          <a:bodyPr wrap="square">
            <a:spAutoFit/>
          </a:bodyPr>
          <a:lstStyle/>
          <a:p>
            <a:pPr lvl="2" algn="just"/>
            <a:r>
              <a:rPr lang="en-US" sz="2800" b="1" dirty="0" smtClean="0">
                <a:solidFill>
                  <a:srgbClr val="C00000"/>
                </a:solidFill>
                <a:latin typeface="Times New Roman" pitchFamily="18" charset="0"/>
                <a:cs typeface="Times New Roman" pitchFamily="18" charset="0"/>
              </a:rPr>
              <a:t>2. Technical Feasibility    </a:t>
            </a:r>
          </a:p>
          <a:p>
            <a:pPr algn="just"/>
            <a:r>
              <a:rPr lang="en-US" sz="2800" dirty="0" smtClean="0">
                <a:latin typeface="Times New Roman" pitchFamily="18" charset="0"/>
                <a:cs typeface="Times New Roman" pitchFamily="18" charset="0"/>
              </a:rPr>
              <a:t>	                       This study is carried out to check the technical feasibility, that is, the technical requirements of the system. This project is build on </a:t>
            </a:r>
            <a:r>
              <a:rPr lang="en-US" sz="2800" dirty="0" err="1" smtClean="0">
                <a:latin typeface="Times New Roman" pitchFamily="18" charset="0"/>
                <a:cs typeface="Times New Roman" pitchFamily="18" charset="0"/>
              </a:rPr>
              <a:t>jupyter</a:t>
            </a:r>
            <a:r>
              <a:rPr lang="en-US" sz="2800" dirty="0" smtClean="0">
                <a:latin typeface="Times New Roman" pitchFamily="18" charset="0"/>
                <a:cs typeface="Times New Roman" pitchFamily="18" charset="0"/>
              </a:rPr>
              <a:t> notebook in which we use python as programming language because it is dynamic and has vast library support. </a:t>
            </a:r>
          </a:p>
          <a:p>
            <a:pPr algn="just"/>
            <a:r>
              <a:rPr lang="en-US" sz="2800" b="1" dirty="0" smtClean="0">
                <a:latin typeface="Times New Roman" pitchFamily="18" charset="0"/>
                <a:cs typeface="Times New Roman" pitchFamily="18" charset="0"/>
              </a:rPr>
              <a:t>	</a:t>
            </a:r>
          </a:p>
          <a:p>
            <a:pPr algn="just"/>
            <a:r>
              <a:rPr lang="en-US" sz="2800" b="1" dirty="0" smtClean="0">
                <a:solidFill>
                  <a:schemeClr val="accent1"/>
                </a:solidFill>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3. Social Feasibility</a:t>
            </a:r>
            <a:endParaRPr lang="en-US" sz="2800" dirty="0" smtClean="0">
              <a:solidFill>
                <a:srgbClr val="C0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The system should be simple so that the user could easily make use of it. This includes the process of training the user to use the system efficiently.  The user will mainly get to know whether any malicious attack is being injected or not. With the help of which the user could beware of it</a:t>
            </a:r>
            <a:endParaRPr lang="en-US" sz="2400" dirty="0"/>
          </a:p>
        </p:txBody>
      </p:sp>
    </p:spTree>
    <p:extLst>
      <p:ext uri="{BB962C8B-B14F-4D97-AF65-F5344CB8AC3E}">
        <p14:creationId xmlns:p14="http://schemas.microsoft.com/office/powerpoint/2010/main" val="961352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a:solidFill>
                  <a:srgbClr val="C00000"/>
                </a:solidFill>
                <a:latin typeface="Arial Narrow" panose="020B0606020202030204" pitchFamily="34" charset="0"/>
              </a:rPr>
              <a:t>Objective</a:t>
            </a:r>
            <a:endParaRPr lang="en-US" sz="7200" dirty="0">
              <a:solidFill>
                <a:srgbClr val="C00000"/>
              </a:solidFill>
            </a:endParaRPr>
          </a:p>
        </p:txBody>
      </p:sp>
      <p:sp>
        <p:nvSpPr>
          <p:cNvPr id="3" name="Content Placeholder 2"/>
          <p:cNvSpPr>
            <a:spLocks noGrp="1"/>
          </p:cNvSpPr>
          <p:nvPr>
            <p:ph idx="1"/>
          </p:nvPr>
        </p:nvSpPr>
        <p:spPr>
          <a:xfrm>
            <a:off x="677334" y="2160589"/>
            <a:ext cx="9033336" cy="3880773"/>
          </a:xfrm>
        </p:spPr>
        <p:txBody>
          <a:bodyPr>
            <a:normAutofit/>
          </a:bodyPr>
          <a:lstStyle/>
          <a:p>
            <a:r>
              <a:rPr lang="en-US" sz="2400" dirty="0">
                <a:latin typeface="Times New Roman" panose="02020603050405020304" pitchFamily="18" charset="0"/>
                <a:cs typeface="Times New Roman" panose="02020603050405020304" pitchFamily="18" charset="0"/>
              </a:rPr>
              <a:t>Malicious attackers either inject a sufficient number of well-designed fake profiles e.g., ratings and reviews into the systems and empirically rate higher scores termed push or promotion attacks or lower scores called nuke or demotion attacks toward targeted items, or inject fake co-visitations to the systems to spoof CRTs in order to manipulate recommendations shaking consumers’ confidence or reduce the quality of recommendation performance degradation as the attackers desire.</a:t>
            </a:r>
          </a:p>
          <a:p>
            <a:endParaRPr lang="en-US" sz="2400" dirty="0"/>
          </a:p>
        </p:txBody>
      </p:sp>
    </p:spTree>
    <p:extLst>
      <p:ext uri="{BB962C8B-B14F-4D97-AF65-F5344CB8AC3E}">
        <p14:creationId xmlns:p14="http://schemas.microsoft.com/office/powerpoint/2010/main" val="946633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C00000"/>
                </a:solidFill>
                <a:latin typeface="Arial Narrow" panose="020B0606020202030204" pitchFamily="34" charset="0"/>
              </a:rPr>
              <a:t>Disadvantages in the existing system</a:t>
            </a:r>
            <a:endParaRPr lang="en-US" sz="4400" dirty="0">
              <a:solidFill>
                <a:srgbClr val="C00000"/>
              </a:solidFill>
            </a:endParaRPr>
          </a:p>
        </p:txBody>
      </p:sp>
      <p:sp>
        <p:nvSpPr>
          <p:cNvPr id="3" name="Content Placeholder 2"/>
          <p:cNvSpPr>
            <a:spLocks noGrp="1"/>
          </p:cNvSpPr>
          <p:nvPr>
            <p:ph idx="1"/>
          </p:nvPr>
        </p:nvSpPr>
        <p:spPr>
          <a:xfrm>
            <a:off x="677333" y="2160589"/>
            <a:ext cx="9213641" cy="3880773"/>
          </a:xfrm>
        </p:spPr>
        <p:txBody>
          <a:bodyPr/>
          <a:lstStyle/>
          <a:p>
            <a:pPr lvl="0">
              <a:buFont typeface="Calibri" panose="020F0502020204030204" pitchFamily="34" charset="0"/>
              <a:buChar char="ꓫ"/>
            </a:pPr>
            <a:r>
              <a:rPr lang="en-US" sz="2400" dirty="0">
                <a:latin typeface="Times New Roman" panose="02020603050405020304" pitchFamily="18" charset="0"/>
                <a:cs typeface="Times New Roman" panose="02020603050405020304" pitchFamily="18" charset="0"/>
              </a:rPr>
              <a:t>Different types of malicious attacks mixed or coexisted in reality</a:t>
            </a:r>
          </a:p>
          <a:p>
            <a:pPr lvl="0">
              <a:buFont typeface="Calibri" panose="020F0502020204030204" pitchFamily="34" charset="0"/>
              <a:buChar char="ꓫ"/>
            </a:pPr>
            <a:r>
              <a:rPr lang="en-US" sz="2400" dirty="0">
                <a:latin typeface="Times New Roman" panose="02020603050405020304" pitchFamily="18" charset="0"/>
                <a:cs typeface="Times New Roman" panose="02020603050405020304" pitchFamily="18" charset="0"/>
              </a:rPr>
              <a:t>The discriminative and informative representations in terms of intrinsic attributes and global association attributes of rating and visitation behaviors are limited</a:t>
            </a:r>
          </a:p>
          <a:p>
            <a:pPr lvl="0">
              <a:buFont typeface="Calibri" panose="020F0502020204030204" pitchFamily="34" charset="0"/>
              <a:buChar char="ꓫ"/>
            </a:pPr>
            <a:r>
              <a:rPr lang="en-US" sz="2400" dirty="0">
                <a:latin typeface="Times New Roman" panose="02020603050405020304" pitchFamily="18" charset="0"/>
                <a:cs typeface="Times New Roman" panose="02020603050405020304" pitchFamily="18" charset="0"/>
              </a:rPr>
              <a:t>It is difficult to distinguish anchored items (for co-visitation injection attacks) or selected items (for profile injection attacks) caused by the consistency of attack intentions from target items.</a:t>
            </a:r>
          </a:p>
          <a:p>
            <a:pPr>
              <a:buFont typeface="Calibri" panose="020F0502020204030204" pitchFamily="34" charset="0"/>
              <a:buChar char="ꓫ"/>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6541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Narrow" panose="020B0606020202030204" pitchFamily="34" charset="0"/>
              </a:rPr>
              <a:t>System Architecture</a:t>
            </a:r>
            <a:br>
              <a:rPr lang="en-US" b="1" dirty="0">
                <a:solidFill>
                  <a:srgbClr val="C00000"/>
                </a:solidFill>
                <a:latin typeface="Arial Narrow" panose="020B0606020202030204" pitchFamily="34" charset="0"/>
              </a:rPr>
            </a:br>
            <a:endParaRPr lang="en-US"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1985923" y="1158379"/>
            <a:ext cx="7776264" cy="5199722"/>
          </a:xfrm>
          <a:prstGeom prst="rect">
            <a:avLst/>
          </a:prstGeom>
        </p:spPr>
      </p:pic>
    </p:spTree>
    <p:extLst>
      <p:ext uri="{BB962C8B-B14F-4D97-AF65-F5344CB8AC3E}">
        <p14:creationId xmlns:p14="http://schemas.microsoft.com/office/powerpoint/2010/main" val="2741424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3451749"/>
              </p:ext>
            </p:extLst>
          </p:nvPr>
        </p:nvGraphicFramePr>
        <p:xfrm>
          <a:off x="553792" y="719666"/>
          <a:ext cx="11101587" cy="5320526"/>
        </p:xfrm>
        <a:graphic>
          <a:graphicData uri="http://schemas.openxmlformats.org/drawingml/2006/table">
            <a:tbl>
              <a:tblPr firstRow="1" bandRow="1">
                <a:tableStyleId>{5C22544A-7EE6-4342-B048-85BDC9FD1C3A}</a:tableStyleId>
              </a:tblPr>
              <a:tblGrid>
                <a:gridCol w="11101587"/>
              </a:tblGrid>
              <a:tr h="952253">
                <a:tc>
                  <a:txBody>
                    <a:bodyPr/>
                    <a:lstStyle/>
                    <a:p>
                      <a:r>
                        <a:rPr lang="en-US" dirty="0" smtClean="0"/>
                        <a:t>TITLE: Identification of Malicious Injection Attacks in Dense Rating and Co-visitation Behaviors </a:t>
                      </a:r>
                      <a:endParaRPr lang="en-US" dirty="0"/>
                    </a:p>
                  </a:txBody>
                  <a:tcPr/>
                </a:tc>
              </a:tr>
              <a:tr h="551702">
                <a:tc>
                  <a:txBody>
                    <a:bodyPr/>
                    <a:lstStyle/>
                    <a:p>
                      <a:r>
                        <a:rPr lang="en-US" dirty="0" smtClean="0"/>
                        <a:t>AUTHORS: </a:t>
                      </a:r>
                      <a:r>
                        <a:rPr lang="en-US" dirty="0" err="1" smtClean="0"/>
                        <a:t>Zhihai</a:t>
                      </a:r>
                      <a:r>
                        <a:rPr lang="en-US" dirty="0" smtClean="0"/>
                        <a:t> Yang, </a:t>
                      </a:r>
                      <a:r>
                        <a:rPr lang="en-US" dirty="0" err="1" smtClean="0"/>
                        <a:t>Qindong</a:t>
                      </a:r>
                      <a:r>
                        <a:rPr lang="en-US" dirty="0" smtClean="0"/>
                        <a:t> Sun, </a:t>
                      </a:r>
                      <a:r>
                        <a:rPr lang="en-US" dirty="0" err="1" smtClean="0"/>
                        <a:t>Yaling</a:t>
                      </a:r>
                      <a:r>
                        <a:rPr lang="en-US" dirty="0" smtClean="0"/>
                        <a:t> Zhang, and Wei Wang</a:t>
                      </a:r>
                    </a:p>
                  </a:txBody>
                  <a:tcPr/>
                </a:tc>
              </a:tr>
              <a:tr h="551702">
                <a:tc>
                  <a:txBody>
                    <a:bodyPr/>
                    <a:lstStyle/>
                    <a:p>
                      <a:r>
                        <a:rPr lang="en-US" dirty="0" smtClean="0"/>
                        <a:t>JOURNAL</a:t>
                      </a:r>
                      <a:r>
                        <a:rPr lang="en-US" baseline="0" dirty="0" smtClean="0"/>
                        <a:t> / YEAR: 2021(IEEE)</a:t>
                      </a:r>
                      <a:endParaRPr lang="en-US" dirty="0"/>
                    </a:p>
                  </a:txBody>
                  <a:tcPr/>
                </a:tc>
              </a:tr>
              <a:tr h="952253">
                <a:tc>
                  <a:txBody>
                    <a:bodyPr/>
                    <a:lstStyle/>
                    <a:p>
                      <a:r>
                        <a:rPr lang="en-US" dirty="0" smtClean="0"/>
                        <a:t>METHODOLOGY:  Divide-and-conquer strategy is</a:t>
                      </a:r>
                      <a:r>
                        <a:rPr lang="en-US" baseline="0" dirty="0" smtClean="0"/>
                        <a:t> used </a:t>
                      </a:r>
                      <a:r>
                        <a:rPr lang="en-US" dirty="0" smtClean="0"/>
                        <a:t>to detect profile injection attacks and co-visitation injection attacks for online recommender systems</a:t>
                      </a:r>
                      <a:endParaRPr lang="en-US" dirty="0"/>
                    </a:p>
                  </a:txBody>
                  <a:tcPr/>
                </a:tc>
              </a:tr>
              <a:tr h="1360363">
                <a:tc>
                  <a:txBody>
                    <a:bodyPr/>
                    <a:lstStyle/>
                    <a:p>
                      <a:r>
                        <a:rPr lang="en-US" dirty="0" smtClean="0"/>
                        <a:t>ADVANTAGES: The detection performance of IMIA-HCRF can achieve an improvement of 7.8% for mixed profile injection attacks as well as 6% for mixed co-visitation injection attacks</a:t>
                      </a:r>
                      <a:r>
                        <a:rPr lang="en-US" baseline="0" dirty="0" smtClean="0"/>
                        <a:t> </a:t>
                      </a:r>
                      <a:r>
                        <a:rPr lang="en-US" dirty="0" smtClean="0"/>
                        <a:t>while keeping the highest detection rate.</a:t>
                      </a:r>
                      <a:endParaRPr lang="en-US" dirty="0"/>
                    </a:p>
                  </a:txBody>
                  <a:tcPr/>
                </a:tc>
              </a:tr>
              <a:tr h="952253">
                <a:tc>
                  <a:txBody>
                    <a:bodyPr/>
                    <a:lstStyle/>
                    <a:p>
                      <a:r>
                        <a:rPr lang="en-US" dirty="0" smtClean="0"/>
                        <a:t>DISADVANTAGE: It cannot eliminate the</a:t>
                      </a:r>
                      <a:r>
                        <a:rPr lang="en-US" baseline="0" dirty="0" smtClean="0"/>
                        <a:t> </a:t>
                      </a:r>
                      <a:r>
                        <a:rPr lang="en-US" dirty="0" smtClean="0"/>
                        <a:t>disturbed data .i.e. The node</a:t>
                      </a:r>
                      <a:r>
                        <a:rPr lang="en-US" baseline="0" dirty="0" smtClean="0"/>
                        <a:t> which injects profile or co-visitations</a:t>
                      </a:r>
                      <a:r>
                        <a:rPr lang="en-US" dirty="0" smtClean="0"/>
                        <a:t> </a:t>
                      </a:r>
                      <a:endParaRPr lang="en-US" dirty="0"/>
                    </a:p>
                  </a:txBody>
                  <a:tcPr/>
                </a:tc>
              </a:tr>
            </a:tbl>
          </a:graphicData>
        </a:graphic>
      </p:graphicFrame>
      <p:sp>
        <p:nvSpPr>
          <p:cNvPr id="3" name="Rectangle 2"/>
          <p:cNvSpPr/>
          <p:nvPr/>
        </p:nvSpPr>
        <p:spPr>
          <a:xfrm>
            <a:off x="368472" y="0"/>
            <a:ext cx="5439900" cy="738664"/>
          </a:xfrm>
          <a:prstGeom prst="rect">
            <a:avLst/>
          </a:prstGeom>
        </p:spPr>
        <p:txBody>
          <a:bodyPr wrap="square">
            <a:spAutoFit/>
          </a:bodyPr>
          <a:lstStyle/>
          <a:p>
            <a:r>
              <a:rPr lang="en-US" sz="4200" b="1" dirty="0">
                <a:solidFill>
                  <a:srgbClr val="C00000"/>
                </a:solidFill>
                <a:latin typeface="Arial Narrow" panose="020B0606020202030204" pitchFamily="34" charset="0"/>
                <a:cs typeface="Times New Roman" panose="02020603050405020304" pitchFamily="18" charset="0"/>
              </a:rPr>
              <a:t>Literature Survey</a:t>
            </a:r>
          </a:p>
        </p:txBody>
      </p:sp>
    </p:spTree>
    <p:extLst>
      <p:ext uri="{BB962C8B-B14F-4D97-AF65-F5344CB8AC3E}">
        <p14:creationId xmlns:p14="http://schemas.microsoft.com/office/powerpoint/2010/main" val="311493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1109193"/>
              </p:ext>
            </p:extLst>
          </p:nvPr>
        </p:nvGraphicFramePr>
        <p:xfrm>
          <a:off x="0" y="0"/>
          <a:ext cx="12080383" cy="6387920"/>
        </p:xfrm>
        <a:graphic>
          <a:graphicData uri="http://schemas.openxmlformats.org/drawingml/2006/table">
            <a:tbl>
              <a:tblPr firstRow="1" bandRow="1">
                <a:tableStyleId>{5C22544A-7EE6-4342-B048-85BDC9FD1C3A}</a:tableStyleId>
              </a:tblPr>
              <a:tblGrid>
                <a:gridCol w="12080383"/>
              </a:tblGrid>
              <a:tr h="828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mn-lt"/>
                          <a:cs typeface="Times New Roman" pitchFamily="18" charset="0"/>
                        </a:rPr>
                        <a:t>TITLE:</a:t>
                      </a:r>
                      <a:r>
                        <a:rPr lang="en-US" sz="1800" dirty="0" smtClean="0">
                          <a:latin typeface="+mn-lt"/>
                          <a:cs typeface="Times New Roman" pitchFamily="18" charset="0"/>
                        </a:rPr>
                        <a:t> </a:t>
                      </a:r>
                      <a:r>
                        <a:rPr lang="en-US" sz="1800" b="0" dirty="0" smtClean="0">
                          <a:latin typeface="+mn-lt"/>
                          <a:cs typeface="Times New Roman" pitchFamily="18" charset="0"/>
                        </a:rPr>
                        <a:t>Characterizing and Detecting Malicious Accounts in Privacy-Centric Mobile Social Networks: A Case Study</a:t>
                      </a:r>
                    </a:p>
                    <a:p>
                      <a:endParaRPr lang="en-US" dirty="0">
                        <a:latin typeface="+mn-lt"/>
                      </a:endParaRPr>
                    </a:p>
                  </a:txBody>
                  <a:tcPr/>
                </a:tc>
              </a:tr>
              <a:tr h="387998">
                <a:tc>
                  <a:txBody>
                    <a:bodyPr/>
                    <a:lstStyle/>
                    <a:p>
                      <a:r>
                        <a:rPr lang="en-US" sz="1800" b="1" dirty="0" smtClean="0">
                          <a:latin typeface="+mn-lt"/>
                          <a:cs typeface="Times New Roman" pitchFamily="18" charset="0"/>
                        </a:rPr>
                        <a:t>AUTHORS</a:t>
                      </a:r>
                      <a:r>
                        <a:rPr lang="en-US" sz="1800" dirty="0" smtClean="0">
                          <a:latin typeface="+mn-lt"/>
                          <a:cs typeface="Times New Roman" pitchFamily="18" charset="0"/>
                        </a:rPr>
                        <a:t>: </a:t>
                      </a:r>
                      <a:r>
                        <a:rPr lang="en-US" sz="1800" dirty="0" err="1" smtClean="0">
                          <a:latin typeface="+mn-lt"/>
                          <a:cs typeface="Times New Roman" pitchFamily="18" charset="0"/>
                        </a:rPr>
                        <a:t>Zenghua</a:t>
                      </a:r>
                      <a:r>
                        <a:rPr lang="en-US" sz="1800" dirty="0" smtClean="0">
                          <a:latin typeface="+mn-lt"/>
                          <a:cs typeface="Times New Roman" pitchFamily="18" charset="0"/>
                        </a:rPr>
                        <a:t> Xia, Chang Liu, Neil </a:t>
                      </a:r>
                      <a:r>
                        <a:rPr lang="en-US" sz="1800" dirty="0" err="1" smtClean="0">
                          <a:latin typeface="+mn-lt"/>
                          <a:cs typeface="Times New Roman" pitchFamily="18" charset="0"/>
                        </a:rPr>
                        <a:t>Zhenqiang</a:t>
                      </a:r>
                      <a:r>
                        <a:rPr lang="en-US" sz="1800" dirty="0" smtClean="0">
                          <a:latin typeface="+mn-lt"/>
                          <a:cs typeface="Times New Roman" pitchFamily="18" charset="0"/>
                        </a:rPr>
                        <a:t> Gong, Qi Li, Yong Cui, Dawn Song</a:t>
                      </a:r>
                      <a:endParaRPr lang="en-US" dirty="0">
                        <a:latin typeface="+mn-lt"/>
                      </a:endParaRPr>
                    </a:p>
                  </a:txBody>
                  <a:tcPr/>
                </a:tc>
              </a:tr>
              <a:tr h="678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mn-lt"/>
                          <a:cs typeface="Times New Roman" pitchFamily="18" charset="0"/>
                        </a:rPr>
                        <a:t>JOURNAL / YEAR </a:t>
                      </a:r>
                      <a:r>
                        <a:rPr lang="en-US" sz="1800" dirty="0" smtClean="0">
                          <a:latin typeface="+mn-lt"/>
                          <a:cs typeface="Times New Roman" pitchFamily="18" charset="0"/>
                        </a:rPr>
                        <a:t>: 2022 (IEEE)</a:t>
                      </a:r>
                    </a:p>
                    <a:p>
                      <a:endParaRPr lang="en-US" dirty="0">
                        <a:latin typeface="+mn-lt"/>
                      </a:endParaRPr>
                    </a:p>
                  </a:txBody>
                  <a:tcPr/>
                </a:tc>
              </a:tr>
              <a:tr h="1842994">
                <a:tc>
                  <a:txBody>
                    <a:bodyPr/>
                    <a:lstStyle/>
                    <a:p>
                      <a:pPr algn="just"/>
                      <a:r>
                        <a:rPr lang="en-US" sz="1800" b="1" dirty="0" smtClean="0">
                          <a:latin typeface="+mn-lt"/>
                          <a:cs typeface="Times New Roman" pitchFamily="18" charset="0"/>
                        </a:rPr>
                        <a:t>Methodology:</a:t>
                      </a:r>
                      <a:r>
                        <a:rPr lang="en-US" sz="1800" dirty="0" smtClean="0">
                          <a:latin typeface="+mn-lt"/>
                          <a:cs typeface="Times New Roman" pitchFamily="18" charset="0"/>
                        </a:rPr>
                        <a:t> </a:t>
                      </a:r>
                    </a:p>
                    <a:p>
                      <a:pPr algn="just"/>
                      <a:r>
                        <a:rPr lang="en-US" sz="1800" dirty="0" smtClean="0">
                          <a:latin typeface="+mn-lt"/>
                          <a:cs typeface="Times New Roman" pitchFamily="18" charset="0"/>
                        </a:rPr>
                        <a:t>Study of patterns in friend requests to distinguish malicious accounts, and perform a systematic study over</a:t>
                      </a:r>
                    </a:p>
                    <a:p>
                      <a:pPr algn="just"/>
                      <a:r>
                        <a:rPr lang="en-US" sz="1800" dirty="0" smtClean="0">
                          <a:latin typeface="+mn-lt"/>
                          <a:cs typeface="Times New Roman" pitchFamily="18" charset="0"/>
                        </a:rPr>
                        <a:t>1 million labeled data from </a:t>
                      </a:r>
                      <a:r>
                        <a:rPr lang="en-US" sz="1800" dirty="0" err="1" smtClean="0">
                          <a:latin typeface="+mn-lt"/>
                          <a:cs typeface="Times New Roman" pitchFamily="18" charset="0"/>
                        </a:rPr>
                        <a:t>WLink</a:t>
                      </a:r>
                      <a:r>
                        <a:rPr lang="en-US" sz="1800" dirty="0" smtClean="0">
                          <a:latin typeface="+mn-lt"/>
                          <a:cs typeface="Times New Roman" pitchFamily="18" charset="0"/>
                        </a:rPr>
                        <a:t>, a real PC-MSN with billions of users, to confirm the hypothesis. Propose dozens of</a:t>
                      </a:r>
                      <a:r>
                        <a:rPr lang="en-US" sz="1800" baseline="0" dirty="0" smtClean="0">
                          <a:latin typeface="+mn-lt"/>
                          <a:cs typeface="Times New Roman" pitchFamily="18" charset="0"/>
                        </a:rPr>
                        <a:t> </a:t>
                      </a:r>
                      <a:r>
                        <a:rPr lang="en-US" sz="1800" dirty="0" smtClean="0">
                          <a:latin typeface="+mn-lt"/>
                          <a:cs typeface="Times New Roman" pitchFamily="18" charset="0"/>
                        </a:rPr>
                        <a:t>new features and leverage machine learning to detect malicious accounts.</a:t>
                      </a:r>
                      <a:r>
                        <a:rPr lang="en-US" sz="1800" baseline="0" dirty="0" smtClean="0">
                          <a:latin typeface="+mn-lt"/>
                          <a:cs typeface="Times New Roman" pitchFamily="18" charset="0"/>
                        </a:rPr>
                        <a:t> </a:t>
                      </a:r>
                      <a:r>
                        <a:rPr lang="en-US" sz="1800" dirty="0" smtClean="0">
                          <a:latin typeface="+mn-lt"/>
                          <a:cs typeface="Times New Roman" pitchFamily="18" charset="0"/>
                        </a:rPr>
                        <a:t>The results show that method achieves a precision of 99.5% and a recall of 98.4%, which significantly outperform</a:t>
                      </a:r>
                    </a:p>
                    <a:p>
                      <a:pPr algn="just"/>
                      <a:r>
                        <a:rPr lang="en-US" sz="1800" dirty="0" smtClean="0">
                          <a:latin typeface="+mn-lt"/>
                          <a:cs typeface="Times New Roman" pitchFamily="18" charset="0"/>
                        </a:rPr>
                        <a:t>previous state-of-the-art methods</a:t>
                      </a:r>
                    </a:p>
                  </a:txBody>
                  <a:tcPr/>
                </a:tc>
              </a:tr>
              <a:tr h="1076501">
                <a:tc>
                  <a:txBody>
                    <a:bodyPr/>
                    <a:lstStyle/>
                    <a:p>
                      <a:pPr algn="just"/>
                      <a:r>
                        <a:rPr lang="en-US" sz="1800" b="1" dirty="0" smtClean="0">
                          <a:latin typeface="+mn-lt"/>
                          <a:cs typeface="Times New Roman" pitchFamily="18" charset="0"/>
                        </a:rPr>
                        <a:t>Advantage:</a:t>
                      </a:r>
                    </a:p>
                    <a:p>
                      <a:pPr algn="just"/>
                      <a:r>
                        <a:rPr lang="en-US" sz="1800" dirty="0" smtClean="0">
                          <a:latin typeface="+mn-lt"/>
                          <a:cs typeface="Times New Roman" pitchFamily="18" charset="0"/>
                        </a:rPr>
                        <a:t> A manual verification shows that </a:t>
                      </a:r>
                      <a:r>
                        <a:rPr lang="en-US" sz="1800" dirty="0" err="1" smtClean="0">
                          <a:latin typeface="+mn-lt"/>
                          <a:cs typeface="Times New Roman" pitchFamily="18" charset="0"/>
                        </a:rPr>
                        <a:t>Realguard’s</a:t>
                      </a:r>
                      <a:r>
                        <a:rPr lang="en-US" sz="1800" dirty="0" smtClean="0">
                          <a:latin typeface="+mn-lt"/>
                          <a:cs typeface="Times New Roman" pitchFamily="18" charset="0"/>
                        </a:rPr>
                        <a:t> precision in predicting malicious accounts can</a:t>
                      </a:r>
                      <a:r>
                        <a:rPr lang="en-US" sz="1800" baseline="0" dirty="0" smtClean="0">
                          <a:latin typeface="+mn-lt"/>
                          <a:cs typeface="Times New Roman" pitchFamily="18" charset="0"/>
                        </a:rPr>
                        <a:t> </a:t>
                      </a:r>
                      <a:r>
                        <a:rPr lang="en-US" sz="1800" dirty="0" smtClean="0">
                          <a:latin typeface="+mn-lt"/>
                          <a:cs typeface="Times New Roman" pitchFamily="18" charset="0"/>
                        </a:rPr>
                        <a:t>achieve over 90%. These results show that </a:t>
                      </a:r>
                      <a:r>
                        <a:rPr lang="en-US" sz="1800" dirty="0" err="1" smtClean="0">
                          <a:latin typeface="+mn-lt"/>
                          <a:cs typeface="Times New Roman" pitchFamily="18" charset="0"/>
                        </a:rPr>
                        <a:t>Realguard</a:t>
                      </a:r>
                      <a:r>
                        <a:rPr lang="en-US" sz="1800" dirty="0" smtClean="0">
                          <a:latin typeface="+mn-lt"/>
                          <a:cs typeface="Times New Roman" pitchFamily="18" charset="0"/>
                        </a:rPr>
                        <a:t> is effective and accuracy at detecting malicious PC-MSN</a:t>
                      </a:r>
                      <a:r>
                        <a:rPr lang="en-US" sz="1800" baseline="0" dirty="0" smtClean="0">
                          <a:latin typeface="+mn-lt"/>
                          <a:cs typeface="Times New Roman" pitchFamily="18" charset="0"/>
                        </a:rPr>
                        <a:t> </a:t>
                      </a:r>
                      <a:r>
                        <a:rPr lang="en-US" sz="1800" dirty="0" smtClean="0">
                          <a:latin typeface="+mn-lt"/>
                          <a:cs typeface="Times New Roman" pitchFamily="18" charset="0"/>
                        </a:rPr>
                        <a:t>accounts in </a:t>
                      </a:r>
                      <a:r>
                        <a:rPr lang="en-US" sz="1800" dirty="0" err="1" smtClean="0">
                          <a:latin typeface="+mn-lt"/>
                          <a:cs typeface="Times New Roman" pitchFamily="18" charset="0"/>
                        </a:rPr>
                        <a:t>WLink</a:t>
                      </a:r>
                      <a:r>
                        <a:rPr lang="en-US" sz="1800" dirty="0" smtClean="0">
                          <a:latin typeface="+mn-lt"/>
                          <a:cs typeface="Times New Roman" pitchFamily="18" charset="0"/>
                        </a:rPr>
                        <a:t>.</a:t>
                      </a:r>
                    </a:p>
                  </a:txBody>
                  <a:tcPr/>
                </a:tc>
              </a:tr>
              <a:tr h="1573350">
                <a:tc>
                  <a:txBody>
                    <a:bodyPr/>
                    <a:lstStyle/>
                    <a:p>
                      <a:pPr algn="just"/>
                      <a:r>
                        <a:rPr lang="en-US" sz="1800" b="1" dirty="0" smtClean="0">
                          <a:latin typeface="+mn-lt"/>
                          <a:cs typeface="Times New Roman" pitchFamily="18" charset="0"/>
                        </a:rPr>
                        <a:t>Disadvantage: </a:t>
                      </a:r>
                    </a:p>
                    <a:p>
                      <a:pPr algn="just"/>
                      <a:r>
                        <a:rPr lang="en-US" sz="1800" dirty="0" smtClean="0">
                          <a:latin typeface="+mn-lt"/>
                          <a:cs typeface="Times New Roman" pitchFamily="18" charset="0"/>
                        </a:rPr>
                        <a:t>Analyze those false positives and find out that a large proportion of them are those sending too</a:t>
                      </a:r>
                    </a:p>
                    <a:p>
                      <a:pPr algn="just"/>
                      <a:r>
                        <a:rPr lang="en-US" sz="1800" dirty="0" smtClean="0">
                          <a:latin typeface="+mn-lt"/>
                          <a:cs typeface="Times New Roman" pitchFamily="18" charset="0"/>
                        </a:rPr>
                        <a:t>many friend requests through location-based services and containing advertisement in request messages, which look</a:t>
                      </a:r>
                    </a:p>
                    <a:p>
                      <a:pPr algn="just"/>
                      <a:r>
                        <a:rPr lang="en-US" sz="1800" dirty="0" smtClean="0">
                          <a:latin typeface="+mn-lt"/>
                          <a:cs typeface="Times New Roman" pitchFamily="18" charset="0"/>
                        </a:rPr>
                        <a:t>indeed malicious without further information.</a:t>
                      </a:r>
                    </a:p>
                    <a:p>
                      <a:pPr algn="just"/>
                      <a:r>
                        <a:rPr lang="en-US" sz="1800" dirty="0" smtClean="0">
                          <a:latin typeface="+mn-lt"/>
                          <a:cs typeface="Times New Roman" pitchFamily="18" charset="0"/>
                        </a:rPr>
                        <a:t>Previous malicious accounts detection approaches are less effective on a PC-MSN.</a:t>
                      </a:r>
                    </a:p>
                  </a:txBody>
                  <a:tcPr/>
                </a:tc>
              </a:tr>
            </a:tbl>
          </a:graphicData>
        </a:graphic>
      </p:graphicFrame>
    </p:spTree>
    <p:extLst>
      <p:ext uri="{BB962C8B-B14F-4D97-AF65-F5344CB8AC3E}">
        <p14:creationId xmlns:p14="http://schemas.microsoft.com/office/powerpoint/2010/main" val="179368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4551986"/>
              </p:ext>
            </p:extLst>
          </p:nvPr>
        </p:nvGraphicFramePr>
        <p:xfrm>
          <a:off x="899887" y="0"/>
          <a:ext cx="10441904" cy="6583680"/>
        </p:xfrm>
        <a:graphic>
          <a:graphicData uri="http://schemas.openxmlformats.org/drawingml/2006/table">
            <a:tbl>
              <a:tblPr firstRow="1" bandRow="1">
                <a:tableStyleId>{3C2FFA5D-87B4-456A-9821-1D502468CF0F}</a:tableStyleId>
              </a:tblPr>
              <a:tblGrid>
                <a:gridCol w="10441904"/>
              </a:tblGrid>
              <a:tr h="4825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TITLE: </a:t>
                      </a:r>
                      <a:r>
                        <a:rPr lang="en-US" sz="1800" b="0" dirty="0" smtClean="0"/>
                        <a:t>Fake Reviews Detection</a:t>
                      </a:r>
                    </a:p>
                    <a:p>
                      <a:endParaRPr lang="en-US" dirty="0"/>
                    </a:p>
                  </a:txBody>
                  <a:tcPr/>
                </a:tc>
              </a:tr>
              <a:tr h="6893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AUTHORS: Rami </a:t>
                      </a:r>
                      <a:r>
                        <a:rPr lang="en-US" sz="1800" dirty="0" err="1" smtClean="0"/>
                        <a:t>Mohawesh</a:t>
                      </a:r>
                      <a:r>
                        <a:rPr lang="en-US" sz="1800" dirty="0" smtClean="0"/>
                        <a:t>  , </a:t>
                      </a:r>
                      <a:r>
                        <a:rPr lang="en-US" sz="1800" dirty="0" err="1" smtClean="0"/>
                        <a:t>Shuxiang</a:t>
                      </a:r>
                      <a:r>
                        <a:rPr lang="en-US" sz="1800" dirty="0" smtClean="0"/>
                        <a:t> </a:t>
                      </a:r>
                      <a:r>
                        <a:rPr lang="en-US" sz="1800" dirty="0" err="1" smtClean="0"/>
                        <a:t>Xu</a:t>
                      </a:r>
                      <a:r>
                        <a:rPr lang="en-US" sz="1800" dirty="0" smtClean="0"/>
                        <a:t>  , Son N. Tran , Robert </a:t>
                      </a:r>
                      <a:r>
                        <a:rPr lang="en-US" sz="1800" dirty="0" err="1" smtClean="0"/>
                        <a:t>Ollington</a:t>
                      </a:r>
                      <a:r>
                        <a:rPr lang="en-US" sz="1800" dirty="0" smtClean="0"/>
                        <a:t> , Matthew Springer  , </a:t>
                      </a:r>
                      <a:r>
                        <a:rPr lang="en-US" sz="1800" dirty="0" err="1" smtClean="0"/>
                        <a:t>Yaser</a:t>
                      </a:r>
                      <a:r>
                        <a:rPr lang="en-US" sz="1800" dirty="0" smtClean="0"/>
                        <a:t> </a:t>
                      </a:r>
                      <a:r>
                        <a:rPr lang="en-US" sz="1800" dirty="0" err="1" smtClean="0"/>
                        <a:t>Jararweh</a:t>
                      </a:r>
                      <a:r>
                        <a:rPr lang="en-US" sz="1800" dirty="0" smtClean="0"/>
                        <a:t>  , </a:t>
                      </a:r>
                      <a:r>
                        <a:rPr lang="en-US" sz="1800" dirty="0" err="1" smtClean="0"/>
                        <a:t>Sumbal</a:t>
                      </a:r>
                      <a:r>
                        <a:rPr lang="en-US" sz="1800" dirty="0" smtClean="0"/>
                        <a:t> </a:t>
                      </a:r>
                      <a:r>
                        <a:rPr lang="en-US" sz="1800" dirty="0" err="1" smtClean="0"/>
                        <a:t>Maqsood</a:t>
                      </a:r>
                      <a:r>
                        <a:rPr lang="en-US" sz="1800" dirty="0" smtClean="0"/>
                        <a:t> </a:t>
                      </a:r>
                    </a:p>
                    <a:p>
                      <a:endParaRPr lang="en-US" dirty="0"/>
                    </a:p>
                  </a:txBody>
                  <a:tcPr>
                    <a:solidFill>
                      <a:schemeClr val="accent1">
                        <a:lumMod val="20000"/>
                        <a:lumOff val="80000"/>
                        <a:alpha val="40000"/>
                      </a:schemeClr>
                    </a:solidFill>
                  </a:tcPr>
                </a:tc>
              </a:tr>
              <a:tr h="4825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JOURNAL / YEAR: 2021(IEEE)</a:t>
                      </a:r>
                    </a:p>
                    <a:p>
                      <a:endParaRPr lang="en-US" dirty="0"/>
                    </a:p>
                  </a:txBody>
                  <a:tcPr/>
                </a:tc>
              </a:tr>
              <a:tr h="1723308">
                <a:tc>
                  <a:txBody>
                    <a:bodyPr/>
                    <a:lstStyle/>
                    <a:p>
                      <a:r>
                        <a:rPr lang="en-US" sz="1800" dirty="0" smtClean="0"/>
                        <a:t>Methodology: </a:t>
                      </a:r>
                    </a:p>
                    <a:p>
                      <a:r>
                        <a:rPr lang="en-US" sz="1800" dirty="0" smtClean="0"/>
                        <a:t>It  proposes a machine learning approach to identify fake reviews .It compares the performance of several experiments done on a real Yelp dataset of restaurants reviews with and</a:t>
                      </a:r>
                    </a:p>
                    <a:p>
                      <a:r>
                        <a:rPr lang="en-US" sz="1800" dirty="0" smtClean="0"/>
                        <a:t>without features extracted from users </a:t>
                      </a:r>
                      <a:r>
                        <a:rPr lang="en-US" sz="1800" dirty="0" err="1" smtClean="0"/>
                        <a:t>behaviors.The</a:t>
                      </a:r>
                      <a:r>
                        <a:rPr lang="en-US" sz="1800" dirty="0" smtClean="0"/>
                        <a:t> results reveal that KNN(K=7) outperforms the rest of classifiers in terms of f-score achieving best f-score 82.40%. The results show that the f-score has increased by 3.80% when taking the extracted reviewers behavioral features into consideration.</a:t>
                      </a:r>
                    </a:p>
                    <a:p>
                      <a:endParaRPr lang="en-US" sz="1800" dirty="0" smtClean="0"/>
                    </a:p>
                    <a:p>
                      <a:endParaRPr lang="en-US" dirty="0"/>
                    </a:p>
                  </a:txBody>
                  <a:tcPr>
                    <a:solidFill>
                      <a:schemeClr val="accent1">
                        <a:lumMod val="20000"/>
                        <a:lumOff val="80000"/>
                        <a:alpha val="40000"/>
                      </a:schemeClr>
                    </a:solidFill>
                  </a:tcPr>
                </a:tc>
              </a:tr>
              <a:tr h="896120">
                <a:tc>
                  <a:txBody>
                    <a:bodyPr/>
                    <a:lstStyle/>
                    <a:p>
                      <a:r>
                        <a:rPr lang="en-US" sz="1800" dirty="0" smtClean="0"/>
                        <a:t>Advantage: This dataset is that it is equally balanced between positive and negative cases. Results indicate that current text generation methods yield fake reviews that appear so realistic that it is</a:t>
                      </a:r>
                    </a:p>
                    <a:p>
                      <a:r>
                        <a:rPr lang="en-US" sz="1800" dirty="0" smtClean="0"/>
                        <a:t>challenging for a human to detect them.</a:t>
                      </a:r>
                    </a:p>
                    <a:p>
                      <a:endParaRPr lang="en-US" dirty="0"/>
                    </a:p>
                  </a:txBody>
                  <a:tcPr/>
                </a:tc>
              </a:tr>
              <a:tr h="4825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Disadvantage:  It cannot identify</a:t>
                      </a:r>
                      <a:r>
                        <a:rPr lang="en-US" sz="1800" baseline="0" dirty="0" smtClean="0"/>
                        <a:t> all the fake accounts, to do so need to then some more algorithms has to added.</a:t>
                      </a:r>
                      <a:endParaRPr lang="en-US" sz="1800" dirty="0" smtClean="0"/>
                    </a:p>
                    <a:p>
                      <a:endParaRPr lang="en-US" dirty="0"/>
                    </a:p>
                  </a:txBody>
                  <a:tcPr>
                    <a:solidFill>
                      <a:schemeClr val="accent1">
                        <a:lumMod val="60000"/>
                        <a:lumOff val="40000"/>
                        <a:alpha val="40000"/>
                      </a:schemeClr>
                    </a:solidFill>
                  </a:tcPr>
                </a:tc>
              </a:tr>
            </a:tbl>
          </a:graphicData>
        </a:graphic>
      </p:graphicFrame>
    </p:spTree>
    <p:extLst>
      <p:ext uri="{BB962C8B-B14F-4D97-AF65-F5344CB8AC3E}">
        <p14:creationId xmlns:p14="http://schemas.microsoft.com/office/powerpoint/2010/main" val="296424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95036573"/>
              </p:ext>
            </p:extLst>
          </p:nvPr>
        </p:nvGraphicFramePr>
        <p:xfrm>
          <a:off x="232229" y="139095"/>
          <a:ext cx="11698514" cy="5486400"/>
        </p:xfrm>
        <a:graphic>
          <a:graphicData uri="http://schemas.openxmlformats.org/drawingml/2006/table">
            <a:tbl>
              <a:tblPr firstRow="1" bandRow="1">
                <a:tableStyleId>{5C22544A-7EE6-4342-B048-85BDC9FD1C3A}</a:tableStyleId>
              </a:tblPr>
              <a:tblGrid>
                <a:gridCol w="116985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Times New Roman" panose="02020603050405020304" pitchFamily="18" charset="0"/>
                          <a:cs typeface="Times New Roman" panose="02020603050405020304" pitchFamily="18" charset="0"/>
                        </a:rPr>
                        <a:t>TITLE: </a:t>
                      </a:r>
                      <a:r>
                        <a:rPr lang="en-US" sz="1800" b="0" dirty="0" smtClean="0">
                          <a:solidFill>
                            <a:schemeClr val="bg1"/>
                          </a:solidFill>
                          <a:latin typeface="Times New Roman" panose="02020603050405020304" pitchFamily="18" charset="0"/>
                          <a:cs typeface="Times New Roman" panose="02020603050405020304" pitchFamily="18" charset="0"/>
                        </a:rPr>
                        <a:t>Fake review detection on online E-commerce platforms: a systematic literature review</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333333"/>
                          </a:solidFill>
                          <a:latin typeface="Times New Roman" panose="02020603050405020304" pitchFamily="18" charset="0"/>
                          <a:cs typeface="Times New Roman" panose="02020603050405020304" pitchFamily="18" charset="0"/>
                        </a:rPr>
                        <a:t>AUTHORS: </a:t>
                      </a:r>
                      <a:r>
                        <a:rPr lang="en-US" sz="1800" dirty="0" err="1" smtClean="0">
                          <a:solidFill>
                            <a:srgbClr val="333333"/>
                          </a:solidFill>
                          <a:latin typeface="Times New Roman" panose="02020603050405020304" pitchFamily="18" charset="0"/>
                          <a:cs typeface="Times New Roman" panose="02020603050405020304" pitchFamily="18" charset="0"/>
                        </a:rPr>
                        <a:t>Himangshu</a:t>
                      </a:r>
                      <a:r>
                        <a:rPr lang="en-US" sz="1800" dirty="0" smtClean="0">
                          <a:solidFill>
                            <a:srgbClr val="333333"/>
                          </a:solidFill>
                          <a:latin typeface="Times New Roman" panose="02020603050405020304" pitchFamily="18" charset="0"/>
                          <a:cs typeface="Times New Roman" panose="02020603050405020304" pitchFamily="18" charset="0"/>
                        </a:rPr>
                        <a:t> Paul </a:t>
                      </a:r>
                      <a:r>
                        <a:rPr lang="en-US" sz="1800" dirty="0" err="1" smtClean="0">
                          <a:solidFill>
                            <a:srgbClr val="333333"/>
                          </a:solidFill>
                          <a:latin typeface="Times New Roman" panose="02020603050405020304" pitchFamily="18" charset="0"/>
                          <a:cs typeface="Times New Roman" panose="02020603050405020304" pitchFamily="18" charset="0"/>
                        </a:rPr>
                        <a:t>andAlexander</a:t>
                      </a:r>
                      <a:r>
                        <a:rPr lang="en-US" sz="1800" dirty="0" smtClean="0">
                          <a:solidFill>
                            <a:srgbClr val="333333"/>
                          </a:solidFill>
                          <a:latin typeface="Times New Roman" panose="02020603050405020304" pitchFamily="18" charset="0"/>
                          <a:cs typeface="Times New Roman" panose="02020603050405020304" pitchFamily="18" charset="0"/>
                        </a:rPr>
                        <a:t> </a:t>
                      </a:r>
                      <a:r>
                        <a:rPr lang="en-US" sz="1800" dirty="0" err="1" smtClean="0">
                          <a:solidFill>
                            <a:srgbClr val="333333"/>
                          </a:solidFill>
                          <a:latin typeface="Times New Roman" panose="02020603050405020304" pitchFamily="18" charset="0"/>
                          <a:cs typeface="Times New Roman" panose="02020603050405020304" pitchFamily="18" charset="0"/>
                        </a:rPr>
                        <a:t>Nikolaev</a:t>
                      </a:r>
                      <a:endParaRPr lang="en-US" sz="1800" dirty="0" smtClean="0">
                        <a:solidFill>
                          <a:srgbClr val="333333"/>
                        </a:solidFill>
                        <a:latin typeface="Times New Roman" panose="02020603050405020304" pitchFamily="18" charset="0"/>
                        <a:cs typeface="Times New Roman" panose="02020603050405020304" pitchFamily="18" charset="0"/>
                      </a:endParaRP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dirty="0" smtClean="0">
                          <a:solidFill>
                            <a:srgbClr val="333333"/>
                          </a:solidFill>
                          <a:effectLst/>
                          <a:latin typeface="Times New Roman" panose="02020603050405020304" pitchFamily="18" charset="0"/>
                          <a:cs typeface="Times New Roman" panose="02020603050405020304" pitchFamily="18" charset="0"/>
                        </a:rPr>
                        <a:t>JOURNAL / YEAR:</a:t>
                      </a:r>
                      <a:r>
                        <a:rPr lang="en-US" sz="1800" i="0" dirty="0" smtClean="0">
                          <a:solidFill>
                            <a:srgbClr val="333333"/>
                          </a:solidFill>
                          <a:effectLst/>
                          <a:latin typeface="Times New Roman" panose="02020603050405020304" pitchFamily="18" charset="0"/>
                          <a:cs typeface="Times New Roman" panose="02020603050405020304" pitchFamily="18" charset="0"/>
                        </a:rPr>
                        <a:t>2021(IEEE)</a:t>
                      </a:r>
                    </a:p>
                    <a:p>
                      <a:endParaRPr lang="en-US" dirty="0"/>
                    </a:p>
                  </a:txBody>
                  <a:tcPr/>
                </a:tc>
              </a:tr>
              <a:tr h="370840">
                <a:tc>
                  <a:txBody>
                    <a:bodyPr/>
                    <a:lstStyle/>
                    <a:p>
                      <a:r>
                        <a:rPr lang="en-US" sz="1800" b="1" dirty="0" smtClean="0">
                          <a:solidFill>
                            <a:srgbClr val="333333"/>
                          </a:solidFill>
                          <a:latin typeface="Times New Roman" panose="02020603050405020304" pitchFamily="18" charset="0"/>
                          <a:cs typeface="Times New Roman" panose="02020603050405020304" pitchFamily="18" charset="0"/>
                        </a:rPr>
                        <a:t>Methodology: </a:t>
                      </a:r>
                    </a:p>
                    <a:p>
                      <a:r>
                        <a:rPr lang="en-US" sz="1800" dirty="0" smtClean="0">
                          <a:solidFill>
                            <a:srgbClr val="333333"/>
                          </a:solidFill>
                          <a:latin typeface="Times New Roman" panose="02020603050405020304" pitchFamily="18" charset="0"/>
                          <a:cs typeface="Times New Roman" panose="02020603050405020304" pitchFamily="18" charset="0"/>
                        </a:rPr>
                        <a:t>In addition, this study has identified different performance metrics that are commonly used to</a:t>
                      </a:r>
                      <a:r>
                        <a:rPr lang="en-US" sz="1800" baseline="0" dirty="0" smtClean="0">
                          <a:solidFill>
                            <a:srgbClr val="333333"/>
                          </a:solidFill>
                          <a:latin typeface="Times New Roman" panose="02020603050405020304" pitchFamily="18" charset="0"/>
                          <a:cs typeface="Times New Roman" panose="02020603050405020304" pitchFamily="18" charset="0"/>
                        </a:rPr>
                        <a:t> </a:t>
                      </a:r>
                      <a:r>
                        <a:rPr lang="en-US" sz="1800" dirty="0" smtClean="0">
                          <a:solidFill>
                            <a:srgbClr val="333333"/>
                          </a:solidFill>
                          <a:latin typeface="Times New Roman" panose="02020603050405020304" pitchFamily="18" charset="0"/>
                          <a:cs typeface="Times New Roman" panose="02020603050405020304" pitchFamily="18" charset="0"/>
                        </a:rPr>
                        <a:t>evaluate the accuracy of the review spam detection models.</a:t>
                      </a:r>
                    </a:p>
                    <a:p>
                      <a:r>
                        <a:rPr lang="en-US" sz="1800" dirty="0" smtClean="0">
                          <a:solidFill>
                            <a:srgbClr val="333333"/>
                          </a:solidFill>
                          <a:latin typeface="Times New Roman" panose="02020603050405020304" pitchFamily="18" charset="0"/>
                          <a:cs typeface="Times New Roman" panose="02020603050405020304" pitchFamily="18" charset="0"/>
                        </a:rPr>
                        <a:t>The first comprehensive review of existing studies in the domain of review detection using SLR process.</a:t>
                      </a:r>
                    </a:p>
                    <a:p>
                      <a:endParaRPr lang="en-US" dirty="0"/>
                    </a:p>
                  </a:txBody>
                  <a:tcPr/>
                </a:tc>
              </a:tr>
              <a:tr h="370840">
                <a:tc>
                  <a:txBody>
                    <a:bodyPr/>
                    <a:lstStyle/>
                    <a:p>
                      <a:r>
                        <a:rPr lang="en-US" sz="1800" b="1" dirty="0" smtClean="0">
                          <a:solidFill>
                            <a:srgbClr val="333333"/>
                          </a:solidFill>
                          <a:latin typeface="Times New Roman" panose="02020603050405020304" pitchFamily="18" charset="0"/>
                          <a:cs typeface="Times New Roman" panose="02020603050405020304" pitchFamily="18" charset="0"/>
                        </a:rPr>
                        <a:t>Advantage:</a:t>
                      </a:r>
                      <a:r>
                        <a:rPr lang="en-US" sz="1800" dirty="0" smtClean="0">
                          <a:solidFill>
                            <a:srgbClr val="333333"/>
                          </a:solidFill>
                          <a:latin typeface="Times New Roman" panose="02020603050405020304" pitchFamily="18" charset="0"/>
                          <a:cs typeface="Times New Roman" panose="02020603050405020304" pitchFamily="18" charset="0"/>
                        </a:rPr>
                        <a:t> </a:t>
                      </a:r>
                    </a:p>
                    <a:p>
                      <a:r>
                        <a:rPr lang="en-US" sz="1800" dirty="0" smtClean="0">
                          <a:solidFill>
                            <a:srgbClr val="333333"/>
                          </a:solidFill>
                          <a:latin typeface="Times New Roman" panose="02020603050405020304" pitchFamily="18" charset="0"/>
                          <a:cs typeface="Times New Roman" panose="02020603050405020304" pitchFamily="18" charset="0"/>
                        </a:rPr>
                        <a:t>	Supervised machine learning methods mostly used AUC evaluation measures.</a:t>
                      </a:r>
                    </a:p>
                    <a:p>
                      <a:endParaRPr lang="en-US" dirty="0"/>
                    </a:p>
                  </a:txBody>
                  <a:tcPr/>
                </a:tc>
              </a:tr>
              <a:tr h="370840">
                <a:tc>
                  <a:txBody>
                    <a:bodyPr/>
                    <a:lstStyle/>
                    <a:p>
                      <a:r>
                        <a:rPr lang="en-US" sz="1800" b="1" dirty="0" smtClean="0">
                          <a:solidFill>
                            <a:srgbClr val="333333"/>
                          </a:solidFill>
                          <a:latin typeface="Times New Roman" panose="02020603050405020304" pitchFamily="18" charset="0"/>
                          <a:cs typeface="Times New Roman" panose="02020603050405020304" pitchFamily="18" charset="0"/>
                        </a:rPr>
                        <a:t>Disadvantage:</a:t>
                      </a:r>
                    </a:p>
                    <a:p>
                      <a:r>
                        <a:rPr lang="en-US" sz="1800" b="1" dirty="0" smtClean="0">
                          <a:solidFill>
                            <a:srgbClr val="333333"/>
                          </a:solidFill>
                          <a:latin typeface="Times New Roman" panose="02020603050405020304" pitchFamily="18" charset="0"/>
                          <a:cs typeface="Times New Roman" panose="02020603050405020304" pitchFamily="18" charset="0"/>
                        </a:rPr>
                        <a:t>	</a:t>
                      </a:r>
                      <a:r>
                        <a:rPr lang="en-US" sz="1800" dirty="0" smtClean="0">
                          <a:solidFill>
                            <a:srgbClr val="333333"/>
                          </a:solidFill>
                          <a:latin typeface="Times New Roman" panose="02020603050405020304" pitchFamily="18" charset="0"/>
                          <a:cs typeface="Times New Roman" panose="02020603050405020304" pitchFamily="18" charset="0"/>
                        </a:rPr>
                        <a:t> There is a need for in-depth research on the detection of fake review in multilingual </a:t>
                      </a:r>
                      <a:r>
                        <a:rPr lang="en-US" sz="1800" dirty="0" err="1" smtClean="0">
                          <a:solidFill>
                            <a:srgbClr val="333333"/>
                          </a:solidFill>
                          <a:latin typeface="Times New Roman" panose="02020603050405020304" pitchFamily="18" charset="0"/>
                          <a:cs typeface="Times New Roman" panose="02020603050405020304" pitchFamily="18" charset="0"/>
                        </a:rPr>
                        <a:t>reviews,such</a:t>
                      </a:r>
                      <a:r>
                        <a:rPr lang="en-US" sz="1800" dirty="0" smtClean="0">
                          <a:solidFill>
                            <a:srgbClr val="333333"/>
                          </a:solidFill>
                          <a:latin typeface="Times New Roman" panose="02020603050405020304" pitchFamily="18" charset="0"/>
                          <a:cs typeface="Times New Roman" panose="02020603050405020304" pitchFamily="18" charset="0"/>
                        </a:rPr>
                        <a:t> feedback or comments on given reviews have not been exploited as features for detection of fake reviews.</a:t>
                      </a:r>
                    </a:p>
                    <a:p>
                      <a:endParaRPr lang="en-US" dirty="0"/>
                    </a:p>
                  </a:txBody>
                  <a:tcPr/>
                </a:tc>
              </a:tr>
            </a:tbl>
          </a:graphicData>
        </a:graphic>
      </p:graphicFrame>
    </p:spTree>
    <p:extLst>
      <p:ext uri="{BB962C8B-B14F-4D97-AF65-F5344CB8AC3E}">
        <p14:creationId xmlns:p14="http://schemas.microsoft.com/office/powerpoint/2010/main" val="193893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6424942"/>
              </p:ext>
            </p:extLst>
          </p:nvPr>
        </p:nvGraphicFramePr>
        <p:xfrm>
          <a:off x="493486" y="110066"/>
          <a:ext cx="10493828" cy="6863080"/>
        </p:xfrm>
        <a:graphic>
          <a:graphicData uri="http://schemas.openxmlformats.org/drawingml/2006/table">
            <a:tbl>
              <a:tblPr firstRow="1" bandRow="1">
                <a:tableStyleId>{5C22544A-7EE6-4342-B048-85BDC9FD1C3A}</a:tableStyleId>
              </a:tblPr>
              <a:tblGrid>
                <a:gridCol w="1049382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a:t>
                      </a:r>
                      <a:r>
                        <a:rPr lang="en-US" sz="1800" b="0" dirty="0" smtClean="0">
                          <a:latin typeface="Times New Roman" pitchFamily="18" charset="0"/>
                          <a:cs typeface="Times New Roman" pitchFamily="18" charset="0"/>
                        </a:rPr>
                        <a:t>Poisoning attacks to graph-based recommender systems</a:t>
                      </a:r>
                    </a:p>
                    <a:p>
                      <a:endParaRPr lang="en-US" dirty="0"/>
                    </a:p>
                  </a:txBody>
                  <a:tcPr/>
                </a:tc>
              </a:tr>
              <a:tr h="370840">
                <a:tc>
                  <a:txBody>
                    <a:bodyPr/>
                    <a:lstStyle/>
                    <a:p>
                      <a:r>
                        <a:rPr lang="en-US" sz="1800" b="1" dirty="0" smtClean="0">
                          <a:latin typeface="Times New Roman" pitchFamily="18" charset="0"/>
                          <a:cs typeface="Times New Roman" pitchFamily="18" charset="0"/>
                        </a:rPr>
                        <a:t>AUTHORS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Minghong</a:t>
                      </a:r>
                      <a:r>
                        <a:rPr lang="en-US" sz="1800" dirty="0" smtClean="0">
                          <a:latin typeface="Times New Roman" pitchFamily="18" charset="0"/>
                          <a:cs typeface="Times New Roman" pitchFamily="18" charset="0"/>
                        </a:rPr>
                        <a:t> Fang, </a:t>
                      </a:r>
                      <a:r>
                        <a:rPr lang="en-US" sz="1800" dirty="0" err="1" smtClean="0">
                          <a:latin typeface="Times New Roman" pitchFamily="18" charset="0"/>
                          <a:cs typeface="Times New Roman" pitchFamily="18" charset="0"/>
                        </a:rPr>
                        <a:t>Guolei</a:t>
                      </a:r>
                      <a:r>
                        <a:rPr lang="en-US" sz="1800" dirty="0" smtClean="0">
                          <a:latin typeface="Times New Roman" pitchFamily="18" charset="0"/>
                          <a:cs typeface="Times New Roman" pitchFamily="18" charset="0"/>
                        </a:rPr>
                        <a:t> Yang, Neil </a:t>
                      </a:r>
                      <a:r>
                        <a:rPr lang="en-US" sz="1800" dirty="0" err="1" smtClean="0">
                          <a:latin typeface="Times New Roman" pitchFamily="18" charset="0"/>
                          <a:cs typeface="Times New Roman" pitchFamily="18" charset="0"/>
                        </a:rPr>
                        <a:t>Zhenqiang</a:t>
                      </a:r>
                      <a:r>
                        <a:rPr lang="en-US" sz="1800" dirty="0" smtClean="0">
                          <a:latin typeface="Times New Roman" pitchFamily="18" charset="0"/>
                          <a:cs typeface="Times New Roman" pitchFamily="18" charset="0"/>
                        </a:rPr>
                        <a:t> Gong, </a:t>
                      </a:r>
                      <a:r>
                        <a:rPr lang="en-US" sz="1800" dirty="0" err="1" smtClean="0">
                          <a:latin typeface="Times New Roman" pitchFamily="18" charset="0"/>
                          <a:cs typeface="Times New Roman" pitchFamily="18" charset="0"/>
                        </a:rPr>
                        <a:t>Jia</a:t>
                      </a:r>
                      <a:r>
                        <a:rPr lang="en-US" sz="1800" dirty="0" smtClean="0">
                          <a:latin typeface="Times New Roman" pitchFamily="18" charset="0"/>
                          <a:cs typeface="Times New Roman" pitchFamily="18" charset="0"/>
                        </a:rPr>
                        <a:t> Liu</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JOURNAL / YEAR</a:t>
                      </a:r>
                      <a:r>
                        <a:rPr lang="en-US" sz="1800" dirty="0" smtClean="0">
                          <a:latin typeface="Times New Roman" pitchFamily="18" charset="0"/>
                          <a:cs typeface="Times New Roman" pitchFamily="18" charset="0"/>
                        </a:rPr>
                        <a:t>: 2021(IEEE)</a:t>
                      </a:r>
                    </a:p>
                    <a:p>
                      <a:endParaRPr lang="en-US" dirty="0"/>
                    </a:p>
                  </a:txBody>
                  <a:tcPr/>
                </a:tc>
              </a:tr>
              <a:tr h="370840">
                <a:tc>
                  <a:txBody>
                    <a:bodyPr/>
                    <a:lstStyle/>
                    <a:p>
                      <a:pPr algn="just"/>
                      <a:r>
                        <a:rPr lang="en-US" sz="1800" b="1" dirty="0" smtClean="0">
                          <a:latin typeface="Times New Roman" pitchFamily="18" charset="0"/>
                          <a:cs typeface="Times New Roman" pitchFamily="18" charset="0"/>
                        </a:rPr>
                        <a:t>Methodology: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Evaluate attacks and compare them with existing attacks under white-box (recommendation algorithm and its parameters</a:t>
                      </a:r>
                    </a:p>
                    <a:p>
                      <a:pPr algn="just"/>
                      <a:r>
                        <a:rPr lang="en-US" sz="1800" dirty="0" smtClean="0">
                          <a:latin typeface="Times New Roman" pitchFamily="18" charset="0"/>
                          <a:cs typeface="Times New Roman" pitchFamily="18" charset="0"/>
                        </a:rPr>
                        <a:t>are known), gray-box (recommendation algorithm is known but its parameters are unknown), and </a:t>
                      </a:r>
                      <a:r>
                        <a:rPr lang="en-US" sz="1800" dirty="0" err="1" smtClean="0">
                          <a:latin typeface="Times New Roman" pitchFamily="18" charset="0"/>
                          <a:cs typeface="Times New Roman" pitchFamily="18" charset="0"/>
                        </a:rPr>
                        <a:t>blackbox</a:t>
                      </a:r>
                      <a:r>
                        <a:rPr lang="en-US" sz="1800" dirty="0" smtClean="0">
                          <a:latin typeface="Times New Roman" pitchFamily="18" charset="0"/>
                          <a:cs typeface="Times New Roman" pitchFamily="18" charset="0"/>
                        </a:rPr>
                        <a:t> (recommendation algorithm</a:t>
                      </a:r>
                    </a:p>
                    <a:p>
                      <a:pPr algn="just"/>
                      <a:r>
                        <a:rPr lang="en-US" sz="1800" dirty="0" smtClean="0">
                          <a:latin typeface="Times New Roman" pitchFamily="18" charset="0"/>
                          <a:cs typeface="Times New Roman" pitchFamily="18" charset="0"/>
                        </a:rPr>
                        <a:t>is unknown) settings using two real-world datasets.</a:t>
                      </a:r>
                    </a:p>
                    <a:p>
                      <a:endParaRPr lang="en-US" dirty="0"/>
                    </a:p>
                  </a:txBody>
                  <a:tcPr/>
                </a:tc>
              </a:tr>
              <a:tr h="370840">
                <a:tc>
                  <a:txBody>
                    <a:bodyPr/>
                    <a:lstStyle/>
                    <a:p>
                      <a:pPr algn="just"/>
                      <a:r>
                        <a:rPr lang="en-US" sz="1800" b="1" dirty="0" smtClean="0">
                          <a:latin typeface="Times New Roman" pitchFamily="18" charset="0"/>
                          <a:cs typeface="Times New Roman" pitchFamily="18" charset="0"/>
                        </a:rPr>
                        <a:t>Advantage:</a:t>
                      </a:r>
                      <a:r>
                        <a:rPr lang="en-US" sz="1800" dirty="0" smtClean="0">
                          <a:latin typeface="Times New Roman" pitchFamily="18" charset="0"/>
                          <a:cs typeface="Times New Roman" pitchFamily="18" charset="0"/>
                        </a:rPr>
                        <a:t> Attacks are still effective when the service provider deploys such a detector and excludes the predicted fake users from the</a:t>
                      </a:r>
                    </a:p>
                    <a:p>
                      <a:pPr algn="just"/>
                      <a:r>
                        <a:rPr lang="en-US" sz="1800" dirty="0" smtClean="0">
                          <a:latin typeface="Times New Roman" pitchFamily="18" charset="0"/>
                          <a:cs typeface="Times New Roman" pitchFamily="18" charset="0"/>
                        </a:rPr>
                        <a:t>recommender system.</a:t>
                      </a:r>
                    </a:p>
                    <a:p>
                      <a:endParaRPr lang="en-US" dirty="0"/>
                    </a:p>
                  </a:txBody>
                  <a:tcPr/>
                </a:tc>
              </a:tr>
              <a:tr h="370840">
                <a:tc>
                  <a:txBody>
                    <a:bodyPr/>
                    <a:lstStyle/>
                    <a:p>
                      <a:pPr algn="just"/>
                      <a:r>
                        <a:rPr lang="en-US" sz="1800" b="1" dirty="0" smtClean="0">
                          <a:latin typeface="Times New Roman" pitchFamily="18" charset="0"/>
                          <a:cs typeface="Times New Roman" pitchFamily="18" charset="0"/>
                        </a:rPr>
                        <a:t>Disadvantage:</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FNR tends to increase as the attacker injects more fake users. A possible reason is that more fake users have more diverse patterns and</a:t>
                      </a:r>
                    </a:p>
                    <a:p>
                      <a:pPr algn="just"/>
                      <a:r>
                        <a:rPr lang="en-US" sz="1800" dirty="0" smtClean="0">
                          <a:latin typeface="Times New Roman" pitchFamily="18" charset="0"/>
                          <a:cs typeface="Times New Roman" pitchFamily="18" charset="0"/>
                        </a:rPr>
                        <a:t>thus it is harder to detect them.</a:t>
                      </a:r>
                    </a:p>
                    <a:p>
                      <a:endParaRPr lang="en-US" dirty="0"/>
                    </a:p>
                  </a:txBody>
                  <a:tcPr/>
                </a:tc>
              </a:tr>
            </a:tbl>
          </a:graphicData>
        </a:graphic>
      </p:graphicFrame>
    </p:spTree>
    <p:extLst>
      <p:ext uri="{BB962C8B-B14F-4D97-AF65-F5344CB8AC3E}">
        <p14:creationId xmlns:p14="http://schemas.microsoft.com/office/powerpoint/2010/main" val="1538261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255</TotalTime>
  <Words>1615</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Arial Rounded MT Bold</vt:lpstr>
      <vt:lpstr>Calibri</vt:lpstr>
      <vt:lpstr>Calibri Light</vt:lpstr>
      <vt:lpstr>Times New Roman</vt:lpstr>
      <vt:lpstr>Retrospect</vt:lpstr>
      <vt:lpstr>PowerPoint Presentation</vt:lpstr>
      <vt:lpstr>Objective</vt:lpstr>
      <vt:lpstr>Disadvantages in the existing system</vt:lpstr>
      <vt:lpstr>System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Feasibility Study </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dc:creator>
  <cp:lastModifiedBy>deepika</cp:lastModifiedBy>
  <cp:revision>20</cp:revision>
  <dcterms:created xsi:type="dcterms:W3CDTF">2022-03-31T14:33:21Z</dcterms:created>
  <dcterms:modified xsi:type="dcterms:W3CDTF">2022-04-01T05:40:48Z</dcterms:modified>
</cp:coreProperties>
</file>