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62" r:id="rId5"/>
    <p:sldId id="259" r:id="rId6"/>
    <p:sldId id="260"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10/19/17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10/19/17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10/19/17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10/19/17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3611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Automation Exercise	</a:t>
            </a:r>
            <a:endParaRPr lang="en-US" dirty="0"/>
          </a:p>
        </p:txBody>
      </p:sp>
      <p:sp>
        <p:nvSpPr>
          <p:cNvPr id="3" name="Subtitle 2"/>
          <p:cNvSpPr>
            <a:spLocks noGrp="1"/>
          </p:cNvSpPr>
          <p:nvPr>
            <p:ph type="subTitle" idx="1"/>
          </p:nvPr>
        </p:nvSpPr>
        <p:spPr/>
        <p:txBody>
          <a:bodyPr/>
          <a:lstStyle/>
          <a:p>
            <a:r>
              <a:rPr lang="en-US" dirty="0" smtClean="0"/>
              <a:t>Deepika Nagaraja</a:t>
            </a:r>
            <a:endParaRPr lang="en-US" dirty="0"/>
          </a:p>
        </p:txBody>
      </p:sp>
    </p:spTree>
    <p:extLst>
      <p:ext uri="{BB962C8B-B14F-4D97-AF65-F5344CB8AC3E}">
        <p14:creationId xmlns:p14="http://schemas.microsoft.com/office/powerpoint/2010/main" val="131204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1" y="1973179"/>
            <a:ext cx="6926178" cy="1913021"/>
          </a:xfrm>
        </p:spPr>
        <p:txBody>
          <a:bodyPr/>
          <a:lstStyle/>
          <a:p>
            <a:r>
              <a:rPr lang="en-US" dirty="0" smtClean="0">
                <a:solidFill>
                  <a:schemeClr val="tx1"/>
                </a:solidFill>
              </a:rPr>
              <a:t>Thank you !!</a:t>
            </a:r>
            <a:endParaRPr lang="en-US" dirty="0">
              <a:solidFill>
                <a:schemeClr val="tx1"/>
              </a:solidFill>
            </a:endParaRPr>
          </a:p>
        </p:txBody>
      </p:sp>
    </p:spTree>
    <p:extLst>
      <p:ext uri="{BB962C8B-B14F-4D97-AF65-F5344CB8AC3E}">
        <p14:creationId xmlns:p14="http://schemas.microsoft.com/office/powerpoint/2010/main" val="28015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b="1" dirty="0"/>
              <a:t>Scenario</a:t>
            </a:r>
            <a:r>
              <a:rPr lang="en-US" dirty="0"/>
              <a:t>: A trip request can be executed and results returned Given Phileas is planning a trip When he executes a trip plan from "North Sydney Station" to "Town Hall Station" Then a list of trips should be </a:t>
            </a:r>
            <a:r>
              <a:rPr lang="en-US" dirty="0" smtClean="0"/>
              <a:t>provided</a:t>
            </a:r>
          </a:p>
          <a:p>
            <a:endParaRPr lang="en-US" dirty="0"/>
          </a:p>
          <a:p>
            <a:r>
              <a:rPr lang="en-US" b="1" dirty="0"/>
              <a:t>Task</a:t>
            </a:r>
            <a:r>
              <a:rPr lang="en-US" dirty="0"/>
              <a:t> Create an automated test for the scenario below using open-source tooling (e.g. Selenium) in the language (C#, Java </a:t>
            </a:r>
            <a:r>
              <a:rPr lang="en-US" dirty="0" err="1"/>
              <a:t>etc</a:t>
            </a:r>
            <a:r>
              <a:rPr lang="en-US" dirty="0"/>
              <a:t>) and framework (</a:t>
            </a:r>
            <a:r>
              <a:rPr lang="en-US" dirty="0" err="1"/>
              <a:t>xUnit</a:t>
            </a:r>
            <a:r>
              <a:rPr lang="en-US" dirty="0"/>
              <a:t>, BDD </a:t>
            </a:r>
            <a:r>
              <a:rPr lang="en-US" dirty="0" err="1"/>
              <a:t>etc</a:t>
            </a:r>
            <a:r>
              <a:rPr lang="en-US" dirty="0"/>
              <a:t>) of your choice. Note that although the scenario is defined in Gherkin, a BDD implementation is not mandatory.</a:t>
            </a:r>
          </a:p>
        </p:txBody>
      </p:sp>
    </p:spTree>
    <p:extLst>
      <p:ext uri="{BB962C8B-B14F-4D97-AF65-F5344CB8AC3E}">
        <p14:creationId xmlns:p14="http://schemas.microsoft.com/office/powerpoint/2010/main" val="914386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745957" y="2815390"/>
            <a:ext cx="10924673" cy="3781926"/>
          </a:xfrm>
        </p:spPr>
        <p:txBody>
          <a:bodyPr/>
          <a:lstStyle/>
          <a:p>
            <a:r>
              <a:rPr lang="en-US" dirty="0" smtClean="0"/>
              <a:t>Framework used </a:t>
            </a:r>
            <a:r>
              <a:rPr lang="mr-IN" dirty="0" smtClean="0"/>
              <a:t>–</a:t>
            </a:r>
            <a:r>
              <a:rPr lang="en-US" dirty="0" smtClean="0"/>
              <a:t> TESTNG</a:t>
            </a:r>
          </a:p>
          <a:p>
            <a:pPr lvl="1"/>
            <a:r>
              <a:rPr lang="en-US" dirty="0" smtClean="0"/>
              <a:t>TestNG is an open source testing framework inspired by Junit. It stands for Test Next Generation</a:t>
            </a:r>
          </a:p>
          <a:p>
            <a:pPr lvl="1"/>
            <a:r>
              <a:rPr lang="en-US" dirty="0" smtClean="0"/>
              <a:t>Advantages </a:t>
            </a:r>
            <a:r>
              <a:rPr lang="mr-IN" dirty="0" smtClean="0"/>
              <a:t>–</a:t>
            </a:r>
            <a:endParaRPr lang="en-GB" dirty="0" smtClean="0"/>
          </a:p>
          <a:p>
            <a:pPr lvl="2"/>
            <a:r>
              <a:rPr lang="en-US" dirty="0" smtClean="0"/>
              <a:t>HTML reports can be generated</a:t>
            </a:r>
          </a:p>
          <a:p>
            <a:pPr lvl="2"/>
            <a:r>
              <a:rPr lang="en-US" dirty="0" smtClean="0"/>
              <a:t>Annotations make testers life easy</a:t>
            </a:r>
          </a:p>
          <a:p>
            <a:pPr lvl="2"/>
            <a:r>
              <a:rPr lang="en-US" dirty="0" smtClean="0"/>
              <a:t>Test cases can be grouped and prioritized</a:t>
            </a:r>
          </a:p>
          <a:p>
            <a:pPr lvl="2"/>
            <a:r>
              <a:rPr lang="en-US" dirty="0" smtClean="0"/>
              <a:t>Data Parameterization is possible</a:t>
            </a:r>
          </a:p>
        </p:txBody>
      </p:sp>
    </p:spTree>
    <p:extLst>
      <p:ext uri="{BB962C8B-B14F-4D97-AF65-F5344CB8AC3E}">
        <p14:creationId xmlns:p14="http://schemas.microsoft.com/office/powerpoint/2010/main" val="1030424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a:xfrm>
            <a:off x="998622" y="2598821"/>
            <a:ext cx="8981992" cy="3420979"/>
          </a:xfrm>
        </p:spPr>
        <p:txBody>
          <a:bodyPr>
            <a:normAutofit lnSpcReduction="10000"/>
          </a:bodyPr>
          <a:lstStyle/>
          <a:p>
            <a:r>
              <a:rPr lang="en-US" dirty="0" smtClean="0"/>
              <a:t>Annotations -</a:t>
            </a:r>
            <a:r>
              <a:rPr lang="en-US" b="1" dirty="0" smtClean="0"/>
              <a:t>@</a:t>
            </a:r>
            <a:r>
              <a:rPr lang="en-US" b="1" dirty="0" err="1" smtClean="0"/>
              <a:t>beforetest</a:t>
            </a:r>
            <a:r>
              <a:rPr lang="en-US" b="1" dirty="0" smtClean="0"/>
              <a:t> </a:t>
            </a:r>
            <a:r>
              <a:rPr lang="en-US" dirty="0" smtClean="0"/>
              <a:t>-Method will run before any test of the class is run. So browser is invoked in this method just once ,so that all tests are run within same instance. </a:t>
            </a:r>
          </a:p>
          <a:p>
            <a:r>
              <a:rPr lang="en-US" b="1" dirty="0" smtClean="0"/>
              <a:t>@test- </a:t>
            </a:r>
            <a:r>
              <a:rPr lang="en-US" dirty="0" smtClean="0"/>
              <a:t>Since in this case, there is only one scenario is asked, there is only one test method . Element locator used is ID to find send the parameters and hit Go . </a:t>
            </a:r>
          </a:p>
          <a:p>
            <a:r>
              <a:rPr lang="en-US" b="1" dirty="0" smtClean="0"/>
              <a:t>@parameter </a:t>
            </a:r>
            <a:r>
              <a:rPr lang="mr-IN" dirty="0" smtClean="0"/>
              <a:t>–</a:t>
            </a:r>
            <a:r>
              <a:rPr lang="en-US" dirty="0" smtClean="0"/>
              <a:t> used to send the parameters </a:t>
            </a:r>
            <a:r>
              <a:rPr lang="mr-IN" dirty="0" smtClean="0"/>
              <a:t>–</a:t>
            </a:r>
            <a:r>
              <a:rPr lang="en-US" dirty="0" smtClean="0"/>
              <a:t>From and To destination from the </a:t>
            </a:r>
            <a:r>
              <a:rPr lang="en-US" dirty="0" err="1" smtClean="0"/>
              <a:t>config.xml</a:t>
            </a:r>
            <a:r>
              <a:rPr lang="en-US" dirty="0" smtClean="0"/>
              <a:t>. If more inputs are needed, it can be added in xml, or @</a:t>
            </a:r>
            <a:r>
              <a:rPr lang="en-US" dirty="0" err="1" smtClean="0"/>
              <a:t>DataProvider</a:t>
            </a:r>
            <a:r>
              <a:rPr lang="en-US" dirty="0" smtClean="0"/>
              <a:t> can be used or Excel sheet can be read </a:t>
            </a:r>
          </a:p>
          <a:p>
            <a:r>
              <a:rPr lang="en-US" b="1" dirty="0" smtClean="0"/>
              <a:t>@</a:t>
            </a:r>
            <a:r>
              <a:rPr lang="en-US" b="1" dirty="0" err="1" smtClean="0"/>
              <a:t>Aftertest</a:t>
            </a:r>
            <a:r>
              <a:rPr lang="en-US" b="1" dirty="0" smtClean="0"/>
              <a:t>- </a:t>
            </a:r>
            <a:r>
              <a:rPr lang="en-US" dirty="0" smtClean="0"/>
              <a:t>Method will run after all the tests of the class have run. So quit browser is declared in this so that after all the scenarios ,browser is closed.</a:t>
            </a:r>
            <a:endParaRPr lang="en-US" dirty="0"/>
          </a:p>
        </p:txBody>
      </p:sp>
    </p:spTree>
    <p:extLst>
      <p:ext uri="{BB962C8B-B14F-4D97-AF65-F5344CB8AC3E}">
        <p14:creationId xmlns:p14="http://schemas.microsoft.com/office/powerpoint/2010/main" val="1896233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US" dirty="0"/>
          </a:p>
        </p:txBody>
      </p:sp>
      <p:sp>
        <p:nvSpPr>
          <p:cNvPr id="3" name="Content Placeholder 2"/>
          <p:cNvSpPr>
            <a:spLocks noGrp="1"/>
          </p:cNvSpPr>
          <p:nvPr>
            <p:ph idx="1"/>
          </p:nvPr>
        </p:nvSpPr>
        <p:spPr/>
        <p:txBody>
          <a:bodyPr/>
          <a:lstStyle/>
          <a:p>
            <a:r>
              <a:rPr lang="en-US" dirty="0" smtClean="0"/>
              <a:t>Browser used </a:t>
            </a:r>
            <a:r>
              <a:rPr lang="mr-IN" dirty="0" smtClean="0"/>
              <a:t>–</a:t>
            </a:r>
            <a:r>
              <a:rPr lang="en-US" dirty="0" smtClean="0"/>
              <a:t>Chrome </a:t>
            </a:r>
          </a:p>
          <a:p>
            <a:r>
              <a:rPr lang="en-US" dirty="0" smtClean="0"/>
              <a:t>This is the only scenario , Additional cases can be added easily as parameters within the framework, or if huge data is to be used, it can be data driven using Excel .</a:t>
            </a:r>
          </a:p>
        </p:txBody>
      </p:sp>
    </p:spTree>
    <p:extLst>
      <p:ext uri="{BB962C8B-B14F-4D97-AF65-F5344CB8AC3E}">
        <p14:creationId xmlns:p14="http://schemas.microsoft.com/office/powerpoint/2010/main" val="1513135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steps to follow	</a:t>
            </a:r>
            <a:endParaRPr lang="en-US" dirty="0"/>
          </a:p>
        </p:txBody>
      </p:sp>
      <p:sp>
        <p:nvSpPr>
          <p:cNvPr id="3" name="Content Placeholder 2"/>
          <p:cNvSpPr>
            <a:spLocks noGrp="1"/>
          </p:cNvSpPr>
          <p:nvPr>
            <p:ph idx="1"/>
          </p:nvPr>
        </p:nvSpPr>
        <p:spPr/>
        <p:txBody>
          <a:bodyPr/>
          <a:lstStyle/>
          <a:p>
            <a:r>
              <a:rPr lang="en-US" dirty="0" smtClean="0"/>
              <a:t>Eclipse with Java has to be installed in the users system in order to run this project</a:t>
            </a:r>
          </a:p>
          <a:p>
            <a:r>
              <a:rPr lang="en-US" dirty="0" smtClean="0"/>
              <a:t>Selenium Jars have to be added.</a:t>
            </a:r>
          </a:p>
          <a:p>
            <a:r>
              <a:rPr lang="en-US" dirty="0" smtClean="0"/>
              <a:t>Assuming Chrome is widely used browser, this program is coded to run only for Chrome browser. </a:t>
            </a:r>
          </a:p>
          <a:p>
            <a:r>
              <a:rPr lang="en-US" dirty="0" smtClean="0"/>
              <a:t>Add TestNG  Framework—</a:t>
            </a:r>
          </a:p>
          <a:p>
            <a:pPr lvl="1"/>
            <a:r>
              <a:rPr lang="en-US" dirty="0" smtClean="0"/>
              <a:t>Go to Eclipse-&gt;Help-&gt;Eclipse marketplace-&gt;search for TestNG 	and hit confirm</a:t>
            </a:r>
          </a:p>
          <a:p>
            <a:pPr lvl="1"/>
            <a:r>
              <a:rPr lang="en-US" dirty="0" smtClean="0"/>
              <a:t>Now once you import the project to eclipse, you have to add TestNG jar files manually if it shows error on the code, by clicking on error and selecting Add TESTNG reference.</a:t>
            </a:r>
            <a:endParaRPr lang="en-US" dirty="0"/>
          </a:p>
        </p:txBody>
      </p:sp>
    </p:spTree>
    <p:extLst>
      <p:ext uri="{BB962C8B-B14F-4D97-AF65-F5344CB8AC3E}">
        <p14:creationId xmlns:p14="http://schemas.microsoft.com/office/powerpoint/2010/main" val="1267225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the project to your Local</a:t>
            </a:r>
            <a:endParaRPr lang="en-US" dirty="0"/>
          </a:p>
        </p:txBody>
      </p:sp>
      <p:sp>
        <p:nvSpPr>
          <p:cNvPr id="3" name="Content Placeholder 2"/>
          <p:cNvSpPr>
            <a:spLocks noGrp="1"/>
          </p:cNvSpPr>
          <p:nvPr>
            <p:ph idx="1"/>
          </p:nvPr>
        </p:nvSpPr>
        <p:spPr/>
        <p:txBody>
          <a:bodyPr/>
          <a:lstStyle/>
          <a:p>
            <a:r>
              <a:rPr lang="en-US" dirty="0" smtClean="0"/>
              <a:t>Download the zip file</a:t>
            </a:r>
          </a:p>
          <a:p>
            <a:r>
              <a:rPr lang="en-US" dirty="0" smtClean="0"/>
              <a:t>After installing eclipse, Go to files-&gt;Import-&gt;General-&gt;Existing projects into workspace-&gt;select archive file-&gt;browse-&gt;choose your zip file-&gt;finish</a:t>
            </a:r>
          </a:p>
          <a:p>
            <a:r>
              <a:rPr lang="en-US" dirty="0" smtClean="0"/>
              <a:t>Now you can see the project in your workspace</a:t>
            </a:r>
          </a:p>
          <a:p>
            <a:r>
              <a:rPr lang="en-US" dirty="0" smtClean="0"/>
              <a:t>Under the </a:t>
            </a:r>
            <a:r>
              <a:rPr lang="en-US" dirty="0" err="1" smtClean="0"/>
              <a:t>config</a:t>
            </a:r>
            <a:r>
              <a:rPr lang="en-US" dirty="0" smtClean="0"/>
              <a:t> folder , right  click on the </a:t>
            </a:r>
            <a:r>
              <a:rPr lang="en-US" dirty="0" err="1" smtClean="0"/>
              <a:t>nswparameter.xml</a:t>
            </a:r>
            <a:r>
              <a:rPr lang="en-US" dirty="0" smtClean="0"/>
              <a:t> </a:t>
            </a:r>
            <a:r>
              <a:rPr lang="en-US" dirty="0" smtClean="0">
                <a:sym typeface="Wingdings"/>
              </a:rPr>
              <a:t> select run as </a:t>
            </a:r>
            <a:r>
              <a:rPr lang="en-US" dirty="0" err="1" smtClean="0">
                <a:sym typeface="Wingdings"/>
              </a:rPr>
              <a:t>testNG</a:t>
            </a:r>
            <a:r>
              <a:rPr lang="en-US" dirty="0" smtClean="0">
                <a:sym typeface="Wingdings"/>
              </a:rPr>
              <a:t> suite</a:t>
            </a:r>
          </a:p>
          <a:p>
            <a:r>
              <a:rPr lang="en-US" dirty="0" smtClean="0">
                <a:sym typeface="Wingdings"/>
              </a:rPr>
              <a:t>If all above configurations are done, Chrome browser instance should open with NSW </a:t>
            </a:r>
            <a:r>
              <a:rPr lang="en-US" dirty="0" err="1" smtClean="0">
                <a:sym typeface="Wingdings"/>
              </a:rPr>
              <a:t>url</a:t>
            </a:r>
            <a:r>
              <a:rPr lang="en-US" dirty="0" smtClean="0">
                <a:sym typeface="Wingdings"/>
              </a:rPr>
              <a:t> </a:t>
            </a:r>
            <a:endParaRPr lang="en-US" dirty="0"/>
          </a:p>
        </p:txBody>
      </p:sp>
    </p:spTree>
    <p:extLst>
      <p:ext uri="{BB962C8B-B14F-4D97-AF65-F5344CB8AC3E}">
        <p14:creationId xmlns:p14="http://schemas.microsoft.com/office/powerpoint/2010/main" val="73903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2878" y="2603500"/>
            <a:ext cx="6190557" cy="3416300"/>
          </a:xfrm>
        </p:spPr>
      </p:pic>
    </p:spTree>
    <p:extLst>
      <p:ext uri="{BB962C8B-B14F-4D97-AF65-F5344CB8AC3E}">
        <p14:creationId xmlns:p14="http://schemas.microsoft.com/office/powerpoint/2010/main" val="745957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Next steps</a:t>
            </a:r>
            <a:endParaRPr lang="en-US" dirty="0"/>
          </a:p>
        </p:txBody>
      </p:sp>
      <p:sp>
        <p:nvSpPr>
          <p:cNvPr id="3" name="Content Placeholder 2"/>
          <p:cNvSpPr>
            <a:spLocks noGrp="1"/>
          </p:cNvSpPr>
          <p:nvPr>
            <p:ph idx="1"/>
          </p:nvPr>
        </p:nvSpPr>
        <p:spPr/>
        <p:txBody>
          <a:bodyPr/>
          <a:lstStyle/>
          <a:p>
            <a:r>
              <a:rPr lang="en-US" dirty="0" smtClean="0"/>
              <a:t>To build a complete automation framework, we can adopt </a:t>
            </a:r>
            <a:r>
              <a:rPr lang="en-US" b="1" dirty="0" smtClean="0"/>
              <a:t>Hybrid Framework(data driven + Keyword driven )</a:t>
            </a:r>
            <a:r>
              <a:rPr lang="en-US" dirty="0" smtClean="0"/>
              <a:t>where we can read different station names from the excel file and ensure if the result is retrieved . </a:t>
            </a:r>
          </a:p>
          <a:p>
            <a:r>
              <a:rPr lang="en-US" dirty="0" smtClean="0"/>
              <a:t>More factors like all browser types, </a:t>
            </a:r>
            <a:r>
              <a:rPr lang="en-US" smtClean="0"/>
              <a:t>OS have </a:t>
            </a:r>
            <a:r>
              <a:rPr lang="en-US" dirty="0" smtClean="0"/>
              <a:t>to </a:t>
            </a:r>
            <a:r>
              <a:rPr lang="en-US" smtClean="0"/>
              <a:t>be considered .</a:t>
            </a:r>
            <a:endParaRPr lang="en-US" dirty="0"/>
          </a:p>
        </p:txBody>
      </p:sp>
    </p:spTree>
    <p:extLst>
      <p:ext uri="{BB962C8B-B14F-4D97-AF65-F5344CB8AC3E}">
        <p14:creationId xmlns:p14="http://schemas.microsoft.com/office/powerpoint/2010/main" val="1985912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1482</TotalTime>
  <Words>536</Words>
  <Application>Microsoft Macintosh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Century Gothic</vt:lpstr>
      <vt:lpstr>Mangal</vt:lpstr>
      <vt:lpstr>Wingdings</vt:lpstr>
      <vt:lpstr>Wingdings 3</vt:lpstr>
      <vt:lpstr>Arial</vt:lpstr>
      <vt:lpstr>Ion Boardroom</vt:lpstr>
      <vt:lpstr>Automation Exercise </vt:lpstr>
      <vt:lpstr>Problem Statement</vt:lpstr>
      <vt:lpstr>Solution</vt:lpstr>
      <vt:lpstr>Solution </vt:lpstr>
      <vt:lpstr>Assumptions  </vt:lpstr>
      <vt:lpstr>Installation and steps to follow </vt:lpstr>
      <vt:lpstr>Import the project to your Local</vt:lpstr>
      <vt:lpstr>Output </vt:lpstr>
      <vt:lpstr>Recommended Next steps</vt:lpstr>
      <vt:lpstr>Thank you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Exercize </dc:title>
  <dc:creator>Chetan Ramaswamy</dc:creator>
  <cp:lastModifiedBy>Chetan Ramaswamy</cp:lastModifiedBy>
  <cp:revision>9</cp:revision>
  <dcterms:created xsi:type="dcterms:W3CDTF">2017-10-18T05:10:14Z</dcterms:created>
  <dcterms:modified xsi:type="dcterms:W3CDTF">2017-10-19T06:05:58Z</dcterms:modified>
</cp:coreProperties>
</file>