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7103725" cy="102342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4175" y="767550"/>
            <a:ext cx="4736050" cy="383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84175" y="767550"/>
            <a:ext cx="4736050" cy="383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69cd5722_0_22:notes"/>
          <p:cNvSpPr/>
          <p:nvPr>
            <p:ph idx="2" type="sldImg"/>
          </p:nvPr>
        </p:nvSpPr>
        <p:spPr>
          <a:xfrm>
            <a:off x="1184175" y="767550"/>
            <a:ext cx="4736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69cd5722_0_22:notes"/>
          <p:cNvSpPr txBox="1"/>
          <p:nvPr>
            <p:ph idx="1" type="body"/>
          </p:nvPr>
        </p:nvSpPr>
        <p:spPr>
          <a:xfrm>
            <a:off x="710350" y="4861275"/>
            <a:ext cx="56829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69cd5722_0_28:notes"/>
          <p:cNvSpPr/>
          <p:nvPr>
            <p:ph idx="2" type="sldImg"/>
          </p:nvPr>
        </p:nvSpPr>
        <p:spPr>
          <a:xfrm>
            <a:off x="1184175" y="767550"/>
            <a:ext cx="4736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69cd5722_0_28:notes"/>
          <p:cNvSpPr txBox="1"/>
          <p:nvPr>
            <p:ph idx="1" type="body"/>
          </p:nvPr>
        </p:nvSpPr>
        <p:spPr>
          <a:xfrm>
            <a:off x="710350" y="4861275"/>
            <a:ext cx="56829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84175" y="767550"/>
            <a:ext cx="4736050" cy="383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84175" y="767550"/>
            <a:ext cx="4736050" cy="383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84175" y="767550"/>
            <a:ext cx="4736050" cy="383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84175" y="767550"/>
            <a:ext cx="4736050" cy="383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84175" y="767550"/>
            <a:ext cx="4736050" cy="383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84175" y="767550"/>
            <a:ext cx="4736050" cy="383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69cd5722_0_0:notes"/>
          <p:cNvSpPr/>
          <p:nvPr>
            <p:ph idx="2" type="sldImg"/>
          </p:nvPr>
        </p:nvSpPr>
        <p:spPr>
          <a:xfrm>
            <a:off x="1184175" y="767550"/>
            <a:ext cx="4736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69cd5722_0_0:notes"/>
          <p:cNvSpPr txBox="1"/>
          <p:nvPr>
            <p:ph idx="1" type="body"/>
          </p:nvPr>
        </p:nvSpPr>
        <p:spPr>
          <a:xfrm>
            <a:off x="710350" y="4861275"/>
            <a:ext cx="56829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569cd5722_0_15:notes"/>
          <p:cNvSpPr/>
          <p:nvPr>
            <p:ph idx="2" type="sldImg"/>
          </p:nvPr>
        </p:nvSpPr>
        <p:spPr>
          <a:xfrm>
            <a:off x="1184175" y="767550"/>
            <a:ext cx="4736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569cd5722_0_15:notes"/>
          <p:cNvSpPr txBox="1"/>
          <p:nvPr>
            <p:ph idx="1" type="body"/>
          </p:nvPr>
        </p:nvSpPr>
        <p:spPr>
          <a:xfrm>
            <a:off x="710350" y="4861275"/>
            <a:ext cx="56829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 type="objOnly">
  <p:cSld name="OBJECT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ctrTitle"/>
          </p:nvPr>
        </p:nvSpPr>
        <p:spPr>
          <a:xfrm>
            <a:off x="1524000" y="56292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1" i="0" lang="en-IN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Speaker Diarization</a:t>
            </a:r>
            <a:endParaRPr b="1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2"/>
          <p:cNvSpPr txBox="1"/>
          <p:nvPr>
            <p:ph idx="1" type="subTitle"/>
          </p:nvPr>
        </p:nvSpPr>
        <p:spPr>
          <a:xfrm>
            <a:off x="723900" y="3164205"/>
            <a:ext cx="10547985" cy="293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No.- 35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Apoorva Iyer- 134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Vinita Khushalani- 135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Deepika Kini- 137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Simran Makhija- 138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Evaluation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As our performance evaluation metric we use Diarization Error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Rate (DER) .This metric takes into account both segmentation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and classification errors, as well as errors from from speech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activity detection stage.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The Diarization Error Rate is computed as:</a:t>
            </a:r>
            <a:endParaRPr/>
          </a:p>
          <a:p>
            <a:pPr indent="457200" lvl="0" marL="22860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DER = ESpk + EFA + EMiss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Evaluation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 ESpk is </a:t>
            </a:r>
            <a:r>
              <a:rPr b="1" lang="en-IN"/>
              <a:t>speaker error</a:t>
            </a:r>
            <a:r>
              <a:rPr lang="en-IN"/>
              <a:t>, defined as the time assigned to incorrect speakers divided by total time,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EFA refers to </a:t>
            </a:r>
            <a:r>
              <a:rPr b="1" lang="en-IN"/>
              <a:t>false alarm </a:t>
            </a:r>
            <a:r>
              <a:rPr lang="en-IN"/>
              <a:t>speech, defined as amount of time incorrectly detected as speech divided by total time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EMiss refers to </a:t>
            </a:r>
            <a:r>
              <a:rPr b="1" lang="en-IN"/>
              <a:t>miss speech</a:t>
            </a:r>
            <a:r>
              <a:rPr lang="en-IN"/>
              <a:t> defined as the amount of speech time that has not been detected as speech divided by total time.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Speaker Diarization ?</a:t>
            </a:r>
            <a:endParaRPr b="1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Speaker diarization is the task of determining “who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spoke when?” in an audio or video recording that contains an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unknown amount of speech and also an unknown number of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speakers.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recent years, speaker diarization has become an important key technology for many tasks, such as navigation, retrieval, or higher level inference on audio data.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741680" y="1441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General Speaker Diarization System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1470025"/>
            <a:ext cx="10693400" cy="87820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457835" y="2630805"/>
            <a:ext cx="11261725" cy="398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Acoustic beam forming</a:t>
            </a: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It deals with the multiple microphones which are often used to record the same meeting from different locations in the room, handling the disturbances from the same (TDOA - BeamformIt toolkit) 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activity Detection</a:t>
            </a: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Speech Activity Detection (SAD) involves the labeling of speech and non-speech segments. SAD impact on SD performance for 2 reasons.  	       		       1.DER= missed speech + </a:t>
            </a:r>
            <a:r>
              <a:rPr b="1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 speech</a:t>
            </a: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 overlap speaker error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       2.It can disturb the ac</a:t>
            </a:r>
            <a:r>
              <a:rPr lang="en-I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ustic model used in diarization.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MFCC(Mel frequency Cepstral Coefficents)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 length frames (25ms) and extract coefficents.  Short time -stationary else dynamic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838200" y="187960"/>
            <a:ext cx="10515600" cy="957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Segmentation/Clustering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24815" y="969010"/>
            <a:ext cx="11533505" cy="6475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processes.</a:t>
            </a:r>
            <a:endParaRPr b="1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6050" lvl="0" marL="228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</a:t>
            </a: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Aims at splitting the audio stream into speaker homogeneous segments or, alternatively, to detect changes in speakers, also known as speaker turns. Hypothesis               testing - 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1. H0 both segments come from the same speaker hence a single model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2.H1 there are two different speakers and hence  two different models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criteria for arriving at hypothesis is usually Bayesian Information Criterion (BIC)</a:t>
            </a:r>
            <a:endParaRPr b="1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6050" lvl="0" marL="228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Clustering- </a:t>
            </a: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of 2 types - </a:t>
            </a:r>
            <a:r>
              <a:rPr b="1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Bottom-up or Top-Down</a:t>
            </a:r>
            <a:endParaRPr b="1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Both bottom-up(known as agglomerative hierarchical clustering) and top-down approaches are generally based on hidden Markov models 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(HMMs) where each state is a Gaussian mixture model (GMM) and corresponds to a 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speaker. Transitions between states correspond to speaker turns.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 Hidden Markov Model (HMM) is a statistical Markov model in which the system being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modeled  is assumed to be a process with unobserved (hidden) states. A HMM can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be presented as the simplest dynamic Bayesian network.                                          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Broadcast vs. Conference (Meetings)                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Bottom-up vs. Top-Down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540" y="1825625"/>
            <a:ext cx="4819650" cy="435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0535" y="1825625"/>
            <a:ext cx="3884295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46990"/>
            <a:ext cx="105156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Neural Networks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536575" y="1161415"/>
            <a:ext cx="7023735" cy="5484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IN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method to jointly diarize and recognize speakers from a collection of conversations. 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IN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the conversation into short segments and recognize the speaker(s) (if any) in each segment independently.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IN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Specifically, we employ one convolutional neural network (CNN) called CNN1, to classify the absolute speaker identity of the set of speakers of interest on equally spaced segments of each conversation.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IN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then use another CNN, called CNN2, to perform Speaker Change Detection (SCD) on each conversation to model the temporal continuity of speaker identities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0190" y="1372870"/>
            <a:ext cx="3960495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139825" y="1670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Neural Networks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294640" y="1492885"/>
            <a:ext cx="6631305" cy="4940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 we concatenate the outputs of both CNNs and feed it into a Recurrent Neural Network (RNN) for joint speaker recognition and diarization. Through the RNN, the CNN1 discriminative features and CNN2 temporal continuity information can be integrated together.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IN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shown in the Figure, each segment corresponds to a label from 0 to N (positive integer), where 0 denotes silence and 1 to N denotes the N possible speakers</a:t>
            </a:r>
            <a:r>
              <a:rPr b="0" i="0" lang="en-I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7590" y="1945640"/>
            <a:ext cx="4570730" cy="406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CALLHOME American English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2003 NIST Rich Transcription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2000 NIST Speaker Recognition Evaluation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AMI meeting corpus (100 hours, 150 speakers)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ISCI meeting corpus (72 hours, 50 speakers)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YouTube (YT) speakers corpus (550 hours, 998 speakers)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broadcast material from major news stations: CNN, MSNBC,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Fox News, Bloomberg, RT America, BBC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Challenges mostly faced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Number of speakers unknown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Overlap of speech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High variability in noise and background music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