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75" r:id="rId7"/>
    <p:sldId id="276" r:id="rId8"/>
    <p:sldId id="277" r:id="rId9"/>
    <p:sldId id="267" r:id="rId10"/>
    <p:sldId id="270" r:id="rId11"/>
    <p:sldId id="271" r:id="rId12"/>
    <p:sldId id="274" r:id="rId13"/>
    <p:sldId id="272" r:id="rId14"/>
    <p:sldId id="261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CD683F-207D-7D80-D2E6-8FF94EBC4874}" v="30" dt="2024-09-01T17:19:58.930"/>
    <p1510:client id="{441C227B-A9DB-FBD2-AFF0-9977023063AF}" v="20" dt="2024-09-01T17:09:48.350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39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86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9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HEALTH 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47250"/>
            <a:ext cx="9143999" cy="122495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800" b="1"/>
              <a:t>FRAUD DETECTION</a:t>
            </a:r>
          </a:p>
          <a:p>
            <a:endParaRPr lang="en-US" sz="2800" b="1">
              <a:latin typeface="Corbel"/>
              <a:cs typeface="Times New Roman"/>
            </a:endParaRPr>
          </a:p>
          <a:p>
            <a:r>
              <a:rPr lang="en-US" sz="2800" b="1">
                <a:latin typeface="Corbel"/>
                <a:cs typeface="Times New Roman"/>
              </a:rPr>
              <a:t>                      </a:t>
            </a:r>
            <a:r>
              <a:rPr lang="en-US" sz="2800" b="1" err="1">
                <a:latin typeface="Corbel"/>
                <a:cs typeface="Times New Roman"/>
              </a:rPr>
              <a:t>Deepika.A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149" y="274638"/>
            <a:ext cx="10019263" cy="1020762"/>
          </a:xfrm>
        </p:spPr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Prediction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C5876-6BBA-AF11-91A4-C494661E2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48" y="1578859"/>
            <a:ext cx="10721387" cy="47760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b="1">
                <a:latin typeface="Times New Roman"/>
                <a:ea typeface="+mn-lt"/>
                <a:cs typeface="+mn-lt"/>
              </a:rPr>
              <a:t>Counts for fraud ('Y') and genuine ('N'): </a:t>
            </a:r>
            <a:endParaRPr lang="en-US" sz="1600" b="1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sz="1600" b="1">
                <a:latin typeface="Times New Roman"/>
                <a:cs typeface="Times New Roman"/>
              </a:rPr>
              <a:t>Totally I have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sz="1600" b="1">
                <a:latin typeface="Times New Roman"/>
                <a:cs typeface="Times New Roman"/>
              </a:rPr>
              <a:t>135392 rows in which I got 90294 genuine ('N') and 45098 fraud ('Y')</a:t>
            </a:r>
            <a:r>
              <a:rPr lang="en-US" sz="2000" b="1">
                <a:latin typeface="Times New Roman"/>
                <a:cs typeface="Times New Roman"/>
              </a:rPr>
              <a:t> </a:t>
            </a:r>
          </a:p>
          <a:p>
            <a:endParaRPr lang="en-US" sz="20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493899-639A-F8BB-E8D1-8EBF11893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718" y="2525202"/>
            <a:ext cx="6987731" cy="404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9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059405"/>
            <a:ext cx="9143998" cy="2426089"/>
          </a:xfrm>
        </p:spPr>
        <p:txBody>
          <a:bodyPr>
            <a:normAutofit/>
          </a:bodyPr>
          <a:lstStyle/>
          <a:p>
            <a:pPr algn="ctr"/>
            <a:r>
              <a:rPr lang="en-US" sz="6600" b="1">
                <a:latin typeface="Times New Roman"/>
                <a:cs typeface="Times New Roman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62421" y="274638"/>
            <a:ext cx="9803991" cy="1020762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Objective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62421" y="1989319"/>
            <a:ext cx="9803993" cy="44920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Build a binary classification model based on the claims filed by the provider along with Inpatient data, Outpatient data, Beneficiary details to predict Healthcare Provider Fraud</a:t>
            </a:r>
            <a:r>
              <a:rPr lang="en-US" sz="2000">
                <a:solidFill>
                  <a:srgbClr val="6B6B6B"/>
                </a:solidFill>
              </a:rPr>
              <a:t>..</a:t>
            </a:r>
          </a:p>
          <a:p>
            <a:pPr marL="0" indent="0">
              <a:buNone/>
            </a:pPr>
            <a:r>
              <a:rPr lang="en-US" sz="2000">
                <a:latin typeface="Times New Roman"/>
                <a:ea typeface="+mn-lt"/>
                <a:cs typeface="+mn-lt"/>
              </a:rPr>
              <a:t>Outpatient Data :</a:t>
            </a:r>
            <a:br>
              <a:rPr lang="en-US" sz="2000">
                <a:latin typeface="Times New Roman"/>
                <a:ea typeface="+mn-lt"/>
                <a:cs typeface="+mn-lt"/>
              </a:rPr>
            </a:br>
            <a:r>
              <a:rPr lang="en-US" sz="2000">
                <a:latin typeface="Times New Roman"/>
                <a:ea typeface="+mn-lt"/>
                <a:cs typeface="+mn-lt"/>
              </a:rPr>
              <a:t>It consists of the claim details for the patients who were not admitted into the hospital, who only visited there.</a:t>
            </a:r>
            <a:endParaRPr lang="en-US" sz="200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000">
                <a:latin typeface="Times New Roman"/>
                <a:ea typeface="+mn-lt"/>
                <a:cs typeface="Times New Roman"/>
              </a:rPr>
              <a:t>Inpatient Data :</a:t>
            </a:r>
            <a:r>
              <a:rPr lang="en-US" sz="2000">
                <a:latin typeface="Times New Roman"/>
                <a:ea typeface="+mn-lt"/>
                <a:cs typeface="+mn-lt"/>
              </a:rPr>
              <a:t>It consists of the claim details for the patients who were admitted into the hospital.</a:t>
            </a:r>
            <a:endParaRPr lang="en-US" sz="200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sz="2000">
                <a:latin typeface="Times New Roman"/>
                <a:ea typeface="+mn-lt"/>
                <a:cs typeface="+mn-lt"/>
              </a:rPr>
              <a:t>Beneficiary Data : This data contains beneficiary  details like DOB, DOD, Gender, Race, health conditions (Chronic disease if any), State, Country they belong to, etc. </a:t>
            </a:r>
            <a:endParaRPr lang="en-US" sz="20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62421" y="274638"/>
            <a:ext cx="9803991" cy="1020762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Observation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62421" y="1989319"/>
            <a:ext cx="9803993" cy="449205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▪"/>
            </a:pPr>
            <a:endParaRPr lang="en-US" sz="1600" b="1">
              <a:latin typeface="Times New Roman"/>
              <a:ea typeface="Roboto Mono"/>
              <a:cs typeface="Times New Roman"/>
            </a:endParaRPr>
          </a:p>
          <a:p>
            <a:pPr>
              <a:buFont typeface="Arial"/>
              <a:buChar char="▪"/>
            </a:pPr>
            <a:endParaRPr lang="en-US" sz="1600" b="1">
              <a:latin typeface="Times New Roman"/>
              <a:ea typeface="Roboto Mono"/>
              <a:cs typeface="Times New Roman"/>
            </a:endParaRPr>
          </a:p>
          <a:p>
            <a:pPr>
              <a:buFont typeface="Arial"/>
              <a:buChar char="▪"/>
            </a:pPr>
            <a:endParaRPr lang="en-US" sz="1600" b="1">
              <a:latin typeface="Times New Roman"/>
              <a:ea typeface="Roboto Mono"/>
              <a:cs typeface="Times New Roman"/>
            </a:endParaRPr>
          </a:p>
          <a:p>
            <a:pPr>
              <a:buFont typeface="Arial"/>
              <a:buChar char="▪"/>
            </a:pPr>
            <a:endParaRPr lang="en-US" sz="1600" b="1">
              <a:latin typeface="Times New Roman"/>
              <a:ea typeface="Roboto Mono"/>
              <a:cs typeface="Times New Roman"/>
            </a:endParaRPr>
          </a:p>
          <a:p>
            <a:pPr>
              <a:buFont typeface="Arial"/>
              <a:buChar char="▪"/>
            </a:pPr>
            <a:endParaRPr lang="en-US" sz="1600" b="1">
              <a:latin typeface="Times New Roman"/>
              <a:ea typeface="Roboto Mono"/>
              <a:cs typeface="Times New Roman"/>
            </a:endParaRPr>
          </a:p>
          <a:p>
            <a:pPr>
              <a:buFont typeface="Arial"/>
              <a:buChar char="▪"/>
            </a:pPr>
            <a:endParaRPr lang="en-US" sz="1600" b="1">
              <a:latin typeface="Times New Roman"/>
              <a:ea typeface="Roboto Mono"/>
              <a:cs typeface="Times New Roman"/>
            </a:endParaRPr>
          </a:p>
          <a:p>
            <a:pPr>
              <a:buFont typeface="Arial"/>
              <a:buChar char="▪"/>
            </a:pPr>
            <a:endParaRPr lang="en-US" sz="1600" b="1">
              <a:latin typeface="Times New Roman"/>
              <a:ea typeface="Roboto Mono"/>
              <a:cs typeface="Times New Roman"/>
            </a:endParaRPr>
          </a:p>
          <a:p>
            <a:pPr>
              <a:buFont typeface="Arial"/>
              <a:buChar char="▪"/>
            </a:pPr>
            <a:endParaRPr lang="en-US" sz="1600" b="1">
              <a:latin typeface="Times New Roman"/>
              <a:ea typeface="Roboto Mono"/>
              <a:cs typeface="Times New Roman"/>
            </a:endParaRPr>
          </a:p>
          <a:p>
            <a:pPr>
              <a:buFont typeface="Arial"/>
              <a:buChar char="▪"/>
            </a:pPr>
            <a:r>
              <a:rPr lang="en-US" sz="1600" b="1">
                <a:latin typeface="Times New Roman"/>
                <a:ea typeface="Roboto Mono"/>
                <a:cs typeface="Times New Roman"/>
              </a:rPr>
              <a:t>OBSERVATION</a:t>
            </a:r>
            <a:endParaRPr lang="en-US" sz="1600">
              <a:latin typeface="Times New Roman"/>
              <a:cs typeface="Times New Roman"/>
            </a:endParaRPr>
          </a:p>
          <a:p>
            <a:pPr lvl="1" indent="0">
              <a:buNone/>
            </a:pPr>
            <a:r>
              <a:rPr lang="en-US" sz="1600">
                <a:latin typeface="Times New Roman"/>
                <a:ea typeface="+mn-lt"/>
                <a:cs typeface="+mn-lt"/>
              </a:rPr>
              <a:t>The above graph tells us that almost 99% of the beneficiaries are ALIVE and very small percentage of patients are DEAD. It would be good to see how much this feature has impact on the target.</a:t>
            </a:r>
            <a:endParaRPr lang="en-US" sz="16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>
              <a:solidFill>
                <a:srgbClr val="6B6B6B"/>
              </a:solidFill>
              <a:latin typeface="Corbel"/>
              <a:cs typeface="Times New Roman"/>
            </a:endParaRPr>
          </a:p>
        </p:txBody>
      </p:sp>
      <p:pic>
        <p:nvPicPr>
          <p:cNvPr id="3" name="Picture 2" descr="A blue rectangular bar graph&#10;&#10;Description automatically generated">
            <a:extLst>
              <a:ext uri="{FF2B5EF4-FFF2-40B4-BE49-F238E27FC236}">
                <a16:creationId xmlns:a16="http://schemas.microsoft.com/office/drawing/2014/main" id="{5F91D13B-CDD7-19A6-EEE4-2211FDF56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297" y="1715436"/>
            <a:ext cx="6235617" cy="410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62421" y="274638"/>
            <a:ext cx="9803991" cy="1020762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Observation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62421" y="1989319"/>
            <a:ext cx="9803993" cy="449205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Arial"/>
              <a:buChar char="▪"/>
            </a:pPr>
            <a:endParaRPr lang="en-US" sz="1600" b="1">
              <a:latin typeface="Times New Roman"/>
              <a:ea typeface="Roboto Mono"/>
              <a:cs typeface="Times New Roman"/>
            </a:endParaRPr>
          </a:p>
          <a:p>
            <a:pPr>
              <a:buFont typeface="Arial"/>
              <a:buChar char="▪"/>
            </a:pPr>
            <a:endParaRPr lang="en-US" sz="1600" b="1">
              <a:latin typeface="Times New Roman"/>
              <a:ea typeface="Roboto Mono"/>
              <a:cs typeface="Times New Roman"/>
            </a:endParaRPr>
          </a:p>
          <a:p>
            <a:pPr>
              <a:buFont typeface="Arial"/>
              <a:buChar char="▪"/>
            </a:pPr>
            <a:endParaRPr lang="en-US" sz="1600" b="1">
              <a:latin typeface="Times New Roman"/>
              <a:ea typeface="Roboto Mono"/>
              <a:cs typeface="Times New Roman"/>
            </a:endParaRPr>
          </a:p>
          <a:p>
            <a:pPr>
              <a:buFont typeface="Arial"/>
              <a:buChar char="▪"/>
            </a:pPr>
            <a:endParaRPr lang="en-US" sz="1600" b="1">
              <a:latin typeface="Times New Roman"/>
              <a:ea typeface="Roboto Mono"/>
              <a:cs typeface="Times New Roman"/>
            </a:endParaRPr>
          </a:p>
          <a:p>
            <a:pPr>
              <a:buFont typeface="Arial"/>
              <a:buChar char="▪"/>
            </a:pPr>
            <a:endParaRPr lang="en-US" sz="1600" b="1">
              <a:latin typeface="Times New Roman"/>
              <a:ea typeface="Roboto Mono"/>
              <a:cs typeface="Times New Roman"/>
            </a:endParaRPr>
          </a:p>
          <a:p>
            <a:pPr>
              <a:buFont typeface="Arial"/>
              <a:buChar char="▪"/>
            </a:pPr>
            <a:endParaRPr lang="en-US" sz="1600" b="1">
              <a:latin typeface="Times New Roman"/>
              <a:ea typeface="Roboto Mono"/>
              <a:cs typeface="Times New Roman"/>
            </a:endParaRPr>
          </a:p>
          <a:p>
            <a:pPr>
              <a:buFont typeface="Arial"/>
              <a:buChar char="▪"/>
            </a:pPr>
            <a:endParaRPr lang="en-US" sz="1600" b="1">
              <a:latin typeface="Times New Roman"/>
              <a:ea typeface="Roboto Mono"/>
              <a:cs typeface="Times New Roman"/>
            </a:endParaRPr>
          </a:p>
          <a:p>
            <a:pPr>
              <a:buFont typeface="Arial"/>
              <a:buChar char="▪"/>
            </a:pPr>
            <a:endParaRPr lang="en-US" sz="1600" b="1">
              <a:latin typeface="Times New Roman"/>
              <a:ea typeface="Roboto Mono"/>
              <a:cs typeface="Times New Roman"/>
            </a:endParaRPr>
          </a:p>
          <a:p>
            <a:pPr>
              <a:buFont typeface="Arial"/>
              <a:buChar char="▪"/>
            </a:pPr>
            <a:r>
              <a:rPr lang="en-US" sz="1600" b="1">
                <a:latin typeface="Times New Roman"/>
                <a:ea typeface="Roboto Mono"/>
                <a:cs typeface="Times New Roman"/>
              </a:rPr>
              <a:t>OBSERVATION</a:t>
            </a:r>
            <a:endParaRPr lang="en-US" sz="16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600">
                <a:latin typeface="Times New Roman"/>
                <a:ea typeface="+mn-lt"/>
                <a:cs typeface="+mn-lt"/>
              </a:rPr>
              <a:t>The graph shows the count of individuals who are alive and dead within different age </a:t>
            </a:r>
            <a:r>
              <a:rPr lang="en-US" sz="1600" err="1">
                <a:latin typeface="Times New Roman"/>
                <a:ea typeface="+mn-lt"/>
                <a:cs typeface="+mn-lt"/>
              </a:rPr>
              <a:t>groups.Notably</a:t>
            </a:r>
            <a:r>
              <a:rPr lang="en-US" sz="1600">
                <a:latin typeface="Times New Roman"/>
                <a:ea typeface="+mn-lt"/>
                <a:cs typeface="+mn-lt"/>
              </a:rPr>
              <a:t>, in the age group of 93.5 to 101.01 </a:t>
            </a:r>
            <a:r>
              <a:rPr lang="en-US" sz="1600" err="1">
                <a:latin typeface="Times New Roman"/>
                <a:ea typeface="+mn-lt"/>
                <a:cs typeface="+mn-lt"/>
              </a:rPr>
              <a:t>years,all</a:t>
            </a:r>
            <a:r>
              <a:rPr lang="en-US" sz="1600">
                <a:latin typeface="Times New Roman"/>
                <a:ea typeface="+mn-lt"/>
                <a:cs typeface="+mn-lt"/>
              </a:rPr>
              <a:t> individuals are alive with no deaths reported, which is unusual and suggests potential data anomalies or possible fraudulent claims.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lvl="1" indent="0">
              <a:buNone/>
            </a:pPr>
            <a:endParaRPr lang="en-US" sz="1600"/>
          </a:p>
          <a:p>
            <a:pPr lvl="1" indent="0">
              <a:buNone/>
            </a:pPr>
            <a:endParaRPr lang="en-US" sz="1600">
              <a:ea typeface="+mn-lt"/>
              <a:cs typeface="Times New Roman"/>
            </a:endParaRPr>
          </a:p>
          <a:p>
            <a:pPr marL="0" indent="0">
              <a:buFont typeface="Arial" pitchFamily="34" charset="0"/>
              <a:buNone/>
            </a:pPr>
            <a:endParaRPr lang="en-US" sz="2000">
              <a:solidFill>
                <a:srgbClr val="6B6B6B"/>
              </a:solidFill>
              <a:latin typeface="Corbel"/>
              <a:cs typeface="Times New Roman"/>
            </a:endParaRPr>
          </a:p>
        </p:txBody>
      </p:sp>
      <p:pic>
        <p:nvPicPr>
          <p:cNvPr id="2" name="Picture 1" descr="A graph of a number of people&#10;&#10;Description automatically generated">
            <a:extLst>
              <a:ext uri="{FF2B5EF4-FFF2-40B4-BE49-F238E27FC236}">
                <a16:creationId xmlns:a16="http://schemas.microsoft.com/office/drawing/2014/main" id="{9EE50C9E-0102-EE32-A120-5BC887287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549" y="1710277"/>
            <a:ext cx="6134956" cy="358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2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62421" y="274638"/>
            <a:ext cx="9803991" cy="1020762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Observation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62421" y="1989319"/>
            <a:ext cx="9803993" cy="4492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Arial"/>
              <a:buChar char="▪"/>
            </a:pPr>
            <a:endParaRPr lang="en-US" sz="1600" b="1">
              <a:latin typeface="Times New Roman"/>
              <a:ea typeface="Roboto Mono"/>
              <a:cs typeface="Times New Roman"/>
            </a:endParaRPr>
          </a:p>
          <a:p>
            <a:pPr>
              <a:buFont typeface="Arial"/>
              <a:buChar char="▪"/>
            </a:pPr>
            <a:endParaRPr lang="en-US" sz="1600" b="1">
              <a:latin typeface="Times New Roman"/>
              <a:ea typeface="Roboto Mono"/>
              <a:cs typeface="Times New Roman"/>
            </a:endParaRPr>
          </a:p>
          <a:p>
            <a:pPr>
              <a:buFont typeface="Arial"/>
              <a:buChar char="▪"/>
            </a:pPr>
            <a:endParaRPr lang="en-US" sz="1600" b="1">
              <a:latin typeface="Times New Roman"/>
              <a:ea typeface="Roboto Mono"/>
              <a:cs typeface="Times New Roman"/>
            </a:endParaRPr>
          </a:p>
          <a:p>
            <a:pPr>
              <a:buFont typeface="Arial"/>
              <a:buChar char="▪"/>
            </a:pPr>
            <a:endParaRPr lang="en-US" sz="1600" b="1">
              <a:latin typeface="Times New Roman"/>
              <a:ea typeface="Roboto Mono"/>
              <a:cs typeface="Times New Roman"/>
            </a:endParaRPr>
          </a:p>
          <a:p>
            <a:pPr>
              <a:buFont typeface="Arial"/>
              <a:buChar char="▪"/>
            </a:pPr>
            <a:endParaRPr lang="en-US" sz="1600" b="1">
              <a:latin typeface="Times New Roman"/>
              <a:ea typeface="Roboto Mono"/>
              <a:cs typeface="Times New Roman"/>
            </a:endParaRPr>
          </a:p>
          <a:p>
            <a:pPr>
              <a:buFont typeface="Arial"/>
              <a:buChar char="▪"/>
            </a:pPr>
            <a:endParaRPr lang="en-US" sz="1600" b="1">
              <a:latin typeface="Times New Roman"/>
              <a:ea typeface="Roboto Mono"/>
              <a:cs typeface="Times New Roman"/>
            </a:endParaRPr>
          </a:p>
          <a:p>
            <a:pPr>
              <a:buFont typeface="Arial"/>
              <a:buChar char="▪"/>
            </a:pPr>
            <a:endParaRPr lang="en-US" sz="1600" b="1">
              <a:latin typeface="Times New Roman"/>
              <a:ea typeface="Roboto Mono"/>
              <a:cs typeface="Times New Roman"/>
            </a:endParaRPr>
          </a:p>
          <a:p>
            <a:pPr>
              <a:buFont typeface="Arial"/>
              <a:buChar char="▪"/>
            </a:pPr>
            <a:endParaRPr lang="en-US" sz="1600" b="1">
              <a:latin typeface="Times New Roman"/>
              <a:ea typeface="Roboto Mono"/>
              <a:cs typeface="Times New Roman"/>
            </a:endParaRPr>
          </a:p>
          <a:p>
            <a:pPr>
              <a:buFont typeface="Arial"/>
              <a:buChar char="▪"/>
            </a:pPr>
            <a:r>
              <a:rPr lang="en-US" sz="1600" b="1" dirty="0">
                <a:latin typeface="Times New Roman"/>
                <a:ea typeface="Roboto Mono"/>
                <a:cs typeface="Times New Roman"/>
              </a:rPr>
              <a:t>OBSERVATION</a:t>
            </a:r>
            <a:endParaRPr lang="en-US" sz="1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600" dirty="0">
                <a:latin typeface="Times New Roman"/>
                <a:ea typeface="+mn-lt"/>
                <a:cs typeface="+mn-lt"/>
              </a:rPr>
              <a:t>The idea behind this graph is that there might be a pattern like if the sum of patients </a:t>
            </a:r>
            <a:r>
              <a:rPr lang="en-US" sz="1600" err="1">
                <a:latin typeface="Times New Roman"/>
                <a:ea typeface="+mn-lt"/>
                <a:cs typeface="+mn-lt"/>
              </a:rPr>
              <a:t>age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treated by a provider is very high or low then it might influence the fraud.</a:t>
            </a:r>
            <a:endParaRPr lang="en-US" sz="2000" dirty="0">
              <a:latin typeface="Times New Roman"/>
              <a:ea typeface="+mn-lt"/>
              <a:cs typeface="+mn-lt"/>
            </a:endParaRPr>
          </a:p>
          <a:p>
            <a:pPr lvl="1" indent="0">
              <a:buNone/>
            </a:pPr>
            <a:endParaRPr lang="en-US" sz="1600"/>
          </a:p>
          <a:p>
            <a:pPr lvl="1" indent="0">
              <a:buNone/>
            </a:pPr>
            <a:endParaRPr lang="en-US" sz="1600">
              <a:ea typeface="+mn-lt"/>
              <a:cs typeface="Times New Roman"/>
            </a:endParaRPr>
          </a:p>
          <a:p>
            <a:pPr marL="0" indent="0">
              <a:buFont typeface="Arial" pitchFamily="34" charset="0"/>
              <a:buNone/>
            </a:pPr>
            <a:endParaRPr lang="en-US" sz="2000">
              <a:solidFill>
                <a:srgbClr val="6B6B6B"/>
              </a:solidFill>
              <a:latin typeface="Corbel"/>
              <a:cs typeface="Times New Roman"/>
            </a:endParaRPr>
          </a:p>
        </p:txBody>
      </p:sp>
      <p:pic>
        <p:nvPicPr>
          <p:cNvPr id="3" name="Picture 2" descr="A graph of age and age&#10;&#10;Description automatically generated">
            <a:extLst>
              <a:ext uri="{FF2B5EF4-FFF2-40B4-BE49-F238E27FC236}">
                <a16:creationId xmlns:a16="http://schemas.microsoft.com/office/drawing/2014/main" id="{B19386FE-E2E5-739C-5A96-233D3F0AF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857" y="1700210"/>
            <a:ext cx="6561016" cy="3400425"/>
          </a:xfrm>
          <a:prstGeom prst="rect">
            <a:avLst/>
          </a:prstGeom>
        </p:spPr>
      </p:pic>
      <p:pic>
        <p:nvPicPr>
          <p:cNvPr id="4" name="Picture 3" descr="A graph of age and age&#10;&#10;Description automatically generated">
            <a:extLst>
              <a:ext uri="{FF2B5EF4-FFF2-40B4-BE49-F238E27FC236}">
                <a16:creationId xmlns:a16="http://schemas.microsoft.com/office/drawing/2014/main" id="{E1498347-2E0E-6F3D-5A19-40F0EDF21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705" y="1728788"/>
            <a:ext cx="6557657" cy="3400425"/>
          </a:xfrm>
          <a:prstGeom prst="rect">
            <a:avLst/>
          </a:prstGeom>
        </p:spPr>
      </p:pic>
      <p:pic>
        <p:nvPicPr>
          <p:cNvPr id="5" name="Picture 4" descr="A graph of age and age&#10;&#10;Description automatically generated">
            <a:extLst>
              <a:ext uri="{FF2B5EF4-FFF2-40B4-BE49-F238E27FC236}">
                <a16:creationId xmlns:a16="http://schemas.microsoft.com/office/drawing/2014/main" id="{AC2D64BA-4378-1D9F-94F2-2B3C48A1D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705" y="1728788"/>
            <a:ext cx="6557657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41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378" y="274638"/>
            <a:ext cx="9818034" cy="1020762"/>
          </a:xfrm>
        </p:spPr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C5876-6BBA-AF11-91A4-C494661E2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378" y="1708255"/>
            <a:ext cx="10520157" cy="464663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000" b="1">
                <a:latin typeface="Times New Roman"/>
                <a:ea typeface="+mn-lt"/>
                <a:cs typeface="+mn-lt"/>
              </a:rPr>
              <a:t>Data Merging</a:t>
            </a:r>
            <a:r>
              <a:rPr lang="en-US" sz="2000">
                <a:latin typeface="Times New Roman"/>
                <a:ea typeface="+mn-lt"/>
                <a:cs typeface="+mn-lt"/>
              </a:rPr>
              <a:t>:</a:t>
            </a:r>
            <a:endParaRPr lang="en-US" sz="20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>
                <a:latin typeface="Times New Roman"/>
                <a:ea typeface="+mn-lt"/>
                <a:cs typeface="+mn-lt"/>
              </a:rPr>
              <a:t>Merged Inpatient and Outpatient data based on common columns.</a:t>
            </a:r>
            <a:endParaRPr lang="en-US" sz="20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>
                <a:latin typeface="Times New Roman"/>
                <a:ea typeface="+mn-lt"/>
                <a:cs typeface="+mn-lt"/>
              </a:rPr>
              <a:t>Merged the resulting dataset with Beneficiary data using </a:t>
            </a:r>
            <a:r>
              <a:rPr lang="en-US" sz="2000" err="1">
                <a:latin typeface="Times New Roman"/>
                <a:cs typeface="Times New Roman"/>
              </a:rPr>
              <a:t>BeneID</a:t>
            </a:r>
            <a:r>
              <a:rPr lang="en-US" sz="2000">
                <a:latin typeface="Times New Roman"/>
                <a:ea typeface="+mn-lt"/>
                <a:cs typeface="+mn-lt"/>
              </a:rPr>
              <a:t>.</a:t>
            </a:r>
            <a:endParaRPr lang="en-US" sz="2000">
              <a:latin typeface="Times New Roman"/>
            </a:endParaRPr>
          </a:p>
          <a:p>
            <a:pPr marL="0" indent="0">
              <a:buNone/>
            </a:pPr>
            <a:r>
              <a:rPr lang="en-US" sz="1900">
                <a:latin typeface="Times New Roman"/>
                <a:ea typeface="+mn-lt"/>
                <a:cs typeface="+mn-lt"/>
              </a:rPr>
              <a:t>After merging all three dataset I got </a:t>
            </a:r>
            <a:r>
              <a:rPr lang="en-US" sz="1900" b="1">
                <a:latin typeface="Times New Roman"/>
                <a:ea typeface="+mn-lt"/>
                <a:cs typeface="+mn-lt"/>
              </a:rPr>
              <a:t>(135392 rows, 54 columns)</a:t>
            </a:r>
            <a:endParaRPr lang="en-US" sz="1900" b="1">
              <a:latin typeface="Times New Roman"/>
              <a:cs typeface="Times New Roman"/>
            </a:endParaRPr>
          </a:p>
          <a:p>
            <a:r>
              <a:rPr lang="en-US" sz="2000" b="1">
                <a:latin typeface="Times New Roman"/>
                <a:ea typeface="+mn-lt"/>
                <a:cs typeface="+mn-lt"/>
              </a:rPr>
              <a:t>Encoding</a:t>
            </a:r>
            <a:r>
              <a:rPr lang="en-US" sz="2000">
                <a:latin typeface="Times New Roman"/>
                <a:ea typeface="+mn-lt"/>
                <a:cs typeface="+mn-lt"/>
              </a:rPr>
              <a:t>:</a:t>
            </a:r>
            <a:endParaRPr lang="en-US" sz="20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>
                <a:latin typeface="Times New Roman"/>
                <a:ea typeface="+mn-lt"/>
                <a:cs typeface="+mn-lt"/>
              </a:rPr>
              <a:t>Used </a:t>
            </a:r>
            <a:r>
              <a:rPr lang="en-US" sz="2000">
                <a:latin typeface="Times New Roman"/>
                <a:cs typeface="Times New Roman"/>
              </a:rPr>
              <a:t>'</a:t>
            </a:r>
            <a:r>
              <a:rPr lang="en-US" sz="2000" err="1">
                <a:latin typeface="Times New Roman"/>
                <a:cs typeface="Times New Roman"/>
              </a:rPr>
              <a:t>LabelEncoder</a:t>
            </a:r>
            <a:r>
              <a:rPr lang="en-US" sz="2000">
                <a:latin typeface="Times New Roman"/>
                <a:ea typeface="+mn-lt"/>
                <a:cs typeface="+mn-lt"/>
              </a:rPr>
              <a:t>' to encode categorical string columns in the final merged data.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sz="2000" b="1">
                <a:latin typeface="Times New Roman"/>
                <a:ea typeface="+mn-lt"/>
                <a:cs typeface="+mn-lt"/>
              </a:rPr>
              <a:t>Handling Missing Values</a:t>
            </a:r>
            <a:r>
              <a:rPr lang="en-US" sz="2000">
                <a:latin typeface="Times New Roman"/>
                <a:ea typeface="+mn-lt"/>
                <a:cs typeface="+mn-lt"/>
              </a:rPr>
              <a:t>:</a:t>
            </a:r>
            <a:endParaRPr lang="en-US" sz="20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>
                <a:latin typeface="Times New Roman"/>
                <a:ea typeface="+mn-lt"/>
                <a:cs typeface="+mn-lt"/>
              </a:rPr>
              <a:t>Replaced all </a:t>
            </a:r>
            <a:r>
              <a:rPr lang="en-US" sz="2000" err="1">
                <a:latin typeface="Times New Roman"/>
                <a:cs typeface="Times New Roman"/>
              </a:rPr>
              <a:t>NaN</a:t>
            </a:r>
            <a:r>
              <a:rPr lang="en-US" sz="2000">
                <a:latin typeface="Times New Roman"/>
                <a:ea typeface="+mn-lt"/>
                <a:cs typeface="+mn-lt"/>
              </a:rPr>
              <a:t> values in the data with </a:t>
            </a:r>
            <a:r>
              <a:rPr lang="en-US" sz="2000">
                <a:latin typeface="Times New Roman"/>
                <a:cs typeface="Times New Roman"/>
              </a:rPr>
              <a:t>0</a:t>
            </a:r>
            <a:r>
              <a:rPr lang="en-US" sz="2000">
                <a:latin typeface="Times New Roman"/>
                <a:ea typeface="+mn-lt"/>
                <a:cs typeface="+mn-lt"/>
              </a:rPr>
              <a:t> using the </a:t>
            </a:r>
            <a:r>
              <a:rPr lang="en-US" sz="2000" err="1">
                <a:latin typeface="Times New Roman"/>
                <a:cs typeface="Times New Roman"/>
              </a:rPr>
              <a:t>fillna</a:t>
            </a:r>
            <a:r>
              <a:rPr lang="en-US" sz="2000">
                <a:latin typeface="Times New Roman"/>
                <a:cs typeface="Times New Roman"/>
              </a:rPr>
              <a:t>()</a:t>
            </a:r>
            <a:r>
              <a:rPr lang="en-US" sz="2000">
                <a:latin typeface="Times New Roman"/>
                <a:ea typeface="+mn-lt"/>
                <a:cs typeface="+mn-lt"/>
              </a:rPr>
              <a:t> method.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sz="2000" b="1">
                <a:latin typeface="Times New Roman"/>
                <a:ea typeface="+mn-lt"/>
                <a:cs typeface="+mn-lt"/>
              </a:rPr>
              <a:t>Correlation and Important Attributes</a:t>
            </a:r>
            <a:r>
              <a:rPr lang="en-US" sz="2000">
                <a:latin typeface="Times New Roman"/>
                <a:ea typeface="+mn-lt"/>
                <a:cs typeface="+mn-lt"/>
              </a:rPr>
              <a:t>: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>
                <a:latin typeface="Times New Roman"/>
                <a:ea typeface="+mn-lt"/>
                <a:cs typeface="+mn-lt"/>
              </a:rPr>
              <a:t>Calculated the correlation matrix.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>
                <a:latin typeface="Times New Roman"/>
                <a:ea typeface="+mn-lt"/>
                <a:cs typeface="+mn-lt"/>
              </a:rPr>
              <a:t>Extracted attributes with a correlation threshold greater than 0.0, identifying 53 important attributes.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379" y="274638"/>
            <a:ext cx="9818033" cy="1020762"/>
          </a:xfrm>
        </p:spPr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C5876-6BBA-AF11-91A4-C494661E2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378" y="1708255"/>
            <a:ext cx="10520157" cy="46466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900" b="1">
                <a:latin typeface="Times New Roman"/>
                <a:ea typeface="+mn-lt"/>
                <a:cs typeface="+mn-lt"/>
              </a:rPr>
              <a:t>Outlier Detection and Removal</a:t>
            </a:r>
            <a:r>
              <a:rPr lang="en-US" sz="1900">
                <a:latin typeface="Times New Roman"/>
                <a:ea typeface="+mn-lt"/>
                <a:cs typeface="+mn-lt"/>
              </a:rPr>
              <a:t>:</a:t>
            </a:r>
            <a:endParaRPr lang="en-US" sz="19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900">
                <a:latin typeface="Times New Roman"/>
                <a:ea typeface="+mn-lt"/>
                <a:cs typeface="+mn-lt"/>
              </a:rPr>
              <a:t>Used box plots to identify and count outliers and removed the attributes that have more outliers.</a:t>
            </a:r>
            <a:endParaRPr lang="en-US" sz="190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900" b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Data Scaling</a:t>
            </a:r>
            <a:r>
              <a:rPr lang="en-US" sz="190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:</a:t>
            </a:r>
            <a:endParaRPr lang="en-US" sz="1900">
              <a:latin typeface="Times New Roman"/>
              <a:cs typeface="Times New Roman"/>
            </a:endParaRPr>
          </a:p>
          <a:p>
            <a:pPr>
              <a:buFont typeface="Arial"/>
              <a:buChar char="▪"/>
            </a:pPr>
            <a:r>
              <a:rPr lang="en-US" sz="190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Standardized the data using </a:t>
            </a:r>
            <a:r>
              <a:rPr lang="en-US" sz="1900" err="1">
                <a:solidFill>
                  <a:srgbClr val="FFFFFF"/>
                </a:solidFill>
                <a:latin typeface="Times New Roman"/>
                <a:cs typeface="Times New Roman"/>
              </a:rPr>
              <a:t>StandardScaler</a:t>
            </a:r>
            <a:r>
              <a:rPr lang="en-US" sz="190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, essential for distance-based algorithms like </a:t>
            </a:r>
            <a:r>
              <a:rPr lang="en-US" sz="190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KMeans</a:t>
            </a:r>
            <a:r>
              <a:rPr lang="en-US" sz="190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190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900" b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Feature Importance with PCA</a:t>
            </a:r>
            <a:r>
              <a:rPr lang="en-US" sz="190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:</a:t>
            </a:r>
            <a:endParaRPr lang="en-US" sz="1900">
              <a:latin typeface="Times New Roman"/>
              <a:cs typeface="Times New Roman"/>
            </a:endParaRPr>
          </a:p>
          <a:p>
            <a:pPr>
              <a:buFont typeface="Arial"/>
              <a:buChar char="▪"/>
            </a:pPr>
            <a:r>
              <a:rPr lang="en-US" sz="190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Applied PCA to identify feature importance by summing the absolute values of components.</a:t>
            </a:r>
            <a:endParaRPr lang="en-US" sz="190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900" b="1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KMeans</a:t>
            </a:r>
            <a:r>
              <a:rPr lang="en-US" sz="1900" b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 Clustering:</a:t>
            </a:r>
            <a:endParaRPr lang="en-US" sz="1900">
              <a:latin typeface="Times New Roman"/>
              <a:cs typeface="Times New Roman"/>
            </a:endParaRPr>
          </a:p>
          <a:p>
            <a:pPr>
              <a:buFont typeface="Arial"/>
              <a:buChar char="▪"/>
            </a:pPr>
            <a:r>
              <a:rPr lang="en-US" sz="190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Implemented </a:t>
            </a:r>
            <a:r>
              <a:rPr lang="en-US" sz="1900" err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KMeans</a:t>
            </a:r>
            <a:r>
              <a:rPr lang="en-US" sz="190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 clustering on the selected attributes to classify the claims as fraud or genuine.</a:t>
            </a:r>
            <a:endParaRPr lang="en-US" sz="19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100">
              <a:solidFill>
                <a:srgbClr val="116644"/>
              </a:solidFill>
            </a:endParaRPr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9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379" y="274638"/>
            <a:ext cx="9818033" cy="1020762"/>
          </a:xfrm>
        </p:spPr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C5876-6BBA-AF11-91A4-C494661E2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378" y="1708255"/>
            <a:ext cx="10520157" cy="46466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Here I have used </a:t>
            </a:r>
            <a:r>
              <a:rPr lang="en-US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K-Means Algorithm .K-Means is a popular unsupervised machine learning algorithm used for clustering. It partitions a dataset into k clusters, where each data point belongs to the cluster with the nearest mean. The goal is to minimize the variance within each cluster.</a:t>
            </a:r>
            <a:endParaRPr lang="en-US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Euclidean Distance Algorithm: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It is widely used in clustering and classification algorithms to compute the similarity or dissimilarity between data points.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800">
                <a:latin typeface="Times New Roman"/>
                <a:ea typeface="+mn-lt"/>
                <a:cs typeface="+mn-lt"/>
              </a:rPr>
              <a:t>d = √[(x</a:t>
            </a:r>
            <a:r>
              <a:rPr lang="en-US" sz="1200">
                <a:latin typeface="Times New Roman"/>
                <a:ea typeface="+mn-lt"/>
                <a:cs typeface="+mn-lt"/>
              </a:rPr>
              <a:t>2</a:t>
            </a:r>
            <a:r>
              <a:rPr lang="en-US" sz="2000">
                <a:latin typeface="Times New Roman"/>
                <a:ea typeface="+mn-lt"/>
                <a:cs typeface="+mn-lt"/>
              </a:rPr>
              <a:t>2</a:t>
            </a:r>
            <a:r>
              <a:rPr lang="en-US" sz="1800">
                <a:latin typeface="Times New Roman"/>
                <a:ea typeface="+mn-lt"/>
                <a:cs typeface="+mn-lt"/>
              </a:rPr>
              <a:t> – x</a:t>
            </a:r>
            <a:r>
              <a:rPr lang="en-US" sz="1200">
                <a:latin typeface="Times New Roman"/>
                <a:ea typeface="+mn-lt"/>
                <a:cs typeface="+mn-lt"/>
              </a:rPr>
              <a:t>1</a:t>
            </a:r>
            <a:r>
              <a:rPr lang="en-US" sz="2000">
                <a:latin typeface="Times New Roman"/>
                <a:ea typeface="+mn-lt"/>
                <a:cs typeface="+mn-lt"/>
              </a:rPr>
              <a:t>1</a:t>
            </a:r>
            <a:r>
              <a:rPr lang="en-US" sz="1800">
                <a:latin typeface="Times New Roman"/>
                <a:ea typeface="+mn-lt"/>
                <a:cs typeface="+mn-lt"/>
              </a:rPr>
              <a:t>)</a:t>
            </a:r>
            <a:r>
              <a:rPr lang="en-US" sz="32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1800">
                <a:latin typeface="Times New Roman"/>
                <a:ea typeface="+mn-lt"/>
                <a:cs typeface="+mn-lt"/>
              </a:rPr>
              <a:t> + (y</a:t>
            </a:r>
            <a:r>
              <a:rPr lang="en-US" sz="1200">
                <a:latin typeface="Times New Roman"/>
                <a:ea typeface="+mn-lt"/>
                <a:cs typeface="+mn-lt"/>
              </a:rPr>
              <a:t>2</a:t>
            </a:r>
            <a:r>
              <a:rPr lang="en-US" sz="2000">
                <a:latin typeface="Times New Roman"/>
                <a:ea typeface="+mn-lt"/>
                <a:cs typeface="+mn-lt"/>
              </a:rPr>
              <a:t>2</a:t>
            </a:r>
            <a:r>
              <a:rPr lang="en-US" sz="1800">
                <a:latin typeface="Times New Roman"/>
                <a:ea typeface="+mn-lt"/>
                <a:cs typeface="+mn-lt"/>
              </a:rPr>
              <a:t> – y</a:t>
            </a:r>
            <a:r>
              <a:rPr lang="en-US" sz="1200">
                <a:latin typeface="Times New Roman"/>
                <a:ea typeface="+mn-lt"/>
                <a:cs typeface="+mn-lt"/>
              </a:rPr>
              <a:t>1</a:t>
            </a:r>
            <a:r>
              <a:rPr lang="en-US" sz="2000">
                <a:latin typeface="Times New Roman"/>
                <a:ea typeface="+mn-lt"/>
                <a:cs typeface="+mn-lt"/>
              </a:rPr>
              <a:t>1</a:t>
            </a:r>
            <a:r>
              <a:rPr lang="en-US" sz="1800">
                <a:latin typeface="Times New Roman"/>
                <a:ea typeface="+mn-lt"/>
                <a:cs typeface="+mn-lt"/>
              </a:rPr>
              <a:t>)</a:t>
            </a:r>
            <a:r>
              <a:rPr lang="en-US" sz="3200" baseline="30000">
                <a:latin typeface="Times New Roman"/>
                <a:ea typeface="+mn-lt"/>
                <a:cs typeface="+mn-lt"/>
              </a:rPr>
              <a:t>2</a:t>
            </a:r>
            <a:r>
              <a:rPr lang="en-US" sz="1800">
                <a:latin typeface="Times New Roman"/>
                <a:ea typeface="+mn-lt"/>
                <a:cs typeface="+mn-lt"/>
              </a:rPr>
              <a:t>]</a:t>
            </a:r>
            <a:endParaRPr lang="en-US" sz="18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100">
              <a:solidFill>
                <a:srgbClr val="116644"/>
              </a:solidFill>
            </a:endParaRPr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7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379" y="274638"/>
            <a:ext cx="9818033" cy="1020762"/>
          </a:xfrm>
        </p:spPr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Influenced attribute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C5876-6BBA-AF11-91A4-C494661E2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378" y="1708255"/>
            <a:ext cx="10520157" cy="46466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8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100">
              <a:solidFill>
                <a:srgbClr val="116644"/>
              </a:solidFill>
            </a:endParaRPr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A graph of a number of blue lines&#10;&#10;Description automatically generated">
            <a:extLst>
              <a:ext uri="{FF2B5EF4-FFF2-40B4-BE49-F238E27FC236}">
                <a16:creationId xmlns:a16="http://schemas.microsoft.com/office/drawing/2014/main" id="{E73FDFFF-23E4-4F67-2C10-99F99D76E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99" y="1714500"/>
            <a:ext cx="10885311" cy="500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7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ustom" id="{37DB63F3-72C7-4A67-82CB-DE1EC68F0B1F}" vid="{1DDF8815-C24B-4878-AB18-C1C7DB7407A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2B82EB-80D3-4DDB-9A53-0D22163B57B3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www.w3.org/2000/xmlns/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FC92C0-A33F-467F-A65D-AA0CE0BD2B63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Application>Microsoft Office PowerPoint</Application>
  <PresentationFormat>Custom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Custom</vt:lpstr>
      <vt:lpstr>HEALTH CARE</vt:lpstr>
      <vt:lpstr>Objective</vt:lpstr>
      <vt:lpstr>Observation</vt:lpstr>
      <vt:lpstr>Observation</vt:lpstr>
      <vt:lpstr>Observation</vt:lpstr>
      <vt:lpstr>Steps</vt:lpstr>
      <vt:lpstr>Steps</vt:lpstr>
      <vt:lpstr>Algorithm</vt:lpstr>
      <vt:lpstr>Influenced attribute</vt:lpstr>
      <vt:lpstr>Prediction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revision>34</cp:revision>
  <dcterms:created xsi:type="dcterms:W3CDTF">2024-08-22T13:49:36Z</dcterms:created>
  <dcterms:modified xsi:type="dcterms:W3CDTF">2024-09-01T17:20:43Z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