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60" r:id="rId3"/>
    <p:sldId id="259" r:id="rId4"/>
    <p:sldId id="261" r:id="rId5"/>
    <p:sldId id="262" r:id="rId6"/>
    <p:sldId id="263" r:id="rId7"/>
    <p:sldId id="264" r:id="rId8"/>
    <p:sldId id="266" r:id="rId9"/>
    <p:sldId id="267" r:id="rId10"/>
    <p:sldId id="268" r:id="rId11"/>
    <p:sldId id="269" r:id="rId12"/>
    <p:sldId id="270" r:id="rId13"/>
    <p:sldId id="265" r:id="rId14"/>
    <p:sldId id="271" r:id="rId15"/>
    <p:sldId id="272" r:id="rId16"/>
    <p:sldId id="273" r:id="rId17"/>
    <p:sldId id="274" r:id="rId18"/>
    <p:sldId id="275"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120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8:48:07.84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8:48:58.759"/>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4FF30-063C-407D-864A-41588EDF8374}" type="datetimeFigureOut">
              <a:rPr lang="en-IN" smtClean="0"/>
              <a:t>08-02-2023</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8FA41850-AFA1-45EF-95B8-9162B9D083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9239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4FF30-063C-407D-864A-41588EDF8374}"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41850-AFA1-45EF-95B8-9162B9D0837E}"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9325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4FF30-063C-407D-864A-41588EDF8374}"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41850-AFA1-45EF-95B8-9162B9D0837E}"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95720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62A4FF30-063C-407D-864A-41588EDF8374}" type="datetimeFigureOut">
              <a:rPr lang="en-IN" smtClean="0"/>
              <a:t>08-02-2023</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8FA41850-AFA1-45EF-95B8-9162B9D0837E}"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4212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2A4FF30-063C-407D-864A-41588EDF8374}"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41850-AFA1-45EF-95B8-9162B9D083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5436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4FF30-063C-407D-864A-41588EDF8374}"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41850-AFA1-45EF-95B8-9162B9D083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5540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4FF30-063C-407D-864A-41588EDF8374}"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41850-AFA1-45EF-95B8-9162B9D0837E}"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4354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4FF30-063C-407D-864A-41588EDF8374}"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41850-AFA1-45EF-95B8-9162B9D0837E}"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243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4FF30-063C-407D-864A-41588EDF8374}"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41850-AFA1-45EF-95B8-9162B9D0837E}" type="slidenum">
              <a:rPr lang="en-IN" smtClean="0"/>
              <a:t>‹#›</a:t>
            </a:fld>
            <a:endParaRPr lang="en-IN"/>
          </a:p>
        </p:txBody>
      </p:sp>
    </p:spTree>
    <p:extLst>
      <p:ext uri="{BB962C8B-B14F-4D97-AF65-F5344CB8AC3E}">
        <p14:creationId xmlns:p14="http://schemas.microsoft.com/office/powerpoint/2010/main" val="209251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4FF30-063C-407D-864A-41588EDF8374}"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41850-AFA1-45EF-95B8-9162B9D0837E}"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3873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62A4FF30-063C-407D-864A-41588EDF8374}" type="datetimeFigureOut">
              <a:rPr lang="en-IN" smtClean="0"/>
              <a:t>08-02-2023</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8FA41850-AFA1-45EF-95B8-9162B9D0837E}"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54118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A4FF30-063C-407D-864A-41588EDF8374}" type="datetimeFigureOut">
              <a:rPr lang="en-IN" smtClean="0"/>
              <a:t>08-02-2023</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FA41850-AFA1-45EF-95B8-9162B9D0837E}" type="slidenum">
              <a:rPr lang="en-IN" smtClean="0"/>
              <a:t>‹#›</a:t>
            </a:fld>
            <a:endParaRPr lang="en-IN"/>
          </a:p>
        </p:txBody>
      </p:sp>
    </p:spTree>
    <p:extLst>
      <p:ext uri="{BB962C8B-B14F-4D97-AF65-F5344CB8AC3E}">
        <p14:creationId xmlns:p14="http://schemas.microsoft.com/office/powerpoint/2010/main" val="268344532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5013-258C-8B7B-5657-5DDE40E3E436}"/>
              </a:ext>
            </a:extLst>
          </p:cNvPr>
          <p:cNvSpPr>
            <a:spLocks noGrp="1"/>
          </p:cNvSpPr>
          <p:nvPr>
            <p:ph type="ctrTitle"/>
          </p:nvPr>
        </p:nvSpPr>
        <p:spPr>
          <a:xfrm>
            <a:off x="1128403" y="792480"/>
            <a:ext cx="9549757" cy="1312053"/>
          </a:xfrm>
          <a:solidFill>
            <a:schemeClr val="tx2">
              <a:lumMod val="40000"/>
              <a:lumOff val="60000"/>
            </a:schemeClr>
          </a:solidFill>
        </p:spPr>
        <p:txBody>
          <a:bodyPr>
            <a:normAutofit/>
          </a:bodyPr>
          <a:lstStyle/>
          <a:p>
            <a:pPr marL="1828800" algn="ctr">
              <a:spcAft>
                <a:spcPts val="1800"/>
              </a:spcAft>
            </a:pPr>
            <a:r>
              <a:rPr lang="en-US" sz="4500" b="1" u="sng" dirty="0">
                <a:solidFill>
                  <a:srgbClr val="333333"/>
                </a:solidFill>
                <a:effectLst/>
                <a:latin typeface="Times New Roman" panose="02020603050405020304" pitchFamily="18" charset="0"/>
                <a:ea typeface="Times New Roman" panose="02020603050405020304" pitchFamily="18" charset="0"/>
              </a:rPr>
              <a:t>Project Report</a:t>
            </a:r>
            <a:br>
              <a:rPr lang="en-IN" sz="4500" dirty="0">
                <a:effectLst/>
                <a:latin typeface="Times New Roman" panose="02020603050405020304" pitchFamily="18" charset="0"/>
                <a:ea typeface="Times New Roman" panose="02020603050405020304" pitchFamily="18" charset="0"/>
              </a:rPr>
            </a:br>
            <a:r>
              <a:rPr lang="en-US" sz="4500" b="1" u="sng" dirty="0">
                <a:solidFill>
                  <a:srgbClr val="333333"/>
                </a:solidFill>
                <a:effectLst/>
                <a:latin typeface="Times New Roman" panose="02020603050405020304" pitchFamily="18" charset="0"/>
                <a:ea typeface="Times New Roman" panose="02020603050405020304" pitchFamily="18" charset="0"/>
              </a:rPr>
              <a:t>Case of Death</a:t>
            </a:r>
            <a:endParaRPr lang="en-IN" sz="4500" dirty="0"/>
          </a:p>
        </p:txBody>
      </p:sp>
      <p:sp>
        <p:nvSpPr>
          <p:cNvPr id="3" name="Subtitle 2">
            <a:extLst>
              <a:ext uri="{FF2B5EF4-FFF2-40B4-BE49-F238E27FC236}">
                <a16:creationId xmlns:a16="http://schemas.microsoft.com/office/drawing/2014/main" id="{A49EE884-A560-AFDA-968B-B74361DBAEC8}"/>
              </a:ext>
            </a:extLst>
          </p:cNvPr>
          <p:cNvSpPr>
            <a:spLocks noGrp="1"/>
          </p:cNvSpPr>
          <p:nvPr>
            <p:ph type="subTitle" idx="1"/>
          </p:nvPr>
        </p:nvSpPr>
        <p:spPr>
          <a:xfrm>
            <a:off x="549284" y="4539352"/>
            <a:ext cx="8637072" cy="1071095"/>
          </a:xfrm>
        </p:spPr>
        <p:txBody>
          <a:bodyPr>
            <a:normAutofit fontScale="25000" lnSpcReduction="20000"/>
          </a:bodyPr>
          <a:lstStyle/>
          <a:p>
            <a:r>
              <a:rPr lang="en-US" sz="8000" b="1" dirty="0">
                <a:effectLst/>
                <a:latin typeface="Times New Roman" panose="02020603050405020304" pitchFamily="18" charset="0"/>
                <a:ea typeface="Times New Roman" panose="02020603050405020304" pitchFamily="18" charset="0"/>
              </a:rPr>
              <a:t>Prepared by </a:t>
            </a:r>
            <a:endParaRPr lang="en-IN" sz="8000" b="1" dirty="0">
              <a:effectLst/>
              <a:latin typeface="Times New Roman" panose="02020603050405020304" pitchFamily="18" charset="0"/>
              <a:ea typeface="Times New Roman" panose="02020603050405020304" pitchFamily="18" charset="0"/>
            </a:endParaRPr>
          </a:p>
          <a:p>
            <a:r>
              <a:rPr lang="en-US" sz="8000" b="1" dirty="0">
                <a:effectLst/>
                <a:latin typeface="Times New Roman" panose="02020603050405020304" pitchFamily="18" charset="0"/>
                <a:ea typeface="Times New Roman" panose="02020603050405020304" pitchFamily="18" charset="0"/>
              </a:rPr>
              <a:t>Deepika</a:t>
            </a:r>
            <a:endParaRPr lang="en-IN" sz="8000" b="1" dirty="0">
              <a:effectLst/>
              <a:latin typeface="Times New Roman" panose="02020603050405020304" pitchFamily="18" charset="0"/>
              <a:ea typeface="Times New Roman" panose="02020603050405020304" pitchFamily="18" charset="0"/>
            </a:endParaRPr>
          </a:p>
          <a:p>
            <a:r>
              <a:rPr lang="en-US" sz="8000" b="1" dirty="0">
                <a:effectLst/>
                <a:latin typeface="Times New Roman" panose="02020603050405020304" pitchFamily="18" charset="0"/>
                <a:ea typeface="Times New Roman" panose="02020603050405020304" pitchFamily="18" charset="0"/>
              </a:rPr>
              <a:t>SME. Khushboo Garg</a:t>
            </a:r>
            <a:endParaRPr lang="en-IN" sz="80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F39EE70-2A3E-D585-F046-B9E7F275DF3A}"/>
                  </a:ext>
                </a:extLst>
              </p14:cNvPr>
              <p14:cNvContentPartPr/>
              <p14:nvPr/>
            </p14:nvContentPartPr>
            <p14:xfrm>
              <a:off x="3403320" y="6146320"/>
              <a:ext cx="360" cy="360"/>
            </p14:xfrm>
          </p:contentPart>
        </mc:Choice>
        <mc:Fallback>
          <p:pic>
            <p:nvPicPr>
              <p:cNvPr id="4" name="Ink 3">
                <a:extLst>
                  <a:ext uri="{FF2B5EF4-FFF2-40B4-BE49-F238E27FC236}">
                    <a16:creationId xmlns:a16="http://schemas.microsoft.com/office/drawing/2014/main" id="{7F39EE70-2A3E-D585-F046-B9E7F275DF3A}"/>
                  </a:ext>
                </a:extLst>
              </p:cNvPr>
              <p:cNvPicPr/>
              <p:nvPr/>
            </p:nvPicPr>
            <p:blipFill>
              <a:blip r:embed="rId3"/>
              <a:stretch>
                <a:fillRect/>
              </a:stretch>
            </p:blipFill>
            <p:spPr>
              <a:xfrm>
                <a:off x="3394320" y="6137680"/>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5" name="Ink 4">
                <a:extLst>
                  <a:ext uri="{FF2B5EF4-FFF2-40B4-BE49-F238E27FC236}">
                    <a16:creationId xmlns:a16="http://schemas.microsoft.com/office/drawing/2014/main" id="{B52EE027-34EA-AF34-1A02-E72E9B211F77}"/>
                  </a:ext>
                </a:extLst>
              </p14:cNvPr>
              <p14:cNvContentPartPr/>
              <p14:nvPr/>
            </p14:nvContentPartPr>
            <p14:xfrm>
              <a:off x="5293320" y="2834320"/>
              <a:ext cx="360" cy="360"/>
            </p14:xfrm>
          </p:contentPart>
        </mc:Choice>
        <mc:Fallback>
          <p:pic>
            <p:nvPicPr>
              <p:cNvPr id="5" name="Ink 4">
                <a:extLst>
                  <a:ext uri="{FF2B5EF4-FFF2-40B4-BE49-F238E27FC236}">
                    <a16:creationId xmlns:a16="http://schemas.microsoft.com/office/drawing/2014/main" id="{B52EE027-34EA-AF34-1A02-E72E9B211F77}"/>
                  </a:ext>
                </a:extLst>
              </p:cNvPr>
              <p:cNvPicPr/>
              <p:nvPr/>
            </p:nvPicPr>
            <p:blipFill>
              <a:blip r:embed="rId5"/>
              <a:stretch>
                <a:fillRect/>
              </a:stretch>
            </p:blipFill>
            <p:spPr>
              <a:xfrm>
                <a:off x="5275320" y="2816680"/>
                <a:ext cx="36000" cy="36000"/>
              </a:xfrm>
              <a:prstGeom prst="rect">
                <a:avLst/>
              </a:prstGeom>
            </p:spPr>
          </p:pic>
        </mc:Fallback>
      </mc:AlternateContent>
      <p:pic>
        <p:nvPicPr>
          <p:cNvPr id="8" name="Picture 7">
            <a:extLst>
              <a:ext uri="{FF2B5EF4-FFF2-40B4-BE49-F238E27FC236}">
                <a16:creationId xmlns:a16="http://schemas.microsoft.com/office/drawing/2014/main" id="{CABE30AD-1BB6-AEA8-BCA8-E8E25CC978C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19098" y="2065536"/>
            <a:ext cx="5968365" cy="1937943"/>
          </a:xfrm>
          <a:prstGeom prst="rect">
            <a:avLst/>
          </a:prstGeom>
          <a:noFill/>
          <a:ln>
            <a:noFill/>
          </a:ln>
        </p:spPr>
      </p:pic>
      <p:pic>
        <p:nvPicPr>
          <p:cNvPr id="9" name="Picture 8">
            <a:extLst>
              <a:ext uri="{FF2B5EF4-FFF2-40B4-BE49-F238E27FC236}">
                <a16:creationId xmlns:a16="http://schemas.microsoft.com/office/drawing/2014/main" id="{B1F62581-38B5-6A19-7CAB-0E583D90DF18}"/>
              </a:ext>
            </a:extLst>
          </p:cNvPr>
          <p:cNvPicPr>
            <a:picLocks noChangeAspect="1"/>
          </p:cNvPicPr>
          <p:nvPr/>
        </p:nvPicPr>
        <p:blipFill>
          <a:blip r:embed="rId7"/>
          <a:stretch>
            <a:fillRect/>
          </a:stretch>
        </p:blipFill>
        <p:spPr>
          <a:xfrm>
            <a:off x="9747123" y="788057"/>
            <a:ext cx="1316474" cy="1316476"/>
          </a:xfrm>
          <a:prstGeom prst="rect">
            <a:avLst/>
          </a:prstGeom>
        </p:spPr>
      </p:pic>
      <p:sp>
        <p:nvSpPr>
          <p:cNvPr id="11" name="TextBox 10">
            <a:extLst>
              <a:ext uri="{FF2B5EF4-FFF2-40B4-BE49-F238E27FC236}">
                <a16:creationId xmlns:a16="http://schemas.microsoft.com/office/drawing/2014/main" id="{79D15718-ED4C-4B08-F20B-B8E977D988F5}"/>
              </a:ext>
            </a:extLst>
          </p:cNvPr>
          <p:cNvSpPr txBox="1"/>
          <p:nvPr/>
        </p:nvSpPr>
        <p:spPr>
          <a:xfrm>
            <a:off x="5529580" y="3717417"/>
            <a:ext cx="6101080" cy="369332"/>
          </a:xfrm>
          <a:prstGeom prst="rect">
            <a:avLst/>
          </a:prstGeom>
          <a:noFill/>
        </p:spPr>
        <p:txBody>
          <a:bodyPr wrap="square">
            <a:spAutoFit/>
          </a:bodyPr>
          <a:lstStyle/>
          <a:p>
            <a:r>
              <a:rPr lang="en-IN" sz="1800" b="1" dirty="0"/>
              <a:t>Flip Robo technologies</a:t>
            </a:r>
          </a:p>
        </p:txBody>
      </p:sp>
    </p:spTree>
    <p:extLst>
      <p:ext uri="{BB962C8B-B14F-4D97-AF65-F5344CB8AC3E}">
        <p14:creationId xmlns:p14="http://schemas.microsoft.com/office/powerpoint/2010/main" val="107821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B8A3-C9BD-4924-343B-86772D10711E}"/>
              </a:ext>
            </a:extLst>
          </p:cNvPr>
          <p:cNvSpPr>
            <a:spLocks noGrp="1"/>
          </p:cNvSpPr>
          <p:nvPr>
            <p:ph type="title"/>
          </p:nvPr>
        </p:nvSpPr>
        <p:spPr>
          <a:xfrm>
            <a:off x="1130270" y="953325"/>
            <a:ext cx="9603275" cy="418276"/>
          </a:xfrm>
          <a:solidFill>
            <a:schemeClr val="tx2">
              <a:lumMod val="40000"/>
              <a:lumOff val="60000"/>
            </a:schemeClr>
          </a:solidFill>
        </p:spPr>
        <p:txBody>
          <a:bodyPr>
            <a:normAutofit fontScale="90000"/>
          </a:bodyPr>
          <a:lstStyle/>
          <a:p>
            <a:pPr algn="ctr"/>
            <a:r>
              <a:rPr lang="en-US" sz="2000" b="1" dirty="0">
                <a:effectLst/>
                <a:latin typeface="Arial MT"/>
                <a:ea typeface="Arial" panose="020B0604020202020204" pitchFamily="34" charset="0"/>
              </a:rPr>
              <a:t>EDA:</a:t>
            </a:r>
            <a:r>
              <a:rPr lang="en-US" sz="1800" b="1" dirty="0">
                <a:effectLst/>
                <a:latin typeface="Arial MT"/>
                <a:ea typeface="Arial" panose="020B0604020202020204" pitchFamily="34" charset="0"/>
              </a:rPr>
              <a:t>-</a:t>
            </a:r>
            <a:br>
              <a:rPr lang="en-IN" sz="1800" b="1" dirty="0">
                <a:effectLst/>
                <a:latin typeface="Arial" panose="020B0604020202020204" pitchFamily="34" charset="0"/>
                <a:ea typeface="Arial" panose="020B0604020202020204" pitchFamily="34" charset="0"/>
              </a:rPr>
            </a:br>
            <a:endParaRPr lang="en-IN" dirty="0"/>
          </a:p>
        </p:txBody>
      </p:sp>
      <p:sp>
        <p:nvSpPr>
          <p:cNvPr id="4" name="TextBox 3">
            <a:extLst>
              <a:ext uri="{FF2B5EF4-FFF2-40B4-BE49-F238E27FC236}">
                <a16:creationId xmlns:a16="http://schemas.microsoft.com/office/drawing/2014/main" id="{AA87958B-9F06-C3FD-96FC-172956AA0907}"/>
              </a:ext>
            </a:extLst>
          </p:cNvPr>
          <p:cNvSpPr txBox="1"/>
          <p:nvPr/>
        </p:nvSpPr>
        <p:spPr>
          <a:xfrm>
            <a:off x="1303020" y="1551355"/>
            <a:ext cx="7211060" cy="369332"/>
          </a:xfrm>
          <a:prstGeom prst="rect">
            <a:avLst/>
          </a:prstGeom>
          <a:noFill/>
        </p:spPr>
        <p:txBody>
          <a:bodyPr wrap="square">
            <a:spAutoFit/>
          </a:bodyPr>
          <a:lstStyle/>
          <a:p>
            <a:r>
              <a:rPr lang="en-US" sz="1800" b="0" dirty="0">
                <a:effectLst/>
                <a:latin typeface="Arial MT"/>
                <a:ea typeface="Arial" panose="020B0604020202020204" pitchFamily="34" charset="0"/>
              </a:rPr>
              <a:t>Checking the information of the dataset and count the column</a:t>
            </a:r>
            <a:endParaRPr lang="en-IN" sz="2000" b="1"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02E2153-9641-C622-3F7E-B5B35F44C0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1344" y="2214880"/>
            <a:ext cx="4275455" cy="3689794"/>
          </a:xfrm>
          <a:prstGeom prst="rect">
            <a:avLst/>
          </a:prstGeom>
          <a:noFill/>
          <a:ln>
            <a:noFill/>
          </a:ln>
        </p:spPr>
      </p:pic>
    </p:spTree>
    <p:extLst>
      <p:ext uri="{BB962C8B-B14F-4D97-AF65-F5344CB8AC3E}">
        <p14:creationId xmlns:p14="http://schemas.microsoft.com/office/powerpoint/2010/main" val="17938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74B8-3A9C-1DB2-7E42-20C6FC90F7B8}"/>
              </a:ext>
            </a:extLst>
          </p:cNvPr>
          <p:cNvSpPr>
            <a:spLocks noGrp="1"/>
          </p:cNvSpPr>
          <p:nvPr>
            <p:ph type="title"/>
          </p:nvPr>
        </p:nvSpPr>
        <p:spPr>
          <a:xfrm>
            <a:off x="1130270" y="953325"/>
            <a:ext cx="9603275" cy="763716"/>
          </a:xfrm>
          <a:solidFill>
            <a:schemeClr val="tx2">
              <a:lumMod val="40000"/>
              <a:lumOff val="60000"/>
            </a:schemeClr>
          </a:solidFill>
        </p:spPr>
        <p:txBody>
          <a:bodyPr/>
          <a:lstStyle/>
          <a:p>
            <a:pPr algn="ctr"/>
            <a:r>
              <a:rPr lang="en-IN" b="1" dirty="0"/>
              <a:t>Observation</a:t>
            </a:r>
            <a:r>
              <a:rPr lang="en-IN" dirty="0"/>
              <a:t> </a:t>
            </a:r>
          </a:p>
        </p:txBody>
      </p:sp>
      <p:sp>
        <p:nvSpPr>
          <p:cNvPr id="4" name="TextBox 3">
            <a:extLst>
              <a:ext uri="{FF2B5EF4-FFF2-40B4-BE49-F238E27FC236}">
                <a16:creationId xmlns:a16="http://schemas.microsoft.com/office/drawing/2014/main" id="{9FB0BEFA-ED5F-F2CC-6B33-564B9069AE6E}"/>
              </a:ext>
            </a:extLst>
          </p:cNvPr>
          <p:cNvSpPr txBox="1"/>
          <p:nvPr/>
        </p:nvSpPr>
        <p:spPr>
          <a:xfrm>
            <a:off x="1036320" y="2690336"/>
            <a:ext cx="9367520" cy="923330"/>
          </a:xfrm>
          <a:prstGeom prst="rect">
            <a:avLst/>
          </a:prstGeom>
          <a:noFill/>
        </p:spPr>
        <p:txBody>
          <a:bodyPr wrap="square">
            <a:spAutoFit/>
          </a:bodyPr>
          <a:lstStyle/>
          <a:p>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Described here about the columns name null value ditypes of columns and memory usage. Here are two types data in dataset int64, only two columns are objective then other. we count of every column are equal so there are no nan present in dataset</a:t>
            </a:r>
            <a:endParaRPr lang="en-IN" dirty="0"/>
          </a:p>
        </p:txBody>
      </p:sp>
    </p:spTree>
    <p:extLst>
      <p:ext uri="{BB962C8B-B14F-4D97-AF65-F5344CB8AC3E}">
        <p14:creationId xmlns:p14="http://schemas.microsoft.com/office/powerpoint/2010/main" val="94553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1E1E-FC4F-B7C1-75FF-89F76AF45BBC}"/>
              </a:ext>
            </a:extLst>
          </p:cNvPr>
          <p:cNvSpPr>
            <a:spLocks noGrp="1"/>
          </p:cNvSpPr>
          <p:nvPr>
            <p:ph type="title"/>
          </p:nvPr>
        </p:nvSpPr>
        <p:spPr>
          <a:xfrm>
            <a:off x="1130270" y="953325"/>
            <a:ext cx="9603275" cy="509716"/>
          </a:xfrm>
          <a:solidFill>
            <a:schemeClr val="tx2">
              <a:lumMod val="40000"/>
              <a:lumOff val="60000"/>
            </a:schemeClr>
          </a:solidFill>
        </p:spPr>
        <p:txBody>
          <a:bodyPr>
            <a:normAutofit fontScale="90000"/>
          </a:bodyPr>
          <a:lstStyle/>
          <a:p>
            <a:pPr algn="ctr"/>
            <a:r>
              <a:rPr lang="en-US" sz="2000" b="1" dirty="0">
                <a:effectLst/>
                <a:latin typeface="Arial" panose="020B0604020202020204" pitchFamily="34" charset="0"/>
                <a:ea typeface="Arial" panose="020B0604020202020204" pitchFamily="34" charset="0"/>
              </a:rPr>
              <a:t>Describe the Dataset:-</a:t>
            </a:r>
            <a:br>
              <a:rPr lang="en-IN" sz="1800" b="1" dirty="0">
                <a:effectLst/>
                <a:latin typeface="Arial" panose="020B0604020202020204" pitchFamily="34" charset="0"/>
                <a:ea typeface="Arial" panose="020B0604020202020204" pitchFamily="34" charset="0"/>
              </a:rPr>
            </a:br>
            <a:endParaRPr lang="en-IN" dirty="0"/>
          </a:p>
        </p:txBody>
      </p:sp>
      <p:pic>
        <p:nvPicPr>
          <p:cNvPr id="3" name="Picture 2">
            <a:extLst>
              <a:ext uri="{FF2B5EF4-FFF2-40B4-BE49-F238E27FC236}">
                <a16:creationId xmlns:a16="http://schemas.microsoft.com/office/drawing/2014/main" id="{144002D1-6AB7-D832-B6B0-D834EFB82D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253" y="1463041"/>
            <a:ext cx="4065588" cy="4441634"/>
          </a:xfrm>
          <a:prstGeom prst="rect">
            <a:avLst/>
          </a:prstGeom>
          <a:noFill/>
          <a:ln>
            <a:noFill/>
          </a:ln>
        </p:spPr>
      </p:pic>
    </p:spTree>
    <p:extLst>
      <p:ext uri="{BB962C8B-B14F-4D97-AF65-F5344CB8AC3E}">
        <p14:creationId xmlns:p14="http://schemas.microsoft.com/office/powerpoint/2010/main" val="26986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5162DF-29F7-5239-CF88-854AEA54BE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837" y="1587182"/>
            <a:ext cx="5038725" cy="4130675"/>
          </a:xfrm>
          <a:prstGeom prst="rect">
            <a:avLst/>
          </a:prstGeom>
          <a:noFill/>
          <a:ln>
            <a:noFill/>
          </a:ln>
        </p:spPr>
      </p:pic>
      <p:pic>
        <p:nvPicPr>
          <p:cNvPr id="3" name="Picture 2">
            <a:extLst>
              <a:ext uri="{FF2B5EF4-FFF2-40B4-BE49-F238E27FC236}">
                <a16:creationId xmlns:a16="http://schemas.microsoft.com/office/drawing/2014/main" id="{35238D4E-3E25-6EB8-9331-2D93965B6E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4721" y="1714500"/>
            <a:ext cx="4101782" cy="3429000"/>
          </a:xfrm>
          <a:prstGeom prst="rect">
            <a:avLst/>
          </a:prstGeom>
          <a:noFill/>
          <a:ln>
            <a:noFill/>
          </a:ln>
        </p:spPr>
      </p:pic>
    </p:spTree>
    <p:extLst>
      <p:ext uri="{BB962C8B-B14F-4D97-AF65-F5344CB8AC3E}">
        <p14:creationId xmlns:p14="http://schemas.microsoft.com/office/powerpoint/2010/main" val="429450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660B-3F7F-B9F8-9BAE-1F1A9EDE8572}"/>
              </a:ext>
            </a:extLst>
          </p:cNvPr>
          <p:cNvSpPr>
            <a:spLocks noGrp="1"/>
          </p:cNvSpPr>
          <p:nvPr>
            <p:ph type="title"/>
          </p:nvPr>
        </p:nvSpPr>
        <p:spPr>
          <a:xfrm>
            <a:off x="1130270" y="953325"/>
            <a:ext cx="9603275" cy="834836"/>
          </a:xfrm>
          <a:solidFill>
            <a:schemeClr val="tx2">
              <a:lumMod val="40000"/>
              <a:lumOff val="60000"/>
            </a:schemeClr>
          </a:solidFill>
        </p:spPr>
        <p:txBody>
          <a:bodyPr/>
          <a:lstStyle/>
          <a:p>
            <a:pPr algn="ctr"/>
            <a:r>
              <a:rPr lang="en-IN" b="1" dirty="0"/>
              <a:t>Observation:- </a:t>
            </a:r>
          </a:p>
        </p:txBody>
      </p:sp>
      <p:sp>
        <p:nvSpPr>
          <p:cNvPr id="4" name="TextBox 3">
            <a:extLst>
              <a:ext uri="{FF2B5EF4-FFF2-40B4-BE49-F238E27FC236}">
                <a16:creationId xmlns:a16="http://schemas.microsoft.com/office/drawing/2014/main" id="{0F5BBEB8-3C17-0CA2-CD9B-4C5EBDF0AFCD}"/>
              </a:ext>
            </a:extLst>
          </p:cNvPr>
          <p:cNvSpPr txBox="1"/>
          <p:nvPr/>
        </p:nvSpPr>
        <p:spPr>
          <a:xfrm>
            <a:off x="985520" y="2274838"/>
            <a:ext cx="8727440" cy="2585323"/>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Here we have described the whole dataset by described command </a:t>
            </a:r>
            <a:r>
              <a:rPr lang="en-US" sz="1800" dirty="0">
                <a:effectLst/>
                <a:latin typeface="Times New Roman" panose="02020603050405020304" pitchFamily="18" charset="0"/>
                <a:ea typeface="Times New Roman" panose="02020603050405020304" pitchFamily="18" charset="0"/>
              </a:rPr>
              <a:t>.</a:t>
            </a:r>
          </a:p>
          <a:p>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There count of all the columns that is 6120 which means no Null value is present in the dataset.</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All the columns the Min and Max , and the Quartiles over here too</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Here we can see the mean and standard deviation of all the Numeric columns in the dataset</a:t>
            </a:r>
            <a:endParaRPr lang="en-IN" dirty="0"/>
          </a:p>
        </p:txBody>
      </p:sp>
    </p:spTree>
    <p:extLst>
      <p:ext uri="{BB962C8B-B14F-4D97-AF65-F5344CB8AC3E}">
        <p14:creationId xmlns:p14="http://schemas.microsoft.com/office/powerpoint/2010/main" val="171974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2184-4B67-EBF1-B68B-505452BABEFA}"/>
              </a:ext>
            </a:extLst>
          </p:cNvPr>
          <p:cNvSpPr>
            <a:spLocks noGrp="1"/>
          </p:cNvSpPr>
          <p:nvPr>
            <p:ph type="title"/>
          </p:nvPr>
        </p:nvSpPr>
        <p:spPr>
          <a:xfrm>
            <a:off x="1130270" y="953325"/>
            <a:ext cx="9603275" cy="560516"/>
          </a:xfrm>
          <a:solidFill>
            <a:schemeClr val="tx2">
              <a:lumMod val="40000"/>
              <a:lumOff val="60000"/>
            </a:schemeClr>
          </a:solidFill>
        </p:spPr>
        <p:txBody>
          <a:bodyPr>
            <a:normAutofit fontScale="90000"/>
          </a:bodyPr>
          <a:lstStyle/>
          <a:p>
            <a:pPr algn="ctr"/>
            <a:r>
              <a:rPr lang="en-US" sz="2000" b="1" dirty="0">
                <a:solidFill>
                  <a:srgbClr val="000000"/>
                </a:solidFill>
                <a:effectLst/>
                <a:latin typeface="Helvetica" panose="020B0604020202020204" pitchFamily="34" charset="0"/>
                <a:ea typeface="Times New Roman" panose="02020603050405020304" pitchFamily="18" charset="0"/>
              </a:rPr>
              <a:t>Feature Engineering:-</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B2E68615-EBD7-0053-BD21-D0D74B0282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0812" y="1694815"/>
            <a:ext cx="6221095" cy="1578610"/>
          </a:xfrm>
          <a:prstGeom prst="rect">
            <a:avLst/>
          </a:prstGeom>
          <a:noFill/>
          <a:ln>
            <a:noFill/>
          </a:ln>
        </p:spPr>
      </p:pic>
      <p:pic>
        <p:nvPicPr>
          <p:cNvPr id="4" name="Picture 3">
            <a:extLst>
              <a:ext uri="{FF2B5EF4-FFF2-40B4-BE49-F238E27FC236}">
                <a16:creationId xmlns:a16="http://schemas.microsoft.com/office/drawing/2014/main" id="{E3271AD5-6DDC-8348-0C7D-17BA0275B0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1907" y="3366136"/>
            <a:ext cx="5805805" cy="2538539"/>
          </a:xfrm>
          <a:prstGeom prst="rect">
            <a:avLst/>
          </a:prstGeom>
          <a:noFill/>
          <a:ln>
            <a:noFill/>
          </a:ln>
        </p:spPr>
      </p:pic>
    </p:spTree>
    <p:extLst>
      <p:ext uri="{BB962C8B-B14F-4D97-AF65-F5344CB8AC3E}">
        <p14:creationId xmlns:p14="http://schemas.microsoft.com/office/powerpoint/2010/main" val="350363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CC4384-C726-BBF7-2311-B434152A2F4C}"/>
              </a:ext>
            </a:extLst>
          </p:cNvPr>
          <p:cNvSpPr>
            <a:spLocks noGrp="1"/>
          </p:cNvSpPr>
          <p:nvPr>
            <p:ph type="title"/>
          </p:nvPr>
        </p:nvSpPr>
        <p:spPr>
          <a:solidFill>
            <a:schemeClr val="tx2">
              <a:lumMod val="40000"/>
              <a:lumOff val="60000"/>
            </a:schemeClr>
          </a:solidFill>
        </p:spPr>
        <p:txBody>
          <a:bodyPr/>
          <a:lstStyle/>
          <a:p>
            <a:pPr algn="ctr"/>
            <a:r>
              <a:rPr lang="en-IN" b="1" dirty="0"/>
              <a:t>Observation:- </a:t>
            </a:r>
          </a:p>
        </p:txBody>
      </p:sp>
      <p:sp>
        <p:nvSpPr>
          <p:cNvPr id="5" name="TextBox 4">
            <a:extLst>
              <a:ext uri="{FF2B5EF4-FFF2-40B4-BE49-F238E27FC236}">
                <a16:creationId xmlns:a16="http://schemas.microsoft.com/office/drawing/2014/main" id="{0E66966E-97BF-EB07-4AEC-6CFAF7616CB8}"/>
              </a:ext>
            </a:extLst>
          </p:cNvPr>
          <p:cNvSpPr txBox="1"/>
          <p:nvPr/>
        </p:nvSpPr>
        <p:spPr>
          <a:xfrm>
            <a:off x="1420812" y="2690336"/>
            <a:ext cx="9602788" cy="923330"/>
          </a:xfrm>
          <a:prstGeom prst="rect">
            <a:avLst/>
          </a:prstGeom>
          <a:noFill/>
        </p:spPr>
        <p:txBody>
          <a:bodyPr wrap="square">
            <a:spAutoFit/>
          </a:bodyPr>
          <a:lstStyle/>
          <a:p>
            <a:r>
              <a:rPr lang="en-US" sz="1800" dirty="0">
                <a:solidFill>
                  <a:srgbClr val="000000"/>
                </a:solidFill>
                <a:effectLst/>
                <a:latin typeface="New"/>
                <a:ea typeface="Times New Roman" panose="02020603050405020304" pitchFamily="18" charset="0"/>
                <a:cs typeface="Times New Roman" panose="02020603050405020304" pitchFamily="18" charset="0"/>
              </a:rPr>
              <a:t>From the Above table, the "top 10-Total_no_of_Deaths" belongs to 'China' and the "top60-Total_no_of_Deaths" belongs to 'China' and 'India' combined, followed by 'USA' and 'RUSSIA'. This because of the fact "China" and "India" are the countries that stand in top 2 in terms of population</a:t>
            </a:r>
            <a:endParaRPr lang="en-IN" dirty="0">
              <a:latin typeface="New"/>
            </a:endParaRPr>
          </a:p>
        </p:txBody>
      </p:sp>
    </p:spTree>
    <p:extLst>
      <p:ext uri="{BB962C8B-B14F-4D97-AF65-F5344CB8AC3E}">
        <p14:creationId xmlns:p14="http://schemas.microsoft.com/office/powerpoint/2010/main" val="215207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9687-5D41-7C1F-59A2-054059A125CC}"/>
              </a:ext>
            </a:extLst>
          </p:cNvPr>
          <p:cNvSpPr>
            <a:spLocks noGrp="1"/>
          </p:cNvSpPr>
          <p:nvPr>
            <p:ph type="title"/>
          </p:nvPr>
        </p:nvSpPr>
        <p:spPr>
          <a:xfrm>
            <a:off x="1130270" y="953325"/>
            <a:ext cx="9603275" cy="631636"/>
          </a:xfrm>
          <a:solidFill>
            <a:schemeClr val="tx2">
              <a:lumMod val="40000"/>
              <a:lumOff val="60000"/>
            </a:schemeClr>
          </a:solidFill>
        </p:spPr>
        <p:txBody>
          <a:bodyPr>
            <a:normAutofit fontScale="90000"/>
          </a:bodyPr>
          <a:lstStyle/>
          <a:p>
            <a:pPr algn="ctr"/>
            <a:r>
              <a:rPr lang="en-US" sz="2500" b="1" u="sng" dirty="0" err="1">
                <a:effectLst/>
                <a:latin typeface="Times New Roman" panose="02020603050405020304" pitchFamily="18" charset="0"/>
                <a:ea typeface="Times New Roman" panose="02020603050405020304" pitchFamily="18" charset="0"/>
              </a:rPr>
              <a:t>Visulation</a:t>
            </a:r>
            <a:r>
              <a:rPr lang="en-US" sz="2500" b="1" u="sng" dirty="0">
                <a:effectLst/>
                <a:latin typeface="Times New Roman" panose="02020603050405020304" pitchFamily="18" charset="0"/>
                <a:ea typeface="Times New Roman" panose="02020603050405020304" pitchFamily="18" charset="0"/>
              </a:rPr>
              <a:t> :-</a:t>
            </a:r>
            <a:br>
              <a:rPr lang="en-IN" sz="2500" b="1" dirty="0">
                <a:effectLst/>
                <a:latin typeface="Times New Roman" panose="02020603050405020304" pitchFamily="18" charset="0"/>
                <a:ea typeface="Times New Roman" panose="02020603050405020304" pitchFamily="18" charset="0"/>
              </a:rPr>
            </a:br>
            <a:endParaRPr lang="en-IN" sz="2500" b="1" dirty="0"/>
          </a:p>
        </p:txBody>
      </p:sp>
      <p:pic>
        <p:nvPicPr>
          <p:cNvPr id="3" name="Picture 2">
            <a:extLst>
              <a:ext uri="{FF2B5EF4-FFF2-40B4-BE49-F238E27FC236}">
                <a16:creationId xmlns:a16="http://schemas.microsoft.com/office/drawing/2014/main" id="{554CA825-04A8-A227-B244-F5957A4741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4502" y="1986915"/>
            <a:ext cx="6182995" cy="2884170"/>
          </a:xfrm>
          <a:prstGeom prst="rect">
            <a:avLst/>
          </a:prstGeom>
          <a:noFill/>
          <a:ln>
            <a:noFill/>
          </a:ln>
        </p:spPr>
      </p:pic>
    </p:spTree>
    <p:extLst>
      <p:ext uri="{BB962C8B-B14F-4D97-AF65-F5344CB8AC3E}">
        <p14:creationId xmlns:p14="http://schemas.microsoft.com/office/powerpoint/2010/main" val="3058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0AC5911-A389-DCA1-AE0E-A1B3EA893B14}"/>
              </a:ext>
            </a:extLst>
          </p:cNvPr>
          <p:cNvSpPr>
            <a:spLocks noGrp="1"/>
          </p:cNvSpPr>
          <p:nvPr>
            <p:ph type="title"/>
          </p:nvPr>
        </p:nvSpPr>
        <p:spPr>
          <a:solidFill>
            <a:schemeClr val="tx2">
              <a:lumMod val="40000"/>
              <a:lumOff val="60000"/>
            </a:schemeClr>
          </a:solidFill>
        </p:spPr>
        <p:txBody>
          <a:bodyPr/>
          <a:lstStyle/>
          <a:p>
            <a:pPr algn="ctr"/>
            <a:r>
              <a:rPr lang="en-IN" b="1" dirty="0"/>
              <a:t>Observation:- </a:t>
            </a:r>
          </a:p>
        </p:txBody>
      </p:sp>
      <p:sp>
        <p:nvSpPr>
          <p:cNvPr id="5" name="TextBox 4">
            <a:extLst>
              <a:ext uri="{FF2B5EF4-FFF2-40B4-BE49-F238E27FC236}">
                <a16:creationId xmlns:a16="http://schemas.microsoft.com/office/drawing/2014/main" id="{8E20CE35-5AB6-6188-22A8-DCE2DBBC8CD7}"/>
              </a:ext>
            </a:extLst>
          </p:cNvPr>
          <p:cNvSpPr txBox="1"/>
          <p:nvPr/>
        </p:nvSpPr>
        <p:spPr>
          <a:xfrm>
            <a:off x="1056640" y="2690336"/>
            <a:ext cx="10850880" cy="923330"/>
          </a:xfrm>
          <a:prstGeom prst="rect">
            <a:avLst/>
          </a:prstGeom>
          <a:noFill/>
        </p:spPr>
        <p:txBody>
          <a:bodyPr wrap="square">
            <a:spAutoFit/>
          </a:bodyPr>
          <a:lstStyle/>
          <a:p>
            <a:pPr>
              <a:spcBef>
                <a:spcPts val="645"/>
              </a:spcBef>
            </a:pPr>
            <a:r>
              <a:rPr lang="en-US" sz="1800" dirty="0">
                <a:solidFill>
                  <a:srgbClr val="000000"/>
                </a:solidFill>
                <a:effectLst/>
                <a:latin typeface="Helvetica" panose="020B0604020202020204" pitchFamily="34" charset="0"/>
                <a:ea typeface="Times New Roman" panose="02020603050405020304" pitchFamily="18" charset="0"/>
              </a:rPr>
              <a:t>Here </a:t>
            </a:r>
            <a:r>
              <a:rPr lang="en-US" sz="1800" dirty="0" err="1">
                <a:solidFill>
                  <a:srgbClr val="000000"/>
                </a:solidFill>
                <a:effectLst/>
                <a:latin typeface="Helvetica" panose="020B0604020202020204" pitchFamily="34" charset="0"/>
                <a:ea typeface="Times New Roman" panose="02020603050405020304" pitchFamily="18" charset="0"/>
              </a:rPr>
              <a:t>i</a:t>
            </a:r>
            <a:r>
              <a:rPr lang="en-US" sz="1800" dirty="0">
                <a:solidFill>
                  <a:srgbClr val="000000"/>
                </a:solidFill>
                <a:effectLst/>
                <a:latin typeface="Helvetica" panose="020B0604020202020204" pitchFamily="34" charset="0"/>
                <a:ea typeface="Times New Roman" panose="02020603050405020304" pitchFamily="18" charset="0"/>
              </a:rPr>
              <a:t> have tried doing Univariate Analysis of Meningitis column and Country columns but here we can see that it now clearly visible but we will try it in other Way .. Little conclusion we can derive from it is there are many country which are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004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FA03-11C3-2687-EE0A-0A34B181DB2B}"/>
              </a:ext>
            </a:extLst>
          </p:cNvPr>
          <p:cNvSpPr>
            <a:spLocks noGrp="1"/>
          </p:cNvSpPr>
          <p:nvPr>
            <p:ph type="title"/>
          </p:nvPr>
        </p:nvSpPr>
        <p:spPr>
          <a:xfrm>
            <a:off x="1130270" y="953325"/>
            <a:ext cx="9603275" cy="743394"/>
          </a:xfrm>
          <a:solidFill>
            <a:schemeClr val="tx2">
              <a:lumMod val="40000"/>
              <a:lumOff val="60000"/>
            </a:schemeClr>
          </a:solidFill>
        </p:spPr>
        <p:txBody>
          <a:bodyPr>
            <a:normAutofit fontScale="90000"/>
          </a:bodyPr>
          <a:lstStyle/>
          <a:p>
            <a:pPr algn="ctr"/>
            <a:r>
              <a:rPr lang="en-IN" b="1" dirty="0"/>
              <a:t>Visualization</a:t>
            </a:r>
            <a:r>
              <a:rPr lang="en-IN" dirty="0"/>
              <a:t> :- two  top population country</a:t>
            </a:r>
            <a:br>
              <a:rPr lang="en-IN" dirty="0"/>
            </a:br>
            <a:r>
              <a:rPr lang="en-IN" dirty="0"/>
              <a:t>cause of China</a:t>
            </a:r>
          </a:p>
        </p:txBody>
      </p:sp>
      <p:pic>
        <p:nvPicPr>
          <p:cNvPr id="3" name="Picture 2">
            <a:extLst>
              <a:ext uri="{FF2B5EF4-FFF2-40B4-BE49-F238E27FC236}">
                <a16:creationId xmlns:a16="http://schemas.microsoft.com/office/drawing/2014/main" id="{3B961238-72C5-8E97-B8C5-46618BBF00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257" y="1899921"/>
            <a:ext cx="5740663" cy="3403600"/>
          </a:xfrm>
          <a:prstGeom prst="rect">
            <a:avLst/>
          </a:prstGeom>
          <a:noFill/>
          <a:ln>
            <a:noFill/>
          </a:ln>
        </p:spPr>
      </p:pic>
      <p:pic>
        <p:nvPicPr>
          <p:cNvPr id="4" name="Picture 3">
            <a:extLst>
              <a:ext uri="{FF2B5EF4-FFF2-40B4-BE49-F238E27FC236}">
                <a16:creationId xmlns:a16="http://schemas.microsoft.com/office/drawing/2014/main" id="{4CE20FB8-4B57-CEA7-C16E-28F80FDCA9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981200"/>
            <a:ext cx="5618743" cy="3322321"/>
          </a:xfrm>
          <a:prstGeom prst="rect">
            <a:avLst/>
          </a:prstGeom>
          <a:noFill/>
          <a:ln>
            <a:noFill/>
          </a:ln>
        </p:spPr>
      </p:pic>
      <p:sp>
        <p:nvSpPr>
          <p:cNvPr id="6" name="TextBox 5">
            <a:extLst>
              <a:ext uri="{FF2B5EF4-FFF2-40B4-BE49-F238E27FC236}">
                <a16:creationId xmlns:a16="http://schemas.microsoft.com/office/drawing/2014/main" id="{F7D5BE4B-F748-29F5-C229-64A09D4F4D2F}"/>
              </a:ext>
            </a:extLst>
          </p:cNvPr>
          <p:cNvSpPr txBox="1"/>
          <p:nvPr/>
        </p:nvSpPr>
        <p:spPr>
          <a:xfrm>
            <a:off x="1821180" y="5303521"/>
            <a:ext cx="9364980" cy="369332"/>
          </a:xfrm>
          <a:prstGeom prst="rect">
            <a:avLst/>
          </a:prstGeom>
          <a:noFill/>
        </p:spPr>
        <p:txBody>
          <a:bodyPr wrap="square">
            <a:spAutoFit/>
          </a:bodyPr>
          <a:lstStyle/>
          <a:p>
            <a:pPr marL="165100">
              <a:spcBef>
                <a:spcPts val="645"/>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rPr>
              <a:t>we can see is a clear raise in Total No. of Deaths recorded with each year for China</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334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8F70-D03E-28BB-C667-29ADF0984F71}"/>
              </a:ext>
            </a:extLst>
          </p:cNvPr>
          <p:cNvSpPr>
            <a:spLocks noGrp="1"/>
          </p:cNvSpPr>
          <p:nvPr>
            <p:ph type="title"/>
          </p:nvPr>
        </p:nvSpPr>
        <p:spPr>
          <a:xfrm>
            <a:off x="1130270" y="953325"/>
            <a:ext cx="9603275" cy="590995"/>
          </a:xfrm>
          <a:solidFill>
            <a:schemeClr val="tx2">
              <a:lumMod val="40000"/>
              <a:lumOff val="60000"/>
            </a:schemeClr>
          </a:solidFill>
        </p:spPr>
        <p:txBody>
          <a:bodyPr/>
          <a:lstStyle/>
          <a:p>
            <a:pPr algn="ctr"/>
            <a:r>
              <a:rPr lang="en-US" sz="3200" b="1" dirty="0">
                <a:solidFill>
                  <a:srgbClr val="202124"/>
                </a:solidFill>
                <a:effectLst/>
                <a:latin typeface="Times New Roman" panose="02020603050405020304" pitchFamily="18" charset="0"/>
                <a:ea typeface="Times New Roman" panose="02020603050405020304" pitchFamily="18" charset="0"/>
              </a:rPr>
              <a:t> About Dataset</a:t>
            </a:r>
            <a:endParaRPr lang="en-IN" dirty="0"/>
          </a:p>
        </p:txBody>
      </p:sp>
      <p:sp>
        <p:nvSpPr>
          <p:cNvPr id="3" name="Content Placeholder 2">
            <a:extLst>
              <a:ext uri="{FF2B5EF4-FFF2-40B4-BE49-F238E27FC236}">
                <a16:creationId xmlns:a16="http://schemas.microsoft.com/office/drawing/2014/main" id="{E91997CD-7E8A-7ADC-EABA-FE2A90333629}"/>
              </a:ext>
            </a:extLst>
          </p:cNvPr>
          <p:cNvSpPr>
            <a:spLocks noGrp="1"/>
          </p:cNvSpPr>
          <p:nvPr>
            <p:ph idx="1"/>
          </p:nvPr>
        </p:nvSpPr>
        <p:spPr>
          <a:xfrm>
            <a:off x="955040" y="1838960"/>
            <a:ext cx="10106690" cy="3627385"/>
          </a:xfrm>
        </p:spPr>
        <p:txBody>
          <a:bodyPr>
            <a:noAutofit/>
          </a:bodyPr>
          <a:lstStyle/>
          <a:p>
            <a:r>
              <a:rPr lang="en-US" sz="1600" dirty="0">
                <a:solidFill>
                  <a:srgbClr val="000000"/>
                </a:solidFill>
                <a:effectLst/>
                <a:latin typeface="Times New Roman" panose="02020603050405020304" pitchFamily="18" charset="0"/>
                <a:ea typeface="Times New Roman" panose="02020603050405020304" pitchFamily="18" charset="0"/>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br>
              <a:rPr lang="en-IN" sz="16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380097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EB42-FDC6-4383-2964-D92BB0A60AFA}"/>
              </a:ext>
            </a:extLst>
          </p:cNvPr>
          <p:cNvSpPr>
            <a:spLocks noGrp="1"/>
          </p:cNvSpPr>
          <p:nvPr>
            <p:ph type="title"/>
          </p:nvPr>
        </p:nvSpPr>
        <p:spPr>
          <a:solidFill>
            <a:schemeClr val="tx2">
              <a:lumMod val="40000"/>
              <a:lumOff val="60000"/>
            </a:schemeClr>
          </a:solidFill>
        </p:spPr>
        <p:txBody>
          <a:bodyPr>
            <a:normAutofit/>
          </a:bodyPr>
          <a:lstStyle/>
          <a:p>
            <a:pPr algn="ctr"/>
            <a:r>
              <a:rPr lang="en-IN" b="1" dirty="0"/>
              <a:t>Visualization</a:t>
            </a:r>
            <a:r>
              <a:rPr lang="en-IN" dirty="0"/>
              <a:t> :- two  top population country</a:t>
            </a:r>
            <a:br>
              <a:rPr lang="en-IN" dirty="0"/>
            </a:br>
            <a:r>
              <a:rPr lang="en-IN" dirty="0"/>
              <a:t>cause of India</a:t>
            </a:r>
          </a:p>
        </p:txBody>
      </p:sp>
      <p:pic>
        <p:nvPicPr>
          <p:cNvPr id="3" name="Picture 2">
            <a:extLst>
              <a:ext uri="{FF2B5EF4-FFF2-40B4-BE49-F238E27FC236}">
                <a16:creationId xmlns:a16="http://schemas.microsoft.com/office/drawing/2014/main" id="{4DFE14D9-1447-F27D-C042-C28A4C541E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617" y="2002559"/>
            <a:ext cx="4853623" cy="2925041"/>
          </a:xfrm>
          <a:prstGeom prst="rect">
            <a:avLst/>
          </a:prstGeom>
          <a:noFill/>
          <a:ln>
            <a:noFill/>
          </a:ln>
        </p:spPr>
      </p:pic>
      <p:pic>
        <p:nvPicPr>
          <p:cNvPr id="4" name="Picture 3">
            <a:extLst>
              <a:ext uri="{FF2B5EF4-FFF2-40B4-BE49-F238E27FC236}">
                <a16:creationId xmlns:a16="http://schemas.microsoft.com/office/drawing/2014/main" id="{2CB9C67E-05C1-BA6C-4ED2-99FA58553A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4800" y="2110422"/>
            <a:ext cx="6412230" cy="2817178"/>
          </a:xfrm>
          <a:prstGeom prst="rect">
            <a:avLst/>
          </a:prstGeom>
          <a:noFill/>
          <a:ln>
            <a:noFill/>
          </a:ln>
        </p:spPr>
      </p:pic>
      <p:sp>
        <p:nvSpPr>
          <p:cNvPr id="6" name="TextBox 5">
            <a:extLst>
              <a:ext uri="{FF2B5EF4-FFF2-40B4-BE49-F238E27FC236}">
                <a16:creationId xmlns:a16="http://schemas.microsoft.com/office/drawing/2014/main" id="{85DDA32B-E63E-26D6-723B-FA84B8C7FCF7}"/>
              </a:ext>
            </a:extLst>
          </p:cNvPr>
          <p:cNvSpPr txBox="1"/>
          <p:nvPr/>
        </p:nvSpPr>
        <p:spPr>
          <a:xfrm>
            <a:off x="998190" y="5124625"/>
            <a:ext cx="10431810" cy="646331"/>
          </a:xfrm>
          <a:prstGeom prst="rect">
            <a:avLst/>
          </a:prstGeom>
          <a:noFill/>
        </p:spPr>
        <p:txBody>
          <a:bodyPr wrap="square">
            <a:spAutoFit/>
          </a:bodyPr>
          <a:lstStyle/>
          <a:p>
            <a:r>
              <a:rPr lang="en-US" sz="1800" b="1" dirty="0">
                <a:solidFill>
                  <a:srgbClr val="000000"/>
                </a:solidFill>
                <a:effectLst/>
                <a:latin typeface="Helvetica" panose="020B0604020202020204" pitchFamily="34" charset="0"/>
                <a:ea typeface="Arial" panose="020B0604020202020204" pitchFamily="34" charset="0"/>
              </a:rPr>
              <a:t>Overall there is a raise in Total No. of Deaths recorded with each year for India, even though there are fluctuations in between</a:t>
            </a:r>
            <a:endParaRPr lang="en-IN" sz="3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0637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2D0-7240-9B94-8196-7D6E9606EB67}"/>
              </a:ext>
            </a:extLst>
          </p:cNvPr>
          <p:cNvSpPr>
            <a:spLocks noGrp="1"/>
          </p:cNvSpPr>
          <p:nvPr>
            <p:ph type="title"/>
          </p:nvPr>
        </p:nvSpPr>
        <p:spPr>
          <a:xfrm>
            <a:off x="1130270" y="953325"/>
            <a:ext cx="9603275" cy="763716"/>
          </a:xfrm>
          <a:solidFill>
            <a:schemeClr val="bg1">
              <a:lumMod val="85000"/>
            </a:schemeClr>
          </a:solidFill>
        </p:spPr>
        <p:txBody>
          <a:bodyPr>
            <a:normAutofit fontScale="90000"/>
          </a:bodyPr>
          <a:lstStyle/>
          <a:p>
            <a:pPr algn="ctr"/>
            <a:r>
              <a:rPr lang="en-US" sz="2500" b="0" u="sng" dirty="0">
                <a:effectLst/>
                <a:latin typeface="Verdana" panose="020B0604030504040204" pitchFamily="34" charset="0"/>
                <a:ea typeface="Arial" panose="020B0604020202020204" pitchFamily="34" charset="0"/>
              </a:rPr>
              <a:t>Total Cause of Death across 30 year:-</a:t>
            </a:r>
            <a:br>
              <a:rPr lang="en-US" sz="2500" b="0" u="sng" dirty="0">
                <a:effectLst/>
                <a:latin typeface="Verdana" panose="020B0604030504040204" pitchFamily="34" charset="0"/>
                <a:ea typeface="Arial" panose="020B0604020202020204" pitchFamily="34" charset="0"/>
              </a:rPr>
            </a:br>
            <a:r>
              <a:rPr lang="en-US" sz="2500" b="0" u="sng" dirty="0">
                <a:effectLst/>
                <a:latin typeface="Verdana" panose="020B0604030504040204" pitchFamily="34" charset="0"/>
                <a:ea typeface="Arial" panose="020B0604020202020204" pitchFamily="34" charset="0"/>
              </a:rPr>
              <a:t>(top 5 country )</a:t>
            </a:r>
            <a:br>
              <a:rPr lang="en-IN" sz="1800" b="1" dirty="0">
                <a:effectLst/>
                <a:latin typeface="Arial" panose="020B0604020202020204" pitchFamily="34" charset="0"/>
                <a:ea typeface="Arial" panose="020B0604020202020204" pitchFamily="34" charset="0"/>
              </a:rPr>
            </a:br>
            <a:r>
              <a:rPr lang="en-US" sz="1800" b="0" u="none" strike="noStrike" dirty="0">
                <a:effectLst/>
                <a:latin typeface="Verdana" panose="020B0604030504040204" pitchFamily="34" charset="0"/>
                <a:ea typeface="Arial" panose="020B0604020202020204" pitchFamily="34" charset="0"/>
              </a:rPr>
              <a:t> </a:t>
            </a:r>
            <a:br>
              <a:rPr lang="en-IN" sz="1800" b="1" dirty="0">
                <a:effectLst/>
                <a:latin typeface="Arial" panose="020B0604020202020204" pitchFamily="34" charset="0"/>
                <a:ea typeface="Arial" panose="020B0604020202020204" pitchFamily="34" charset="0"/>
              </a:rPr>
            </a:br>
            <a:endParaRPr lang="en-IN" dirty="0"/>
          </a:p>
        </p:txBody>
      </p:sp>
      <p:pic>
        <p:nvPicPr>
          <p:cNvPr id="3" name="Picture 2">
            <a:extLst>
              <a:ext uri="{FF2B5EF4-FFF2-40B4-BE49-F238E27FC236}">
                <a16:creationId xmlns:a16="http://schemas.microsoft.com/office/drawing/2014/main" id="{70FEB65F-B9E2-24E5-5BD0-8E7962A93E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7360" y="1913572"/>
            <a:ext cx="8473439" cy="3826828"/>
          </a:xfrm>
          <a:prstGeom prst="rect">
            <a:avLst/>
          </a:prstGeom>
          <a:noFill/>
          <a:ln>
            <a:noFill/>
          </a:ln>
        </p:spPr>
      </p:pic>
    </p:spTree>
    <p:extLst>
      <p:ext uri="{BB962C8B-B14F-4D97-AF65-F5344CB8AC3E}">
        <p14:creationId xmlns:p14="http://schemas.microsoft.com/office/powerpoint/2010/main" val="3151998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8758-1CF2-6E0A-F5E3-FAE78E16CA2F}"/>
              </a:ext>
            </a:extLst>
          </p:cNvPr>
          <p:cNvSpPr>
            <a:spLocks noGrp="1"/>
          </p:cNvSpPr>
          <p:nvPr>
            <p:ph type="title"/>
          </p:nvPr>
        </p:nvSpPr>
        <p:spPr>
          <a:xfrm>
            <a:off x="1130270" y="953325"/>
            <a:ext cx="9603275" cy="641796"/>
          </a:xfrm>
          <a:solidFill>
            <a:schemeClr val="bg1">
              <a:lumMod val="85000"/>
            </a:schemeClr>
          </a:solidFill>
        </p:spPr>
        <p:txBody>
          <a:bodyPr>
            <a:normAutofit fontScale="90000"/>
          </a:bodyPr>
          <a:lstStyle/>
          <a:p>
            <a:pPr algn="ctr"/>
            <a:r>
              <a:rPr lang="en-US" sz="2500" b="1" dirty="0">
                <a:solidFill>
                  <a:srgbClr val="000000"/>
                </a:solidFill>
                <a:effectLst/>
                <a:latin typeface="Helvetica" panose="020B0604020202020204" pitchFamily="34" charset="0"/>
                <a:ea typeface="Arial" panose="020B0604020202020204" pitchFamily="34" charset="0"/>
              </a:rPr>
              <a:t>China-Top 10 Causes of Deaths</a:t>
            </a:r>
            <a:r>
              <a:rPr lang="en-US" sz="1800" b="1" dirty="0">
                <a:solidFill>
                  <a:srgbClr val="000000"/>
                </a:solidFill>
                <a:effectLst/>
                <a:latin typeface="Helvetica" panose="020B0604020202020204" pitchFamily="34" charset="0"/>
                <a:ea typeface="Arial" panose="020B0604020202020204" pitchFamily="34" charset="0"/>
              </a:rPr>
              <a:t>:-</a:t>
            </a:r>
            <a:br>
              <a:rPr lang="en-IN" sz="1800" b="1" dirty="0">
                <a:effectLst/>
                <a:latin typeface="Arial" panose="020B0604020202020204" pitchFamily="34" charset="0"/>
                <a:ea typeface="Arial" panose="020B0604020202020204" pitchFamily="34" charset="0"/>
              </a:rPr>
            </a:br>
            <a:endParaRPr lang="en-IN" dirty="0"/>
          </a:p>
        </p:txBody>
      </p:sp>
      <p:pic>
        <p:nvPicPr>
          <p:cNvPr id="3" name="Picture 2">
            <a:extLst>
              <a:ext uri="{FF2B5EF4-FFF2-40B4-BE49-F238E27FC236}">
                <a16:creationId xmlns:a16="http://schemas.microsoft.com/office/drawing/2014/main" id="{A5D051F7-314B-73F0-05A1-07A047F854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270" y="1725612"/>
            <a:ext cx="9530080" cy="3894455"/>
          </a:xfrm>
          <a:prstGeom prst="rect">
            <a:avLst/>
          </a:prstGeom>
          <a:noFill/>
          <a:ln>
            <a:noFill/>
          </a:ln>
        </p:spPr>
      </p:pic>
    </p:spTree>
    <p:extLst>
      <p:ext uri="{BB962C8B-B14F-4D97-AF65-F5344CB8AC3E}">
        <p14:creationId xmlns:p14="http://schemas.microsoft.com/office/powerpoint/2010/main" val="283523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C0C73-91A9-862C-E0E9-F9FAB4BBA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0320" y="2095182"/>
            <a:ext cx="9519920" cy="3907155"/>
          </a:xfrm>
          <a:prstGeom prst="rect">
            <a:avLst/>
          </a:prstGeom>
          <a:noFill/>
          <a:ln>
            <a:noFill/>
          </a:ln>
        </p:spPr>
      </p:pic>
      <p:sp>
        <p:nvSpPr>
          <p:cNvPr id="4" name="Title 1">
            <a:extLst>
              <a:ext uri="{FF2B5EF4-FFF2-40B4-BE49-F238E27FC236}">
                <a16:creationId xmlns:a16="http://schemas.microsoft.com/office/drawing/2014/main" id="{79CCF52B-6EB4-91D0-CDE1-9A16179EDEC8}"/>
              </a:ext>
            </a:extLst>
          </p:cNvPr>
          <p:cNvSpPr>
            <a:spLocks noGrp="1"/>
          </p:cNvSpPr>
          <p:nvPr>
            <p:ph type="title"/>
          </p:nvPr>
        </p:nvSpPr>
        <p:spPr>
          <a:solidFill>
            <a:schemeClr val="bg1">
              <a:lumMod val="85000"/>
            </a:schemeClr>
          </a:solidFill>
        </p:spPr>
        <p:txBody>
          <a:bodyPr>
            <a:normAutofit/>
          </a:bodyPr>
          <a:lstStyle/>
          <a:p>
            <a:pPr algn="ctr"/>
            <a:r>
              <a:rPr lang="en-US" sz="2500" b="1" dirty="0">
                <a:solidFill>
                  <a:srgbClr val="000000"/>
                </a:solidFill>
                <a:latin typeface="Helvetica" panose="020B0604020202020204" pitchFamily="34" charset="0"/>
                <a:ea typeface="Arial" panose="020B0604020202020204" pitchFamily="34" charset="0"/>
              </a:rPr>
              <a:t>Ind</a:t>
            </a:r>
            <a:r>
              <a:rPr lang="en-US" sz="2500" b="1" dirty="0">
                <a:solidFill>
                  <a:srgbClr val="000000"/>
                </a:solidFill>
                <a:effectLst/>
                <a:latin typeface="Helvetica" panose="020B0604020202020204" pitchFamily="34" charset="0"/>
                <a:ea typeface="Arial" panose="020B0604020202020204" pitchFamily="34" charset="0"/>
              </a:rPr>
              <a:t>ia-Top 10 Causes of Deaths</a:t>
            </a:r>
            <a:r>
              <a:rPr lang="en-US" sz="1800" b="1" dirty="0">
                <a:solidFill>
                  <a:srgbClr val="000000"/>
                </a:solidFill>
                <a:effectLst/>
                <a:latin typeface="Helvetica" panose="020B0604020202020204" pitchFamily="34" charset="0"/>
                <a:ea typeface="Arial" panose="020B0604020202020204" pitchFamily="34" charset="0"/>
              </a:rPr>
              <a:t>:-</a:t>
            </a:r>
            <a:br>
              <a:rPr lang="en-IN" sz="1800" b="1"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424583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A196-2766-4AA8-A534-252516CC6A6A}"/>
              </a:ext>
            </a:extLst>
          </p:cNvPr>
          <p:cNvSpPr>
            <a:spLocks noGrp="1"/>
          </p:cNvSpPr>
          <p:nvPr>
            <p:ph type="title"/>
          </p:nvPr>
        </p:nvSpPr>
        <p:spPr>
          <a:xfrm>
            <a:off x="1130270" y="1908312"/>
            <a:ext cx="9603275" cy="3422445"/>
          </a:xfrm>
          <a:ln/>
        </p:spPr>
        <p:style>
          <a:lnRef idx="1">
            <a:schemeClr val="dk1"/>
          </a:lnRef>
          <a:fillRef idx="2">
            <a:schemeClr val="dk1"/>
          </a:fillRef>
          <a:effectRef idx="1">
            <a:schemeClr val="dk1"/>
          </a:effectRef>
          <a:fontRef idx="minor">
            <a:schemeClr val="dk1"/>
          </a:fontRef>
        </p:style>
        <p:txBody>
          <a:bodyPr>
            <a:normAutofit/>
          </a:bodyPr>
          <a:lstStyle/>
          <a:p>
            <a:pPr algn="ctr"/>
            <a:br>
              <a:rPr lang="en-IN" dirty="0"/>
            </a:br>
            <a:br>
              <a:rPr lang="en-IN" dirty="0"/>
            </a:br>
            <a:br>
              <a:rPr lang="en-IN" dirty="0"/>
            </a:br>
            <a:br>
              <a:rPr lang="en-IN" dirty="0"/>
            </a:br>
            <a:endParaRPr lang="en-IN" sz="4000" b="1" dirty="0">
              <a:solidFill>
                <a:schemeClr val="tx1"/>
              </a:solidFill>
            </a:endParaRPr>
          </a:p>
        </p:txBody>
      </p:sp>
      <p:sp>
        <p:nvSpPr>
          <p:cNvPr id="3" name="Rectangle 2">
            <a:extLst>
              <a:ext uri="{FF2B5EF4-FFF2-40B4-BE49-F238E27FC236}">
                <a16:creationId xmlns:a16="http://schemas.microsoft.com/office/drawing/2014/main" id="{254726C6-3BC4-8738-AFE1-217E6B4673B5}"/>
              </a:ext>
            </a:extLst>
          </p:cNvPr>
          <p:cNvSpPr/>
          <p:nvPr/>
        </p:nvSpPr>
        <p:spPr>
          <a:xfrm>
            <a:off x="4272422" y="2967335"/>
            <a:ext cx="364715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8333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F1D8-A8D5-F010-4EB4-510F84294E65}"/>
              </a:ext>
            </a:extLst>
          </p:cNvPr>
          <p:cNvSpPr>
            <a:spLocks noGrp="1"/>
          </p:cNvSpPr>
          <p:nvPr>
            <p:ph type="title"/>
          </p:nvPr>
        </p:nvSpPr>
        <p:spPr>
          <a:xfrm>
            <a:off x="1130270" y="953325"/>
            <a:ext cx="9603275" cy="560516"/>
          </a:xfrm>
          <a:solidFill>
            <a:schemeClr val="tx2">
              <a:lumMod val="40000"/>
              <a:lumOff val="60000"/>
            </a:schemeClr>
          </a:solidFill>
        </p:spPr>
        <p:txBody>
          <a:bodyPr>
            <a:noAutofit/>
          </a:bodyPr>
          <a:lstStyle/>
          <a:p>
            <a:pPr algn="ctr"/>
            <a:r>
              <a:rPr lang="en-US" sz="2000" b="1" u="sng" dirty="0">
                <a:solidFill>
                  <a:srgbClr val="000000"/>
                </a:solidFill>
                <a:effectLst/>
                <a:latin typeface="Times New Roman" panose="02020603050405020304" pitchFamily="18" charset="0"/>
                <a:ea typeface="Times New Roman" panose="02020603050405020304" pitchFamily="18" charset="0"/>
              </a:rPr>
              <a:t>Content</a:t>
            </a:r>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DDB99D1A-C648-6751-8B10-3F9BBB20C495}"/>
              </a:ext>
            </a:extLst>
          </p:cNvPr>
          <p:cNvSpPr>
            <a:spLocks noGrp="1"/>
          </p:cNvSpPr>
          <p:nvPr>
            <p:ph idx="1"/>
          </p:nvPr>
        </p:nvSpPr>
        <p:spPr>
          <a:xfrm>
            <a:off x="1130270" y="1879600"/>
            <a:ext cx="9603275" cy="3586745"/>
          </a:xfrm>
        </p:spPr>
        <p:txBody>
          <a:bodyPr>
            <a:noAutofit/>
          </a:bodyPr>
          <a:lstStyle/>
          <a:p>
            <a:pPr fontAlgn="base">
              <a:lnSpc>
                <a:spcPts val="1650"/>
              </a:lnSpc>
              <a:spcBef>
                <a:spcPts val="1800"/>
              </a:spcBef>
              <a:spcAft>
                <a:spcPts val="1200"/>
              </a:spcAft>
            </a:pPr>
            <a:r>
              <a:rPr lang="en-US" sz="1600" b="1" dirty="0">
                <a:solidFill>
                  <a:srgbClr val="000000"/>
                </a:solidFill>
                <a:effectLst/>
                <a:latin typeface="Times New Roman" panose="02020603050405020304" pitchFamily="18" charset="0"/>
                <a:ea typeface="Times New Roman" panose="02020603050405020304" pitchFamily="18" charset="0"/>
              </a:rPr>
              <a:t>Dataset Glossary (Column-wise)</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01. Country/Territory - Name of the Country/Territory</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02. Code - Country/Territory Code</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03. Year - Year of the Incident</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04. Meningitis - No. of People died from Meningitis</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05. Alzheimer's Disease and Other Dementias - No. of People died from Alzheimer's Disease and Other Dementias</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06. Parkinson's Disease - No. of People died from Parkinson's Disease</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07. Nutritional Deficiencies - No. of People died from Nutritional Deficiencies</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08. Malaria - No. of People died from Malaria</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ts val="1650"/>
              </a:lnSpc>
              <a:buSzPts val="1000"/>
              <a:buFont typeface="Symbol" panose="05050102010706020507" pitchFamily="18" charset="2"/>
              <a:buChar char=""/>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09. Drowning - No. of People died from Drowning</a:t>
            </a:r>
            <a:endParaRPr lang="en-IN" sz="1600" dirty="0">
              <a:effectLst/>
              <a:latin typeface="Times New Roman" panose="02020603050405020304" pitchFamily="18" charset="0"/>
              <a:ea typeface="Times New Roman" panose="02020603050405020304" pitchFamily="18" charset="0"/>
            </a:endParaRPr>
          </a:p>
          <a:p>
            <a:endParaRPr lang="en-IN" sz="1600" dirty="0"/>
          </a:p>
          <a:p>
            <a:endParaRPr lang="en-IN" sz="1600" dirty="0"/>
          </a:p>
        </p:txBody>
      </p:sp>
    </p:spTree>
    <p:extLst>
      <p:ext uri="{BB962C8B-B14F-4D97-AF65-F5344CB8AC3E}">
        <p14:creationId xmlns:p14="http://schemas.microsoft.com/office/powerpoint/2010/main" val="20714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F72C-3E97-017F-E333-8B9AD0E6FC45}"/>
              </a:ext>
            </a:extLst>
          </p:cNvPr>
          <p:cNvSpPr>
            <a:spLocks noGrp="1"/>
          </p:cNvSpPr>
          <p:nvPr>
            <p:ph type="title"/>
          </p:nvPr>
        </p:nvSpPr>
        <p:spPr>
          <a:xfrm>
            <a:off x="1130270" y="953324"/>
            <a:ext cx="9974610" cy="4065716"/>
          </a:xfrm>
        </p:spPr>
        <p:txBody>
          <a:bodyPr>
            <a:normAutofit fontScale="90000"/>
          </a:bodyPr>
          <a:lstStyle/>
          <a:p>
            <a:pPr marL="342900" lvl="0" indent="-342900" fontAlgn="base">
              <a:lnSpc>
                <a:spcPts val="1650"/>
              </a:lnSpc>
              <a:tabLst>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10. Interpersonal Violence - No. of People died from Interpersonal Violence</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11. Maternal Disorders - No. of People died from Maternal Disorders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12. Drug Use Disorders - No. of People died from Drug Use Disorders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13. Tuberculosis - No. of People died from Tuberculosis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14. Cardiovascular Diseases - No. of People died from Cardiovascular Diseases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15. Lower Respiratory Infections - No. of People died from Lower Respiratory Infections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16. Neonatal Disorders - No. of People died from Neonatal Disorders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17. Alcohol Use Disorders - No. of People died from Alcohol Use Disorders</a:t>
            </a: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18. Self-harm - No. of People died from Self-harm</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19. Exposure to Forces of Nature - No. of People died from Exposure to Forces of Nature</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20. Diarrheal Diseases - No. of People died from Diarrheal Diseases</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US" sz="1600" dirty="0">
                <a:solidFill>
                  <a:srgbClr val="000000"/>
                </a:solidFill>
                <a:effectLst/>
                <a:latin typeface="Times New Roman" panose="02020603050405020304" pitchFamily="18" charset="0"/>
                <a:ea typeface="Times New Roman" panose="02020603050405020304" pitchFamily="18" charset="0"/>
              </a:rPr>
              <a:t>21. Environmental Heat and Cold Exposure - No. of People died from Environmental Heat and Cold Exposure</a:t>
            </a:r>
            <a:br>
              <a:rPr lang="en-US" sz="1600" dirty="0">
                <a:solidFill>
                  <a:srgbClr val="000000"/>
                </a:solidFill>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27966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7799-8702-6292-8E1F-A0BB1844A6D7}"/>
              </a:ext>
            </a:extLst>
          </p:cNvPr>
          <p:cNvSpPr>
            <a:spLocks noGrp="1"/>
          </p:cNvSpPr>
          <p:nvPr>
            <p:ph type="title"/>
          </p:nvPr>
        </p:nvSpPr>
        <p:spPr>
          <a:xfrm>
            <a:off x="1130270" y="558800"/>
            <a:ext cx="9883170" cy="3870960"/>
          </a:xfrm>
        </p:spPr>
        <p:txBody>
          <a:bodyPr>
            <a:normAutofit fontScale="90000"/>
          </a:bodyPr>
          <a:lstStyle/>
          <a:p>
            <a:pPr marL="342900" lvl="0" indent="-342900" fontAlgn="base">
              <a:lnSpc>
                <a:spcPts val="1650"/>
              </a:lnSpc>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rPr>
            </a:b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22. Neoplasms - No. of People died from Neoplasms</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23. Conflict and Terrorism - No. of People died from Conflict and Terrorism</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24. Diabetes Mellitus - No. of People died from Diabetes Mellitus</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25. Chronic Kidney Disease - No. of People died from Chronic Kidney Disease</a:t>
            </a:r>
            <a:br>
              <a:rPr lang="en-US" sz="1800" dirty="0">
                <a:solidFill>
                  <a:srgbClr val="000000"/>
                </a:solidFill>
                <a:effectLst/>
                <a:latin typeface="Times New Roman" panose="02020603050405020304" pitchFamily="18" charset="0"/>
                <a:ea typeface="Times New Roman" panose="02020603050405020304" pitchFamily="18" charset="0"/>
              </a:rPr>
            </a:br>
            <a:br>
              <a:rPr lang="en-US" sz="1800" dirty="0">
                <a:solidFill>
                  <a:srgbClr val="000000"/>
                </a:solidFill>
                <a:effectLst/>
                <a:latin typeface="Times New Roman" panose="02020603050405020304" pitchFamily="18" charset="0"/>
                <a:ea typeface="Times New Roman" panose="02020603050405020304" pitchFamily="18" charset="0"/>
              </a:rPr>
            </a:b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26. Poisonings - No. of People died from Poisoning</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27. Protein-Energy Malnutrition - No. of People died from Protein-Energy Malnutrition</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28. Chronic Respiratory Diseases - No. of People died from Chronic Respiratory Diseases</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29. Cirrhosis and Other Chronic Liver Diseases - No. of People died from Cirrhosis and Other Chronic Liver Diseases</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30. Digestive Diseases - No. of People died from Digestive Diseases</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31. Fire, Heat, and Hot Substances - No. of People died from Fire or Heat or any Hot Substances</a:t>
            </a:r>
            <a:br>
              <a:rPr lang="en-US" sz="1800" dirty="0">
                <a:solidFill>
                  <a:srgbClr val="000000"/>
                </a:solidFill>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32. Acute Hepatitis - No. of People died from Acute Hepatitis</a:t>
            </a:r>
            <a:endParaRPr lang="en-IN" dirty="0"/>
          </a:p>
        </p:txBody>
      </p:sp>
    </p:spTree>
    <p:extLst>
      <p:ext uri="{BB962C8B-B14F-4D97-AF65-F5344CB8AC3E}">
        <p14:creationId xmlns:p14="http://schemas.microsoft.com/office/powerpoint/2010/main" val="368250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EC28-22B0-1FFB-4437-8E5A1B57182F}"/>
              </a:ext>
            </a:extLst>
          </p:cNvPr>
          <p:cNvSpPr>
            <a:spLocks noGrp="1"/>
          </p:cNvSpPr>
          <p:nvPr>
            <p:ph type="title"/>
          </p:nvPr>
        </p:nvSpPr>
        <p:spPr>
          <a:xfrm>
            <a:off x="1130270" y="953324"/>
            <a:ext cx="9603275" cy="692596"/>
          </a:xfrm>
          <a:solidFill>
            <a:schemeClr val="tx2">
              <a:lumMod val="40000"/>
              <a:lumOff val="60000"/>
            </a:schemeClr>
          </a:solidFill>
        </p:spPr>
        <p:txBody>
          <a:bodyPr>
            <a:normAutofit fontScale="90000"/>
          </a:bodyPr>
          <a:lstStyle/>
          <a:p>
            <a:pPr>
              <a:spcBef>
                <a:spcPts val="605"/>
              </a:spcBef>
            </a:pPr>
            <a:r>
              <a:rPr lang="en-US" sz="2000" b="1" dirty="0">
                <a:effectLst/>
                <a:latin typeface="Tahoma" panose="020B0604030504040204" pitchFamily="34" charset="0"/>
                <a:ea typeface="Arial" panose="020B0604020202020204" pitchFamily="34" charset="0"/>
                <a:cs typeface="Arial" panose="020B0604020202020204" pitchFamily="34" charset="0"/>
              </a:rPr>
              <a:t>		Importing the libraries of the python</a:t>
            </a:r>
            <a:br>
              <a:rPr lang="en-IN" sz="1800" b="1" dirty="0">
                <a:effectLst/>
                <a:latin typeface="Arial" panose="020B0604020202020204" pitchFamily="34" charset="0"/>
                <a:ea typeface="Arial" panose="020B0604020202020204" pitchFamily="34" charset="0"/>
              </a:rPr>
            </a:br>
            <a:r>
              <a:rPr lang="en-IN" sz="1800" b="1" dirty="0">
                <a:effectLst/>
                <a:latin typeface="Arial" panose="020B0604020202020204" pitchFamily="34" charset="0"/>
                <a:ea typeface="Arial" panose="020B0604020202020204" pitchFamily="34" charset="0"/>
              </a:rPr>
              <a:t>				</a:t>
            </a:r>
            <a:r>
              <a:rPr lang="en-US" sz="1800" b="1" dirty="0">
                <a:effectLst/>
                <a:latin typeface="Cambria" panose="02040503050406030204" pitchFamily="18" charset="0"/>
                <a:ea typeface="Times New Roman" panose="02020603050405020304" pitchFamily="18" charset="0"/>
              </a:rPr>
              <a:t>Data Analysis :-</a:t>
            </a:r>
            <a:br>
              <a:rPr lang="en-IN" sz="1800" dirty="0">
                <a:effectLst/>
                <a:latin typeface="Times New Roman" panose="02020603050405020304" pitchFamily="18" charset="0"/>
                <a:ea typeface="Times New Roman" panose="02020603050405020304" pitchFamily="18" charset="0"/>
              </a:rPr>
            </a:br>
            <a:r>
              <a:rPr lang="en-US" sz="1800" b="1" dirty="0">
                <a:effectLst/>
                <a:latin typeface="Cambria" panose="020405030504060302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Cambria" panose="020405030504060302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2000" dirty="0">
                <a:effectLst/>
                <a:latin typeface="Cambria" panose="02040503050406030204" pitchFamily="18" charset="0"/>
                <a:ea typeface="Calibri" panose="020F0502020204030204" pitchFamily="34" charset="0"/>
              </a:rPr>
              <a:t>We have use Jupiter Notebook and many libraries  such as pandas ,</a:t>
            </a:r>
            <a:r>
              <a:rPr lang="en-US" sz="2000" dirty="0" err="1">
                <a:effectLst/>
                <a:latin typeface="Cambria" panose="02040503050406030204" pitchFamily="18" charset="0"/>
                <a:ea typeface="Calibri" panose="020F0502020204030204" pitchFamily="34" charset="0"/>
              </a:rPr>
              <a:t>Numpy</a:t>
            </a:r>
            <a:r>
              <a:rPr lang="en-US" sz="2000" dirty="0">
                <a:effectLst/>
                <a:latin typeface="Cambria" panose="02040503050406030204" pitchFamily="18" charset="0"/>
                <a:ea typeface="Calibri" panose="020F0502020204030204" pitchFamily="34" charset="0"/>
              </a:rPr>
              <a:t> for loaded data and fill the data for analysis</a:t>
            </a:r>
            <a:br>
              <a:rPr lang="en-IN" sz="2000" dirty="0">
                <a:effectLst/>
                <a:latin typeface="Calibri" panose="020F0502020204030204" pitchFamily="34" charset="0"/>
                <a:ea typeface="Calibri" panose="020F0502020204030204" pitchFamily="34" charset="0"/>
              </a:rPr>
            </a:br>
            <a:r>
              <a:rPr lang="en-US" sz="2000" b="1" dirty="0">
                <a:effectLst/>
                <a:latin typeface="Cambria" panose="02040503050406030204" pitchFamily="18" charset="0"/>
                <a:ea typeface="Times New Roman" panose="02020603050405020304" pitchFamily="18" charset="0"/>
              </a:rPr>
              <a:t> </a:t>
            </a:r>
            <a:br>
              <a:rPr lang="en-IN" sz="2000" dirty="0">
                <a:effectLst/>
                <a:latin typeface="Times New Roman" panose="02020603050405020304" pitchFamily="18" charset="0"/>
                <a:ea typeface="Times New Roman" panose="02020603050405020304" pitchFamily="18" charset="0"/>
              </a:rPr>
            </a:br>
            <a:r>
              <a:rPr lang="en-US" sz="2000" dirty="0">
                <a:effectLst/>
                <a:latin typeface="Cambria" panose="02040503050406030204" pitchFamily="18" charset="0"/>
                <a:ea typeface="Calibri" panose="020F0502020204030204" pitchFamily="34" charset="0"/>
              </a:rPr>
              <a:t>Visualization part we use seaborn and matplotlib for plot chart and visualizes it. </a:t>
            </a:r>
            <a:br>
              <a:rPr lang="en-IN" sz="2000" dirty="0">
                <a:effectLst/>
                <a:latin typeface="Calibri" panose="020F0502020204030204" pitchFamily="34" charset="0"/>
                <a:ea typeface="Calibri" panose="020F0502020204030204" pitchFamily="34" charset="0"/>
              </a:rPr>
            </a:br>
            <a:br>
              <a:rPr lang="en-US" sz="1800" dirty="0">
                <a:effectLst/>
                <a:latin typeface="Cambria" panose="02040503050406030204" pitchFamily="18" charset="0"/>
                <a:ea typeface="Calibri" panose="020F0502020204030204" pitchFamily="34" charset="0"/>
                <a:cs typeface="Calibri" panose="020F0502020204030204" pitchFamily="34" charset="0"/>
              </a:rPr>
            </a:br>
            <a:endParaRPr lang="en-IN" dirty="0"/>
          </a:p>
        </p:txBody>
      </p:sp>
    </p:spTree>
    <p:extLst>
      <p:ext uri="{BB962C8B-B14F-4D97-AF65-F5344CB8AC3E}">
        <p14:creationId xmlns:p14="http://schemas.microsoft.com/office/powerpoint/2010/main" val="15547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EEE5-CBB2-773E-48A1-369E3A3D8457}"/>
              </a:ext>
            </a:extLst>
          </p:cNvPr>
          <p:cNvSpPr>
            <a:spLocks noGrp="1"/>
          </p:cNvSpPr>
          <p:nvPr>
            <p:ph type="title"/>
          </p:nvPr>
        </p:nvSpPr>
        <p:spPr>
          <a:solidFill>
            <a:schemeClr val="tx2">
              <a:lumMod val="40000"/>
              <a:lumOff val="60000"/>
            </a:schemeClr>
          </a:solidFill>
        </p:spPr>
        <p:txBody>
          <a:bodyPr/>
          <a:lstStyle/>
          <a:p>
            <a:pPr algn="ctr"/>
            <a:r>
              <a:rPr lang="en-US" sz="3200" b="1" dirty="0">
                <a:effectLst/>
                <a:latin typeface="Cambria" panose="02040503050406030204" pitchFamily="18" charset="0"/>
                <a:ea typeface="Times New Roman" panose="02020603050405020304" pitchFamily="18" charset="0"/>
              </a:rPr>
              <a:t>Data Analysis</a:t>
            </a:r>
            <a:br>
              <a:rPr lang="en-US" sz="3200" b="1" dirty="0">
                <a:effectLst/>
                <a:latin typeface="Cambria" panose="02040503050406030204" pitchFamily="18" charset="0"/>
                <a:ea typeface="Times New Roman" panose="02020603050405020304" pitchFamily="18" charset="0"/>
              </a:rPr>
            </a:br>
            <a:r>
              <a:rPr lang="en-US" sz="3200" b="1" dirty="0">
                <a:effectLst/>
                <a:latin typeface="Cambria" panose="02040503050406030204" pitchFamily="18" charset="0"/>
                <a:ea typeface="Times New Roman" panose="02020603050405020304" pitchFamily="18" charset="0"/>
              </a:rPr>
              <a:t>dataset</a:t>
            </a:r>
            <a:endParaRPr lang="en-IN" dirty="0"/>
          </a:p>
        </p:txBody>
      </p:sp>
      <p:pic>
        <p:nvPicPr>
          <p:cNvPr id="3" name="Picture 2">
            <a:extLst>
              <a:ext uri="{FF2B5EF4-FFF2-40B4-BE49-F238E27FC236}">
                <a16:creationId xmlns:a16="http://schemas.microsoft.com/office/drawing/2014/main" id="{DA23E6CE-27B0-8CDB-923C-A4D15A3CB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4067" y="2298829"/>
            <a:ext cx="8615679" cy="3605847"/>
          </a:xfrm>
          <a:prstGeom prst="rect">
            <a:avLst/>
          </a:prstGeom>
          <a:noFill/>
          <a:ln>
            <a:noFill/>
          </a:ln>
        </p:spPr>
      </p:pic>
    </p:spTree>
    <p:extLst>
      <p:ext uri="{BB962C8B-B14F-4D97-AF65-F5344CB8AC3E}">
        <p14:creationId xmlns:p14="http://schemas.microsoft.com/office/powerpoint/2010/main" val="206515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9147-6217-976B-0C94-FA68D68E686F}"/>
              </a:ext>
            </a:extLst>
          </p:cNvPr>
          <p:cNvSpPr>
            <a:spLocks noGrp="1"/>
          </p:cNvSpPr>
          <p:nvPr>
            <p:ph type="title"/>
          </p:nvPr>
        </p:nvSpPr>
        <p:spPr>
          <a:solidFill>
            <a:schemeClr val="tx2">
              <a:lumMod val="40000"/>
              <a:lumOff val="60000"/>
            </a:schemeClr>
          </a:solidFill>
        </p:spPr>
        <p:txBody>
          <a:bodyPr/>
          <a:lstStyle/>
          <a:p>
            <a:pPr algn="ctr"/>
            <a:r>
              <a:rPr lang="en-US" sz="3200" b="1" dirty="0">
                <a:effectLst/>
                <a:latin typeface="Cambria" panose="02040503050406030204" pitchFamily="18" charset="0"/>
                <a:ea typeface="Times New Roman" panose="02020603050405020304" pitchFamily="18" charset="0"/>
              </a:rPr>
              <a:t>Data Analysis</a:t>
            </a:r>
            <a:br>
              <a:rPr lang="en-US" sz="3200" b="1" dirty="0">
                <a:effectLst/>
                <a:latin typeface="Cambria" panose="02040503050406030204" pitchFamily="18" charset="0"/>
                <a:ea typeface="Times New Roman" panose="02020603050405020304" pitchFamily="18" charset="0"/>
              </a:rPr>
            </a:br>
            <a:r>
              <a:rPr lang="en-US" sz="3200" b="1" dirty="0">
                <a:effectLst/>
                <a:latin typeface="Cambria" panose="02040503050406030204" pitchFamily="18" charset="0"/>
                <a:ea typeface="Times New Roman" panose="02020603050405020304" pitchFamily="18" charset="0"/>
              </a:rPr>
              <a:t>shape</a:t>
            </a:r>
            <a:endParaRPr lang="en-IN" dirty="0"/>
          </a:p>
        </p:txBody>
      </p:sp>
      <p:pic>
        <p:nvPicPr>
          <p:cNvPr id="4" name="Picture 3">
            <a:extLst>
              <a:ext uri="{FF2B5EF4-FFF2-40B4-BE49-F238E27FC236}">
                <a16:creationId xmlns:a16="http://schemas.microsoft.com/office/drawing/2014/main" id="{8A6C4E5F-A758-7175-FD03-FBC73C4326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2184400"/>
            <a:ext cx="7559040" cy="883920"/>
          </a:xfrm>
          <a:prstGeom prst="rect">
            <a:avLst/>
          </a:prstGeom>
          <a:noFill/>
          <a:ln>
            <a:noFill/>
          </a:ln>
        </p:spPr>
      </p:pic>
    </p:spTree>
    <p:extLst>
      <p:ext uri="{BB962C8B-B14F-4D97-AF65-F5344CB8AC3E}">
        <p14:creationId xmlns:p14="http://schemas.microsoft.com/office/powerpoint/2010/main" val="282884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055E-2F0F-E195-33C0-912446A88EF9}"/>
              </a:ext>
            </a:extLst>
          </p:cNvPr>
          <p:cNvSpPr>
            <a:spLocks noGrp="1"/>
          </p:cNvSpPr>
          <p:nvPr>
            <p:ph type="title"/>
          </p:nvPr>
        </p:nvSpPr>
        <p:spPr>
          <a:xfrm>
            <a:off x="1130270" y="953325"/>
            <a:ext cx="9603275" cy="743396"/>
          </a:xfrm>
          <a:solidFill>
            <a:schemeClr val="tx2">
              <a:lumMod val="40000"/>
              <a:lumOff val="60000"/>
            </a:schemeClr>
          </a:solidFill>
        </p:spPr>
        <p:txBody>
          <a:bodyPr/>
          <a:lstStyle/>
          <a:p>
            <a:pPr algn="ctr"/>
            <a:r>
              <a:rPr lang="en-IN" b="1" dirty="0"/>
              <a:t>Observation</a:t>
            </a:r>
            <a:r>
              <a:rPr lang="en-IN" dirty="0"/>
              <a:t> </a:t>
            </a:r>
          </a:p>
        </p:txBody>
      </p:sp>
      <p:sp>
        <p:nvSpPr>
          <p:cNvPr id="4" name="TextBox 3">
            <a:extLst>
              <a:ext uri="{FF2B5EF4-FFF2-40B4-BE49-F238E27FC236}">
                <a16:creationId xmlns:a16="http://schemas.microsoft.com/office/drawing/2014/main" id="{2FF79813-6FAA-BF00-009E-7E5CA6CF96C6}"/>
              </a:ext>
            </a:extLst>
          </p:cNvPr>
          <p:cNvSpPr txBox="1"/>
          <p:nvPr/>
        </p:nvSpPr>
        <p:spPr>
          <a:xfrm>
            <a:off x="1534160" y="3105835"/>
            <a:ext cx="7617460" cy="646331"/>
          </a:xfrm>
          <a:prstGeom prst="rect">
            <a:avLst/>
          </a:prstGeom>
          <a:noFill/>
        </p:spPr>
        <p:txBody>
          <a:bodyPr wrap="square">
            <a:spAutoFit/>
          </a:bodyPr>
          <a:lstStyle/>
          <a:p>
            <a:r>
              <a:rPr lang="en-US" sz="1800" dirty="0">
                <a:effectLst/>
                <a:latin typeface="Tahoma" panose="020B0604030504040204" pitchFamily="34" charset="0"/>
                <a:ea typeface="Times New Roman" panose="02020603050405020304" pitchFamily="18" charset="0"/>
                <a:cs typeface="Times New Roman" panose="02020603050405020304" pitchFamily="18" charset="0"/>
              </a:rPr>
              <a:t>There are total 6120 values and 34 columns in this data there are two columns are same country and code.</a:t>
            </a:r>
            <a:endParaRPr lang="en-IN" dirty="0"/>
          </a:p>
        </p:txBody>
      </p:sp>
    </p:spTree>
    <p:extLst>
      <p:ext uri="{BB962C8B-B14F-4D97-AF65-F5344CB8AC3E}">
        <p14:creationId xmlns:p14="http://schemas.microsoft.com/office/powerpoint/2010/main" val="17466506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238</TotalTime>
  <Words>1257</Words>
  <Application>Microsoft Office PowerPoint</Application>
  <PresentationFormat>Widescreen</PresentationFormat>
  <Paragraphs>54</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Arial MT</vt:lpstr>
      <vt:lpstr>Calibri</vt:lpstr>
      <vt:lpstr>Cambria</vt:lpstr>
      <vt:lpstr>Century Gothic</vt:lpstr>
      <vt:lpstr>Helvetica</vt:lpstr>
      <vt:lpstr>New</vt:lpstr>
      <vt:lpstr>Symbol</vt:lpstr>
      <vt:lpstr>Tahoma</vt:lpstr>
      <vt:lpstr>Times New Roman</vt:lpstr>
      <vt:lpstr>Verdana</vt:lpstr>
      <vt:lpstr>Gallery</vt:lpstr>
      <vt:lpstr>Project Report Case of Death</vt:lpstr>
      <vt:lpstr> About Dataset</vt:lpstr>
      <vt:lpstr>Content </vt:lpstr>
      <vt:lpstr> 10. Interpersonal Violence - No. of People died from Interpersonal Violence  11. Maternal Disorders - No. of People died from Maternal Disorders  12. Drug Use Disorders - No. of People died from Drug Use Disorders  13. Tuberculosis - No. of People died from Tuberculosis  14. Cardiovascular Diseases - No. of People died from Cardiovascular Diseases  15. Lower Respiratory Infections - No. of People died from Lower Respiratory Infections  16. Neonatal Disorders - No. of People died from Neonatal Disorders  17. Alcohol Use Disorders - No. of People died from Alcohol Use Disorders 18. Self-harm - No. of People died from Self-harm  19. Exposure to Forces of Nature - No. of People died from Exposure to Forces of Nature  20. Diarrheal Diseases - No. of People died from Diarrheal Diseases  21. Environmental Heat and Cold Exposure - No. of People died from Environmental Heat and Cold Exposure   </vt:lpstr>
      <vt:lpstr>   22. Neoplasms - No. of People died from Neoplasms  23. Conflict and Terrorism - No. of People died from Conflict and Terrorism  24. Diabetes Mellitus - No. of People died from Diabetes Mellitus  25. Chronic Kidney Disease - No. of People died from Chronic Kidney Disease   26. Poisonings - No. of People died from Poisoning  27. Protein-Energy Malnutrition - No. of People died from Protein-Energy Malnutrition  28. Chronic Respiratory Diseases - No. of People died from Chronic Respiratory Diseases  29. Cirrhosis and Other Chronic Liver Diseases - No. of People died from Cirrhosis and Other Chronic Liver Diseases  30. Digestive Diseases - No. of People died from Digestive Diseases  31. Fire, Heat, and Hot Substances - No. of People died from Fire or Heat or any Hot Substances  32. Acute Hepatitis - No. of People died from Acute Hepatitis</vt:lpstr>
      <vt:lpstr>  Importing the libraries of the python     Data Analysis :-     We have use Jupiter Notebook and many libraries  such as pandas ,Numpy for loaded data and fill the data for analysis   Visualization part we use seaborn and matplotlib for plot chart and visualizes it.   </vt:lpstr>
      <vt:lpstr>Data Analysis dataset</vt:lpstr>
      <vt:lpstr>Data Analysis shape</vt:lpstr>
      <vt:lpstr>Observation </vt:lpstr>
      <vt:lpstr>EDA:- </vt:lpstr>
      <vt:lpstr>Observation </vt:lpstr>
      <vt:lpstr>Describe the Dataset:- </vt:lpstr>
      <vt:lpstr>PowerPoint Presentation</vt:lpstr>
      <vt:lpstr>Observation:- </vt:lpstr>
      <vt:lpstr>Feature Engineering:- </vt:lpstr>
      <vt:lpstr>Observation:- </vt:lpstr>
      <vt:lpstr>Visulation :- </vt:lpstr>
      <vt:lpstr>Observation:- </vt:lpstr>
      <vt:lpstr>Visualization :- two  top population country cause of China</vt:lpstr>
      <vt:lpstr>Visualization :- two  top population country cause of India</vt:lpstr>
      <vt:lpstr>Total Cause of Death across 30 year:- (top 5 country )   </vt:lpstr>
      <vt:lpstr>China-Top 10 Causes of Deaths:- </vt:lpstr>
      <vt:lpstr>India-Top 10 Causes of Deaths:-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Case of Death</dc:title>
  <dc:creator>Amit Kumar</dc:creator>
  <cp:lastModifiedBy>Amit Kumar</cp:lastModifiedBy>
  <cp:revision>10</cp:revision>
  <dcterms:created xsi:type="dcterms:W3CDTF">2023-02-08T08:47:15Z</dcterms:created>
  <dcterms:modified xsi:type="dcterms:W3CDTF">2023-02-08T12:45:33Z</dcterms:modified>
</cp:coreProperties>
</file>