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79" r:id="rId26"/>
    <p:sldId id="280" r:id="rId27"/>
    <p:sldId id="283"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0D0C22-773E-43B6-8C96-00A0E5F5AE2A}"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154699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D0C22-773E-43B6-8C96-00A0E5F5AE2A}"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128691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D0C22-773E-43B6-8C96-00A0E5F5AE2A}"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6186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D0C22-773E-43B6-8C96-00A0E5F5AE2A}"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1578135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D0C22-773E-43B6-8C96-00A0E5F5AE2A}"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2554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D0C22-773E-43B6-8C96-00A0E5F5AE2A}"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303723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D0C22-773E-43B6-8C96-00A0E5F5AE2A}"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1484541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D0C22-773E-43B6-8C96-00A0E5F5AE2A}"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515173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D0C22-773E-43B6-8C96-00A0E5F5AE2A}"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31032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D0C22-773E-43B6-8C96-00A0E5F5AE2A}"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3308933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0D0C22-773E-43B6-8C96-00A0E5F5AE2A}" type="datetimeFigureOut">
              <a:rPr lang="en-IN" smtClean="0"/>
              <a:t>11-01-2023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283594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0D0C22-773E-43B6-8C96-00A0E5F5AE2A}" type="datetimeFigureOut">
              <a:rPr lang="en-IN" smtClean="0"/>
              <a:t>11-01-2023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740617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0D0C22-773E-43B6-8C96-00A0E5F5AE2A}" type="datetimeFigureOut">
              <a:rPr lang="en-IN" smtClean="0"/>
              <a:t>11-01-2023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180701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D0C22-773E-43B6-8C96-00A0E5F5AE2A}" type="datetimeFigureOut">
              <a:rPr lang="en-IN" smtClean="0"/>
              <a:t>11-01-2023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356546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0D0C22-773E-43B6-8C96-00A0E5F5AE2A}" type="datetimeFigureOut">
              <a:rPr lang="en-IN" smtClean="0"/>
              <a:t>11-01-2023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1DCE5-F7F1-4632-A39E-74CF89143BEE}" type="slidenum">
              <a:rPr lang="en-IN" smtClean="0"/>
              <a:t>‹#›</a:t>
            </a:fld>
            <a:endParaRPr lang="en-IN"/>
          </a:p>
        </p:txBody>
      </p:sp>
    </p:spTree>
    <p:extLst>
      <p:ext uri="{BB962C8B-B14F-4D97-AF65-F5344CB8AC3E}">
        <p14:creationId xmlns:p14="http://schemas.microsoft.com/office/powerpoint/2010/main" val="179442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1DCE5-F7F1-4632-A39E-74CF89143BEE}" type="slidenum">
              <a:rPr lang="en-IN" smtClean="0"/>
              <a:t>‹#›</a:t>
            </a:fld>
            <a:endParaRPr lang="en-IN"/>
          </a:p>
        </p:txBody>
      </p:sp>
      <p:sp>
        <p:nvSpPr>
          <p:cNvPr id="5" name="Date Placeholder 4"/>
          <p:cNvSpPr>
            <a:spLocks noGrp="1"/>
          </p:cNvSpPr>
          <p:nvPr>
            <p:ph type="dt" sz="half" idx="10"/>
          </p:nvPr>
        </p:nvSpPr>
        <p:spPr/>
        <p:txBody>
          <a:bodyPr/>
          <a:lstStyle/>
          <a:p>
            <a:fld id="{D30D0C22-773E-43B6-8C96-00A0E5F5AE2A}" type="datetimeFigureOut">
              <a:rPr lang="en-IN" smtClean="0"/>
              <a:t>11-01-2023</a:t>
            </a:fld>
            <a:endParaRPr lang="en-IN"/>
          </a:p>
        </p:txBody>
      </p:sp>
    </p:spTree>
    <p:extLst>
      <p:ext uri="{BB962C8B-B14F-4D97-AF65-F5344CB8AC3E}">
        <p14:creationId xmlns:p14="http://schemas.microsoft.com/office/powerpoint/2010/main" val="1914441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840">
              <a:srgbClr val="CDEFFA"/>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D0C22-773E-43B6-8C96-00A0E5F5AE2A}" type="datetimeFigureOut">
              <a:rPr lang="en-IN" smtClean="0"/>
              <a:t>11-01-2023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11DCE5-F7F1-4632-A39E-74CF89143BEE}" type="slidenum">
              <a:rPr lang="en-IN" smtClean="0"/>
              <a:t>‹#›</a:t>
            </a:fld>
            <a:endParaRPr lang="en-IN"/>
          </a:p>
        </p:txBody>
      </p:sp>
    </p:spTree>
    <p:extLst>
      <p:ext uri="{BB962C8B-B14F-4D97-AF65-F5344CB8AC3E}">
        <p14:creationId xmlns:p14="http://schemas.microsoft.com/office/powerpoint/2010/main" val="1646491057"/>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5628D1-CE97-48B4-AB83-569DFD2A7460}"/>
              </a:ext>
            </a:extLst>
          </p:cNvPr>
          <p:cNvSpPr>
            <a:spLocks noGrp="1"/>
          </p:cNvSpPr>
          <p:nvPr>
            <p:ph type="ctrTitle"/>
          </p:nvPr>
        </p:nvSpPr>
        <p:spPr/>
        <p:txBody>
          <a:bodyPr/>
          <a:lstStyle/>
          <a:p>
            <a:r>
              <a:rPr lang="en-US" dirty="0"/>
              <a:t>CUSTOMER RETENTION ANALYSIS</a:t>
            </a:r>
            <a:endParaRPr lang="en-IN" dirty="0"/>
          </a:p>
        </p:txBody>
      </p:sp>
      <p:sp>
        <p:nvSpPr>
          <p:cNvPr id="5" name="Subtitle 4">
            <a:extLst>
              <a:ext uri="{FF2B5EF4-FFF2-40B4-BE49-F238E27FC236}">
                <a16:creationId xmlns:a16="http://schemas.microsoft.com/office/drawing/2014/main" id="{90869BFB-9808-44FD-BDCD-19DD0AA9132A}"/>
              </a:ext>
            </a:extLst>
          </p:cNvPr>
          <p:cNvSpPr>
            <a:spLocks noGrp="1"/>
          </p:cNvSpPr>
          <p:nvPr>
            <p:ph type="subTitle" idx="1"/>
          </p:nvPr>
        </p:nvSpPr>
        <p:spPr/>
        <p:txBody>
          <a:bodyPr/>
          <a:lstStyle/>
          <a:p>
            <a:r>
              <a:rPr lang="en-US" dirty="0">
                <a:solidFill>
                  <a:schemeClr val="tx1"/>
                </a:solidFill>
                <a:latin typeface="Bahnschrift SemiBold" panose="020B0502040204020203" pitchFamily="34" charset="0"/>
              </a:rPr>
              <a:t>FOR INDIAN E-COMMERCE WEBSITES</a:t>
            </a:r>
            <a:endParaRPr lang="en-IN" dirty="0">
              <a:solidFill>
                <a:schemeClr val="tx1"/>
              </a:solidFill>
              <a:latin typeface="Bahnschrift SemiBold" panose="020B0502040204020203" pitchFamily="34" charset="0"/>
            </a:endParaRPr>
          </a:p>
        </p:txBody>
      </p:sp>
      <p:pic>
        <p:nvPicPr>
          <p:cNvPr id="8" name="Picture 7">
            <a:extLst>
              <a:ext uri="{FF2B5EF4-FFF2-40B4-BE49-F238E27FC236}">
                <a16:creationId xmlns:a16="http://schemas.microsoft.com/office/drawing/2014/main" id="{59AC04FB-D610-40D5-9962-F55F5AD4C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5140" y="2404534"/>
            <a:ext cx="1329796" cy="13297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C54CCFCE-30E3-73D6-FE60-6725533A49CA}"/>
              </a:ext>
            </a:extLst>
          </p:cNvPr>
          <p:cNvSpPr/>
          <p:nvPr/>
        </p:nvSpPr>
        <p:spPr>
          <a:xfrm>
            <a:off x="635047" y="5147732"/>
            <a:ext cx="2662908" cy="1354217"/>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rPr>
              <a:t>Submitted by:</a:t>
            </a:r>
          </a:p>
          <a:p>
            <a:pPr algn="ctr"/>
            <a:r>
              <a:rPr lang="en-US" sz="5400" dirty="0">
                <a:ln w="0"/>
                <a:solidFill>
                  <a:schemeClr val="accent1"/>
                </a:solidFill>
                <a:effectLst>
                  <a:outerShdw blurRad="38100" dist="25400" dir="5400000" algn="ctr" rotWithShape="0">
                    <a:srgbClr val="6E747A">
                      <a:alpha val="43000"/>
                    </a:srgbClr>
                  </a:outerShdw>
                </a:effectLst>
              </a:rPr>
              <a:t>Deepika</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35636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B10A-797E-4831-BB83-88A2ED26BBFA}"/>
              </a:ext>
            </a:extLst>
          </p:cNvPr>
          <p:cNvSpPr>
            <a:spLocks noGrp="1"/>
          </p:cNvSpPr>
          <p:nvPr>
            <p:ph type="title"/>
          </p:nvPr>
        </p:nvSpPr>
        <p:spPr/>
        <p:txBody>
          <a:bodyPr>
            <a:normAutofit/>
          </a:bodyPr>
          <a:lstStyle/>
          <a:p>
            <a:r>
              <a:rPr lang="en-IN" sz="1400" dirty="0">
                <a:solidFill>
                  <a:schemeClr val="tx1"/>
                </a:solidFill>
                <a:latin typeface="Bahnschrift SemiBold" panose="020B0502040204020203" pitchFamily="34" charset="0"/>
              </a:rPr>
              <a:t>-Most of the buyers believe that the content on a e-commerce website must be easy to read and understand.</a:t>
            </a:r>
            <a:br>
              <a:rPr lang="en-IN" sz="1400" dirty="0">
                <a:solidFill>
                  <a:schemeClr val="tx1"/>
                </a:solidFill>
                <a:latin typeface="Bahnschrift SemiBold" panose="020B0502040204020203" pitchFamily="34" charset="0"/>
              </a:rPr>
            </a:br>
            <a:r>
              <a:rPr lang="en-IN" sz="1400" dirty="0">
                <a:solidFill>
                  <a:schemeClr val="tx1"/>
                </a:solidFill>
                <a:latin typeface="Bahnschrift SemiBold" panose="020B0502040204020203" pitchFamily="34" charset="0"/>
              </a:rPr>
              <a:t>-Here the expectations of the buyer is met by almost all the company, however the majority population mentioned Flipkart and Amazon.</a:t>
            </a:r>
          </a:p>
        </p:txBody>
      </p:sp>
      <p:pic>
        <p:nvPicPr>
          <p:cNvPr id="4" name="Picture 3">
            <a:extLst>
              <a:ext uri="{FF2B5EF4-FFF2-40B4-BE49-F238E27FC236}">
                <a16:creationId xmlns:a16="http://schemas.microsoft.com/office/drawing/2014/main" id="{3616C092-BA43-447E-83D6-4E806189D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9333" y="2214088"/>
            <a:ext cx="4619884" cy="3060915"/>
          </a:xfrm>
          <a:prstGeom prst="rect">
            <a:avLst/>
          </a:prstGeom>
        </p:spPr>
      </p:pic>
      <p:pic>
        <p:nvPicPr>
          <p:cNvPr id="6" name="Picture 5">
            <a:extLst>
              <a:ext uri="{FF2B5EF4-FFF2-40B4-BE49-F238E27FC236}">
                <a16:creationId xmlns:a16="http://schemas.microsoft.com/office/drawing/2014/main" id="{81607E79-BA59-41F9-B985-30BDCEE1A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8" y="2158870"/>
            <a:ext cx="5743315" cy="3365079"/>
          </a:xfrm>
          <a:prstGeom prst="rect">
            <a:avLst/>
          </a:prstGeom>
        </p:spPr>
      </p:pic>
    </p:spTree>
    <p:extLst>
      <p:ext uri="{BB962C8B-B14F-4D97-AF65-F5344CB8AC3E}">
        <p14:creationId xmlns:p14="http://schemas.microsoft.com/office/powerpoint/2010/main" val="111722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5E33-21DA-473F-BAE2-A5C101488E3E}"/>
              </a:ext>
            </a:extLst>
          </p:cNvPr>
          <p:cNvSpPr>
            <a:spLocks noGrp="1"/>
          </p:cNvSpPr>
          <p:nvPr>
            <p:ph type="title"/>
          </p:nvPr>
        </p:nvSpPr>
        <p:spPr/>
        <p:txBody>
          <a:bodyPr>
            <a:normAutofit fontScale="90000"/>
          </a:bodyPr>
          <a:lstStyle/>
          <a:p>
            <a:r>
              <a:rPr lang="en-IN" sz="1600" dirty="0">
                <a:solidFill>
                  <a:schemeClr val="tx1"/>
                </a:solidFill>
                <a:latin typeface="Bahnschrift SemiBold" panose="020B0502040204020203" pitchFamily="34" charset="0"/>
              </a:rPr>
              <a:t>-Buyers believe that the user satisfaction cannot exist without trust in an e-commerce website.</a:t>
            </a:r>
            <a:br>
              <a:rPr lang="en-IN" sz="1600" dirty="0">
                <a:solidFill>
                  <a:schemeClr val="tx1"/>
                </a:solidFill>
                <a:latin typeface="Bahnschrift SemiBold" panose="020B0502040204020203" pitchFamily="34" charset="0"/>
              </a:rPr>
            </a:br>
            <a:br>
              <a:rPr lang="en-IN" sz="1600" dirty="0">
                <a:solidFill>
                  <a:schemeClr val="tx1"/>
                </a:solidFill>
                <a:latin typeface="Bahnschrift SemiBold" panose="020B0502040204020203" pitchFamily="34" charset="0"/>
              </a:rPr>
            </a:br>
            <a:r>
              <a:rPr lang="en-IN" sz="1600" dirty="0">
                <a:solidFill>
                  <a:schemeClr val="tx1"/>
                </a:solidFill>
                <a:latin typeface="Bahnschrift SemiBold" panose="020B0502040204020203" pitchFamily="34" charset="0"/>
              </a:rPr>
              <a:t>-Here we can clearly see from the above graphs, Amazon tops the list for the trust they have gained among the buyers.</a:t>
            </a:r>
            <a:br>
              <a:rPr lang="en-IN" dirty="0"/>
            </a:br>
            <a:br>
              <a:rPr lang="en-IN" dirty="0"/>
            </a:br>
            <a:endParaRPr lang="en-IN" dirty="0"/>
          </a:p>
        </p:txBody>
      </p:sp>
      <p:pic>
        <p:nvPicPr>
          <p:cNvPr id="4" name="Picture 3">
            <a:extLst>
              <a:ext uri="{FF2B5EF4-FFF2-40B4-BE49-F238E27FC236}">
                <a16:creationId xmlns:a16="http://schemas.microsoft.com/office/drawing/2014/main" id="{348C3729-2E7D-40A8-BF01-6BFD8F476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07" y="1591236"/>
            <a:ext cx="5270536" cy="3695290"/>
          </a:xfrm>
          <a:prstGeom prst="rect">
            <a:avLst/>
          </a:prstGeom>
        </p:spPr>
      </p:pic>
      <p:pic>
        <p:nvPicPr>
          <p:cNvPr id="6" name="Picture 5">
            <a:extLst>
              <a:ext uri="{FF2B5EF4-FFF2-40B4-BE49-F238E27FC236}">
                <a16:creationId xmlns:a16="http://schemas.microsoft.com/office/drawing/2014/main" id="{8420C1FA-89B9-4AE0-9401-E4F3E08C6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8398" y="1746460"/>
            <a:ext cx="5813814" cy="3540066"/>
          </a:xfrm>
          <a:prstGeom prst="rect">
            <a:avLst/>
          </a:prstGeom>
        </p:spPr>
      </p:pic>
    </p:spTree>
    <p:extLst>
      <p:ext uri="{BB962C8B-B14F-4D97-AF65-F5344CB8AC3E}">
        <p14:creationId xmlns:p14="http://schemas.microsoft.com/office/powerpoint/2010/main" val="144750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59E3-39D8-41C7-8F14-CBF9CBCBE164}"/>
              </a:ext>
            </a:extLst>
          </p:cNvPr>
          <p:cNvSpPr>
            <a:spLocks noGrp="1"/>
          </p:cNvSpPr>
          <p:nvPr>
            <p:ph type="title"/>
          </p:nvPr>
        </p:nvSpPr>
        <p:spPr/>
        <p:txBody>
          <a:bodyPr>
            <a:normAutofit fontScale="90000"/>
          </a:bodyPr>
          <a:lstStyle/>
          <a:p>
            <a:r>
              <a:rPr lang="en-IN" sz="1600" dirty="0">
                <a:solidFill>
                  <a:schemeClr val="tx1"/>
                </a:solidFill>
                <a:latin typeface="Bahnschrift SemiBold" panose="020B0502040204020203" pitchFamily="34" charset="0"/>
              </a:rPr>
              <a:t>-Buyers trust that online retail store </a:t>
            </a:r>
            <a:r>
              <a:rPr lang="en-US" sz="1600" dirty="0">
                <a:solidFill>
                  <a:schemeClr val="tx1"/>
                </a:solidFill>
                <a:latin typeface="Bahnschrift SemiBold" panose="020B0502040204020203" pitchFamily="34" charset="0"/>
              </a:rPr>
              <a:t>will fulfill its part of the transaction at the stipulated time, which is delivering products on time.</a:t>
            </a:r>
            <a:br>
              <a:rPr lang="en-US" sz="1600" dirty="0">
                <a:solidFill>
                  <a:schemeClr val="tx1"/>
                </a:solidFill>
                <a:latin typeface="Bahnschrift SemiBold" panose="020B0502040204020203" pitchFamily="34" charset="0"/>
              </a:rPr>
            </a:br>
            <a:r>
              <a:rPr lang="en-US" sz="1600" dirty="0">
                <a:solidFill>
                  <a:schemeClr val="tx1"/>
                </a:solidFill>
                <a:latin typeface="Bahnschrift SemiBold" panose="020B0502040204020203" pitchFamily="34" charset="0"/>
              </a:rPr>
              <a:t>-Buyers believe that Amazon and Flipkart deliver the order faster than other e-commerce website.</a:t>
            </a:r>
            <a:br>
              <a:rPr lang="en-US" dirty="0"/>
            </a:br>
            <a:br>
              <a:rPr lang="en-US" dirty="0"/>
            </a:br>
            <a:endParaRPr lang="en-IN" dirty="0"/>
          </a:p>
        </p:txBody>
      </p:sp>
      <p:pic>
        <p:nvPicPr>
          <p:cNvPr id="4" name="Picture 3">
            <a:extLst>
              <a:ext uri="{FF2B5EF4-FFF2-40B4-BE49-F238E27FC236}">
                <a16:creationId xmlns:a16="http://schemas.microsoft.com/office/drawing/2014/main" id="{ED0B9A8E-4F57-4D26-9A06-73D9976C0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7" y="1403603"/>
            <a:ext cx="5199523" cy="4050793"/>
          </a:xfrm>
          <a:prstGeom prst="rect">
            <a:avLst/>
          </a:prstGeom>
        </p:spPr>
      </p:pic>
      <p:pic>
        <p:nvPicPr>
          <p:cNvPr id="6" name="Picture 5">
            <a:extLst>
              <a:ext uri="{FF2B5EF4-FFF2-40B4-BE49-F238E27FC236}">
                <a16:creationId xmlns:a16="http://schemas.microsoft.com/office/drawing/2014/main" id="{F0280C4F-1034-43EA-96F4-CFA9DD46C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870" y="1662084"/>
            <a:ext cx="4996070" cy="3792312"/>
          </a:xfrm>
          <a:prstGeom prst="rect">
            <a:avLst/>
          </a:prstGeom>
        </p:spPr>
      </p:pic>
    </p:spTree>
    <p:extLst>
      <p:ext uri="{BB962C8B-B14F-4D97-AF65-F5344CB8AC3E}">
        <p14:creationId xmlns:p14="http://schemas.microsoft.com/office/powerpoint/2010/main" val="243968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4759-BB73-48F5-9785-1761BB3D0B01}"/>
              </a:ext>
            </a:extLst>
          </p:cNvPr>
          <p:cNvSpPr>
            <a:spLocks noGrp="1"/>
          </p:cNvSpPr>
          <p:nvPr>
            <p:ph type="title"/>
          </p:nvPr>
        </p:nvSpPr>
        <p:spPr/>
        <p:txBody>
          <a:bodyPr>
            <a:normAutofit fontScale="90000"/>
          </a:bodyPr>
          <a:lstStyle/>
          <a:p>
            <a:r>
              <a:rPr lang="en-IN" sz="1400" dirty="0">
                <a:solidFill>
                  <a:schemeClr val="tx1"/>
                </a:solidFill>
                <a:latin typeface="Bahnschrift SemiBold" panose="020B0502040204020203" pitchFamily="34" charset="0"/>
              </a:rPr>
              <a:t>-Buyer’s prefer to have availability of online assistance through multiple channels in order to buy with confidence.</a:t>
            </a:r>
            <a:br>
              <a:rPr lang="en-IN" sz="1400" dirty="0">
                <a:solidFill>
                  <a:schemeClr val="tx1"/>
                </a:solidFill>
                <a:latin typeface="Bahnschrift SemiBold" panose="020B0502040204020203" pitchFamily="34" charset="0"/>
              </a:rPr>
            </a:br>
            <a:r>
              <a:rPr lang="en-IN" sz="1400" dirty="0">
                <a:solidFill>
                  <a:schemeClr val="tx1"/>
                </a:solidFill>
                <a:latin typeface="Bahnschrift SemiBold" panose="020B0502040204020203" pitchFamily="34" charset="0"/>
              </a:rPr>
              <a:t>-When it comes to availability of online assistance to multiple channels, Flipkart and Amazon tops the list.</a:t>
            </a:r>
            <a:br>
              <a:rPr lang="en-IN" sz="1400" dirty="0">
                <a:solidFill>
                  <a:schemeClr val="tx1"/>
                </a:solidFill>
                <a:latin typeface="Bahnschrift SemiBold" panose="020B0502040204020203" pitchFamily="34" charset="0"/>
              </a:rPr>
            </a:br>
            <a:br>
              <a:rPr lang="en-IN" sz="1400" dirty="0">
                <a:solidFill>
                  <a:schemeClr val="tx1"/>
                </a:solidFill>
                <a:latin typeface="Bahnschrift SemiBold" panose="020B0502040204020203" pitchFamily="34" charset="0"/>
              </a:rPr>
            </a:br>
            <a:endParaRPr lang="en-IN" sz="1400" dirty="0">
              <a:solidFill>
                <a:schemeClr val="tx1"/>
              </a:solidFill>
              <a:latin typeface="Bahnschrift SemiBold" panose="020B0502040204020203" pitchFamily="34" charset="0"/>
            </a:endParaRPr>
          </a:p>
        </p:txBody>
      </p:sp>
      <p:pic>
        <p:nvPicPr>
          <p:cNvPr id="4" name="Picture 3">
            <a:extLst>
              <a:ext uri="{FF2B5EF4-FFF2-40B4-BE49-F238E27FC236}">
                <a16:creationId xmlns:a16="http://schemas.microsoft.com/office/drawing/2014/main" id="{6DF1BAF4-B49C-402C-8A59-85B9DB2AE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3603"/>
            <a:ext cx="5358549" cy="4050793"/>
          </a:xfrm>
          <a:prstGeom prst="rect">
            <a:avLst/>
          </a:prstGeom>
        </p:spPr>
      </p:pic>
      <p:pic>
        <p:nvPicPr>
          <p:cNvPr id="6" name="Picture 5">
            <a:extLst>
              <a:ext uri="{FF2B5EF4-FFF2-40B4-BE49-F238E27FC236}">
                <a16:creationId xmlns:a16="http://schemas.microsoft.com/office/drawing/2014/main" id="{61A0B747-8890-433F-BDEF-A0FC4EA32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8549" y="1403602"/>
            <a:ext cx="4971823" cy="4050793"/>
          </a:xfrm>
          <a:prstGeom prst="rect">
            <a:avLst/>
          </a:prstGeom>
        </p:spPr>
      </p:pic>
    </p:spTree>
    <p:extLst>
      <p:ext uri="{BB962C8B-B14F-4D97-AF65-F5344CB8AC3E}">
        <p14:creationId xmlns:p14="http://schemas.microsoft.com/office/powerpoint/2010/main" val="263336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1ABB-E9CE-4698-898B-B93C3091F342}"/>
              </a:ext>
            </a:extLst>
          </p:cNvPr>
          <p:cNvSpPr>
            <a:spLocks noGrp="1"/>
          </p:cNvSpPr>
          <p:nvPr>
            <p:ph type="title"/>
          </p:nvPr>
        </p:nvSpPr>
        <p:spPr/>
        <p:txBody>
          <a:bodyPr>
            <a:noAutofit/>
          </a:bodyPr>
          <a:lstStyle/>
          <a:p>
            <a:r>
              <a:rPr lang="en-US" sz="1200" b="1" i="0" dirty="0">
                <a:solidFill>
                  <a:srgbClr val="000000"/>
                </a:solidFill>
                <a:effectLst/>
                <a:latin typeface="Bahnschrift SemiBold" panose="020B0502040204020203" pitchFamily="34" charset="0"/>
              </a:rPr>
              <a:t>-</a:t>
            </a:r>
            <a:r>
              <a:rPr lang="en-US" sz="1300" b="1" i="0" dirty="0">
                <a:solidFill>
                  <a:srgbClr val="000000"/>
                </a:solidFill>
                <a:effectLst/>
                <a:latin typeface="Bahnschrift SemiBold" panose="020B0502040204020203" pitchFamily="34" charset="0"/>
              </a:rPr>
              <a:t>Availability of more options in communication channels for customer support is very important and most of the buyers agree to it because Customer service is the support you offer your customers — both before and after they buy and use your products or services — that helps them have an easy and enjoyable experience with you. Offering amazing customer service is important if you want to retain customers and grow your business.</a:t>
            </a:r>
            <a:br>
              <a:rPr lang="en-US" sz="1300" b="1" i="0" dirty="0">
                <a:solidFill>
                  <a:srgbClr val="000000"/>
                </a:solidFill>
                <a:effectLst/>
                <a:latin typeface="Bahnschrift SemiBold" panose="020B0502040204020203" pitchFamily="34" charset="0"/>
              </a:rPr>
            </a:br>
            <a:r>
              <a:rPr lang="en-US" sz="1300" b="1" i="0" dirty="0">
                <a:solidFill>
                  <a:srgbClr val="000000"/>
                </a:solidFill>
                <a:effectLst/>
                <a:latin typeface="Bahnschrift SemiBold" panose="020B0502040204020203" pitchFamily="34" charset="0"/>
              </a:rPr>
              <a:t>-Offering multiple payment options can scale-up your conversion by a significant margin and improve customer satisfaction. The more options you provide, the more comfortable users will feel during checkout. When you accept more customers' preferred payment method you will make more sales. We live in a culture of convenience where people don't have the patience for inefficiencies, no matter how small they may seem. A customer will be more likely to shop at your websites if they have more options. Here when it comes to Availability of several payment options,Flipkart.com and Amazon.in is having the highest no of payment options.</a:t>
            </a:r>
            <a:br>
              <a:rPr lang="en-US" sz="1200" b="1" i="0" dirty="0">
                <a:solidFill>
                  <a:srgbClr val="000000"/>
                </a:solidFill>
                <a:effectLst/>
                <a:latin typeface="Bahnschrift SemiBold" panose="020B0502040204020203" pitchFamily="34" charset="0"/>
              </a:rPr>
            </a:br>
            <a:br>
              <a:rPr lang="en-US" sz="1400" b="1" i="0" dirty="0">
                <a:solidFill>
                  <a:srgbClr val="000000"/>
                </a:solidFill>
                <a:effectLst/>
                <a:latin typeface="Bahnschrift SemiBold" panose="020B0502040204020203" pitchFamily="34" charset="0"/>
              </a:rPr>
            </a:br>
            <a:endParaRPr lang="en-IN" sz="1400" dirty="0">
              <a:latin typeface="Bahnschrift SemiBold" panose="020B0502040204020203" pitchFamily="34" charset="0"/>
            </a:endParaRPr>
          </a:p>
        </p:txBody>
      </p:sp>
      <p:pic>
        <p:nvPicPr>
          <p:cNvPr id="4" name="Picture 3">
            <a:extLst>
              <a:ext uri="{FF2B5EF4-FFF2-40B4-BE49-F238E27FC236}">
                <a16:creationId xmlns:a16="http://schemas.microsoft.com/office/drawing/2014/main" id="{D1824370-C733-4F6E-91E4-C14E16C4C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3" y="2649309"/>
            <a:ext cx="3869636" cy="3478918"/>
          </a:xfrm>
          <a:prstGeom prst="rect">
            <a:avLst/>
          </a:prstGeom>
        </p:spPr>
      </p:pic>
      <p:pic>
        <p:nvPicPr>
          <p:cNvPr id="6" name="Picture 5">
            <a:extLst>
              <a:ext uri="{FF2B5EF4-FFF2-40B4-BE49-F238E27FC236}">
                <a16:creationId xmlns:a16="http://schemas.microsoft.com/office/drawing/2014/main" id="{D9A96ABF-9411-4687-984A-DF968D0BA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649309"/>
            <a:ext cx="5830958" cy="3090961"/>
          </a:xfrm>
          <a:prstGeom prst="rect">
            <a:avLst/>
          </a:prstGeom>
        </p:spPr>
      </p:pic>
    </p:spTree>
    <p:extLst>
      <p:ext uri="{BB962C8B-B14F-4D97-AF65-F5344CB8AC3E}">
        <p14:creationId xmlns:p14="http://schemas.microsoft.com/office/powerpoint/2010/main" val="2934918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C1C8-F028-41D0-84C5-2A300806CC14}"/>
              </a:ext>
            </a:extLst>
          </p:cNvPr>
          <p:cNvSpPr>
            <a:spLocks noGrp="1"/>
          </p:cNvSpPr>
          <p:nvPr>
            <p:ph type="title"/>
          </p:nvPr>
        </p:nvSpPr>
        <p:spPr/>
        <p:txBody>
          <a:bodyPr>
            <a:normAutofit fontScale="90000"/>
          </a:bodyPr>
          <a:lstStyle/>
          <a:p>
            <a:r>
              <a:rPr lang="en-IN" sz="1600" dirty="0">
                <a:solidFill>
                  <a:schemeClr val="tx1"/>
                </a:solidFill>
                <a:latin typeface="Bahnschrift SemiBold" panose="020B0502040204020203" pitchFamily="34" charset="0"/>
              </a:rPr>
              <a:t>-Most important part according to the buyer is that a e-commerce website should be able to provide complete privacy to its buyers in-order to shop with confidence.</a:t>
            </a:r>
            <a:br>
              <a:rPr lang="en-IN" sz="1600" dirty="0">
                <a:solidFill>
                  <a:schemeClr val="tx1"/>
                </a:solidFill>
                <a:latin typeface="Bahnschrift SemiBold" panose="020B0502040204020203" pitchFamily="34" charset="0"/>
              </a:rPr>
            </a:br>
            <a:r>
              <a:rPr lang="en-IN" sz="1600" dirty="0">
                <a:solidFill>
                  <a:schemeClr val="tx1"/>
                </a:solidFill>
                <a:latin typeface="Bahnschrift SemiBold" panose="020B0502040204020203" pitchFamily="34" charset="0"/>
              </a:rPr>
              <a:t>-We can clearly see that most of the buyers agree that Amazon and Flipkart are able to provide complete privacy to its buyers.</a:t>
            </a:r>
            <a:br>
              <a:rPr lang="en-IN" dirty="0"/>
            </a:br>
            <a:br>
              <a:rPr lang="en-IN" dirty="0"/>
            </a:br>
            <a:endParaRPr lang="en-IN" dirty="0"/>
          </a:p>
        </p:txBody>
      </p:sp>
      <p:pic>
        <p:nvPicPr>
          <p:cNvPr id="4" name="Picture 3">
            <a:extLst>
              <a:ext uri="{FF2B5EF4-FFF2-40B4-BE49-F238E27FC236}">
                <a16:creationId xmlns:a16="http://schemas.microsoft.com/office/drawing/2014/main" id="{748CD967-641A-4B90-BFDB-61169AE83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00" y="1642142"/>
            <a:ext cx="5000740" cy="4050793"/>
          </a:xfrm>
          <a:prstGeom prst="rect">
            <a:avLst/>
          </a:prstGeom>
        </p:spPr>
      </p:pic>
      <p:pic>
        <p:nvPicPr>
          <p:cNvPr id="6" name="Picture 5">
            <a:extLst>
              <a:ext uri="{FF2B5EF4-FFF2-40B4-BE49-F238E27FC236}">
                <a16:creationId xmlns:a16="http://schemas.microsoft.com/office/drawing/2014/main" id="{A0A96431-89CF-4E63-8637-879E6ACD1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5339" y="1749288"/>
            <a:ext cx="5757555" cy="3600790"/>
          </a:xfrm>
          <a:prstGeom prst="rect">
            <a:avLst/>
          </a:prstGeom>
        </p:spPr>
      </p:pic>
    </p:spTree>
    <p:extLst>
      <p:ext uri="{BB962C8B-B14F-4D97-AF65-F5344CB8AC3E}">
        <p14:creationId xmlns:p14="http://schemas.microsoft.com/office/powerpoint/2010/main" val="498069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B0E4-A917-490B-AAB7-59764FA95AE0}"/>
              </a:ext>
            </a:extLst>
          </p:cNvPr>
          <p:cNvSpPr>
            <a:spLocks noGrp="1"/>
          </p:cNvSpPr>
          <p:nvPr>
            <p:ph type="title"/>
          </p:nvPr>
        </p:nvSpPr>
        <p:spPr/>
        <p:txBody>
          <a:bodyPr>
            <a:normAutofit fontScale="90000"/>
          </a:bodyPr>
          <a:lstStyle/>
          <a:p>
            <a:r>
              <a:rPr lang="en-IN" sz="1600" dirty="0">
                <a:solidFill>
                  <a:schemeClr val="tx1"/>
                </a:solidFill>
                <a:latin typeface="Bahnschrift SemiBold" panose="020B0502040204020203" pitchFamily="34" charset="0"/>
              </a:rPr>
              <a:t>-Buyers believe that a visually appealing website is necessary and it gives a sense of satisfaction when the quality of website is good.</a:t>
            </a:r>
            <a:br>
              <a:rPr lang="en-IN" sz="1600" dirty="0">
                <a:solidFill>
                  <a:schemeClr val="tx1"/>
                </a:solidFill>
                <a:latin typeface="Bahnschrift SemiBold" panose="020B0502040204020203" pitchFamily="34" charset="0"/>
              </a:rPr>
            </a:br>
            <a:r>
              <a:rPr lang="en-IN" sz="1600" dirty="0">
                <a:solidFill>
                  <a:schemeClr val="tx1"/>
                </a:solidFill>
                <a:latin typeface="Bahnschrift SemiBold" panose="020B0502040204020203" pitchFamily="34" charset="0"/>
              </a:rPr>
              <a:t>-Even when it comes to visually appealing and good quality website, most of the buyers voted for Amazon and Flipkart.</a:t>
            </a:r>
            <a:br>
              <a:rPr lang="en-IN" dirty="0"/>
            </a:br>
            <a:br>
              <a:rPr lang="en-IN" dirty="0"/>
            </a:br>
            <a:endParaRPr lang="en-IN" dirty="0"/>
          </a:p>
        </p:txBody>
      </p:sp>
      <p:pic>
        <p:nvPicPr>
          <p:cNvPr id="4" name="Picture 3">
            <a:extLst>
              <a:ext uri="{FF2B5EF4-FFF2-40B4-BE49-F238E27FC236}">
                <a16:creationId xmlns:a16="http://schemas.microsoft.com/office/drawing/2014/main" id="{7CDDA011-E5AC-41DF-A6DD-A33D4E384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09" y="1799469"/>
            <a:ext cx="5130865" cy="3713436"/>
          </a:xfrm>
          <a:prstGeom prst="rect">
            <a:avLst/>
          </a:prstGeom>
        </p:spPr>
      </p:pic>
      <p:pic>
        <p:nvPicPr>
          <p:cNvPr id="6" name="Picture 5">
            <a:extLst>
              <a:ext uri="{FF2B5EF4-FFF2-40B4-BE49-F238E27FC236}">
                <a16:creationId xmlns:a16="http://schemas.microsoft.com/office/drawing/2014/main" id="{7D902A3B-52BB-40EB-AA0D-68D97E3F5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6156" y="1799470"/>
            <a:ext cx="5130864" cy="3588946"/>
          </a:xfrm>
          <a:prstGeom prst="rect">
            <a:avLst/>
          </a:prstGeom>
        </p:spPr>
      </p:pic>
    </p:spTree>
    <p:extLst>
      <p:ext uri="{BB962C8B-B14F-4D97-AF65-F5344CB8AC3E}">
        <p14:creationId xmlns:p14="http://schemas.microsoft.com/office/powerpoint/2010/main" val="70681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B10A-D445-4686-A9F1-B6BD6834B052}"/>
              </a:ext>
            </a:extLst>
          </p:cNvPr>
          <p:cNvSpPr>
            <a:spLocks noGrp="1"/>
          </p:cNvSpPr>
          <p:nvPr>
            <p:ph type="title"/>
          </p:nvPr>
        </p:nvSpPr>
        <p:spPr/>
        <p:txBody>
          <a:bodyPr>
            <a:normAutofit fontScale="90000"/>
          </a:bodyPr>
          <a:lstStyle/>
          <a:p>
            <a:r>
              <a:rPr lang="en-IN" sz="1600" dirty="0">
                <a:solidFill>
                  <a:schemeClr val="tx1"/>
                </a:solidFill>
                <a:latin typeface="Bahnschrift SemiBold" panose="020B0502040204020203" pitchFamily="34" charset="0"/>
              </a:rPr>
              <a:t>-Buyers believe that ease of navigation is important in a e-commerce website.</a:t>
            </a:r>
            <a:br>
              <a:rPr lang="en-IN" sz="1600" dirty="0">
                <a:solidFill>
                  <a:schemeClr val="tx1"/>
                </a:solidFill>
                <a:latin typeface="Bahnschrift SemiBold" panose="020B0502040204020203" pitchFamily="34" charset="0"/>
              </a:rPr>
            </a:br>
            <a:r>
              <a:rPr lang="en-IN" sz="1600" dirty="0">
                <a:solidFill>
                  <a:schemeClr val="tx1"/>
                </a:solidFill>
                <a:latin typeface="Bahnschrift SemiBold" panose="020B0502040204020203" pitchFamily="34" charset="0"/>
              </a:rPr>
              <a:t>-Most of the people voted for Amazon.in, Flipkart.com, Paytm.com, Myntra.com and Snapdeal.com that their websites are easy to use.</a:t>
            </a:r>
            <a:br>
              <a:rPr lang="en-IN" sz="1600" dirty="0">
                <a:solidFill>
                  <a:schemeClr val="tx1"/>
                </a:solidFill>
                <a:latin typeface="Bahnschrift SemiBold" panose="020B0502040204020203" pitchFamily="34" charset="0"/>
              </a:rPr>
            </a:br>
            <a:br>
              <a:rPr lang="en-IN" dirty="0">
                <a:solidFill>
                  <a:schemeClr val="tx1"/>
                </a:solidFill>
              </a:rPr>
            </a:br>
            <a:br>
              <a:rPr lang="en-IN" dirty="0"/>
            </a:br>
            <a:endParaRPr lang="en-IN" dirty="0"/>
          </a:p>
        </p:txBody>
      </p:sp>
      <p:pic>
        <p:nvPicPr>
          <p:cNvPr id="4" name="Picture 3">
            <a:extLst>
              <a:ext uri="{FF2B5EF4-FFF2-40B4-BE49-F238E27FC236}">
                <a16:creationId xmlns:a16="http://schemas.microsoft.com/office/drawing/2014/main" id="{8D246BE8-44B2-41DD-96B3-95D2596EB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28" y="1403603"/>
            <a:ext cx="5610340" cy="4050793"/>
          </a:xfrm>
          <a:prstGeom prst="rect">
            <a:avLst/>
          </a:prstGeom>
        </p:spPr>
      </p:pic>
      <p:pic>
        <p:nvPicPr>
          <p:cNvPr id="6" name="Picture 5">
            <a:extLst>
              <a:ext uri="{FF2B5EF4-FFF2-40B4-BE49-F238E27FC236}">
                <a16:creationId xmlns:a16="http://schemas.microsoft.com/office/drawing/2014/main" id="{00F34A8C-ECF4-4C42-AF92-C04997538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167" y="1403603"/>
            <a:ext cx="5339695" cy="3764745"/>
          </a:xfrm>
          <a:prstGeom prst="rect">
            <a:avLst/>
          </a:prstGeom>
        </p:spPr>
      </p:pic>
    </p:spTree>
    <p:extLst>
      <p:ext uri="{BB962C8B-B14F-4D97-AF65-F5344CB8AC3E}">
        <p14:creationId xmlns:p14="http://schemas.microsoft.com/office/powerpoint/2010/main" val="3086283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C5C8-2A0E-4196-B260-E1569B367E68}"/>
              </a:ext>
            </a:extLst>
          </p:cNvPr>
          <p:cNvSpPr>
            <a:spLocks noGrp="1"/>
          </p:cNvSpPr>
          <p:nvPr>
            <p:ph type="title"/>
          </p:nvPr>
        </p:nvSpPr>
        <p:spPr/>
        <p:txBody>
          <a:bodyPr>
            <a:normAutofit fontScale="90000"/>
          </a:bodyPr>
          <a:lstStyle/>
          <a:p>
            <a:r>
              <a:rPr lang="en-IN" sz="1600" dirty="0">
                <a:solidFill>
                  <a:schemeClr val="tx1"/>
                </a:solidFill>
                <a:latin typeface="Bahnschrift SemiBold" panose="020B0502040204020203" pitchFamily="34" charset="0"/>
              </a:rPr>
              <a:t>-Buyers agree that a good e-commerce website should offer a </a:t>
            </a:r>
            <a:r>
              <a:rPr lang="en-US" sz="1600" dirty="0">
                <a:solidFill>
                  <a:schemeClr val="tx1"/>
                </a:solidFill>
                <a:latin typeface="Bahnschrift SemiBold" panose="020B0502040204020203" pitchFamily="34" charset="0"/>
              </a:rPr>
              <a:t>wide variety of products over the categories.</a:t>
            </a:r>
            <a:br>
              <a:rPr lang="en-US" sz="1600" dirty="0">
                <a:solidFill>
                  <a:schemeClr val="tx1"/>
                </a:solidFill>
                <a:latin typeface="Bahnschrift SemiBold" panose="020B0502040204020203" pitchFamily="34" charset="0"/>
              </a:rPr>
            </a:br>
            <a:r>
              <a:rPr lang="en-US" sz="1600" dirty="0">
                <a:solidFill>
                  <a:schemeClr val="tx1"/>
                </a:solidFill>
                <a:latin typeface="Bahnschrift SemiBold" panose="020B0502040204020203" pitchFamily="34" charset="0"/>
              </a:rPr>
              <a:t>-As per the answers from the buyers, Amazon and Flipkart are topping the list for offering wide variety of products.</a:t>
            </a:r>
            <a:br>
              <a:rPr lang="en-US" sz="1600" dirty="0">
                <a:solidFill>
                  <a:schemeClr val="tx1"/>
                </a:solidFill>
                <a:latin typeface="Bahnschrift SemiBold" panose="020B0502040204020203" pitchFamily="34" charset="0"/>
              </a:rPr>
            </a:br>
            <a:br>
              <a:rPr lang="en-US" dirty="0">
                <a:solidFill>
                  <a:schemeClr val="tx1"/>
                </a:solidFill>
              </a:rPr>
            </a:br>
            <a:br>
              <a:rPr lang="en-US" dirty="0"/>
            </a:br>
            <a:endParaRPr lang="en-IN" dirty="0"/>
          </a:p>
        </p:txBody>
      </p:sp>
      <p:pic>
        <p:nvPicPr>
          <p:cNvPr id="4" name="Picture 3">
            <a:extLst>
              <a:ext uri="{FF2B5EF4-FFF2-40B4-BE49-F238E27FC236}">
                <a16:creationId xmlns:a16="http://schemas.microsoft.com/office/drawing/2014/main" id="{1417A413-8FD7-42A1-94E5-BD84273E3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48" y="1930400"/>
            <a:ext cx="5130865" cy="3365079"/>
          </a:xfrm>
          <a:prstGeom prst="rect">
            <a:avLst/>
          </a:prstGeom>
        </p:spPr>
      </p:pic>
      <p:pic>
        <p:nvPicPr>
          <p:cNvPr id="6" name="Picture 5">
            <a:extLst>
              <a:ext uri="{FF2B5EF4-FFF2-40B4-BE49-F238E27FC236}">
                <a16:creationId xmlns:a16="http://schemas.microsoft.com/office/drawing/2014/main" id="{492A50DE-4552-4570-9FFA-5E64766EA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130" y="1930399"/>
            <a:ext cx="4837043" cy="3365079"/>
          </a:xfrm>
          <a:prstGeom prst="rect">
            <a:avLst/>
          </a:prstGeom>
        </p:spPr>
      </p:pic>
    </p:spTree>
    <p:extLst>
      <p:ext uri="{BB962C8B-B14F-4D97-AF65-F5344CB8AC3E}">
        <p14:creationId xmlns:p14="http://schemas.microsoft.com/office/powerpoint/2010/main" val="2384857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D2E5-F071-4644-8666-33912DBFFA16}"/>
              </a:ext>
            </a:extLst>
          </p:cNvPr>
          <p:cNvSpPr>
            <a:spLocks noGrp="1"/>
          </p:cNvSpPr>
          <p:nvPr>
            <p:ph type="title"/>
          </p:nvPr>
        </p:nvSpPr>
        <p:spPr/>
        <p:txBody>
          <a:bodyPr>
            <a:normAutofit fontScale="90000"/>
          </a:bodyPr>
          <a:lstStyle/>
          <a:p>
            <a:r>
              <a:rPr lang="en-US" dirty="0"/>
              <a:t>THE E-COMMERCE SITES –DRAWBACKS</a:t>
            </a:r>
            <a:br>
              <a:rPr lang="en-US" dirty="0"/>
            </a:br>
            <a:r>
              <a:rPr lang="en-IN" sz="1600" dirty="0">
                <a:solidFill>
                  <a:schemeClr val="tx1"/>
                </a:solidFill>
                <a:latin typeface="Bahnschrift SemiBold" panose="020B0502040204020203" pitchFamily="34" charset="0"/>
              </a:rPr>
              <a:t>Buyers agree that the e-commerce sites should offer good processing speed for a better buyer experience, which makes customers to buy from them again. However, the highest number of buyers voted that the sites like Myntra and Paytm fail to offer the same.</a:t>
            </a:r>
            <a:br>
              <a:rPr lang="en-IN" dirty="0"/>
            </a:br>
            <a:endParaRPr lang="en-IN" dirty="0"/>
          </a:p>
        </p:txBody>
      </p:sp>
      <p:pic>
        <p:nvPicPr>
          <p:cNvPr id="4" name="Picture 3">
            <a:extLst>
              <a:ext uri="{FF2B5EF4-FFF2-40B4-BE49-F238E27FC236}">
                <a16:creationId xmlns:a16="http://schemas.microsoft.com/office/drawing/2014/main" id="{EBE2D6E3-34C8-4315-AC2E-B5ACFCF82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55" y="1795372"/>
            <a:ext cx="5159767" cy="4453028"/>
          </a:xfrm>
          <a:prstGeom prst="rect">
            <a:avLst/>
          </a:prstGeom>
        </p:spPr>
      </p:pic>
      <p:pic>
        <p:nvPicPr>
          <p:cNvPr id="6" name="Picture 5">
            <a:extLst>
              <a:ext uri="{FF2B5EF4-FFF2-40B4-BE49-F238E27FC236}">
                <a16:creationId xmlns:a16="http://schemas.microsoft.com/office/drawing/2014/main" id="{DC780D3D-E889-4DD3-87F3-349873A0A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122" y="1795372"/>
            <a:ext cx="5035826" cy="4480053"/>
          </a:xfrm>
          <a:prstGeom prst="rect">
            <a:avLst/>
          </a:prstGeom>
        </p:spPr>
      </p:pic>
    </p:spTree>
    <p:extLst>
      <p:ext uri="{BB962C8B-B14F-4D97-AF65-F5344CB8AC3E}">
        <p14:creationId xmlns:p14="http://schemas.microsoft.com/office/powerpoint/2010/main" val="162074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D2A3-B091-42E2-92CF-E9AF9FA90E64}"/>
              </a:ext>
            </a:extLst>
          </p:cNvPr>
          <p:cNvSpPr>
            <a:spLocks noGrp="1"/>
          </p:cNvSpPr>
          <p:nvPr>
            <p:ph type="ctrTitle"/>
          </p:nvPr>
        </p:nvSpPr>
        <p:spPr>
          <a:xfrm>
            <a:off x="1507067" y="848140"/>
            <a:ext cx="7766936" cy="715618"/>
          </a:xfrm>
        </p:spPr>
        <p:txBody>
          <a:bodyPr/>
          <a:lstStyle/>
          <a:p>
            <a:pPr algn="l"/>
            <a:r>
              <a:rPr lang="en-US" dirty="0"/>
              <a:t>CONTENTS</a:t>
            </a:r>
            <a:endParaRPr lang="en-IN" dirty="0"/>
          </a:p>
        </p:txBody>
      </p:sp>
      <p:sp>
        <p:nvSpPr>
          <p:cNvPr id="3" name="Subtitle 2">
            <a:extLst>
              <a:ext uri="{FF2B5EF4-FFF2-40B4-BE49-F238E27FC236}">
                <a16:creationId xmlns:a16="http://schemas.microsoft.com/office/drawing/2014/main" id="{04107CEB-7D55-47D0-A3C4-B35567CDF31F}"/>
              </a:ext>
            </a:extLst>
          </p:cNvPr>
          <p:cNvSpPr>
            <a:spLocks noGrp="1"/>
          </p:cNvSpPr>
          <p:nvPr>
            <p:ph type="subTitle" idx="1"/>
          </p:nvPr>
        </p:nvSpPr>
        <p:spPr>
          <a:xfrm>
            <a:off x="1507067" y="1789043"/>
            <a:ext cx="7766936" cy="3358689"/>
          </a:xfrm>
        </p:spPr>
        <p:txBody>
          <a:bodyPr>
            <a:normAutofit/>
          </a:bodyPr>
          <a:lstStyle/>
          <a:p>
            <a:pPr marL="285750" indent="-285750" algn="l">
              <a:buFont typeface="Arial" panose="020B0604020202020204" pitchFamily="34" charset="0"/>
              <a:buChar char="•"/>
            </a:pPr>
            <a:r>
              <a:rPr lang="en-IN" dirty="0">
                <a:solidFill>
                  <a:schemeClr val="tx1"/>
                </a:solidFill>
                <a:latin typeface="Bahnschrift SemiBold" panose="020B0502040204020203" pitchFamily="34" charset="0"/>
              </a:rPr>
              <a:t>Introduction.</a:t>
            </a:r>
          </a:p>
          <a:p>
            <a:pPr marL="285750" indent="-285750" algn="l">
              <a:buFont typeface="Arial" panose="020B0604020202020204" pitchFamily="34" charset="0"/>
              <a:buChar char="•"/>
            </a:pPr>
            <a:r>
              <a:rPr lang="en-IN" dirty="0">
                <a:solidFill>
                  <a:schemeClr val="tx1"/>
                </a:solidFill>
                <a:latin typeface="Bahnschrift SemiBold" panose="020B0502040204020203" pitchFamily="34" charset="0"/>
              </a:rPr>
              <a:t>What is Customer Retention and its benefits.</a:t>
            </a:r>
          </a:p>
          <a:p>
            <a:pPr marL="285750" indent="-285750" algn="l">
              <a:buFont typeface="Arial" panose="020B0604020202020204" pitchFamily="34" charset="0"/>
              <a:buChar char="•"/>
            </a:pPr>
            <a:r>
              <a:rPr lang="en-IN" dirty="0">
                <a:solidFill>
                  <a:schemeClr val="tx1"/>
                </a:solidFill>
                <a:latin typeface="Bahnschrift SemiBold" panose="020B0502040204020203" pitchFamily="34" charset="0"/>
              </a:rPr>
              <a:t>Tools, Dataset and Assumption.</a:t>
            </a:r>
          </a:p>
          <a:p>
            <a:pPr marL="285750" indent="-285750" algn="l">
              <a:buFont typeface="Arial" panose="020B0604020202020204" pitchFamily="34" charset="0"/>
              <a:buChar char="•"/>
            </a:pPr>
            <a:r>
              <a:rPr lang="en-IN" dirty="0">
                <a:solidFill>
                  <a:schemeClr val="tx1"/>
                </a:solidFill>
                <a:latin typeface="Bahnschrift SemiBold" panose="020B0502040204020203" pitchFamily="34" charset="0"/>
              </a:rPr>
              <a:t>Analysis.</a:t>
            </a:r>
          </a:p>
          <a:p>
            <a:pPr marL="285750" indent="-285750" algn="l">
              <a:buFont typeface="Arial" panose="020B0604020202020204" pitchFamily="34" charset="0"/>
              <a:buChar char="•"/>
            </a:pPr>
            <a:r>
              <a:rPr lang="en-IN" sz="1800" dirty="0">
                <a:solidFill>
                  <a:srgbClr val="000000"/>
                </a:solidFill>
                <a:effectLst/>
                <a:latin typeface="Bahnschrift SemiBold" panose="020B0502040204020203" pitchFamily="34" charset="0"/>
                <a:ea typeface="Calibri" panose="020F0502020204030204" pitchFamily="34" charset="0"/>
                <a:cs typeface="Calibri" panose="020F0502020204030204" pitchFamily="34" charset="0"/>
              </a:rPr>
              <a:t>The main factors that drive customer Retention.</a:t>
            </a:r>
            <a:endParaRPr lang="en-IN" dirty="0">
              <a:latin typeface="Bahnschrift SemiBold" panose="020B0502040204020203" pitchFamily="34" charset="0"/>
              <a:ea typeface="Calibri" panose="020F0502020204030204" pitchFamily="34" charset="0"/>
              <a:cs typeface="Times New Roman" panose="02020603050405020304" pitchFamily="18" charset="0"/>
            </a:endParaRPr>
          </a:p>
          <a:p>
            <a:pPr marL="285750" indent="-285750" algn="l">
              <a:buFont typeface="Arial" panose="020B0604020202020204" pitchFamily="34" charset="0"/>
              <a:buChar char="•"/>
            </a:pPr>
            <a:r>
              <a:rPr lang="en-IN" dirty="0">
                <a:solidFill>
                  <a:schemeClr val="tx1"/>
                </a:solidFill>
                <a:latin typeface="Bahnschrift SemiBold" panose="020B0502040204020203" pitchFamily="34" charset="0"/>
              </a:rPr>
              <a:t>Conclusion.</a:t>
            </a:r>
          </a:p>
          <a:p>
            <a:pPr marL="285750" indent="-285750" algn="l">
              <a:buFont typeface="Arial" panose="020B0604020202020204" pitchFamily="34" charset="0"/>
              <a:buChar char="•"/>
            </a:pPr>
            <a:r>
              <a:rPr lang="en-IN" dirty="0">
                <a:solidFill>
                  <a:schemeClr val="tx1"/>
                </a:solidFill>
                <a:latin typeface="Bahnschrift SemiBold" panose="020B0502040204020203" pitchFamily="34" charset="0"/>
              </a:rPr>
              <a:t>Limitations and Scope for future work.</a:t>
            </a:r>
          </a:p>
          <a:p>
            <a:endParaRPr lang="en-IN" dirty="0"/>
          </a:p>
        </p:txBody>
      </p:sp>
    </p:spTree>
    <p:extLst>
      <p:ext uri="{BB962C8B-B14F-4D97-AF65-F5344CB8AC3E}">
        <p14:creationId xmlns:p14="http://schemas.microsoft.com/office/powerpoint/2010/main" val="511446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0D05-E585-4787-9BFB-B4053858D37B}"/>
              </a:ext>
            </a:extLst>
          </p:cNvPr>
          <p:cNvSpPr>
            <a:spLocks noGrp="1"/>
          </p:cNvSpPr>
          <p:nvPr>
            <p:ph type="title"/>
          </p:nvPr>
        </p:nvSpPr>
        <p:spPr/>
        <p:txBody>
          <a:bodyPr>
            <a:normAutofit/>
          </a:bodyPr>
          <a:lstStyle/>
          <a:p>
            <a:r>
              <a:rPr lang="en-IN" sz="1800" dirty="0">
                <a:solidFill>
                  <a:schemeClr val="tx1"/>
                </a:solidFill>
                <a:latin typeface="Bahnschrift SemiBold" panose="020B0502040204020203" pitchFamily="34" charset="0"/>
              </a:rPr>
              <a:t>-Buyers believed that having convenient payment methods are necessary in a e-commerce website. As we can see most of the buyers voted that Snapdeal and Amazon provided limited payment modes.</a:t>
            </a:r>
            <a:br>
              <a:rPr lang="en-IN" sz="1800" dirty="0">
                <a:solidFill>
                  <a:schemeClr val="tx1"/>
                </a:solidFill>
              </a:rPr>
            </a:br>
            <a:endParaRPr lang="en-IN" sz="1800" dirty="0">
              <a:solidFill>
                <a:schemeClr val="tx1"/>
              </a:solidFill>
            </a:endParaRPr>
          </a:p>
        </p:txBody>
      </p:sp>
      <p:pic>
        <p:nvPicPr>
          <p:cNvPr id="4" name="Picture 3">
            <a:extLst>
              <a:ext uri="{FF2B5EF4-FFF2-40B4-BE49-F238E27FC236}">
                <a16:creationId xmlns:a16="http://schemas.microsoft.com/office/drawing/2014/main" id="{3C8DEA66-F239-4091-94E4-6029D182C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99" y="1589133"/>
            <a:ext cx="5345297" cy="4050793"/>
          </a:xfrm>
          <a:prstGeom prst="rect">
            <a:avLst/>
          </a:prstGeom>
        </p:spPr>
      </p:pic>
      <p:pic>
        <p:nvPicPr>
          <p:cNvPr id="6" name="Picture 5">
            <a:extLst>
              <a:ext uri="{FF2B5EF4-FFF2-40B4-BE49-F238E27FC236}">
                <a16:creationId xmlns:a16="http://schemas.microsoft.com/office/drawing/2014/main" id="{50D39C40-F16A-47AE-B0F7-15D597959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896" y="1746460"/>
            <a:ext cx="5271558" cy="3522407"/>
          </a:xfrm>
          <a:prstGeom prst="rect">
            <a:avLst/>
          </a:prstGeom>
        </p:spPr>
      </p:pic>
    </p:spTree>
    <p:extLst>
      <p:ext uri="{BB962C8B-B14F-4D97-AF65-F5344CB8AC3E}">
        <p14:creationId xmlns:p14="http://schemas.microsoft.com/office/powerpoint/2010/main" val="2035130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215A-A437-4C37-8E11-795DC7F7ACA1}"/>
              </a:ext>
            </a:extLst>
          </p:cNvPr>
          <p:cNvSpPr>
            <a:spLocks noGrp="1"/>
          </p:cNvSpPr>
          <p:nvPr>
            <p:ph type="title"/>
          </p:nvPr>
        </p:nvSpPr>
        <p:spPr/>
        <p:txBody>
          <a:bodyPr>
            <a:noAutofit/>
          </a:bodyPr>
          <a:lstStyle/>
          <a:p>
            <a:r>
              <a:rPr lang="en-IN" sz="1600" dirty="0">
                <a:solidFill>
                  <a:schemeClr val="tx1"/>
                </a:solidFill>
                <a:latin typeface="Bahnschrift SemiBold" panose="020B0502040204020203" pitchFamily="34" charset="0"/>
              </a:rPr>
              <a:t>-From the below analysis, we can say that the comparisons between companies that offered quicker delivery of the products and the companies that had longer delivery periods according to the buyers, who believed that receiving the products on time/faster was required to make a purchase decision. Here Paytm and Snapdeal has longer delivery periods.</a:t>
            </a:r>
            <a:br>
              <a:rPr lang="en-IN" sz="1600" dirty="0"/>
            </a:br>
            <a:endParaRPr lang="en-IN" sz="1600" dirty="0"/>
          </a:p>
        </p:txBody>
      </p:sp>
      <p:pic>
        <p:nvPicPr>
          <p:cNvPr id="4" name="Picture 3">
            <a:extLst>
              <a:ext uri="{FF2B5EF4-FFF2-40B4-BE49-F238E27FC236}">
                <a16:creationId xmlns:a16="http://schemas.microsoft.com/office/drawing/2014/main" id="{F9BF5CEC-D8ED-4CBF-BC10-6BF31A3DD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84" y="2276548"/>
            <a:ext cx="5082582" cy="3236356"/>
          </a:xfrm>
          <a:prstGeom prst="rect">
            <a:avLst/>
          </a:prstGeom>
        </p:spPr>
      </p:pic>
      <p:pic>
        <p:nvPicPr>
          <p:cNvPr id="6" name="Picture 5">
            <a:extLst>
              <a:ext uri="{FF2B5EF4-FFF2-40B4-BE49-F238E27FC236}">
                <a16:creationId xmlns:a16="http://schemas.microsoft.com/office/drawing/2014/main" id="{D5933F3A-868D-40BE-8B58-5BBF25319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417" y="2091017"/>
            <a:ext cx="4313183" cy="3607418"/>
          </a:xfrm>
          <a:prstGeom prst="rect">
            <a:avLst/>
          </a:prstGeom>
        </p:spPr>
      </p:pic>
    </p:spTree>
    <p:extLst>
      <p:ext uri="{BB962C8B-B14F-4D97-AF65-F5344CB8AC3E}">
        <p14:creationId xmlns:p14="http://schemas.microsoft.com/office/powerpoint/2010/main" val="2082446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4321-D46D-4610-AF45-5330436E570B}"/>
              </a:ext>
            </a:extLst>
          </p:cNvPr>
          <p:cNvSpPr>
            <a:spLocks noGrp="1"/>
          </p:cNvSpPr>
          <p:nvPr>
            <p:ph type="title"/>
          </p:nvPr>
        </p:nvSpPr>
        <p:spPr/>
        <p:txBody>
          <a:bodyPr>
            <a:normAutofit fontScale="90000"/>
          </a:bodyPr>
          <a:lstStyle/>
          <a:p>
            <a:r>
              <a:rPr lang="en-US" sz="1800" b="1" i="0" dirty="0">
                <a:solidFill>
                  <a:srgbClr val="000000"/>
                </a:solidFill>
                <a:effectLst/>
                <a:latin typeface="Bahnschrift SemiBold" panose="020B0502040204020203" pitchFamily="34" charset="0"/>
              </a:rPr>
              <a:t>From the analysis till now, I can say that the companies with highest retention and customer satisfaction rates are Amazon.in and Flipkart.com because their positives are line line with the buyer preferences and they are most likely to use this websites for purchases in future. Hence Amazon.in is the highest referable website to there friends and relatives.</a:t>
            </a:r>
            <a:br>
              <a:rPr lang="en-US" b="1" i="0" dirty="0">
                <a:solidFill>
                  <a:srgbClr val="000000"/>
                </a:solidFill>
                <a:effectLst/>
                <a:latin typeface="Helvetica Neue"/>
              </a:rPr>
            </a:br>
            <a:endParaRPr lang="en-IN" dirty="0"/>
          </a:p>
        </p:txBody>
      </p:sp>
      <p:pic>
        <p:nvPicPr>
          <p:cNvPr id="4" name="Picture 3">
            <a:extLst>
              <a:ext uri="{FF2B5EF4-FFF2-40B4-BE49-F238E27FC236}">
                <a16:creationId xmlns:a16="http://schemas.microsoft.com/office/drawing/2014/main" id="{E9A9CC19-D017-474F-8387-5421BC939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86" y="1859733"/>
            <a:ext cx="4516527" cy="3732683"/>
          </a:xfrm>
          <a:prstGeom prst="rect">
            <a:avLst/>
          </a:prstGeom>
        </p:spPr>
      </p:pic>
      <p:pic>
        <p:nvPicPr>
          <p:cNvPr id="6" name="Picture 5">
            <a:extLst>
              <a:ext uri="{FF2B5EF4-FFF2-40B4-BE49-F238E27FC236}">
                <a16:creationId xmlns:a16="http://schemas.microsoft.com/office/drawing/2014/main" id="{79D49AB6-A507-413A-AFEE-102977B6B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513" y="2272748"/>
            <a:ext cx="6727015" cy="3975652"/>
          </a:xfrm>
          <a:prstGeom prst="rect">
            <a:avLst/>
          </a:prstGeom>
        </p:spPr>
      </p:pic>
    </p:spTree>
    <p:extLst>
      <p:ext uri="{BB962C8B-B14F-4D97-AF65-F5344CB8AC3E}">
        <p14:creationId xmlns:p14="http://schemas.microsoft.com/office/powerpoint/2010/main" val="979880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58B7-E297-44D0-A9DD-9C1C46A26A3F}"/>
              </a:ext>
            </a:extLst>
          </p:cNvPr>
          <p:cNvSpPr>
            <a:spLocks noGrp="1"/>
          </p:cNvSpPr>
          <p:nvPr>
            <p:ph type="ctrTitle"/>
          </p:nvPr>
        </p:nvSpPr>
        <p:spPr>
          <a:xfrm>
            <a:off x="1507067" y="509473"/>
            <a:ext cx="7766936" cy="590457"/>
          </a:xfrm>
        </p:spPr>
        <p:txBody>
          <a:bodyPr/>
          <a:lstStyle/>
          <a:p>
            <a:pPr algn="l"/>
            <a:r>
              <a:rPr lang="en-US" dirty="0">
                <a:latin typeface="Bahnschrift SemiBold" panose="020B0502040204020203" pitchFamily="34" charset="0"/>
              </a:rPr>
              <a:t>THOUGHTS</a:t>
            </a:r>
            <a:endParaRPr lang="en-IN" dirty="0">
              <a:latin typeface="Bahnschrift SemiBold" panose="020B0502040204020203" pitchFamily="34" charset="0"/>
            </a:endParaRPr>
          </a:p>
        </p:txBody>
      </p:sp>
      <p:sp>
        <p:nvSpPr>
          <p:cNvPr id="3" name="Subtitle 2">
            <a:extLst>
              <a:ext uri="{FF2B5EF4-FFF2-40B4-BE49-F238E27FC236}">
                <a16:creationId xmlns:a16="http://schemas.microsoft.com/office/drawing/2014/main" id="{800F95A3-C190-4495-8E32-65E1DA822C0C}"/>
              </a:ext>
            </a:extLst>
          </p:cNvPr>
          <p:cNvSpPr>
            <a:spLocks noGrp="1"/>
          </p:cNvSpPr>
          <p:nvPr>
            <p:ph type="subTitle" idx="1"/>
          </p:nvPr>
        </p:nvSpPr>
        <p:spPr>
          <a:xfrm>
            <a:off x="1507067" y="1311965"/>
            <a:ext cx="7766936" cy="3835767"/>
          </a:xfrm>
        </p:spPr>
        <p:txBody>
          <a:bodyPr>
            <a:normAutofit/>
          </a:bodyPr>
          <a:lstStyle/>
          <a:p>
            <a:pPr algn="l"/>
            <a:r>
              <a:rPr lang="en-IN" sz="1800" dirty="0">
                <a:solidFill>
                  <a:schemeClr val="tx1"/>
                </a:solidFill>
                <a:latin typeface="Bahnschrift SemiBold" panose="020B0502040204020203" pitchFamily="34" charset="0"/>
              </a:rPr>
              <a:t>-Initially we assumed that customers recommend e-commerce websites to their friends, if they are satisfied with the service and they are frequently using the websites for online shopping.</a:t>
            </a:r>
            <a:br>
              <a:rPr lang="en-IN" sz="1800" dirty="0">
                <a:solidFill>
                  <a:schemeClr val="tx1"/>
                </a:solidFill>
                <a:latin typeface="Bahnschrift SemiBold" panose="020B0502040204020203" pitchFamily="34" charset="0"/>
              </a:rPr>
            </a:br>
            <a:r>
              <a:rPr lang="en-IN" sz="1800" dirty="0">
                <a:solidFill>
                  <a:schemeClr val="tx1"/>
                </a:solidFill>
                <a:latin typeface="Bahnschrift SemiBold" panose="020B0502040204020203" pitchFamily="34" charset="0"/>
              </a:rPr>
              <a:t>-In order to prove that the customer expectations on a e-commerce website should  influence the websites they recommend to their friends.</a:t>
            </a:r>
            <a:br>
              <a:rPr lang="en-IN" sz="1800" dirty="0">
                <a:solidFill>
                  <a:schemeClr val="tx1"/>
                </a:solidFill>
                <a:latin typeface="Bahnschrift SemiBold" panose="020B0502040204020203" pitchFamily="34" charset="0"/>
              </a:rPr>
            </a:br>
            <a:r>
              <a:rPr lang="en-IN" sz="1800" dirty="0">
                <a:solidFill>
                  <a:schemeClr val="tx1"/>
                </a:solidFill>
                <a:latin typeface="Bahnschrift SemiBold" panose="020B0502040204020203" pitchFamily="34" charset="0"/>
              </a:rPr>
              <a:t>-This implies that the websites recommended to their friends should meet the customer expectation and it is highly likely to be re-visited by the buyers for future purchases.</a:t>
            </a:r>
            <a:br>
              <a:rPr lang="en-IN" sz="1800" dirty="0">
                <a:solidFill>
                  <a:schemeClr val="tx1"/>
                </a:solidFill>
                <a:latin typeface="Bahnschrift SemiBold" panose="020B0502040204020203" pitchFamily="34" charset="0"/>
              </a:rPr>
            </a:br>
            <a:r>
              <a:rPr lang="en-IN" sz="1800" dirty="0">
                <a:solidFill>
                  <a:schemeClr val="tx1"/>
                </a:solidFill>
                <a:latin typeface="Bahnschrift SemiBold" panose="020B0502040204020203" pitchFamily="34" charset="0"/>
              </a:rPr>
              <a:t>-This hypothesis proves that the buyer who recommends a e-commerce site to a friend is the retained buyer of the respective e-commerce companies.</a:t>
            </a:r>
            <a:endParaRPr lang="en-IN" dirty="0"/>
          </a:p>
        </p:txBody>
      </p:sp>
    </p:spTree>
    <p:extLst>
      <p:ext uri="{BB962C8B-B14F-4D97-AF65-F5344CB8AC3E}">
        <p14:creationId xmlns:p14="http://schemas.microsoft.com/office/powerpoint/2010/main" val="251103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239F-60F5-4736-A858-5D8AE00C0EBA}"/>
              </a:ext>
            </a:extLst>
          </p:cNvPr>
          <p:cNvSpPr>
            <a:spLocks noGrp="1"/>
          </p:cNvSpPr>
          <p:nvPr>
            <p:ph type="ctrTitle"/>
          </p:nvPr>
        </p:nvSpPr>
        <p:spPr>
          <a:xfrm>
            <a:off x="1507067" y="450575"/>
            <a:ext cx="7133350" cy="1630016"/>
          </a:xfrm>
        </p:spPr>
        <p:txBody>
          <a:bodyPr/>
          <a:lstStyle/>
          <a:p>
            <a:pPr algn="l"/>
            <a:r>
              <a:rPr lang="en-US" sz="3200" i="0" dirty="0">
                <a:effectLst/>
              </a:rPr>
              <a:t>THE MAIN FACTORS THAT DRIVES CUSTOMER RETENTION ARE:</a:t>
            </a:r>
            <a:br>
              <a:rPr lang="en-US" b="1" i="0" dirty="0">
                <a:solidFill>
                  <a:srgbClr val="000000"/>
                </a:solidFill>
                <a:effectLst/>
                <a:latin typeface="Helvetica Neue"/>
              </a:rPr>
            </a:br>
            <a:endParaRPr lang="en-IN" dirty="0"/>
          </a:p>
        </p:txBody>
      </p:sp>
      <p:sp>
        <p:nvSpPr>
          <p:cNvPr id="3" name="Subtitle 2">
            <a:extLst>
              <a:ext uri="{FF2B5EF4-FFF2-40B4-BE49-F238E27FC236}">
                <a16:creationId xmlns:a16="http://schemas.microsoft.com/office/drawing/2014/main" id="{24632810-71E0-4C89-B141-16BB4FB184A8}"/>
              </a:ext>
            </a:extLst>
          </p:cNvPr>
          <p:cNvSpPr>
            <a:spLocks noGrp="1"/>
          </p:cNvSpPr>
          <p:nvPr>
            <p:ph type="subTitle" idx="1"/>
          </p:nvPr>
        </p:nvSpPr>
        <p:spPr>
          <a:xfrm>
            <a:off x="1507067" y="1311965"/>
            <a:ext cx="7766936" cy="3835767"/>
          </a:xfrm>
        </p:spPr>
        <p:txBody>
          <a:bodyPr>
            <a:noAutofit/>
          </a:bodyPr>
          <a:lstStyle/>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Easy to read and understandable content.</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Relevant information on all the products.</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Easier website design and navigation.</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User friendly Interface.</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Convenience in payment methods</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Trust and On time delivery.</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Better Customer Service.</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Secure and offers complete privacy to their customers.</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Discounts and Monetary Benefits.</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Wide range of options and product selections.</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Flexibility in their offers and services.</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Return and Replacement policies.</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Quality information on websites.</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Website Quality.</a:t>
            </a:r>
          </a:p>
          <a:p>
            <a:pPr marL="285750" indent="-285750" algn="l">
              <a:buFont typeface="Wingdings" panose="05000000000000000000" pitchFamily="2" charset="2"/>
              <a:buChar char="§"/>
            </a:pPr>
            <a:r>
              <a:rPr lang="en-US" sz="1400" b="0" i="0" dirty="0">
                <a:solidFill>
                  <a:schemeClr val="tx1"/>
                </a:solidFill>
                <a:effectLst/>
                <a:latin typeface="Bahnschrift SemiBold" panose="020B0502040204020203" pitchFamily="34" charset="0"/>
              </a:rPr>
              <a:t>Value for the money spent.</a:t>
            </a:r>
          </a:p>
          <a:p>
            <a:pPr marL="285750" indent="-285750" algn="l">
              <a:buFont typeface="Wingdings" panose="05000000000000000000" pitchFamily="2" charset="2"/>
              <a:buChar char="§"/>
            </a:pPr>
            <a:endParaRPr lang="en-US" sz="1400" b="0" i="0" dirty="0">
              <a:solidFill>
                <a:srgbClr val="000000"/>
              </a:solidFill>
              <a:effectLst/>
              <a:latin typeface="Bahnschrift Light" panose="020B0502040204020203" pitchFamily="34" charset="0"/>
            </a:endParaRPr>
          </a:p>
          <a:p>
            <a:pPr marL="285750" indent="-285750">
              <a:buFont typeface="Wingdings" panose="05000000000000000000" pitchFamily="2" charset="2"/>
              <a:buChar char="§"/>
            </a:pPr>
            <a:endParaRPr lang="en-IN" sz="1400" dirty="0">
              <a:latin typeface="Bahnschrift Light" panose="020B0502040204020203" pitchFamily="34" charset="0"/>
            </a:endParaRPr>
          </a:p>
        </p:txBody>
      </p:sp>
    </p:spTree>
    <p:extLst>
      <p:ext uri="{BB962C8B-B14F-4D97-AF65-F5344CB8AC3E}">
        <p14:creationId xmlns:p14="http://schemas.microsoft.com/office/powerpoint/2010/main" val="1962277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2302-2C1E-4130-BDBC-836A65CD831D}"/>
              </a:ext>
            </a:extLst>
          </p:cNvPr>
          <p:cNvSpPr>
            <a:spLocks noGrp="1"/>
          </p:cNvSpPr>
          <p:nvPr>
            <p:ph type="ctrTitle"/>
          </p:nvPr>
        </p:nvSpPr>
        <p:spPr>
          <a:xfrm>
            <a:off x="1507067" y="-3032"/>
            <a:ext cx="7766936" cy="1096899"/>
          </a:xfrm>
        </p:spPr>
        <p:txBody>
          <a:bodyPr/>
          <a:lstStyle/>
          <a:p>
            <a:pPr algn="l"/>
            <a:r>
              <a:rPr lang="en-US" dirty="0"/>
              <a:t>CONCLUSION</a:t>
            </a:r>
            <a:endParaRPr lang="en-IN" dirty="0"/>
          </a:p>
        </p:txBody>
      </p:sp>
      <p:sp>
        <p:nvSpPr>
          <p:cNvPr id="3" name="Subtitle 2">
            <a:extLst>
              <a:ext uri="{FF2B5EF4-FFF2-40B4-BE49-F238E27FC236}">
                <a16:creationId xmlns:a16="http://schemas.microsoft.com/office/drawing/2014/main" id="{E932985F-4B69-4E18-A729-EF175BC7D887}"/>
              </a:ext>
            </a:extLst>
          </p:cNvPr>
          <p:cNvSpPr>
            <a:spLocks noGrp="1"/>
          </p:cNvSpPr>
          <p:nvPr>
            <p:ph type="subTitle" idx="1"/>
          </p:nvPr>
        </p:nvSpPr>
        <p:spPr>
          <a:xfrm>
            <a:off x="1507067" y="1093867"/>
            <a:ext cx="7226116" cy="5015385"/>
          </a:xfrm>
        </p:spPr>
        <p:txBody>
          <a:bodyPr>
            <a:normAutofit fontScale="47500" lnSpcReduction="20000"/>
          </a:bodyPr>
          <a:lstStyle/>
          <a:p>
            <a:pPr algn="l"/>
            <a:r>
              <a:rPr lang="en-US" sz="2900" b="0" i="0" dirty="0">
                <a:solidFill>
                  <a:srgbClr val="000000"/>
                </a:solidFill>
                <a:effectLst/>
              </a:rPr>
              <a:t>To conclude, having the right customer retention strategy will keep your company grows if you know how to take advantage of it. Your customers will find their way back and continue buying stuff from you. At the end of the day, what you need to do is fulfilling your customers’ needs, listen to their complaints and provide professional solutions. If your customers feel like they are valued, they will become increasingly loyal to your brand. Customer satisfaction is important to win the customer back. There is lot of competition in e-commerce space of retailers hence company should focus in offering the best service.</a:t>
            </a:r>
          </a:p>
          <a:p>
            <a:pPr algn="l"/>
            <a:endParaRPr lang="en-US" sz="2900" dirty="0">
              <a:solidFill>
                <a:srgbClr val="000000"/>
              </a:solidFill>
            </a:endParaRPr>
          </a:p>
          <a:p>
            <a:pPr marL="285750" indent="-285750" algn="l">
              <a:buFont typeface="Wingdings" panose="05000000000000000000" pitchFamily="2" charset="2"/>
              <a:buChar char="§"/>
            </a:pPr>
            <a:r>
              <a:rPr lang="en-US" sz="2900" b="0" i="0" dirty="0">
                <a:solidFill>
                  <a:srgbClr val="000000"/>
                </a:solidFill>
                <a:effectLst/>
              </a:rPr>
              <a:t>From the above analysis, I can say that the companies with highest retention and customer satisfaction rates are Amazon.in and Flipkart.com because their positives are line line with the buyer preferences and they are most likely to use this websites for purchases in future.</a:t>
            </a:r>
          </a:p>
          <a:p>
            <a:pPr marL="285750" indent="-285750" algn="l">
              <a:buFont typeface="Wingdings" panose="05000000000000000000" pitchFamily="2" charset="2"/>
              <a:buChar char="§"/>
            </a:pPr>
            <a:r>
              <a:rPr lang="en-US" sz="2900" b="0" i="0" dirty="0">
                <a:solidFill>
                  <a:srgbClr val="000000"/>
                </a:solidFill>
                <a:effectLst/>
              </a:rPr>
              <a:t>Most user will recommend Amazon.in and Flipkart to their friends.</a:t>
            </a:r>
          </a:p>
          <a:p>
            <a:pPr marL="285750" indent="-285750" algn="l">
              <a:buFont typeface="Wingdings" panose="05000000000000000000" pitchFamily="2" charset="2"/>
              <a:buChar char="§"/>
            </a:pPr>
            <a:r>
              <a:rPr lang="en-US" sz="2900" b="0" i="0" dirty="0">
                <a:solidFill>
                  <a:srgbClr val="000000"/>
                </a:solidFill>
                <a:effectLst/>
              </a:rPr>
              <a:t>snapdeal.com is far behind as only 4.1% of the user will recommend it to their friends.</a:t>
            </a:r>
          </a:p>
          <a:p>
            <a:pPr marL="285750" indent="-285750" algn="l">
              <a:buFont typeface="Wingdings" panose="05000000000000000000" pitchFamily="2" charset="2"/>
              <a:buChar char="§"/>
            </a:pPr>
            <a:r>
              <a:rPr lang="en-US" sz="2900" b="0" i="0" dirty="0">
                <a:solidFill>
                  <a:srgbClr val="000000"/>
                </a:solidFill>
                <a:effectLst/>
              </a:rPr>
              <a:t>The company with moderate retention rate is Myntra.com.</a:t>
            </a:r>
          </a:p>
          <a:p>
            <a:pPr marL="285750" indent="-285750" algn="l">
              <a:buFont typeface="Wingdings" panose="05000000000000000000" pitchFamily="2" charset="2"/>
              <a:buChar char="§"/>
            </a:pPr>
            <a:r>
              <a:rPr lang="en-US" sz="2900" b="0" i="0" dirty="0">
                <a:solidFill>
                  <a:srgbClr val="000000"/>
                </a:solidFill>
                <a:effectLst/>
              </a:rPr>
              <a:t>Further, the company with very low retention rate and customer satisfaction is with Paytm and Snapdeal because most of the factors are not in line with the customer preferences and they are less likely to use this website again for online purchases or they will hardly refer to there friends.</a:t>
            </a:r>
          </a:p>
          <a:p>
            <a:pPr algn="l"/>
            <a:endParaRPr lang="en-IN" sz="1400" dirty="0">
              <a:latin typeface="Bahnschrift Light" panose="020B0502040204020203" pitchFamily="34" charset="0"/>
            </a:endParaRPr>
          </a:p>
        </p:txBody>
      </p:sp>
    </p:spTree>
    <p:extLst>
      <p:ext uri="{BB962C8B-B14F-4D97-AF65-F5344CB8AC3E}">
        <p14:creationId xmlns:p14="http://schemas.microsoft.com/office/powerpoint/2010/main" val="2033337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63A7-E9D7-4A17-AB88-B6924D2C3F9A}"/>
              </a:ext>
            </a:extLst>
          </p:cNvPr>
          <p:cNvSpPr>
            <a:spLocks noGrp="1"/>
          </p:cNvSpPr>
          <p:nvPr>
            <p:ph type="ctrTitle"/>
          </p:nvPr>
        </p:nvSpPr>
        <p:spPr>
          <a:xfrm>
            <a:off x="1507067" y="490331"/>
            <a:ext cx="7766936" cy="967408"/>
          </a:xfrm>
        </p:spPr>
        <p:txBody>
          <a:bodyPr/>
          <a:lstStyle/>
          <a:p>
            <a:pPr algn="l"/>
            <a:r>
              <a:rPr lang="en-US" dirty="0"/>
              <a:t>CONCLUSION </a:t>
            </a:r>
            <a:endParaRPr lang="en-IN" dirty="0"/>
          </a:p>
        </p:txBody>
      </p:sp>
      <p:sp>
        <p:nvSpPr>
          <p:cNvPr id="3" name="Subtitle 2">
            <a:extLst>
              <a:ext uri="{FF2B5EF4-FFF2-40B4-BE49-F238E27FC236}">
                <a16:creationId xmlns:a16="http://schemas.microsoft.com/office/drawing/2014/main" id="{198670CE-FA2E-4806-83AB-B45DA46764D8}"/>
              </a:ext>
            </a:extLst>
          </p:cNvPr>
          <p:cNvSpPr>
            <a:spLocks noGrp="1"/>
          </p:cNvSpPr>
          <p:nvPr>
            <p:ph type="subTitle" idx="1"/>
          </p:nvPr>
        </p:nvSpPr>
        <p:spPr>
          <a:xfrm>
            <a:off x="1258957" y="1457739"/>
            <a:ext cx="8256104" cy="4638262"/>
          </a:xfrm>
        </p:spPr>
        <p:txBody>
          <a:bodyPr>
            <a:normAutofit fontScale="25000" lnSpcReduction="20000"/>
          </a:bodyPr>
          <a:lstStyle/>
          <a:p>
            <a:pPr algn="l">
              <a:buFont typeface="Arial" panose="020B0604020202020204" pitchFamily="34" charset="0"/>
              <a:buChar char="•"/>
            </a:pPr>
            <a:r>
              <a:rPr lang="en-US" sz="6000" b="0" i="0" dirty="0">
                <a:solidFill>
                  <a:srgbClr val="000000"/>
                </a:solidFill>
                <a:effectLst/>
                <a:latin typeface="+mj-lt"/>
              </a:rPr>
              <a:t>Customer satisfaction plays a major role in retention, A company should first understand what customers expects while purchasing online (e-commerce) and build a better buying experience which will in turn retain the customer. An unforgettable experience is what drives customers to buy again and again.</a:t>
            </a:r>
          </a:p>
          <a:p>
            <a:pPr algn="l">
              <a:buFont typeface="Arial" panose="020B0604020202020204" pitchFamily="34" charset="0"/>
              <a:buChar char="•"/>
            </a:pPr>
            <a:r>
              <a:rPr lang="en-US" sz="6000" b="0" i="0" dirty="0">
                <a:solidFill>
                  <a:srgbClr val="000000"/>
                </a:solidFill>
                <a:effectLst/>
                <a:latin typeface="+mj-lt"/>
              </a:rPr>
              <a:t>The interface should be user friendly. There should be complete description of the product on the website or application and it should be efficient to use.</a:t>
            </a:r>
          </a:p>
          <a:p>
            <a:pPr algn="l">
              <a:buFont typeface="Arial" panose="020B0604020202020204" pitchFamily="34" charset="0"/>
              <a:buChar char="•"/>
            </a:pPr>
            <a:r>
              <a:rPr lang="en-US" sz="6000" b="0" i="0" dirty="0">
                <a:solidFill>
                  <a:srgbClr val="000000"/>
                </a:solidFill>
                <a:effectLst/>
                <a:latin typeface="+mj-lt"/>
              </a:rPr>
              <a:t>Company should win customer trust that their personal and financial details are secure with us and will not be used for any fraudulent activity.</a:t>
            </a:r>
          </a:p>
          <a:p>
            <a:pPr algn="l">
              <a:buFont typeface="Arial" panose="020B0604020202020204" pitchFamily="34" charset="0"/>
              <a:buChar char="•"/>
            </a:pPr>
            <a:r>
              <a:rPr lang="en-US" sz="6000" b="0" i="0" dirty="0">
                <a:solidFill>
                  <a:srgbClr val="000000"/>
                </a:solidFill>
                <a:effectLst/>
                <a:latin typeface="+mj-lt"/>
              </a:rPr>
              <a:t>One of the best way to retain the customer is to have a rewarding loyalty program. Customer should feel invested in the company and they will be happy that every purchase they are making will lead to more rewarding experience.</a:t>
            </a:r>
          </a:p>
          <a:p>
            <a:pPr algn="l">
              <a:buFont typeface="Arial" panose="020B0604020202020204" pitchFamily="34" charset="0"/>
              <a:buChar char="•"/>
            </a:pPr>
            <a:r>
              <a:rPr lang="en-US" sz="6000" b="0" i="0" dirty="0">
                <a:solidFill>
                  <a:srgbClr val="000000"/>
                </a:solidFill>
                <a:effectLst/>
                <a:latin typeface="+mj-lt"/>
              </a:rPr>
              <a:t>Any issue while browsing should be addressed. Customer may lose out on the deal if there is some glitches or technical issue with the website. The browsing should be quick especially during the sale or promotion period.</a:t>
            </a:r>
          </a:p>
          <a:p>
            <a:endParaRPr lang="en-IN" dirty="0"/>
          </a:p>
        </p:txBody>
      </p:sp>
    </p:spTree>
    <p:extLst>
      <p:ext uri="{BB962C8B-B14F-4D97-AF65-F5344CB8AC3E}">
        <p14:creationId xmlns:p14="http://schemas.microsoft.com/office/powerpoint/2010/main" val="3487517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1934-6B7F-4DC6-A397-CB88EE05CD4A}"/>
              </a:ext>
            </a:extLst>
          </p:cNvPr>
          <p:cNvSpPr>
            <a:spLocks noGrp="1"/>
          </p:cNvSpPr>
          <p:nvPr>
            <p:ph type="ctrTitle"/>
          </p:nvPr>
        </p:nvSpPr>
        <p:spPr>
          <a:xfrm>
            <a:off x="1507067" y="715618"/>
            <a:ext cx="7766936" cy="490330"/>
          </a:xfrm>
        </p:spPr>
        <p:txBody>
          <a:bodyPr/>
          <a:lstStyle/>
          <a:p>
            <a:pPr algn="l"/>
            <a:r>
              <a:rPr lang="en-US" sz="3200" b="0" i="0" u="none" strike="noStrike" baseline="0" dirty="0"/>
              <a:t>LIMITATIONS OF THIS WORK AND SCOPE FOR FUTURE WORK: </a:t>
            </a:r>
            <a:endParaRPr lang="en-IN" sz="3200" dirty="0"/>
          </a:p>
        </p:txBody>
      </p:sp>
      <p:sp>
        <p:nvSpPr>
          <p:cNvPr id="3" name="Subtitle 2">
            <a:extLst>
              <a:ext uri="{FF2B5EF4-FFF2-40B4-BE49-F238E27FC236}">
                <a16:creationId xmlns:a16="http://schemas.microsoft.com/office/drawing/2014/main" id="{72D7BD34-FAC5-4A23-B955-FA8DA300A544}"/>
              </a:ext>
            </a:extLst>
          </p:cNvPr>
          <p:cNvSpPr>
            <a:spLocks noGrp="1"/>
          </p:cNvSpPr>
          <p:nvPr>
            <p:ph type="subTitle" idx="1"/>
          </p:nvPr>
        </p:nvSpPr>
        <p:spPr>
          <a:xfrm>
            <a:off x="1507067" y="1828801"/>
            <a:ext cx="7766936" cy="3318932"/>
          </a:xfrm>
        </p:spPr>
        <p:txBody>
          <a:bodyPr>
            <a:noAutofit/>
          </a:bodyPr>
          <a:lstStyle/>
          <a:p>
            <a:pPr algn="l"/>
            <a:r>
              <a:rPr lang="en-US" sz="2000" b="0" i="0" u="none" strike="noStrike" baseline="0" dirty="0">
                <a:solidFill>
                  <a:schemeClr val="tx1"/>
                </a:solidFill>
                <a:latin typeface="Bahnschrift SemiBold" panose="020B0502040204020203" pitchFamily="34" charset="0"/>
              </a:rPr>
              <a:t>There is one major limitation to the analysis, due to the minimum data there are 50% more female surveyors when compared to male and this margin is huge. </a:t>
            </a:r>
          </a:p>
          <a:p>
            <a:pPr algn="l"/>
            <a:r>
              <a:rPr lang="en-US" sz="2000" b="0" i="0" u="none" strike="noStrike" baseline="0" dirty="0">
                <a:solidFill>
                  <a:schemeClr val="tx1"/>
                </a:solidFill>
                <a:latin typeface="Bahnschrift SemiBold" panose="020B0502040204020203" pitchFamily="34" charset="0"/>
              </a:rPr>
              <a:t>Further the data is very less to come to a sure conclusion on the retention rate. And if we are analyzing the retention, it would be fair to ask the surveyors the direct question on which websites are they are likely to buy from the websites in future. </a:t>
            </a:r>
            <a:endParaRPr lang="en-IN" sz="2000" dirty="0">
              <a:solidFill>
                <a:schemeClr val="tx1"/>
              </a:solidFill>
              <a:latin typeface="Bahnschrift SemiBold" panose="020B0502040204020203" pitchFamily="34" charset="0"/>
            </a:endParaRPr>
          </a:p>
        </p:txBody>
      </p:sp>
    </p:spTree>
    <p:extLst>
      <p:ext uri="{BB962C8B-B14F-4D97-AF65-F5344CB8AC3E}">
        <p14:creationId xmlns:p14="http://schemas.microsoft.com/office/powerpoint/2010/main" val="511394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6C99-DE1F-4659-9A15-94EDE584DD47}"/>
              </a:ext>
            </a:extLst>
          </p:cNvPr>
          <p:cNvSpPr>
            <a:spLocks noGrp="1"/>
          </p:cNvSpPr>
          <p:nvPr>
            <p:ph type="ctrTitle"/>
          </p:nvPr>
        </p:nvSpPr>
        <p:spPr>
          <a:xfrm>
            <a:off x="1507067" y="619820"/>
            <a:ext cx="7766936" cy="2491409"/>
          </a:xfrm>
        </p:spPr>
        <p:txBody>
          <a:bodyPr/>
          <a:lstStyle/>
          <a:p>
            <a:pPr algn="l"/>
            <a:r>
              <a:rPr lang="en-US" sz="2800" i="0" dirty="0">
                <a:solidFill>
                  <a:schemeClr val="tx1"/>
                </a:solidFill>
                <a:effectLst/>
                <a:latin typeface="Bahnschrift Light Condensed" panose="020B0502040204020203" pitchFamily="34" charset="0"/>
              </a:rPr>
              <a:t>If any E-commerce sites/application have a great deepen through the above mentioned points, the company will retain customers and it will help to grow the business because there will be lot of referrals awaiting.</a:t>
            </a:r>
            <a:br>
              <a:rPr lang="en-US" sz="2800" i="0" dirty="0">
                <a:solidFill>
                  <a:srgbClr val="000000"/>
                </a:solidFill>
                <a:effectLst/>
                <a:latin typeface="Bahnschrift Light" panose="020B0502040204020203" pitchFamily="34" charset="0"/>
              </a:rPr>
            </a:br>
            <a:endParaRPr lang="en-IN" sz="2800" dirty="0">
              <a:latin typeface="Bahnschrift Light" panose="020B0502040204020203" pitchFamily="34" charset="0"/>
            </a:endParaRPr>
          </a:p>
        </p:txBody>
      </p:sp>
      <p:sp>
        <p:nvSpPr>
          <p:cNvPr id="3" name="Subtitle 2">
            <a:extLst>
              <a:ext uri="{FF2B5EF4-FFF2-40B4-BE49-F238E27FC236}">
                <a16:creationId xmlns:a16="http://schemas.microsoft.com/office/drawing/2014/main" id="{DB48751F-F82E-4479-B1AB-368FA3883A10}"/>
              </a:ext>
            </a:extLst>
          </p:cNvPr>
          <p:cNvSpPr>
            <a:spLocks noGrp="1"/>
          </p:cNvSpPr>
          <p:nvPr>
            <p:ph type="subTitle" idx="1"/>
          </p:nvPr>
        </p:nvSpPr>
        <p:spPr/>
        <p:txBody>
          <a:bodyPr>
            <a:normAutofit/>
          </a:bodyPr>
          <a:lstStyle/>
          <a:p>
            <a:pPr algn="l"/>
            <a:r>
              <a:rPr lang="en-US" sz="4400" dirty="0">
                <a:solidFill>
                  <a:schemeClr val="tx1"/>
                </a:solidFill>
              </a:rPr>
              <a:t>THANK YOU FOR LISTENING!!!</a:t>
            </a:r>
            <a:endParaRPr lang="en-IN" sz="4400" dirty="0">
              <a:solidFill>
                <a:schemeClr val="tx1"/>
              </a:solidFill>
            </a:endParaRPr>
          </a:p>
        </p:txBody>
      </p:sp>
    </p:spTree>
    <p:extLst>
      <p:ext uri="{BB962C8B-B14F-4D97-AF65-F5344CB8AC3E}">
        <p14:creationId xmlns:p14="http://schemas.microsoft.com/office/powerpoint/2010/main" val="398597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A8831-3760-457D-ACA5-79ABF460A1BB}"/>
              </a:ext>
            </a:extLst>
          </p:cNvPr>
          <p:cNvSpPr>
            <a:spLocks noGrp="1"/>
          </p:cNvSpPr>
          <p:nvPr>
            <p:ph type="ctrTitle"/>
          </p:nvPr>
        </p:nvSpPr>
        <p:spPr>
          <a:xfrm>
            <a:off x="1507067" y="410818"/>
            <a:ext cx="7766936" cy="728869"/>
          </a:xfrm>
        </p:spPr>
        <p:txBody>
          <a:bodyPr/>
          <a:lstStyle/>
          <a:p>
            <a:pPr algn="l"/>
            <a:r>
              <a:rPr lang="en-US" dirty="0"/>
              <a:t>INTRODUCTION</a:t>
            </a:r>
            <a:endParaRPr lang="en-IN" dirty="0"/>
          </a:p>
        </p:txBody>
      </p:sp>
      <p:sp>
        <p:nvSpPr>
          <p:cNvPr id="3" name="Subtitle 2">
            <a:extLst>
              <a:ext uri="{FF2B5EF4-FFF2-40B4-BE49-F238E27FC236}">
                <a16:creationId xmlns:a16="http://schemas.microsoft.com/office/drawing/2014/main" id="{480C7769-2E81-41E6-95FC-02DD4C3E5EF5}"/>
              </a:ext>
            </a:extLst>
          </p:cNvPr>
          <p:cNvSpPr>
            <a:spLocks noGrp="1"/>
          </p:cNvSpPr>
          <p:nvPr>
            <p:ph type="subTitle" idx="1"/>
          </p:nvPr>
        </p:nvSpPr>
        <p:spPr>
          <a:xfrm>
            <a:off x="1507067" y="1431235"/>
            <a:ext cx="7766936" cy="3716497"/>
          </a:xfrm>
        </p:spPr>
        <p:txBody>
          <a:bodyPr>
            <a:normAutofit fontScale="55000" lnSpcReduction="20000"/>
          </a:bodyPr>
          <a:lstStyle/>
          <a:p>
            <a:pPr marL="571500" indent="-571500" algn="just">
              <a:buFont typeface="Wingdings" panose="05000000000000000000" pitchFamily="2" charset="2"/>
              <a:buChar char="§"/>
            </a:pPr>
            <a:r>
              <a:rPr lang="en-IN" sz="3800" dirty="0">
                <a:solidFill>
                  <a:schemeClr val="tx1"/>
                </a:solidFill>
                <a:latin typeface="Bahnschrift SemiBold" panose="020B0502040204020203" pitchFamily="34" charset="0"/>
              </a:rPr>
              <a:t>Through this slides we will be looking at the analysis made on the customer retention rate for Indian e-commerce companies.</a:t>
            </a:r>
          </a:p>
          <a:p>
            <a:pPr marL="571500" indent="-571500" algn="just">
              <a:buFont typeface="Wingdings" panose="05000000000000000000" pitchFamily="2" charset="2"/>
              <a:buChar char="§"/>
            </a:pPr>
            <a:endParaRPr lang="en-IN" sz="3800" dirty="0">
              <a:solidFill>
                <a:schemeClr val="tx1"/>
              </a:solidFill>
              <a:latin typeface="Bahnschrift SemiBold" panose="020B0502040204020203" pitchFamily="34" charset="0"/>
            </a:endParaRPr>
          </a:p>
          <a:p>
            <a:pPr marL="571500" indent="-571500" algn="just">
              <a:buFont typeface="Wingdings" panose="05000000000000000000" pitchFamily="2" charset="2"/>
              <a:buChar char="§"/>
            </a:pPr>
            <a:r>
              <a:rPr lang="en-IN" sz="3800" dirty="0">
                <a:solidFill>
                  <a:schemeClr val="tx1"/>
                </a:solidFill>
                <a:latin typeface="Bahnschrift SemiBold" panose="020B0502040204020203" pitchFamily="34" charset="0"/>
              </a:rPr>
              <a:t>We will be analysing the retention rate with the help of a survey answered by e-commerce customers on online retail companies and the factors that influence their purchase decision.</a:t>
            </a:r>
          </a:p>
          <a:p>
            <a:pPr marL="571500" indent="-571500" algn="just">
              <a:buFont typeface="Wingdings" panose="05000000000000000000" pitchFamily="2" charset="2"/>
              <a:buChar char="§"/>
            </a:pPr>
            <a:endParaRPr lang="en-IN" sz="3800" dirty="0">
              <a:solidFill>
                <a:schemeClr val="tx1"/>
              </a:solidFill>
              <a:latin typeface="Bahnschrift SemiBold" panose="020B0502040204020203" pitchFamily="34" charset="0"/>
            </a:endParaRPr>
          </a:p>
          <a:p>
            <a:pPr marL="571500" indent="-571500" algn="just">
              <a:buFont typeface="Wingdings" panose="05000000000000000000" pitchFamily="2" charset="2"/>
              <a:buChar char="§"/>
            </a:pPr>
            <a:r>
              <a:rPr lang="en-IN" sz="3800" dirty="0">
                <a:solidFill>
                  <a:schemeClr val="tx1"/>
                </a:solidFill>
                <a:latin typeface="Bahnschrift SemiBold" panose="020B0502040204020203" pitchFamily="34" charset="0"/>
              </a:rPr>
              <a:t>We will also be looking at the expectations of the customer on a good e-commerce website.</a:t>
            </a:r>
          </a:p>
          <a:p>
            <a:endParaRPr lang="en-IN" dirty="0"/>
          </a:p>
        </p:txBody>
      </p:sp>
    </p:spTree>
    <p:extLst>
      <p:ext uri="{BB962C8B-B14F-4D97-AF65-F5344CB8AC3E}">
        <p14:creationId xmlns:p14="http://schemas.microsoft.com/office/powerpoint/2010/main" val="4034127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6798-BEAD-4C36-8281-839FD31D7330}"/>
              </a:ext>
            </a:extLst>
          </p:cNvPr>
          <p:cNvSpPr>
            <a:spLocks noGrp="1"/>
          </p:cNvSpPr>
          <p:nvPr>
            <p:ph type="ctrTitle"/>
          </p:nvPr>
        </p:nvSpPr>
        <p:spPr>
          <a:xfrm>
            <a:off x="1507067" y="384314"/>
            <a:ext cx="7766936" cy="1669774"/>
          </a:xfrm>
        </p:spPr>
        <p:txBody>
          <a:bodyPr/>
          <a:lstStyle/>
          <a:p>
            <a:pPr algn="l"/>
            <a:r>
              <a:rPr lang="en-US" dirty="0"/>
              <a:t>WHAT IS CUSTOMER RETENTION?</a:t>
            </a:r>
            <a:endParaRPr lang="en-IN" dirty="0"/>
          </a:p>
        </p:txBody>
      </p:sp>
      <p:sp>
        <p:nvSpPr>
          <p:cNvPr id="3" name="Subtitle 2">
            <a:extLst>
              <a:ext uri="{FF2B5EF4-FFF2-40B4-BE49-F238E27FC236}">
                <a16:creationId xmlns:a16="http://schemas.microsoft.com/office/drawing/2014/main" id="{E20DA585-257E-426E-8B11-307927DAD1D6}"/>
              </a:ext>
            </a:extLst>
          </p:cNvPr>
          <p:cNvSpPr>
            <a:spLocks noGrp="1"/>
          </p:cNvSpPr>
          <p:nvPr>
            <p:ph type="subTitle" idx="1"/>
          </p:nvPr>
        </p:nvSpPr>
        <p:spPr>
          <a:xfrm>
            <a:off x="1507067" y="2199861"/>
            <a:ext cx="7766936" cy="2947871"/>
          </a:xfrm>
        </p:spPr>
        <p:txBody>
          <a:bodyPr>
            <a:normAutofit/>
          </a:bodyPr>
          <a:lstStyle/>
          <a:p>
            <a:pPr algn="l"/>
            <a:r>
              <a:rPr lang="en-US" b="0" i="0" dirty="0">
                <a:solidFill>
                  <a:schemeClr val="tx1"/>
                </a:solidFill>
                <a:effectLst/>
                <a:latin typeface="Bahnschrift SemiBold" panose="020B0502040204020203" pitchFamily="34" charset="0"/>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a:t>
            </a:r>
          </a:p>
          <a:p>
            <a:pPr algn="l"/>
            <a:endParaRPr lang="en-IN" dirty="0">
              <a:solidFill>
                <a:schemeClr val="tx1"/>
              </a:solidFill>
              <a:latin typeface="Bahnschrift SemiBold" panose="020B0502040204020203" pitchFamily="34" charset="0"/>
            </a:endParaRPr>
          </a:p>
        </p:txBody>
      </p:sp>
      <p:pic>
        <p:nvPicPr>
          <p:cNvPr id="5" name="Picture 4">
            <a:extLst>
              <a:ext uri="{FF2B5EF4-FFF2-40B4-BE49-F238E27FC236}">
                <a16:creationId xmlns:a16="http://schemas.microsoft.com/office/drawing/2014/main" id="{EA6F34EE-C421-488C-BA63-58D7A6BEA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091423"/>
            <a:ext cx="3265282" cy="2176855"/>
          </a:xfrm>
          <a:prstGeom prst="rect">
            <a:avLst/>
          </a:prstGeom>
        </p:spPr>
      </p:pic>
    </p:spTree>
    <p:extLst>
      <p:ext uri="{BB962C8B-B14F-4D97-AF65-F5344CB8AC3E}">
        <p14:creationId xmlns:p14="http://schemas.microsoft.com/office/powerpoint/2010/main" val="4129930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C804-BA07-4B0D-BC15-381C8556879E}"/>
              </a:ext>
            </a:extLst>
          </p:cNvPr>
          <p:cNvSpPr>
            <a:spLocks noGrp="1"/>
          </p:cNvSpPr>
          <p:nvPr>
            <p:ph type="ctrTitle"/>
          </p:nvPr>
        </p:nvSpPr>
        <p:spPr>
          <a:xfrm>
            <a:off x="1507067" y="304800"/>
            <a:ext cx="7766936" cy="1630017"/>
          </a:xfrm>
        </p:spPr>
        <p:txBody>
          <a:bodyPr/>
          <a:lstStyle/>
          <a:p>
            <a:pPr algn="l"/>
            <a:r>
              <a:rPr lang="en-US" dirty="0"/>
              <a:t>THE BENEFITS OF CUSTOMER RETENTION:</a:t>
            </a:r>
            <a:endParaRPr lang="en-IN" dirty="0"/>
          </a:p>
        </p:txBody>
      </p:sp>
      <p:sp>
        <p:nvSpPr>
          <p:cNvPr id="3" name="Subtitle 2">
            <a:extLst>
              <a:ext uri="{FF2B5EF4-FFF2-40B4-BE49-F238E27FC236}">
                <a16:creationId xmlns:a16="http://schemas.microsoft.com/office/drawing/2014/main" id="{C0966A8B-F9AE-4522-9ADE-8500E7D9E3B7}"/>
              </a:ext>
            </a:extLst>
          </p:cNvPr>
          <p:cNvSpPr>
            <a:spLocks noGrp="1"/>
          </p:cNvSpPr>
          <p:nvPr>
            <p:ph type="subTitle" idx="1"/>
          </p:nvPr>
        </p:nvSpPr>
        <p:spPr>
          <a:xfrm>
            <a:off x="1507067" y="2199861"/>
            <a:ext cx="7766936" cy="2947871"/>
          </a:xfrm>
        </p:spPr>
        <p:txBody>
          <a:bodyPr>
            <a:normAutofit/>
          </a:bodyPr>
          <a:lstStyle/>
          <a:p>
            <a:pPr marL="457200" indent="-457200" algn="l">
              <a:buFont typeface="Wingdings" panose="05000000000000000000" pitchFamily="2" charset="2"/>
              <a:buChar char="§"/>
            </a:pPr>
            <a:r>
              <a:rPr lang="en-US" b="0" i="0" dirty="0">
                <a:solidFill>
                  <a:schemeClr val="tx1"/>
                </a:solidFill>
                <a:effectLst/>
                <a:latin typeface="Bahnschrift SemiBold" panose="020B0502040204020203" pitchFamily="34" charset="0"/>
              </a:rPr>
              <a:t>Improve Conversion Rate.</a:t>
            </a:r>
          </a:p>
          <a:p>
            <a:pPr marL="457200" indent="-457200" algn="l">
              <a:buFont typeface="Wingdings" panose="05000000000000000000" pitchFamily="2" charset="2"/>
              <a:buChar char="§"/>
            </a:pPr>
            <a:r>
              <a:rPr lang="en-US" b="0" i="0" dirty="0">
                <a:solidFill>
                  <a:schemeClr val="tx1"/>
                </a:solidFill>
                <a:effectLst/>
                <a:latin typeface="Bahnschrift SemiBold" panose="020B0502040204020203" pitchFamily="34" charset="0"/>
              </a:rPr>
              <a:t>Old Customers Buy More.</a:t>
            </a:r>
          </a:p>
          <a:p>
            <a:pPr marL="457200" indent="-457200" algn="l">
              <a:buFont typeface="Wingdings" panose="05000000000000000000" pitchFamily="2" charset="2"/>
              <a:buChar char="§"/>
            </a:pPr>
            <a:r>
              <a:rPr lang="en-US" b="0" i="0" dirty="0">
                <a:solidFill>
                  <a:schemeClr val="tx1"/>
                </a:solidFill>
                <a:effectLst/>
                <a:latin typeface="Bahnschrift SemiBold" panose="020B0502040204020203" pitchFamily="34" charset="0"/>
              </a:rPr>
              <a:t>Reduce Marketing Cost.</a:t>
            </a:r>
          </a:p>
          <a:p>
            <a:pPr marL="457200" indent="-457200" algn="l">
              <a:buFont typeface="Wingdings" panose="05000000000000000000" pitchFamily="2" charset="2"/>
              <a:buChar char="§"/>
            </a:pPr>
            <a:r>
              <a:rPr lang="en-US" b="0" i="0" dirty="0">
                <a:solidFill>
                  <a:schemeClr val="tx1"/>
                </a:solidFill>
                <a:effectLst/>
                <a:latin typeface="Bahnschrift SemiBold" panose="020B0502040204020203" pitchFamily="34" charset="0"/>
              </a:rPr>
              <a:t>Get More Feedback From Engaged Customers.</a:t>
            </a:r>
          </a:p>
          <a:p>
            <a:pPr marL="457200" indent="-457200" algn="l">
              <a:buFont typeface="Wingdings" panose="05000000000000000000" pitchFamily="2" charset="2"/>
              <a:buChar char="§"/>
            </a:pPr>
            <a:r>
              <a:rPr lang="en-US" b="0" i="0" dirty="0">
                <a:solidFill>
                  <a:schemeClr val="tx1"/>
                </a:solidFill>
                <a:effectLst/>
                <a:latin typeface="Bahnschrift SemiBold" panose="020B0502040204020203" pitchFamily="34" charset="0"/>
              </a:rPr>
              <a:t>Word of Mouth – Referral Marketing.</a:t>
            </a:r>
          </a:p>
          <a:p>
            <a:endParaRPr lang="en-IN" sz="1400" dirty="0"/>
          </a:p>
        </p:txBody>
      </p:sp>
      <p:pic>
        <p:nvPicPr>
          <p:cNvPr id="5" name="Picture 4">
            <a:extLst>
              <a:ext uri="{FF2B5EF4-FFF2-40B4-BE49-F238E27FC236}">
                <a16:creationId xmlns:a16="http://schemas.microsoft.com/office/drawing/2014/main" id="{4D025975-705E-4422-B935-EC4917A8E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8509" y="4198661"/>
            <a:ext cx="2645494" cy="1898142"/>
          </a:xfrm>
          <a:prstGeom prst="rect">
            <a:avLst/>
          </a:prstGeom>
        </p:spPr>
      </p:pic>
    </p:spTree>
    <p:extLst>
      <p:ext uri="{BB962C8B-B14F-4D97-AF65-F5344CB8AC3E}">
        <p14:creationId xmlns:p14="http://schemas.microsoft.com/office/powerpoint/2010/main" val="321720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2034-8D2F-4578-93AB-30F9DB0F6479}"/>
              </a:ext>
            </a:extLst>
          </p:cNvPr>
          <p:cNvSpPr>
            <a:spLocks noGrp="1"/>
          </p:cNvSpPr>
          <p:nvPr>
            <p:ph type="ctrTitle"/>
          </p:nvPr>
        </p:nvSpPr>
        <p:spPr>
          <a:xfrm>
            <a:off x="1507067" y="569844"/>
            <a:ext cx="7766936" cy="874644"/>
          </a:xfrm>
        </p:spPr>
        <p:txBody>
          <a:bodyPr/>
          <a:lstStyle/>
          <a:p>
            <a:pPr algn="l"/>
            <a:r>
              <a:rPr lang="en-US" dirty="0"/>
              <a:t>DATA AND ASSUMPTIONS</a:t>
            </a:r>
            <a:endParaRPr lang="en-IN" dirty="0"/>
          </a:p>
        </p:txBody>
      </p:sp>
      <p:sp>
        <p:nvSpPr>
          <p:cNvPr id="3" name="Subtitle 2">
            <a:extLst>
              <a:ext uri="{FF2B5EF4-FFF2-40B4-BE49-F238E27FC236}">
                <a16:creationId xmlns:a16="http://schemas.microsoft.com/office/drawing/2014/main" id="{2EF5EACF-7584-4C11-963D-A7A6A641EA2A}"/>
              </a:ext>
            </a:extLst>
          </p:cNvPr>
          <p:cNvSpPr>
            <a:spLocks noGrp="1"/>
          </p:cNvSpPr>
          <p:nvPr>
            <p:ph type="subTitle" idx="1"/>
          </p:nvPr>
        </p:nvSpPr>
        <p:spPr>
          <a:xfrm>
            <a:off x="1507067" y="1444489"/>
            <a:ext cx="7766936" cy="3703244"/>
          </a:xfrm>
        </p:spPr>
        <p:txBody>
          <a:bodyPr>
            <a:noAutofit/>
          </a:bodyPr>
          <a:lstStyle/>
          <a:p>
            <a:pPr marL="285750" indent="-285750" algn="l">
              <a:buFont typeface="Wingdings" panose="05000000000000000000" pitchFamily="2" charset="2"/>
              <a:buChar char="§"/>
            </a:pPr>
            <a:r>
              <a:rPr lang="en-IN" dirty="0">
                <a:solidFill>
                  <a:schemeClr val="tx1"/>
                </a:solidFill>
                <a:latin typeface="Bahnschrift SemiBold" panose="020B0502040204020203" pitchFamily="34" charset="0"/>
              </a:rPr>
              <a:t>The gathered data contains 269 surveyors and 47 answers from each one of them</a:t>
            </a:r>
          </a:p>
          <a:p>
            <a:pPr marL="285750" indent="-285750" algn="l">
              <a:buFont typeface="Wingdings" panose="05000000000000000000" pitchFamily="2" charset="2"/>
              <a:buChar char="§"/>
            </a:pPr>
            <a:r>
              <a:rPr lang="en-IN" dirty="0">
                <a:solidFill>
                  <a:schemeClr val="tx1"/>
                </a:solidFill>
                <a:latin typeface="Bahnschrift SemiBold" panose="020B0502040204020203" pitchFamily="34" charset="0"/>
              </a:rPr>
              <a:t>We have asked questions and recorded answers on 4 major categories.</a:t>
            </a:r>
          </a:p>
          <a:p>
            <a:pPr marL="742950" lvl="1" indent="-285750" algn="l">
              <a:buFont typeface="Wingdings" panose="05000000000000000000" pitchFamily="2" charset="2"/>
              <a:buChar char="§"/>
            </a:pPr>
            <a:r>
              <a:rPr lang="en-IN" sz="1800" dirty="0">
                <a:solidFill>
                  <a:schemeClr val="tx1"/>
                </a:solidFill>
                <a:latin typeface="Bahnschrift SemiBold" panose="020B0502040204020203" pitchFamily="34" charset="0"/>
              </a:rPr>
              <a:t>The basic information of the population.</a:t>
            </a:r>
          </a:p>
          <a:p>
            <a:pPr marL="742950" lvl="1" indent="-285750" algn="l">
              <a:buFont typeface="Wingdings" panose="05000000000000000000" pitchFamily="2" charset="2"/>
              <a:buChar char="§"/>
            </a:pPr>
            <a:r>
              <a:rPr lang="en-IN" sz="1800" dirty="0">
                <a:solidFill>
                  <a:schemeClr val="tx1"/>
                </a:solidFill>
                <a:latin typeface="Bahnschrift SemiBold" panose="020B0502040204020203" pitchFamily="34" charset="0"/>
              </a:rPr>
              <a:t>How was the online purchase made.</a:t>
            </a:r>
          </a:p>
          <a:p>
            <a:pPr marL="742950" lvl="1" indent="-285750" algn="l">
              <a:buFont typeface="Wingdings" panose="05000000000000000000" pitchFamily="2" charset="2"/>
              <a:buChar char="§"/>
            </a:pPr>
            <a:r>
              <a:rPr lang="en-IN" sz="1800" dirty="0">
                <a:solidFill>
                  <a:schemeClr val="tx1"/>
                </a:solidFill>
                <a:latin typeface="Bahnschrift SemiBold" panose="020B0502040204020203" pitchFamily="34" charset="0"/>
              </a:rPr>
              <a:t>Important factors for making purchase decision and drives satisfaction.</a:t>
            </a:r>
          </a:p>
          <a:p>
            <a:pPr marL="742950" lvl="1" indent="-285750" algn="l">
              <a:buFont typeface="Wingdings" panose="05000000000000000000" pitchFamily="2" charset="2"/>
              <a:buChar char="§"/>
            </a:pPr>
            <a:r>
              <a:rPr lang="en-IN" sz="1800" dirty="0">
                <a:solidFill>
                  <a:schemeClr val="tx1"/>
                </a:solidFill>
                <a:latin typeface="Bahnschrift SemiBold" panose="020B0502040204020203" pitchFamily="34" charset="0"/>
              </a:rPr>
              <a:t>Which e-commerce sites satisfies the above factors to make purchase decision and drives satisfaction.</a:t>
            </a:r>
          </a:p>
          <a:p>
            <a:pPr marL="285750" indent="-285750" algn="l">
              <a:buFont typeface="Wingdings" panose="05000000000000000000" pitchFamily="2" charset="2"/>
              <a:buChar char="§"/>
            </a:pPr>
            <a:r>
              <a:rPr lang="en-US" dirty="0">
                <a:solidFill>
                  <a:schemeClr val="tx1"/>
                </a:solidFill>
                <a:latin typeface="Bahnschrift SemiBold" panose="020B0502040204020203" pitchFamily="34" charset="0"/>
              </a:rPr>
              <a:t>The Assumption for this analysis is that, when we recommend something to a friend, it is most likely that we are using it, we will be using it in future and we are satisfied with the service/experience we’ve received.</a:t>
            </a:r>
          </a:p>
          <a:p>
            <a:pPr marL="285750" indent="-285750" algn="l">
              <a:buFont typeface="Wingdings" panose="05000000000000000000" pitchFamily="2" charset="2"/>
              <a:buChar char="§"/>
            </a:pPr>
            <a:endParaRPr lang="en-IN" dirty="0">
              <a:latin typeface="Bahnschrift SemiBold" panose="020B0502040204020203" pitchFamily="34" charset="0"/>
            </a:endParaRPr>
          </a:p>
        </p:txBody>
      </p:sp>
    </p:spTree>
    <p:extLst>
      <p:ext uri="{BB962C8B-B14F-4D97-AF65-F5344CB8AC3E}">
        <p14:creationId xmlns:p14="http://schemas.microsoft.com/office/powerpoint/2010/main" val="391739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C651-0A87-4B5C-B71D-34F030CFB093}"/>
              </a:ext>
            </a:extLst>
          </p:cNvPr>
          <p:cNvSpPr>
            <a:spLocks noGrp="1"/>
          </p:cNvSpPr>
          <p:nvPr>
            <p:ph type="ctrTitle"/>
          </p:nvPr>
        </p:nvSpPr>
        <p:spPr>
          <a:xfrm>
            <a:off x="1507067" y="516836"/>
            <a:ext cx="7766936" cy="781878"/>
          </a:xfrm>
        </p:spPr>
        <p:txBody>
          <a:bodyPr/>
          <a:lstStyle/>
          <a:p>
            <a:pPr algn="l"/>
            <a:r>
              <a:rPr lang="en-US" dirty="0"/>
              <a:t>ANALYSIS</a:t>
            </a:r>
            <a:endParaRPr lang="en-IN" dirty="0"/>
          </a:p>
        </p:txBody>
      </p:sp>
      <p:sp>
        <p:nvSpPr>
          <p:cNvPr id="3" name="Subtitle 2">
            <a:extLst>
              <a:ext uri="{FF2B5EF4-FFF2-40B4-BE49-F238E27FC236}">
                <a16:creationId xmlns:a16="http://schemas.microsoft.com/office/drawing/2014/main" id="{4A1C73CA-6710-44C4-B930-9C0D78F02E65}"/>
              </a:ext>
            </a:extLst>
          </p:cNvPr>
          <p:cNvSpPr>
            <a:spLocks noGrp="1"/>
          </p:cNvSpPr>
          <p:nvPr>
            <p:ph type="subTitle" idx="1"/>
          </p:nvPr>
        </p:nvSpPr>
        <p:spPr>
          <a:xfrm>
            <a:off x="1507067" y="1298715"/>
            <a:ext cx="7766936" cy="781878"/>
          </a:xfrm>
        </p:spPr>
        <p:txBody>
          <a:bodyPr>
            <a:normAutofit/>
          </a:bodyPr>
          <a:lstStyle/>
          <a:p>
            <a:pPr marL="285750" indent="-285750" algn="l">
              <a:buFont typeface="Wingdings" panose="05000000000000000000" pitchFamily="2" charset="2"/>
              <a:buChar char="§"/>
            </a:pPr>
            <a:r>
              <a:rPr lang="en-US" dirty="0">
                <a:solidFill>
                  <a:schemeClr val="tx1"/>
                </a:solidFill>
                <a:latin typeface="Bahnschrift SemiBold" panose="020B0502040204020203" pitchFamily="34" charset="0"/>
              </a:rPr>
              <a:t>The Analysis is for the Indian e-commerce websites and the survey was randomly made from the buyers of different cities of India.</a:t>
            </a:r>
          </a:p>
          <a:p>
            <a:pPr marL="285750" indent="-285750" algn="l">
              <a:buFont typeface="Wingdings" panose="05000000000000000000" pitchFamily="2" charset="2"/>
              <a:buChar char="§"/>
            </a:pPr>
            <a:endParaRPr lang="en-IN" dirty="0">
              <a:solidFill>
                <a:schemeClr val="tx1"/>
              </a:solidFill>
              <a:latin typeface="Bahnschrift SemiBold" panose="020B0502040204020203" pitchFamily="34" charset="0"/>
            </a:endParaRPr>
          </a:p>
        </p:txBody>
      </p:sp>
      <p:pic>
        <p:nvPicPr>
          <p:cNvPr id="5" name="Picture 4">
            <a:extLst>
              <a:ext uri="{FF2B5EF4-FFF2-40B4-BE49-F238E27FC236}">
                <a16:creationId xmlns:a16="http://schemas.microsoft.com/office/drawing/2014/main" id="{5978D79D-F37C-4402-9FE3-260319A49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232" y="2194206"/>
            <a:ext cx="6308965" cy="3782524"/>
          </a:xfrm>
          <a:prstGeom prst="rect">
            <a:avLst/>
          </a:prstGeom>
        </p:spPr>
      </p:pic>
    </p:spTree>
    <p:extLst>
      <p:ext uri="{BB962C8B-B14F-4D97-AF65-F5344CB8AC3E}">
        <p14:creationId xmlns:p14="http://schemas.microsoft.com/office/powerpoint/2010/main" val="11835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8746-04F4-42CD-B44D-114710402B96}"/>
              </a:ext>
            </a:extLst>
          </p:cNvPr>
          <p:cNvSpPr>
            <a:spLocks noGrp="1"/>
          </p:cNvSpPr>
          <p:nvPr>
            <p:ph type="title"/>
          </p:nvPr>
        </p:nvSpPr>
        <p:spPr>
          <a:xfrm>
            <a:off x="677334" y="609599"/>
            <a:ext cx="8596668" cy="1616765"/>
          </a:xfrm>
        </p:spPr>
        <p:txBody>
          <a:bodyPr>
            <a:normAutofit/>
          </a:bodyPr>
          <a:lstStyle/>
          <a:p>
            <a:pPr marL="285750" indent="-285750">
              <a:buFont typeface="Wingdings" panose="05000000000000000000" pitchFamily="2" charset="2"/>
              <a:buChar char="§"/>
            </a:pPr>
            <a:r>
              <a:rPr lang="en-US" sz="1800" dirty="0">
                <a:solidFill>
                  <a:schemeClr val="tx1"/>
                </a:solidFill>
                <a:latin typeface="Bahnschrift SemiBold" panose="020B0502040204020203" pitchFamily="34" charset="0"/>
              </a:rPr>
              <a:t>The population data consists of surveys from both male and female buyers from all age ranges, which is used to determine the factors that influence the customer retention rate.</a:t>
            </a:r>
            <a:br>
              <a:rPr lang="en-US" sz="1100" dirty="0"/>
            </a:br>
            <a:endParaRPr lang="en-IN" sz="1800" dirty="0">
              <a:solidFill>
                <a:schemeClr val="tx1"/>
              </a:solidFill>
              <a:latin typeface="Bahnschrift SemiBold" panose="020B0502040204020203" pitchFamily="34" charset="0"/>
            </a:endParaRPr>
          </a:p>
        </p:txBody>
      </p:sp>
      <p:pic>
        <p:nvPicPr>
          <p:cNvPr id="4" name="Picture 3">
            <a:extLst>
              <a:ext uri="{FF2B5EF4-FFF2-40B4-BE49-F238E27FC236}">
                <a16:creationId xmlns:a16="http://schemas.microsoft.com/office/drawing/2014/main" id="{8ECB64BB-C067-47B7-A611-86855C327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466" y="1746460"/>
            <a:ext cx="7463326" cy="4217018"/>
          </a:xfrm>
          <a:prstGeom prst="rect">
            <a:avLst/>
          </a:prstGeom>
        </p:spPr>
      </p:pic>
    </p:spTree>
    <p:extLst>
      <p:ext uri="{BB962C8B-B14F-4D97-AF65-F5344CB8AC3E}">
        <p14:creationId xmlns:p14="http://schemas.microsoft.com/office/powerpoint/2010/main" val="262791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F172-EE83-4927-BC70-49D0E17D5B4C}"/>
              </a:ext>
            </a:extLst>
          </p:cNvPr>
          <p:cNvSpPr>
            <a:spLocks noGrp="1"/>
          </p:cNvSpPr>
          <p:nvPr>
            <p:ph type="title"/>
          </p:nvPr>
        </p:nvSpPr>
        <p:spPr>
          <a:xfrm>
            <a:off x="677334" y="609600"/>
            <a:ext cx="8596668" cy="1683026"/>
          </a:xfrm>
        </p:spPr>
        <p:txBody>
          <a:bodyPr>
            <a:normAutofit/>
          </a:bodyPr>
          <a:lstStyle/>
          <a:p>
            <a:r>
              <a:rPr lang="en-IN" sz="1400" dirty="0">
                <a:solidFill>
                  <a:schemeClr val="tx1"/>
                </a:solidFill>
                <a:latin typeface="Bahnschrift SemiBold" panose="020B0502040204020203" pitchFamily="34" charset="0"/>
              </a:rPr>
              <a:t>*Here, we are comparing the buyer’s expectation in any e-commerce website (Online Shopping Platform) with the actual companies which meet their expectations.</a:t>
            </a:r>
            <a:br>
              <a:rPr lang="en-IN" sz="1400" dirty="0">
                <a:solidFill>
                  <a:schemeClr val="tx1"/>
                </a:solidFill>
                <a:latin typeface="Bahnschrift SemiBold" panose="020B0502040204020203" pitchFamily="34" charset="0"/>
              </a:rPr>
            </a:br>
            <a:r>
              <a:rPr lang="en-IN" sz="1400" dirty="0">
                <a:solidFill>
                  <a:schemeClr val="tx1"/>
                </a:solidFill>
                <a:latin typeface="Bahnschrift SemiBold" panose="020B0502040204020203" pitchFamily="34" charset="0"/>
              </a:rPr>
              <a:t>*It is important for the companies to display all relevant information on listed products.</a:t>
            </a:r>
            <a:br>
              <a:rPr lang="en-IN" sz="1400" dirty="0">
                <a:solidFill>
                  <a:schemeClr val="tx1"/>
                </a:solidFill>
                <a:latin typeface="Bahnschrift SemiBold" panose="020B0502040204020203" pitchFamily="34" charset="0"/>
              </a:rPr>
            </a:br>
            <a:r>
              <a:rPr lang="en-IN" sz="1400" dirty="0">
                <a:solidFill>
                  <a:schemeClr val="tx1"/>
                </a:solidFill>
                <a:latin typeface="Bahnschrift SemiBold" panose="020B0502040204020203" pitchFamily="34" charset="0"/>
              </a:rPr>
              <a:t>*Most of the buyers believe Amazon and Flipkart provides this experience.</a:t>
            </a:r>
            <a:br>
              <a:rPr lang="en-IN" sz="1400" dirty="0">
                <a:solidFill>
                  <a:schemeClr val="tx1"/>
                </a:solidFill>
                <a:latin typeface="Bahnschrift SemiBold" panose="020B0502040204020203" pitchFamily="34" charset="0"/>
              </a:rPr>
            </a:br>
            <a:br>
              <a:rPr lang="en-IN" sz="1400" dirty="0">
                <a:solidFill>
                  <a:schemeClr val="tx1"/>
                </a:solidFill>
                <a:latin typeface="Bahnschrift SemiBold" panose="020B0502040204020203" pitchFamily="34" charset="0"/>
              </a:rPr>
            </a:br>
            <a:endParaRPr lang="en-IN" sz="1400" dirty="0">
              <a:solidFill>
                <a:schemeClr val="tx1"/>
              </a:solidFill>
              <a:latin typeface="Bahnschrift SemiBold" panose="020B0502040204020203" pitchFamily="34" charset="0"/>
            </a:endParaRPr>
          </a:p>
        </p:txBody>
      </p:sp>
      <p:pic>
        <p:nvPicPr>
          <p:cNvPr id="4" name="Picture 3">
            <a:extLst>
              <a:ext uri="{FF2B5EF4-FFF2-40B4-BE49-F238E27FC236}">
                <a16:creationId xmlns:a16="http://schemas.microsoft.com/office/drawing/2014/main" id="{9F25302D-3544-4419-A035-7C3DAB1CF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5" y="1630016"/>
            <a:ext cx="4810539" cy="3875627"/>
          </a:xfrm>
          <a:prstGeom prst="rect">
            <a:avLst/>
          </a:prstGeom>
        </p:spPr>
      </p:pic>
      <p:pic>
        <p:nvPicPr>
          <p:cNvPr id="6" name="Picture 5">
            <a:extLst>
              <a:ext uri="{FF2B5EF4-FFF2-40B4-BE49-F238E27FC236}">
                <a16:creationId xmlns:a16="http://schemas.microsoft.com/office/drawing/2014/main" id="{FE06BBCC-1041-4A63-A00A-4C208D96F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1357" y="1509012"/>
            <a:ext cx="4658226" cy="3892372"/>
          </a:xfrm>
          <a:prstGeom prst="rect">
            <a:avLst/>
          </a:prstGeom>
        </p:spPr>
      </p:pic>
    </p:spTree>
    <p:extLst>
      <p:ext uri="{BB962C8B-B14F-4D97-AF65-F5344CB8AC3E}">
        <p14:creationId xmlns:p14="http://schemas.microsoft.com/office/powerpoint/2010/main" val="13044047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287</TotalTime>
  <Words>2051</Words>
  <Application>Microsoft Office PowerPoint</Application>
  <PresentationFormat>Widescreen</PresentationFormat>
  <Paragraphs>88</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Bahnschrift Light</vt:lpstr>
      <vt:lpstr>Bahnschrift Light Condensed</vt:lpstr>
      <vt:lpstr>Bahnschrift SemiBold</vt:lpstr>
      <vt:lpstr>Helvetica Neue</vt:lpstr>
      <vt:lpstr>Trebuchet MS</vt:lpstr>
      <vt:lpstr>Wingdings</vt:lpstr>
      <vt:lpstr>Wingdings 3</vt:lpstr>
      <vt:lpstr>Facet</vt:lpstr>
      <vt:lpstr>CUSTOMER RETENTION ANALYSIS</vt:lpstr>
      <vt:lpstr>CONTENTS</vt:lpstr>
      <vt:lpstr>INTRODUCTION</vt:lpstr>
      <vt:lpstr>WHAT IS CUSTOMER RETENTION?</vt:lpstr>
      <vt:lpstr>THE BENEFITS OF CUSTOMER RETENTION:</vt:lpstr>
      <vt:lpstr>DATA AND ASSUMPTIONS</vt:lpstr>
      <vt:lpstr>ANALYSIS</vt:lpstr>
      <vt:lpstr>The population data consists of surveys from both male and female buyers from all age ranges, which is used to determine the factors that influence the customer retention rate. </vt:lpstr>
      <vt:lpstr>*Here, we are comparing the buyer’s expectation in any e-commerce website (Online Shopping Platform) with the actual companies which meet their expectations. *It is important for the companies to display all relevant information on listed products. *Most of the buyers believe Amazon and Flipkart provides this experience.  </vt:lpstr>
      <vt:lpstr>-Most of the buyers believe that the content on a e-commerce website must be easy to read and understand. -Here the expectations of the buyer is met by almost all the company, however the majority population mentioned Flipkart and Amazon.</vt:lpstr>
      <vt:lpstr>-Buyers believe that the user satisfaction cannot exist without trust in an e-commerce website.  -Here we can clearly see from the above graphs, Amazon tops the list for the trust they have gained among the buyers.  </vt:lpstr>
      <vt:lpstr>-Buyers trust that online retail store will fulfill its part of the transaction at the stipulated time, which is delivering products on time. -Buyers believe that Amazon and Flipkart deliver the order faster than other e-commerce website.  </vt:lpstr>
      <vt:lpstr>-Buyer’s prefer to have availability of online assistance through multiple channels in order to buy with confidence. -When it comes to availability of online assistance to multiple channels, Flipkart and Amazon tops the list.  </vt:lpstr>
      <vt:lpstr>-Availability of more options in communication channels for customer support is very important and most of the buyers agree to it because Customer service is the support you offer your customers — both before and after they buy and use your products or services — that helps them have an easy and enjoyable experience with you. Offering amazing customer service is important if you want to retain customers and grow your business. -Offering multiple payment options can scale-up your conversion by a significant margin and improve customer satisfaction. The more options you provide, the more comfortable users will feel during checkout. When you accept more customers' preferred payment method you will make more sales. We live in a culture of convenience where people don't have the patience for inefficiencies, no matter how small they may seem. A customer will be more likely to shop at your websites if they have more options. Here when it comes to Availability of several payment options,Flipkart.com and Amazon.in is having the highest no of payment options.  </vt:lpstr>
      <vt:lpstr>-Most important part according to the buyer is that a e-commerce website should be able to provide complete privacy to its buyers in-order to shop with confidence. -We can clearly see that most of the buyers agree that Amazon and Flipkart are able to provide complete privacy to its buyers.  </vt:lpstr>
      <vt:lpstr>-Buyers believe that a visually appealing website is necessary and it gives a sense of satisfaction when the quality of website is good. -Even when it comes to visually appealing and good quality website, most of the buyers voted for Amazon and Flipkart.  </vt:lpstr>
      <vt:lpstr>-Buyers believe that ease of navigation is important in a e-commerce website. -Most of the people voted for Amazon.in, Flipkart.com, Paytm.com, Myntra.com and Snapdeal.com that their websites are easy to use.   </vt:lpstr>
      <vt:lpstr>-Buyers agree that a good e-commerce website should offer a wide variety of products over the categories. -As per the answers from the buyers, Amazon and Flipkart are topping the list for offering wide variety of products.   </vt:lpstr>
      <vt:lpstr>THE E-COMMERCE SITES –DRAWBACKS Buyers agree that the e-commerce sites should offer good processing speed for a better buyer experience, which makes customers to buy from them again. However, the highest number of buyers voted that the sites like Myntra and Paytm fail to offer the same. </vt:lpstr>
      <vt:lpstr>-Buyers believed that having convenient payment methods are necessary in a e-commerce website. As we can see most of the buyers voted that Snapdeal and Amazon provided limited payment modes. </vt:lpstr>
      <vt:lpstr>-From the below analysis, we can say that the comparisons between companies that offered quicker delivery of the products and the companies that had longer delivery periods according to the buyers, who believed that receiving the products on time/faster was required to make a purchase decision. Here Paytm and Snapdeal has longer delivery periods. </vt:lpstr>
      <vt:lpstr>From the analysis till now, I can say that the companies with highest retention and customer satisfaction rates are Amazon.in and Flipkart.com because their positives are line line with the buyer preferences and they are most likely to use this websites for purchases in future. Hence Amazon.in is the highest referable website to there friends and relatives. </vt:lpstr>
      <vt:lpstr>THOUGHTS</vt:lpstr>
      <vt:lpstr>THE MAIN FACTORS THAT DRIVES CUSTOMER RETENTION ARE: </vt:lpstr>
      <vt:lpstr>CONCLUSION</vt:lpstr>
      <vt:lpstr>CONCLUSION </vt:lpstr>
      <vt:lpstr>LIMITATIONS OF THIS WORK AND SCOPE FOR FUTURE WORK: </vt:lpstr>
      <vt:lpstr>If any E-commerce sites/application have a great deepen through the above mentioned points, the company will retain customers and it will help to grow the business because there will be lot of referrals awaiting.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ANALYSIS</dc:title>
  <dc:creator>Subhajit Das</dc:creator>
  <cp:lastModifiedBy>Amit Kumar</cp:lastModifiedBy>
  <cp:revision>12</cp:revision>
  <dcterms:created xsi:type="dcterms:W3CDTF">2021-09-15T19:00:29Z</dcterms:created>
  <dcterms:modified xsi:type="dcterms:W3CDTF">2023-01-11T08:09:02Z</dcterms:modified>
</cp:coreProperties>
</file>