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62" r:id="rId3"/>
    <p:sldId id="257" r:id="rId4"/>
    <p:sldId id="258" r:id="rId5"/>
    <p:sldId id="259" r:id="rId6"/>
    <p:sldId id="260" r:id="rId7"/>
    <p:sldId id="261" r:id="rId8"/>
    <p:sldId id="263" r:id="rId9"/>
    <p:sldId id="265" r:id="rId10"/>
    <p:sldId id="266" r:id="rId11"/>
    <p:sldId id="319" r:id="rId12"/>
    <p:sldId id="267" r:id="rId13"/>
    <p:sldId id="268" r:id="rId14"/>
    <p:sldId id="277" r:id="rId15"/>
    <p:sldId id="278" r:id="rId16"/>
    <p:sldId id="320" r:id="rId17"/>
    <p:sldId id="299" r:id="rId18"/>
    <p:sldId id="301" r:id="rId19"/>
    <p:sldId id="302" r:id="rId20"/>
    <p:sldId id="321" r:id="rId21"/>
    <p:sldId id="322" r:id="rId22"/>
    <p:sldId id="314" r:id="rId23"/>
    <p:sldId id="316" r:id="rId24"/>
    <p:sldId id="317" r:id="rId25"/>
    <p:sldId id="318" r:id="rId26"/>
    <p:sldId id="31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5106D8-DE5E-4791-9847-CE682CAE5A24}" v="9" dt="2022-11-26T06:50:02.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67" d="100"/>
          <a:sy n="67"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25898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2C3D2-CC74-4A06-8335-FFD225C48D83}"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39548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504506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5F58D-4C3B-4822-A6A7-C135E4DDFBD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95227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99186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82C3D2-CC74-4A06-8335-FFD225C48D83}" type="datetimeFigureOut">
              <a:rPr lang="en-IN" smtClean="0"/>
              <a:t>21-01-2023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180361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82C3D2-CC74-4A06-8335-FFD225C48D83}" type="datetimeFigureOut">
              <a:rPr lang="en-IN" smtClean="0"/>
              <a:t>21-01-2023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642279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123562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85932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7098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400078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82C3D2-CC74-4A06-8335-FFD225C48D83}"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6024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82C3D2-CC74-4A06-8335-FFD225C48D83}" type="datetimeFigureOut">
              <a:rPr lang="en-IN" smtClean="0"/>
              <a:t>21-01-2023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53055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428097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5696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18075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2C3D2-CC74-4A06-8335-FFD225C48D83}"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86470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82C3D2-CC74-4A06-8335-FFD225C48D83}" type="datetimeFigureOut">
              <a:rPr lang="en-IN" smtClean="0"/>
              <a:t>21-01-2023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45F58D-4C3B-4822-A6A7-C135E4DDFBDD}" type="slidenum">
              <a:rPr lang="en-IN" smtClean="0"/>
              <a:t>‹#›</a:t>
            </a:fld>
            <a:endParaRPr lang="en-IN"/>
          </a:p>
        </p:txBody>
      </p:sp>
    </p:spTree>
    <p:extLst>
      <p:ext uri="{BB962C8B-B14F-4D97-AF65-F5344CB8AC3E}">
        <p14:creationId xmlns:p14="http://schemas.microsoft.com/office/powerpoint/2010/main" val="3537909399"/>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57B74C-B438-74F0-B9DA-C56F21C26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951" y="1515800"/>
            <a:ext cx="7287208" cy="3839971"/>
          </a:xfrm>
          <a:prstGeom prst="rect">
            <a:avLst/>
          </a:prstGeom>
        </p:spPr>
      </p:pic>
      <p:sp>
        <p:nvSpPr>
          <p:cNvPr id="9" name="TextBox 8">
            <a:extLst>
              <a:ext uri="{FF2B5EF4-FFF2-40B4-BE49-F238E27FC236}">
                <a16:creationId xmlns:a16="http://schemas.microsoft.com/office/drawing/2014/main" id="{1FB8A8CB-8AC5-14DC-B235-AB4C7212B09B}"/>
              </a:ext>
            </a:extLst>
          </p:cNvPr>
          <p:cNvSpPr txBox="1"/>
          <p:nvPr/>
        </p:nvSpPr>
        <p:spPr>
          <a:xfrm>
            <a:off x="3533314" y="758076"/>
            <a:ext cx="4589756" cy="646331"/>
          </a:xfrm>
          <a:prstGeom prst="rect">
            <a:avLst/>
          </a:prstGeom>
          <a:solidFill>
            <a:schemeClr val="bg2">
              <a:lumMod val="40000"/>
              <a:lumOff val="60000"/>
            </a:schemeClr>
          </a:solidFill>
        </p:spPr>
        <p:txBody>
          <a:bodyPr wrap="square" rtlCol="0">
            <a:spAutoFit/>
          </a:bodyPr>
          <a:lstStyle/>
          <a:p>
            <a:pPr algn="ctr"/>
            <a:r>
              <a:rPr lang="en-IN" sz="3600" dirty="0">
                <a:solidFill>
                  <a:schemeClr val="bg1"/>
                </a:solidFill>
                <a:latin typeface="Blackadder ITC" panose="04020505051007020D02" pitchFamily="82" charset="0"/>
                <a:cs typeface="Times New Roman" panose="02020603050405020304" pitchFamily="18" charset="0"/>
              </a:rPr>
              <a:t>Housing Price Prediction</a:t>
            </a:r>
          </a:p>
        </p:txBody>
      </p:sp>
      <p:sp>
        <p:nvSpPr>
          <p:cNvPr id="11" name="TextBox 10">
            <a:extLst>
              <a:ext uri="{FF2B5EF4-FFF2-40B4-BE49-F238E27FC236}">
                <a16:creationId xmlns:a16="http://schemas.microsoft.com/office/drawing/2014/main" id="{270BEDBC-2962-DE5C-FAC3-DE0CE8621014}"/>
              </a:ext>
            </a:extLst>
          </p:cNvPr>
          <p:cNvSpPr txBox="1"/>
          <p:nvPr/>
        </p:nvSpPr>
        <p:spPr>
          <a:xfrm>
            <a:off x="6436310" y="5776758"/>
            <a:ext cx="4793942" cy="646331"/>
          </a:xfrm>
          <a:prstGeom prst="rect">
            <a:avLst/>
          </a:prstGeom>
          <a:solidFill>
            <a:schemeClr val="bg2">
              <a:lumMod val="60000"/>
              <a:lumOff val="40000"/>
            </a:schemeClr>
          </a:solidFill>
        </p:spPr>
        <p:txBody>
          <a:bodyPr wrap="square" rtlCol="0">
            <a:spAutoFit/>
          </a:bodyPr>
          <a:lstStyle/>
          <a:p>
            <a:r>
              <a:rPr lang="en-IN" sz="3600" dirty="0">
                <a:solidFill>
                  <a:schemeClr val="bg1"/>
                </a:solidFill>
                <a:latin typeface="Blackadder ITC" panose="04020505051007020D02" pitchFamily="82" charset="0"/>
              </a:rPr>
              <a:t>Presented by: Deepika</a:t>
            </a:r>
          </a:p>
        </p:txBody>
      </p:sp>
    </p:spTree>
    <p:extLst>
      <p:ext uri="{BB962C8B-B14F-4D97-AF65-F5344CB8AC3E}">
        <p14:creationId xmlns:p14="http://schemas.microsoft.com/office/powerpoint/2010/main" val="38183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D81A-9CE6-1647-AE12-7C84AB197EE6}"/>
              </a:ext>
            </a:extLst>
          </p:cNvPr>
          <p:cNvSpPr>
            <a:spLocks noGrp="1"/>
          </p:cNvSpPr>
          <p:nvPr>
            <p:ph type="title"/>
          </p:nvPr>
        </p:nvSpPr>
        <p:spPr>
          <a:xfrm>
            <a:off x="838200" y="381740"/>
            <a:ext cx="10515600" cy="568171"/>
          </a:xfrm>
          <a:solidFill>
            <a:schemeClr val="bg2">
              <a:lumMod val="40000"/>
              <a:lumOff val="60000"/>
            </a:schemeClr>
          </a:solidFill>
        </p:spPr>
        <p:txBody>
          <a:bodyPr>
            <a:noAutofit/>
          </a:bodyPr>
          <a:lstStyle/>
          <a:p>
            <a:pPr algn="ctr"/>
            <a:r>
              <a:rPr lang="en-US" sz="3600" dirty="0">
                <a:solidFill>
                  <a:schemeClr val="bg1"/>
                </a:solidFill>
                <a:latin typeface="Blackadder ITC" panose="04020505051007020D02" pitchFamily="82" charset="0"/>
              </a:rPr>
              <a:t>Exploratory Data Analysis (EDA) Steps</a:t>
            </a: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37C5566-C5DC-EBD5-779A-B6F5E3E391E5}"/>
              </a:ext>
            </a:extLst>
          </p:cNvPr>
          <p:cNvSpPr>
            <a:spLocks noGrp="1"/>
          </p:cNvSpPr>
          <p:nvPr>
            <p:ph idx="1"/>
          </p:nvPr>
        </p:nvSpPr>
        <p:spPr>
          <a:xfrm>
            <a:off x="838199" y="1381740"/>
            <a:ext cx="10515601" cy="4507451"/>
          </a:xfrm>
        </p:spPr>
        <p:txBody>
          <a:bodyPr>
            <a:no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All these steps were performed to both train and test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To visualize the data, I have separated categorical and numerical variables based on their types. That is categorical types as Nominal and Ordinal, numerical types as Continuous and Discrete.</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75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7063-0925-016D-C3B8-0CE7B94349D1}"/>
              </a:ext>
            </a:extLst>
          </p:cNvPr>
          <p:cNvSpPr>
            <a:spLocks noGrp="1"/>
          </p:cNvSpPr>
          <p:nvPr>
            <p:ph type="title"/>
          </p:nvPr>
        </p:nvSpPr>
        <p:spPr>
          <a:xfrm>
            <a:off x="1514475" y="452718"/>
            <a:ext cx="8536359" cy="804582"/>
          </a:xfrm>
          <a:solidFill>
            <a:schemeClr val="bg2">
              <a:lumMod val="40000"/>
              <a:lumOff val="60000"/>
            </a:schemeClr>
          </a:solidFill>
        </p:spPr>
        <p:txBody>
          <a:bodyPr/>
          <a:lstStyle/>
          <a:p>
            <a:pPr algn="ctr"/>
            <a:r>
              <a:rPr lang="en-US" b="1" i="0" dirty="0">
                <a:solidFill>
                  <a:srgbClr val="000000"/>
                </a:solidFill>
                <a:effectLst/>
                <a:latin typeface="Blackadder ITC" panose="04020505051007020D02" pitchFamily="82" charset="0"/>
              </a:rPr>
              <a:t>Map for checking the correlation:</a:t>
            </a:r>
            <a:br>
              <a:rPr lang="en-US" b="1" i="0" dirty="0">
                <a:solidFill>
                  <a:srgbClr val="000000"/>
                </a:solidFill>
                <a:effectLst/>
                <a:latin typeface="Helvetica Neue"/>
              </a:rPr>
            </a:br>
            <a:endParaRPr lang="en-IN" dirty="0"/>
          </a:p>
        </p:txBody>
      </p:sp>
      <p:pic>
        <p:nvPicPr>
          <p:cNvPr id="4" name="Picture 3">
            <a:extLst>
              <a:ext uri="{FF2B5EF4-FFF2-40B4-BE49-F238E27FC236}">
                <a16:creationId xmlns:a16="http://schemas.microsoft.com/office/drawing/2014/main" id="{59B6259D-DED1-CBAE-A1CD-B1E4F4E8CBEC}"/>
              </a:ext>
            </a:extLst>
          </p:cNvPr>
          <p:cNvPicPr>
            <a:picLocks noChangeAspect="1"/>
          </p:cNvPicPr>
          <p:nvPr/>
        </p:nvPicPr>
        <p:blipFill>
          <a:blip r:embed="rId2"/>
          <a:stretch>
            <a:fillRect/>
          </a:stretch>
        </p:blipFill>
        <p:spPr>
          <a:xfrm>
            <a:off x="2409824" y="1781068"/>
            <a:ext cx="7724775" cy="4624213"/>
          </a:xfrm>
          <a:prstGeom prst="rect">
            <a:avLst/>
          </a:prstGeom>
        </p:spPr>
      </p:pic>
    </p:spTree>
    <p:extLst>
      <p:ext uri="{BB962C8B-B14F-4D97-AF65-F5344CB8AC3E}">
        <p14:creationId xmlns:p14="http://schemas.microsoft.com/office/powerpoint/2010/main" val="194781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5502-2840-2970-56EC-B26A9D1558BF}"/>
              </a:ext>
            </a:extLst>
          </p:cNvPr>
          <p:cNvSpPr>
            <a:spLocks noGrp="1"/>
          </p:cNvSpPr>
          <p:nvPr>
            <p:ph type="title"/>
          </p:nvPr>
        </p:nvSpPr>
        <p:spPr>
          <a:xfrm>
            <a:off x="838200" y="390617"/>
            <a:ext cx="10515600" cy="636649"/>
          </a:xfrm>
          <a:solidFill>
            <a:schemeClr val="bg2">
              <a:lumMod val="40000"/>
              <a:lumOff val="60000"/>
            </a:schemeClr>
          </a:solidFill>
        </p:spPr>
        <p:txBody>
          <a:bodyPr>
            <a:noAutofit/>
          </a:bodyPr>
          <a:lstStyle/>
          <a:p>
            <a:pPr algn="ctr"/>
            <a:r>
              <a:rPr lang="en-US" sz="3600" dirty="0">
                <a:solidFill>
                  <a:schemeClr val="bg1"/>
                </a:solidFill>
                <a:latin typeface="Blackadder ITC" panose="04020505051007020D02" pitchFamily="82" charset="0"/>
              </a:rPr>
              <a:t>Visualizing Discrete Variables vs Sale Price</a:t>
            </a:r>
            <a:br>
              <a:rPr lang="en-US" sz="1400" b="1" i="0" dirty="0">
                <a:solidFill>
                  <a:srgbClr val="000000"/>
                </a:solidFill>
                <a:effectLst/>
                <a:latin typeface="Helvetica Neue"/>
              </a:rPr>
            </a:br>
            <a:br>
              <a:rPr lang="en-US" sz="3600" dirty="0">
                <a:solidFill>
                  <a:schemeClr val="bg1"/>
                </a:solidFill>
                <a:latin typeface="Blackadder ITC" panose="04020505051007020D02" pitchFamily="82" charset="0"/>
              </a:rPr>
            </a:b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6" name="image7.jpeg">
            <a:extLst>
              <a:ext uri="{FF2B5EF4-FFF2-40B4-BE49-F238E27FC236}">
                <a16:creationId xmlns:a16="http://schemas.microsoft.com/office/drawing/2014/main" id="{FC5E62D7-EE38-CCE7-DFAC-F713ECDD2575}"/>
              </a:ext>
            </a:extLst>
          </p:cNvPr>
          <p:cNvPicPr>
            <a:picLocks noGrp="1" noChangeAspect="1"/>
          </p:cNvPicPr>
          <p:nvPr>
            <p:ph idx="1"/>
          </p:nvPr>
        </p:nvPicPr>
        <p:blipFill>
          <a:blip r:embed="rId2" cstate="print"/>
          <a:stretch>
            <a:fillRect/>
          </a:stretch>
        </p:blipFill>
        <p:spPr>
          <a:xfrm>
            <a:off x="1524000" y="1371600"/>
            <a:ext cx="9201149" cy="4876800"/>
          </a:xfrm>
          <a:prstGeom prst="rect">
            <a:avLst/>
          </a:prstGeom>
        </p:spPr>
      </p:pic>
    </p:spTree>
    <p:extLst>
      <p:ext uri="{BB962C8B-B14F-4D97-AF65-F5344CB8AC3E}">
        <p14:creationId xmlns:p14="http://schemas.microsoft.com/office/powerpoint/2010/main" val="1087122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1168-38A0-B37F-982A-EE86092C8048}"/>
              </a:ext>
            </a:extLst>
          </p:cNvPr>
          <p:cNvSpPr>
            <a:spLocks noGrp="1"/>
          </p:cNvSpPr>
          <p:nvPr>
            <p:ph type="title"/>
          </p:nvPr>
        </p:nvSpPr>
        <p:spPr>
          <a:xfrm>
            <a:off x="838200" y="365126"/>
            <a:ext cx="10515600" cy="584785"/>
          </a:xfrm>
          <a:solidFill>
            <a:schemeClr val="bg2">
              <a:lumMod val="40000"/>
              <a:lumOff val="60000"/>
            </a:schemeClr>
          </a:solidFill>
        </p:spPr>
        <p:txBody>
          <a:bodyPr>
            <a:noAutofit/>
          </a:bodyPr>
          <a:lstStyle/>
          <a:p>
            <a:pPr algn="ctr"/>
            <a:r>
              <a:rPr lang="en-US" sz="3600" dirty="0">
                <a:solidFill>
                  <a:schemeClr val="bg1"/>
                </a:solidFill>
                <a:latin typeface="Blackadder ITC" panose="04020505051007020D02" pitchFamily="82" charset="0"/>
              </a:rPr>
              <a:t>Observations </a:t>
            </a:r>
            <a:br>
              <a:rPr lang="en-US" sz="3600" dirty="0">
                <a:solidFill>
                  <a:schemeClr val="bg1"/>
                </a:solidFill>
                <a:latin typeface="Blackadder ITC" panose="04020505051007020D02" pitchFamily="82" charset="0"/>
              </a:rPr>
            </a:br>
            <a:br>
              <a:rPr lang="en-US" sz="3600" dirty="0">
                <a:solidFill>
                  <a:schemeClr val="bg1"/>
                </a:solidFill>
                <a:latin typeface="Blackadder ITC" panose="04020505051007020D02" pitchFamily="82" charset="0"/>
              </a:rPr>
            </a:b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E0B4929-F511-1C85-7D00-CCFC156943E2}"/>
              </a:ext>
            </a:extLst>
          </p:cNvPr>
          <p:cNvSpPr>
            <a:spLocks noGrp="1"/>
          </p:cNvSpPr>
          <p:nvPr>
            <p:ph idx="1"/>
          </p:nvPr>
        </p:nvSpPr>
        <p:spPr>
          <a:xfrm>
            <a:off x="838200" y="1190625"/>
            <a:ext cx="10515600" cy="5667375"/>
          </a:xfrm>
        </p:spPr>
        <p:txBody>
          <a:bodyPr>
            <a:noAutofit/>
          </a:bodyPr>
          <a:lstStyle/>
          <a:p>
            <a:pPr marL="88900"/>
            <a:r>
              <a:rPr lang="en-US" sz="1200" dirty="0">
                <a:effectLst/>
                <a:latin typeface="Times New Roman" panose="02020603050405020304" pitchFamily="18" charset="0"/>
                <a:ea typeface="Times New Roman" panose="02020603050405020304" pitchFamily="18" charset="0"/>
              </a:rPr>
              <a:t>The</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above</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scatter plots</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are</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showing</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relation</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between some</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numerical</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features vs</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sales</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price.</a:t>
            </a:r>
            <a:endParaRPr lang="en-IN" sz="1200" dirty="0">
              <a:effectLst/>
              <a:latin typeface="Times New Roman" panose="02020603050405020304" pitchFamily="18" charset="0"/>
              <a:ea typeface="Times New Roman" panose="02020603050405020304" pitchFamily="18" charset="0"/>
            </a:endParaRPr>
          </a:p>
          <a:p>
            <a:pPr>
              <a:spcBef>
                <a:spcPts val="25"/>
              </a:spcBef>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74295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If the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linear feet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street-connected to</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property</a:t>
            </a:r>
            <a:r>
              <a:rPr lang="en-US" sz="12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more, then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sales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price</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higher.</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Masonry</a:t>
            </a:r>
            <a:r>
              <a:rPr lang="en-US" sz="12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veneer area increases the price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 the house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also</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gets higher.</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If the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house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with more area</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type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1</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finished 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price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higher.</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277495"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There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are</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less number</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 houses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with type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2</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finish</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 area</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for type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two is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given zero</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for</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most</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houses.</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As</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lot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size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gets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higher</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price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also</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will</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increases.</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498475"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The buildings which have been built long back are having fewer sales price compared to new</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buildings.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Similarly,</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if</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Building</a:t>
            </a:r>
            <a:r>
              <a:rPr lang="en-US" sz="12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modification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has</a:t>
            </a:r>
            <a:r>
              <a:rPr lang="en-US" sz="12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been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done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long</a:t>
            </a:r>
            <a:r>
              <a:rPr lang="en-US" sz="12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back</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then the price</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less.</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If</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garages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have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been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built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recently</a:t>
            </a:r>
            <a:r>
              <a:rPr lang="en-US" sz="12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building</a:t>
            </a:r>
            <a:r>
              <a:rPr lang="en-US" sz="12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having</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higher sales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price</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5"/>
              </a:spcBef>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We</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can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see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almost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all</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buildings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have</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been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sold</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recent</a:t>
            </a:r>
            <a:r>
              <a:rPr lang="en-US" sz="12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years.</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418465"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We can see that in most of the cases the Unfinished basement area is below 1000 square feet it</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will</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also</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tell us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that 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Sales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prices will</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increase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as</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total basement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area</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increases.</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26543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We can see that most houses are having more area on the first floor compared to the second floor</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And</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some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 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houses</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are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not having</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rooms</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on</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second floor.</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Sales</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prices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increase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with</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floor</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area.</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507365" lvl="1" indent="-285750">
              <a:lnSpc>
                <a:spcPct val="98000"/>
              </a:lnSpc>
              <a:spcBef>
                <a:spcPts val="10"/>
              </a:spcBef>
              <a:spcAft>
                <a:spcPts val="0"/>
              </a:spcAft>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We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can see</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most of</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houses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are with very</a:t>
            </a:r>
            <a:r>
              <a:rPr lang="en-US" sz="12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less area</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finished</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with low</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quality,</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and</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also it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observed</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that more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area</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finished</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with low quality</a:t>
            </a:r>
            <a:r>
              <a:rPr lang="en-US" sz="12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causes</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 reduction in sale price.</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5"/>
              </a:spcBef>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And</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above grade (ground)</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living</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area and</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garage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area</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increases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sale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price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also</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increases.</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91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D5CA-73C0-69F2-D913-4E69CD17855A}"/>
              </a:ext>
            </a:extLst>
          </p:cNvPr>
          <p:cNvSpPr>
            <a:spLocks noGrp="1"/>
          </p:cNvSpPr>
          <p:nvPr>
            <p:ph type="title"/>
          </p:nvPr>
        </p:nvSpPr>
        <p:spPr>
          <a:xfrm>
            <a:off x="838200" y="542680"/>
            <a:ext cx="10515600" cy="638051"/>
          </a:xfrm>
          <a:solidFill>
            <a:schemeClr val="bg2">
              <a:lumMod val="40000"/>
              <a:lumOff val="60000"/>
            </a:schemeClr>
          </a:solidFill>
        </p:spPr>
        <p:txBody>
          <a:bodyPr>
            <a:noAutofit/>
          </a:bodyPr>
          <a:lstStyle/>
          <a:p>
            <a:pPr algn="ctr"/>
            <a:r>
              <a:rPr lang="en-US" sz="3600" dirty="0">
                <a:solidFill>
                  <a:schemeClr val="bg1"/>
                </a:solidFill>
                <a:latin typeface="Blackadder ITC" panose="04020505051007020D02" pitchFamily="82" charset="0"/>
              </a:rPr>
              <a:t>Visualizing Discrete Variables vs Sale Price</a:t>
            </a: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EEC7DF-4D95-D137-4E8B-DF19A31C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425"/>
            <a:ext cx="10515600" cy="4450779"/>
          </a:xfrm>
        </p:spPr>
      </p:pic>
    </p:spTree>
    <p:extLst>
      <p:ext uri="{BB962C8B-B14F-4D97-AF65-F5344CB8AC3E}">
        <p14:creationId xmlns:p14="http://schemas.microsoft.com/office/powerpoint/2010/main" val="183276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44A5-6821-305B-68F5-B3B8B542474D}"/>
              </a:ext>
            </a:extLst>
          </p:cNvPr>
          <p:cNvSpPr>
            <a:spLocks noGrp="1"/>
          </p:cNvSpPr>
          <p:nvPr>
            <p:ph type="title"/>
          </p:nvPr>
        </p:nvSpPr>
        <p:spPr>
          <a:xfrm>
            <a:off x="838200" y="476850"/>
            <a:ext cx="10515600" cy="508571"/>
          </a:xfrm>
          <a:solidFill>
            <a:schemeClr val="bg2">
              <a:lumMod val="40000"/>
              <a:lumOff val="60000"/>
            </a:schemeClr>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716C9B46-24C6-8F84-048B-F2FEBA69719E}"/>
              </a:ext>
            </a:extLst>
          </p:cNvPr>
          <p:cNvSpPr>
            <a:spLocks noGrp="1"/>
          </p:cNvSpPr>
          <p:nvPr>
            <p:ph idx="1"/>
          </p:nvPr>
        </p:nvSpPr>
        <p:spPr>
          <a:xfrm>
            <a:off x="838200" y="1408374"/>
            <a:ext cx="10515600" cy="4972775"/>
          </a:xfrm>
        </p:spPr>
        <p:txBody>
          <a:bodyPr>
            <a:normAutofit/>
          </a:bodyPr>
          <a:lstStyle/>
          <a:p>
            <a:pPr marL="742950" marR="282575"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Looking at the above strip plot we can say that more </a:t>
            </a:r>
            <a:r>
              <a:rPr lang="en-US" sz="1200" dirty="0" err="1">
                <a:effectLst/>
                <a:latin typeface="Times New Roman" panose="02020603050405020304" pitchFamily="18" charset="0"/>
                <a:ea typeface="Symbol" panose="05050102010706020507" pitchFamily="18" charset="2"/>
                <a:cs typeface="Symbol" panose="05050102010706020507" pitchFamily="18" charset="2"/>
              </a:rPr>
              <a:t>MSSubClass</a:t>
            </a:r>
            <a:r>
              <a:rPr lang="en-US" sz="1200" dirty="0">
                <a:effectLst/>
                <a:latin typeface="Times New Roman" panose="02020603050405020304" pitchFamily="18" charset="0"/>
                <a:ea typeface="Symbol" panose="05050102010706020507" pitchFamily="18" charset="2"/>
                <a:cs typeface="Symbol" panose="05050102010706020507" pitchFamily="18" charset="2"/>
              </a:rPr>
              <a:t> are 20 and 60 and have higher</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sale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prices</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also.</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39116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We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can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see</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there</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 a good</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linear</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relation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between </a:t>
            </a:r>
            <a:r>
              <a:rPr lang="en-US" sz="1200" dirty="0" err="1">
                <a:effectLst/>
                <a:latin typeface="Times New Roman" panose="02020603050405020304" pitchFamily="18" charset="0"/>
                <a:ea typeface="Symbol" panose="05050102010706020507" pitchFamily="18" charset="2"/>
                <a:cs typeface="Symbol" panose="05050102010706020507" pitchFamily="18" charset="2"/>
              </a:rPr>
              <a:t>OverallQual</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and</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err="1">
                <a:effectLst/>
                <a:latin typeface="Times New Roman" panose="02020603050405020304" pitchFamily="18" charset="0"/>
                <a:ea typeface="Symbol" panose="05050102010706020507" pitchFamily="18" charset="2"/>
                <a:cs typeface="Symbol" panose="05050102010706020507" pitchFamily="18" charset="2"/>
              </a:rPr>
              <a:t>SalePrice</a:t>
            </a:r>
            <a:r>
              <a:rPr lang="en-US" sz="1200" dirty="0">
                <a:effectLst/>
                <a:latin typeface="Times New Roman" panose="02020603050405020304" pitchFamily="18" charset="0"/>
                <a:ea typeface="Symbol" panose="05050102010706020507" pitchFamily="18" charset="2"/>
                <a:cs typeface="Symbol" panose="05050102010706020507" pitchFamily="18" charset="2"/>
              </a:rPr>
              <a: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that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quality</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increases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 price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 the house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also gets higher.</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73152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Most of the housing data shows basement full bathrooms as 0 and 1, and it seems like the</a:t>
            </a:r>
            <a:r>
              <a:rPr lang="en-US" sz="1200" spc="-29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number</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 basement bathrooms is not affecting</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our sales price.</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Most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 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houses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are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not having</a:t>
            </a:r>
            <a:r>
              <a:rPr lang="en-US" sz="12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basement half</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bathrooms.</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466725"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There</a:t>
            </a:r>
            <a:r>
              <a:rPr lang="en-US" sz="12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some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relation</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observed</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between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full</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bathrooms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above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grade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and </a:t>
            </a:r>
            <a:r>
              <a:rPr lang="en-US" sz="1200" dirty="0" err="1">
                <a:effectLst/>
                <a:latin typeface="Times New Roman" panose="02020603050405020304" pitchFamily="18" charset="0"/>
                <a:ea typeface="Symbol" panose="05050102010706020507" pitchFamily="18" charset="2"/>
                <a:cs typeface="Symbol" panose="05050102010706020507" pitchFamily="18" charset="2"/>
              </a:rPr>
              <a:t>salePrice</a:t>
            </a:r>
            <a:r>
              <a:rPr lang="en-US" sz="1200" dirty="0">
                <a:effectLst/>
                <a:latin typeface="Times New Roman" panose="02020603050405020304" pitchFamily="18" charset="0"/>
                <a:ea typeface="Symbol" panose="05050102010706020507" pitchFamily="18" charset="2"/>
                <a:cs typeface="Symbol" panose="05050102010706020507" pitchFamily="18" charset="2"/>
              </a:rPr>
              <a:t>.</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large</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count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 houses is with 1</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2 full bathrooms above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grade.</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Many</a:t>
            </a:r>
            <a:r>
              <a:rPr lang="en-US" sz="12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houses are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with zero and 1 half-bathrooms,</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and very</a:t>
            </a:r>
            <a:r>
              <a:rPr lang="en-US" sz="12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few with 2</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err="1">
                <a:effectLst/>
                <a:latin typeface="Times New Roman" panose="02020603050405020304" pitchFamily="18" charset="0"/>
                <a:ea typeface="Symbol" panose="05050102010706020507" pitchFamily="18" charset="2"/>
                <a:cs typeface="Symbol" panose="05050102010706020507" pitchFamily="18" charset="2"/>
              </a:rPr>
              <a:t>half_bathrooms</a:t>
            </a:r>
            <a:r>
              <a:rPr lang="en-US" sz="1200" dirty="0">
                <a:effectLst/>
                <a:latin typeface="Times New Roman" panose="02020603050405020304" pitchFamily="18" charset="0"/>
                <a:ea typeface="Symbol" panose="05050102010706020507" pitchFamily="18" charset="2"/>
                <a:cs typeface="Symbol" panose="05050102010706020507" pitchFamily="18" charset="2"/>
              </a:rPr>
              <a:t>.</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530225"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A Large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number</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houses are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having</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2 to</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4 bedrooms and</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have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higher prices.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And very</a:t>
            </a:r>
            <a:r>
              <a:rPr lang="en-US" sz="12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few</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houses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are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with more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than 5</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bedrooms which are having</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lower price.</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279400" lvl="1" indent="-285750">
              <a:spcBef>
                <a:spcPts val="5"/>
              </a:spcBef>
              <a:spcAft>
                <a:spcPts val="0"/>
              </a:spcAft>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Most</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houses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are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having</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single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kitchens</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and</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some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houses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with two</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kitchens.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sale</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price</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higher in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case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 houses with</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single kitchen.</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502920"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We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can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observe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some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linear</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relation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between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Total rooms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above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grade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and</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Sale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Prices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as the</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number</a:t>
            </a:r>
            <a:r>
              <a:rPr lang="en-US" sz="12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of rooms increases the price also goes up.</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384810" lvl="1" indent="-285750">
              <a:lnSpc>
                <a:spcPct val="98000"/>
              </a:lnSpc>
              <a:spcBef>
                <a:spcPts val="10"/>
              </a:spcBef>
              <a:spcAft>
                <a:spcPts val="0"/>
              </a:spcAft>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Some houses are not having fireplaces and some are with 1 to 2 fireplaces, very few houses are</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err="1">
                <a:effectLst/>
                <a:latin typeface="Times New Roman" panose="02020603050405020304" pitchFamily="18" charset="0"/>
                <a:ea typeface="Symbol" panose="05050102010706020507" pitchFamily="18" charset="2"/>
                <a:cs typeface="Symbol" panose="05050102010706020507" pitchFamily="18" charset="2"/>
              </a:rPr>
              <a:t>haveing</a:t>
            </a:r>
            <a:r>
              <a:rPr lang="en-US" sz="12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3 fireplaces.</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417830" lvl="1" indent="-285750">
              <a:spcBef>
                <a:spcPts val="5"/>
              </a:spcBef>
              <a:spcAft>
                <a:spcPts val="0"/>
              </a:spcAft>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Sales price of the house increases with the Size of garage in car capacity. But as the size of the</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garage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increases beyond</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3 the price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comes down.</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pPr marL="742950" marR="419735" lvl="1" indent="-285750">
              <a:buSzPts val="1000"/>
              <a:buFont typeface="Symbol" panose="05050102010706020507" pitchFamily="18" charset="2"/>
              <a:buChar char=""/>
              <a:tabLst>
                <a:tab pos="546100" algn="l"/>
                <a:tab pos="546735" algn="l"/>
              </a:tabLst>
            </a:pPr>
            <a:r>
              <a:rPr lang="en-US" sz="1200" dirty="0">
                <a:effectLst/>
                <a:latin typeface="Times New Roman" panose="02020603050405020304" pitchFamily="18" charset="0"/>
                <a:ea typeface="Symbol" panose="05050102010706020507" pitchFamily="18" charset="2"/>
                <a:cs typeface="Symbol" panose="05050102010706020507" pitchFamily="18" charset="2"/>
              </a:rPr>
              <a:t>We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can</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see</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that the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err="1">
                <a:effectLst/>
                <a:latin typeface="Times New Roman" panose="02020603050405020304" pitchFamily="18" charset="0"/>
                <a:ea typeface="Symbol" panose="05050102010706020507" pitchFamily="18" charset="2"/>
                <a:cs typeface="Symbol" panose="05050102010706020507" pitchFamily="18" charset="2"/>
              </a:rPr>
              <a:t>MoSold</a:t>
            </a:r>
            <a:r>
              <a:rPr lang="en-US" sz="1200" dirty="0">
                <a:effectLst/>
                <a:latin typeface="Times New Roman" panose="02020603050405020304" pitchFamily="18" charset="0"/>
                <a:ea typeface="Symbol" panose="05050102010706020507" pitchFamily="18" charset="2"/>
                <a:cs typeface="Symbol" panose="05050102010706020507" pitchFamily="18" charset="2"/>
              </a:rPr>
              <a:t> column is</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having</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the</a:t>
            </a:r>
            <a:r>
              <a:rPr lang="en-US" sz="1200" spc="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data from every</a:t>
            </a:r>
            <a:r>
              <a:rPr lang="en-US" sz="12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column</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and it may</a:t>
            </a:r>
            <a:r>
              <a:rPr lang="en-US" sz="12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not have</a:t>
            </a:r>
            <a:r>
              <a:rPr lang="en-US" sz="12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any</a:t>
            </a:r>
            <a:r>
              <a:rPr lang="en-US" sz="12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significant impact on</a:t>
            </a:r>
            <a:r>
              <a:rPr lang="en-US" sz="12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200" dirty="0">
                <a:effectLst/>
                <a:latin typeface="Times New Roman" panose="02020603050405020304" pitchFamily="18" charset="0"/>
                <a:ea typeface="Symbol" panose="05050102010706020507" pitchFamily="18" charset="2"/>
                <a:cs typeface="Symbol" panose="05050102010706020507" pitchFamily="18" charset="2"/>
              </a:rPr>
              <a:t>our target variable.</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a:p>
            <a:br>
              <a:rPr lang="en-US" sz="1200" dirty="0">
                <a:effectLst/>
                <a:latin typeface="Times New Roman" panose="02020603050405020304" pitchFamily="18" charset="0"/>
                <a:ea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12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5534-9780-A463-5F85-5CC1D2B09A4D}"/>
              </a:ext>
            </a:extLst>
          </p:cNvPr>
          <p:cNvSpPr>
            <a:spLocks noGrp="1"/>
          </p:cNvSpPr>
          <p:nvPr>
            <p:ph type="title"/>
          </p:nvPr>
        </p:nvSpPr>
        <p:spPr>
          <a:xfrm>
            <a:off x="646111" y="452718"/>
            <a:ext cx="9404723" cy="814107"/>
          </a:xfrm>
          <a:solidFill>
            <a:schemeClr val="bg2">
              <a:lumMod val="40000"/>
              <a:lumOff val="60000"/>
            </a:schemeClr>
          </a:solidFill>
        </p:spPr>
        <p:txBody>
          <a:bodyPr/>
          <a:lstStyle/>
          <a:p>
            <a:pPr algn="ctr"/>
            <a:r>
              <a:rPr lang="en-US" sz="4400" dirty="0">
                <a:solidFill>
                  <a:schemeClr val="bg1"/>
                </a:solidFill>
                <a:latin typeface="Blackadder ITC" panose="04020505051007020D02" pitchFamily="82" charset="0"/>
              </a:rPr>
              <a:t>Correlation Between Features and Label</a:t>
            </a:r>
            <a:endParaRPr lang="en-IN" dirty="0"/>
          </a:p>
        </p:txBody>
      </p:sp>
      <p:sp>
        <p:nvSpPr>
          <p:cNvPr id="3" name="Rectangle 2">
            <a:extLst>
              <a:ext uri="{FF2B5EF4-FFF2-40B4-BE49-F238E27FC236}">
                <a16:creationId xmlns:a16="http://schemas.microsoft.com/office/drawing/2014/main" id="{91BBF183-69D3-2C1D-85B0-25EE7B0F0E27}"/>
              </a:ext>
            </a:extLst>
          </p:cNvPr>
          <p:cNvSpPr>
            <a:spLocks noChangeArrowheads="1"/>
          </p:cNvSpPr>
          <p:nvPr/>
        </p:nvSpPr>
        <p:spPr bwMode="auto">
          <a:xfrm>
            <a:off x="2324100" y="12668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96712" tIns="952200" rIns="444360"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image6.png" descr="download (5).png">
            <a:extLst>
              <a:ext uri="{FF2B5EF4-FFF2-40B4-BE49-F238E27FC236}">
                <a16:creationId xmlns:a16="http://schemas.microsoft.com/office/drawing/2014/main" id="{CAD147BA-B513-D8F6-F451-29DA4AEAD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724025"/>
            <a:ext cx="9239250" cy="3981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A378BF1-082C-F028-34C0-C00F6ECA58FC}"/>
              </a:ext>
            </a:extLst>
          </p:cNvPr>
          <p:cNvSpPr>
            <a:spLocks noChangeArrowheads="1"/>
          </p:cNvSpPr>
          <p:nvPr/>
        </p:nvSpPr>
        <p:spPr bwMode="auto">
          <a:xfrm>
            <a:off x="2324100" y="4625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62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109A-B9F6-9CE6-448E-4B8FD5583734}"/>
              </a:ext>
            </a:extLst>
          </p:cNvPr>
          <p:cNvSpPr>
            <a:spLocks noGrp="1"/>
          </p:cNvSpPr>
          <p:nvPr>
            <p:ph type="title"/>
          </p:nvPr>
        </p:nvSpPr>
        <p:spPr>
          <a:xfrm>
            <a:off x="838200" y="365126"/>
            <a:ext cx="10515600" cy="638052"/>
          </a:xfrm>
          <a:solidFill>
            <a:schemeClr val="bg2">
              <a:lumMod val="40000"/>
              <a:lumOff val="60000"/>
            </a:schemeClr>
          </a:solidFill>
        </p:spPr>
        <p:txBody>
          <a:bodyPr>
            <a:noAutofit/>
          </a:bodyPr>
          <a:lstStyle/>
          <a:p>
            <a:pPr algn="ctr"/>
            <a:r>
              <a:rPr lang="en-US" sz="3200" dirty="0">
                <a:solidFill>
                  <a:schemeClr val="bg1"/>
                </a:solidFill>
                <a:effectLst/>
                <a:latin typeface="Blackadder ITC" panose="04020505051007020D02" pitchFamily="82" charset="0"/>
                <a:ea typeface="Times New Roman" panose="02020603050405020304" pitchFamily="18" charset="0"/>
              </a:rPr>
              <a:t>Data</a:t>
            </a:r>
            <a:r>
              <a:rPr lang="en-US" sz="3200" spc="-5" dirty="0">
                <a:solidFill>
                  <a:schemeClr val="bg1"/>
                </a:solidFill>
                <a:effectLst/>
                <a:latin typeface="Blackadder ITC" panose="04020505051007020D02" pitchFamily="82" charset="0"/>
                <a:ea typeface="Times New Roman" panose="02020603050405020304" pitchFamily="18" charset="0"/>
              </a:rPr>
              <a:t> </a:t>
            </a:r>
            <a:r>
              <a:rPr lang="en-US" sz="3200" dirty="0">
                <a:solidFill>
                  <a:schemeClr val="bg1"/>
                </a:solidFill>
                <a:effectLst/>
                <a:latin typeface="Blackadder ITC" panose="04020505051007020D02" pitchFamily="82" charset="0"/>
                <a:ea typeface="Times New Roman" panose="02020603050405020304" pitchFamily="18" charset="0"/>
              </a:rPr>
              <a:t>Inputs- Logic-</a:t>
            </a:r>
            <a:r>
              <a:rPr lang="en-US" sz="3200" spc="-15" dirty="0">
                <a:solidFill>
                  <a:schemeClr val="bg1"/>
                </a:solidFill>
                <a:effectLst/>
                <a:latin typeface="Blackadder ITC" panose="04020505051007020D02" pitchFamily="82" charset="0"/>
                <a:ea typeface="Times New Roman" panose="02020603050405020304" pitchFamily="18" charset="0"/>
              </a:rPr>
              <a:t> </a:t>
            </a:r>
            <a:r>
              <a:rPr lang="en-US" sz="3200" dirty="0">
                <a:solidFill>
                  <a:schemeClr val="bg1"/>
                </a:solidFill>
                <a:effectLst/>
                <a:latin typeface="Blackadder ITC" panose="04020505051007020D02" pitchFamily="82" charset="0"/>
                <a:ea typeface="Times New Roman" panose="02020603050405020304" pitchFamily="18" charset="0"/>
              </a:rPr>
              <a:t>Output</a:t>
            </a:r>
            <a:r>
              <a:rPr lang="en-US" sz="3200" spc="-5" dirty="0">
                <a:solidFill>
                  <a:schemeClr val="bg1"/>
                </a:solidFill>
                <a:effectLst/>
                <a:latin typeface="Blackadder ITC" panose="04020505051007020D02" pitchFamily="82" charset="0"/>
                <a:ea typeface="Times New Roman" panose="02020603050405020304" pitchFamily="18" charset="0"/>
              </a:rPr>
              <a:t> </a:t>
            </a:r>
            <a:r>
              <a:rPr lang="en-US" sz="3200" dirty="0">
                <a:solidFill>
                  <a:schemeClr val="bg1"/>
                </a:solidFill>
                <a:effectLst/>
                <a:latin typeface="Blackadder ITC" panose="04020505051007020D02" pitchFamily="82" charset="0"/>
                <a:ea typeface="Times New Roman" panose="02020603050405020304" pitchFamily="18" charset="0"/>
              </a:rPr>
              <a:t>Relationships</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97E38B3-6D26-5FF4-6D87-151F7421C298}"/>
              </a:ext>
            </a:extLst>
          </p:cNvPr>
          <p:cNvSpPr>
            <a:spLocks noGrp="1"/>
          </p:cNvSpPr>
          <p:nvPr>
            <p:ph idx="1"/>
          </p:nvPr>
        </p:nvSpPr>
        <p:spPr>
          <a:xfrm>
            <a:off x="838200" y="1461639"/>
            <a:ext cx="10515600" cy="5146645"/>
          </a:xfrm>
        </p:spPr>
        <p:txBody>
          <a:bodyPr>
            <a:normAutofit/>
          </a:bodyPr>
          <a:lstStyle/>
          <a:p>
            <a:r>
              <a:rPr lang="en-US" sz="1800" dirty="0">
                <a:effectLst/>
                <a:latin typeface="Times New Roman" panose="02020603050405020304" pitchFamily="18" charset="0"/>
                <a:ea typeface="Times New Roman" panose="02020603050405020304" pitchFamily="18" charset="0"/>
              </a:rPr>
              <a:t>To analyze the relationship between our features and the target variable I have done an EDA to know 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contribution of various features to the prediction. And got to know that which are the important features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which are not much. For EDA I have used different plots like distribution plots, scatter plots, box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plots,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strip plots, heat-map, etc.</a:t>
            </a:r>
            <a:endParaRPr lang="en-IN" sz="1800" dirty="0">
              <a:effectLst/>
              <a:latin typeface="Times New Roman" panose="02020603050405020304" pitchFamily="18" charset="0"/>
              <a:ea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752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4108-9ADE-1808-EEE5-E9E03E41ED20}"/>
              </a:ext>
            </a:extLst>
          </p:cNvPr>
          <p:cNvSpPr>
            <a:spLocks noGrp="1"/>
          </p:cNvSpPr>
          <p:nvPr>
            <p:ph type="title"/>
          </p:nvPr>
        </p:nvSpPr>
        <p:spPr>
          <a:xfrm>
            <a:off x="838200" y="432462"/>
            <a:ext cx="10515600" cy="641736"/>
          </a:xfrm>
          <a:solidFill>
            <a:schemeClr val="bg2">
              <a:lumMod val="40000"/>
              <a:lumOff val="60000"/>
            </a:schemeClr>
          </a:solidFill>
        </p:spPr>
        <p:txBody>
          <a:bodyPr>
            <a:noAutofit/>
          </a:bodyPr>
          <a:lstStyle/>
          <a:p>
            <a:pPr algn="ctr"/>
            <a:r>
              <a:rPr lang="en-IN" sz="3600" dirty="0">
                <a:solidFill>
                  <a:schemeClr val="bg1"/>
                </a:solidFill>
                <a:latin typeface="Blackadder ITC" panose="04020505051007020D02" pitchFamily="82" charset="0"/>
              </a:rPr>
              <a:t>Model Building</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D296880-12A7-785B-F365-AB31BE618624}"/>
              </a:ext>
            </a:extLst>
          </p:cNvPr>
          <p:cNvSpPr>
            <a:spLocks noGrp="1"/>
          </p:cNvSpPr>
          <p:nvPr>
            <p:ph idx="1"/>
          </p:nvPr>
        </p:nvSpPr>
        <p:spPr>
          <a:xfrm>
            <a:off x="838200" y="1461641"/>
            <a:ext cx="10515600" cy="4584052"/>
          </a:xfrm>
        </p:spPr>
        <p:txBody>
          <a:bodyPr>
            <a:noAutofit/>
          </a:bodyPr>
          <a:lstStyle/>
          <a:p>
            <a:pPr marL="0" marR="237490" indent="0" algn="just">
              <a:lnSpc>
                <a:spcPct val="107000"/>
              </a:lnSpc>
              <a:spcBef>
                <a:spcPts val="965"/>
              </a:spcBef>
              <a:spcAft>
                <a:spcPts val="0"/>
              </a:spcAft>
              <a:buNone/>
            </a:pPr>
            <a:r>
              <a:rPr lang="en-US" sz="1800" dirty="0">
                <a:effectLst/>
                <a:latin typeface="Times New Roman" panose="02020603050405020304" pitchFamily="18" charset="0"/>
                <a:ea typeface="Times New Roman" panose="02020603050405020304" pitchFamily="18" charset="0"/>
              </a:rPr>
              <a:t>For this project, we need to predict the prices of houses, which means our target column is continuous so</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is a regression problem.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 have used various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 and tested</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 for 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doing various evaluations I have selected </a:t>
            </a:r>
            <a:r>
              <a:rPr lang="en-US" sz="1800" b="1" dirty="0">
                <a:effectLst/>
                <a:latin typeface="Times New Roman" panose="02020603050405020304" pitchFamily="18" charset="0"/>
                <a:ea typeface="Times New Roman" panose="02020603050405020304" pitchFamily="18" charset="0"/>
              </a:rPr>
              <a:t>'</a:t>
            </a:r>
            <a:r>
              <a:rPr lang="en-US" sz="1800" b="1" dirty="0" err="1">
                <a:effectLst/>
                <a:latin typeface="Times New Roman" panose="02020603050405020304" pitchFamily="18" charset="0"/>
                <a:ea typeface="Times New Roman" panose="02020603050405020304" pitchFamily="18" charset="0"/>
              </a:rPr>
              <a:t>XGBoost</a:t>
            </a:r>
            <a:r>
              <a:rPr lang="en-US" sz="1800" b="1" dirty="0">
                <a:effectLst/>
                <a:latin typeface="Times New Roman" panose="02020603050405020304" pitchFamily="18" charset="0"/>
                <a:ea typeface="Times New Roman" panose="02020603050405020304" pitchFamily="18" charset="0"/>
              </a:rPr>
              <a:t> Regressor model' </a:t>
            </a:r>
            <a:r>
              <a:rPr lang="en-US" sz="1800" dirty="0">
                <a:effectLst/>
                <a:latin typeface="Times New Roman" panose="02020603050405020304" pitchFamily="18" charset="0"/>
                <a:ea typeface="Times New Roman" panose="02020603050405020304" pitchFamily="18" charset="0"/>
              </a:rPr>
              <a:t>as the best suitable algorithm</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our final model as it is giving good r2-score and the least difference in r2-score and CV-score among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 the algorithms used, other algorithms are also giving me better accuracy but some are over-fitting 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under-fitting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problem 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because of less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amount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endParaRPr lang="en-IN" sz="1800" dirty="0">
              <a:effectLst/>
              <a:latin typeface="Times New Roman" panose="02020603050405020304" pitchFamily="18" charset="0"/>
              <a:ea typeface="Times New Roman" panose="02020603050405020304" pitchFamily="18" charset="0"/>
            </a:endParaRPr>
          </a:p>
          <a:p>
            <a:pPr marL="0" marR="239395" indent="0" algn="just">
              <a:lnSpc>
                <a:spcPct val="107000"/>
              </a:lnSpc>
              <a:spcAft>
                <a:spcPts val="0"/>
              </a:spcAft>
              <a:buNone/>
            </a:pPr>
            <a:r>
              <a:rPr lang="en-US" sz="1800" dirty="0">
                <a:effectLst/>
                <a:latin typeface="Times New Roman" panose="02020603050405020304" pitchFamily="18" charset="0"/>
                <a:ea typeface="Times New Roman" panose="02020603050405020304" pitchFamily="18" charset="0"/>
              </a:rPr>
              <a:t>For getting good performance as well as accuracy and to check my model from over-fitting and under-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fitting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KFold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cross-validation.</a:t>
            </a:r>
            <a:endParaRPr lang="en-IN" sz="1800" dirty="0">
              <a:effectLst/>
              <a:latin typeface="Times New Roman" panose="02020603050405020304" pitchFamily="18" charset="0"/>
              <a:ea typeface="Times New Roman" panose="02020603050405020304" pitchFamily="18" charset="0"/>
            </a:endParaRPr>
          </a:p>
          <a:p>
            <a:pPr>
              <a:spcBef>
                <a:spcPts val="4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88900"/>
            <a:r>
              <a:rPr lang="en-US" sz="1800" dirty="0">
                <a:effectLst/>
                <a:latin typeface="Times New Roman" panose="02020603050405020304" pitchFamily="18" charset="0"/>
                <a:ea typeface="Times New Roman" panose="02020603050405020304" pitchFamily="18" charset="0"/>
              </a:rPr>
              <a:t>I</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evaluated them</a:t>
            </a:r>
            <a:endParaRPr lang="en-IN" sz="1800" dirty="0">
              <a:effectLst/>
              <a:latin typeface="Times New Roman" panose="02020603050405020304" pitchFamily="18" charset="0"/>
              <a:ea typeface="Times New Roman" panose="02020603050405020304" pitchFamily="18" charset="0"/>
            </a:endParaRPr>
          </a:p>
          <a:p>
            <a:pPr>
              <a:spcBef>
                <a:spcPts val="4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SzPts val="1200"/>
              <a:buFont typeface="Symbol" panose="05050102010706020507" pitchFamily="18" charset="2"/>
              <a:buChar char=""/>
              <a:tabLst>
                <a:tab pos="317500" algn="l"/>
                <a:tab pos="318135" algn="l"/>
              </a:tabLst>
            </a:pPr>
            <a:r>
              <a:rPr lang="en-US" sz="1800" dirty="0" err="1">
                <a:effectLst/>
                <a:latin typeface="Times New Roman" panose="02020603050405020304" pitchFamily="18" charset="0"/>
                <a:ea typeface="Symbol" panose="05050102010706020507" pitchFamily="18" charset="2"/>
                <a:cs typeface="Symbol" panose="05050102010706020507" pitchFamily="18" charset="2"/>
              </a:rPr>
              <a:t>LinearRegression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100"/>
              </a:spcBef>
              <a:spcAft>
                <a:spcPts val="0"/>
              </a:spcAft>
              <a:buSzPts val="1200"/>
              <a:buFont typeface="Symbol" panose="05050102010706020507" pitchFamily="18" charset="2"/>
              <a:buChar char=""/>
              <a:tabLst>
                <a:tab pos="317500" algn="l"/>
                <a:tab pos="318135" algn="l"/>
              </a:tabLst>
            </a:pPr>
            <a:r>
              <a:rPr lang="en-US" sz="1800" dirty="0" err="1">
                <a:effectLst/>
                <a:latin typeface="Times New Roman" panose="02020603050405020304" pitchFamily="18" charset="0"/>
                <a:ea typeface="Symbol" panose="05050102010706020507" pitchFamily="18" charset="2"/>
                <a:cs typeface="Symbol" panose="05050102010706020507" pitchFamily="18" charset="2"/>
              </a:rPr>
              <a:t>DecisionTree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Regressor</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115"/>
              </a:spcBef>
              <a:spcAft>
                <a:spcPts val="0"/>
              </a:spcAft>
              <a:buSzPts val="1200"/>
              <a:buFont typeface="Symbol" panose="05050102010706020507" pitchFamily="18" charset="2"/>
              <a:buChar char=""/>
              <a:tabLst>
                <a:tab pos="317500" algn="l"/>
                <a:tab pos="318135" algn="l"/>
              </a:tabLst>
            </a:pPr>
            <a:r>
              <a:rPr lang="en-US" sz="1800" dirty="0" err="1">
                <a:effectLst/>
                <a:latin typeface="Times New Roman" panose="02020603050405020304" pitchFamily="18" charset="0"/>
                <a:ea typeface="Symbol" panose="05050102010706020507" pitchFamily="18" charset="2"/>
                <a:cs typeface="Symbol" panose="05050102010706020507" pitchFamily="18" charset="2"/>
              </a:rPr>
              <a:t>RandomForest</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Regressor</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100"/>
              </a:spcBef>
              <a:spcAft>
                <a:spcPts val="0"/>
              </a:spcAft>
              <a:buSzPts val="1200"/>
              <a:buFont typeface="Symbol" panose="05050102010706020507" pitchFamily="18" charset="2"/>
              <a:buChar char=""/>
              <a:tabLst>
                <a:tab pos="317500" algn="l"/>
                <a:tab pos="318135" algn="l"/>
              </a:tabLst>
            </a:pPr>
            <a:r>
              <a:rPr lang="en-US" sz="1800" dirty="0" err="1">
                <a:effectLst/>
                <a:latin typeface="Times New Roman" panose="02020603050405020304" pitchFamily="18" charset="0"/>
                <a:ea typeface="Symbol" panose="05050102010706020507" pitchFamily="18" charset="2"/>
                <a:cs typeface="Symbol" panose="05050102010706020507" pitchFamily="18" charset="2"/>
              </a:rPr>
              <a:t>XGBRegressor</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105"/>
              </a:spcBef>
              <a:spcAft>
                <a:spcPts val="0"/>
              </a:spcAft>
              <a:buSzPts val="1200"/>
              <a:buFont typeface="Symbol" panose="05050102010706020507" pitchFamily="18" charset="2"/>
              <a:buChar char=""/>
              <a:tabLst>
                <a:tab pos="317500" algn="l"/>
                <a:tab pos="318135" algn="l"/>
              </a:tabLst>
            </a:pPr>
            <a:r>
              <a:rPr lang="en-US" sz="1800" dirty="0" err="1">
                <a:effectLst/>
                <a:latin typeface="Times New Roman" panose="02020603050405020304" pitchFamily="18" charset="0"/>
                <a:ea typeface="Symbol" panose="05050102010706020507" pitchFamily="18" charset="2"/>
                <a:cs typeface="Symbol" panose="05050102010706020507" pitchFamily="18" charset="2"/>
              </a:rPr>
              <a:t>ExtraTreeRegressor</a:t>
            </a:r>
            <a:br>
              <a:rPr lang="en-US" sz="1800" dirty="0">
                <a:effectLst/>
                <a:latin typeface="Times New Roman" panose="02020603050405020304" pitchFamily="18" charset="0"/>
                <a:ea typeface="Times New Roman" panose="02020603050405020304" pitchFamily="18" charset="0"/>
              </a:rPr>
            </a:br>
            <a:r>
              <a:rPr lang="en-US" sz="1800" dirty="0" err="1">
                <a:effectLst/>
                <a:latin typeface="Times New Roman" panose="02020603050405020304" pitchFamily="18" charset="0"/>
                <a:ea typeface="Symbol" panose="05050102010706020507" pitchFamily="18" charset="2"/>
                <a:cs typeface="Symbol" panose="05050102010706020507" pitchFamily="18" charset="2"/>
              </a:rPr>
              <a:t>LightGBM</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03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8CD5-B675-B460-3263-1716B3EBB0ED}"/>
              </a:ext>
            </a:extLst>
          </p:cNvPr>
          <p:cNvSpPr>
            <a:spLocks noGrp="1"/>
          </p:cNvSpPr>
          <p:nvPr>
            <p:ph type="title"/>
          </p:nvPr>
        </p:nvSpPr>
        <p:spPr>
          <a:xfrm>
            <a:off x="838200" y="533801"/>
            <a:ext cx="10515600" cy="558152"/>
          </a:xfrm>
          <a:solidFill>
            <a:schemeClr val="bg2">
              <a:lumMod val="40000"/>
              <a:lumOff val="60000"/>
            </a:schemeClr>
          </a:solidFill>
        </p:spPr>
        <p:txBody>
          <a:bodyPr>
            <a:noAutofit/>
          </a:bodyPr>
          <a:lstStyle/>
          <a:p>
            <a:pPr algn="ctr"/>
            <a:r>
              <a:rPr lang="en-IN" sz="3600" dirty="0">
                <a:solidFill>
                  <a:schemeClr val="bg1"/>
                </a:solidFill>
                <a:latin typeface="Blackadder ITC" panose="04020505051007020D02" pitchFamily="82" charset="0"/>
              </a:rPr>
              <a:t>                Model Building</a:t>
            </a:r>
            <a:br>
              <a:rPr lang="en-IN" sz="3600" dirty="0">
                <a:solidFill>
                  <a:schemeClr val="bg1"/>
                </a:solidFill>
                <a:latin typeface="Blackadder ITC" panose="04020505051007020D02" pitchFamily="82" charset="0"/>
              </a:rPr>
            </a:b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p>
        </p:txBody>
      </p:sp>
      <p:sp>
        <p:nvSpPr>
          <p:cNvPr id="3" name="Content Placeholder 2">
            <a:extLst>
              <a:ext uri="{FF2B5EF4-FFF2-40B4-BE49-F238E27FC236}">
                <a16:creationId xmlns:a16="http://schemas.microsoft.com/office/drawing/2014/main" id="{44517080-F8F8-DE43-091F-9CC8D6215C94}"/>
              </a:ext>
            </a:extLst>
          </p:cNvPr>
          <p:cNvSpPr>
            <a:spLocks noGrp="1"/>
          </p:cNvSpPr>
          <p:nvPr>
            <p:ph idx="1"/>
          </p:nvPr>
        </p:nvSpPr>
        <p:spPr>
          <a:xfrm>
            <a:off x="12668250" y="5441458"/>
            <a:ext cx="942974" cy="816747"/>
          </a:xfrm>
        </p:spPr>
        <p:txBody>
          <a:bodyPr>
            <a:normAutofit/>
          </a:bodyPr>
          <a:lstStyle/>
          <a:p>
            <a:endParaRPr lang="en-IN" sz="16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5495A01-DF79-F747-55F6-A663D9C50626}"/>
              </a:ext>
            </a:extLst>
          </p:cNvPr>
          <p:cNvPicPr>
            <a:picLocks noChangeAspect="1"/>
          </p:cNvPicPr>
          <p:nvPr/>
        </p:nvPicPr>
        <p:blipFill>
          <a:blip r:embed="rId2"/>
          <a:stretch>
            <a:fillRect/>
          </a:stretch>
        </p:blipFill>
        <p:spPr>
          <a:xfrm>
            <a:off x="1076230" y="1333407"/>
            <a:ext cx="3105245" cy="2381343"/>
          </a:xfrm>
          <a:prstGeom prst="rect">
            <a:avLst/>
          </a:prstGeom>
        </p:spPr>
      </p:pic>
      <p:pic>
        <p:nvPicPr>
          <p:cNvPr id="15" name="Picture 14">
            <a:extLst>
              <a:ext uri="{FF2B5EF4-FFF2-40B4-BE49-F238E27FC236}">
                <a16:creationId xmlns:a16="http://schemas.microsoft.com/office/drawing/2014/main" id="{7463042E-A88A-27FF-27B6-52498DF4D771}"/>
              </a:ext>
            </a:extLst>
          </p:cNvPr>
          <p:cNvPicPr>
            <a:picLocks noChangeAspect="1"/>
          </p:cNvPicPr>
          <p:nvPr/>
        </p:nvPicPr>
        <p:blipFill>
          <a:blip r:embed="rId3"/>
          <a:stretch>
            <a:fillRect/>
          </a:stretch>
        </p:blipFill>
        <p:spPr>
          <a:xfrm>
            <a:off x="4597323" y="1414368"/>
            <a:ext cx="2997354" cy="2219419"/>
          </a:xfrm>
          <a:prstGeom prst="rect">
            <a:avLst/>
          </a:prstGeom>
        </p:spPr>
      </p:pic>
      <p:pic>
        <p:nvPicPr>
          <p:cNvPr id="17" name="Picture 16">
            <a:extLst>
              <a:ext uri="{FF2B5EF4-FFF2-40B4-BE49-F238E27FC236}">
                <a16:creationId xmlns:a16="http://schemas.microsoft.com/office/drawing/2014/main" id="{7612E41E-8628-99A4-082B-241C79DC54C8}"/>
              </a:ext>
            </a:extLst>
          </p:cNvPr>
          <p:cNvPicPr>
            <a:picLocks noChangeAspect="1"/>
          </p:cNvPicPr>
          <p:nvPr/>
        </p:nvPicPr>
        <p:blipFill>
          <a:blip r:embed="rId4"/>
          <a:stretch>
            <a:fillRect/>
          </a:stretch>
        </p:blipFill>
        <p:spPr>
          <a:xfrm>
            <a:off x="7894409" y="1414368"/>
            <a:ext cx="3221362" cy="2381344"/>
          </a:xfrm>
          <a:prstGeom prst="rect">
            <a:avLst/>
          </a:prstGeom>
        </p:spPr>
      </p:pic>
      <p:pic>
        <p:nvPicPr>
          <p:cNvPr id="19" name="Picture 18">
            <a:extLst>
              <a:ext uri="{FF2B5EF4-FFF2-40B4-BE49-F238E27FC236}">
                <a16:creationId xmlns:a16="http://schemas.microsoft.com/office/drawing/2014/main" id="{514CE750-72E6-8D4C-4DEE-D3FAC0FBC309}"/>
              </a:ext>
            </a:extLst>
          </p:cNvPr>
          <p:cNvPicPr>
            <a:picLocks noChangeAspect="1"/>
          </p:cNvPicPr>
          <p:nvPr/>
        </p:nvPicPr>
        <p:blipFill>
          <a:blip r:embed="rId5"/>
          <a:stretch>
            <a:fillRect/>
          </a:stretch>
        </p:blipFill>
        <p:spPr>
          <a:xfrm>
            <a:off x="838200" y="4295204"/>
            <a:ext cx="3403775" cy="2028995"/>
          </a:xfrm>
          <a:prstGeom prst="rect">
            <a:avLst/>
          </a:prstGeom>
        </p:spPr>
      </p:pic>
      <p:pic>
        <p:nvPicPr>
          <p:cNvPr id="21" name="Picture 20">
            <a:extLst>
              <a:ext uri="{FF2B5EF4-FFF2-40B4-BE49-F238E27FC236}">
                <a16:creationId xmlns:a16="http://schemas.microsoft.com/office/drawing/2014/main" id="{B675AD89-367C-9EED-5B40-2F82024B0E37}"/>
              </a:ext>
            </a:extLst>
          </p:cNvPr>
          <p:cNvPicPr>
            <a:picLocks noChangeAspect="1"/>
          </p:cNvPicPr>
          <p:nvPr/>
        </p:nvPicPr>
        <p:blipFill>
          <a:blip r:embed="rId6"/>
          <a:stretch>
            <a:fillRect/>
          </a:stretch>
        </p:blipFill>
        <p:spPr>
          <a:xfrm>
            <a:off x="4977404" y="4295203"/>
            <a:ext cx="3416476" cy="2028996"/>
          </a:xfrm>
          <a:prstGeom prst="rect">
            <a:avLst/>
          </a:prstGeom>
        </p:spPr>
      </p:pic>
    </p:spTree>
    <p:extLst>
      <p:ext uri="{BB962C8B-B14F-4D97-AF65-F5344CB8AC3E}">
        <p14:creationId xmlns:p14="http://schemas.microsoft.com/office/powerpoint/2010/main" val="329223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829-4200-2AF0-A513-6A4265B3D4DC}"/>
              </a:ext>
            </a:extLst>
          </p:cNvPr>
          <p:cNvSpPr>
            <a:spLocks noGrp="1"/>
          </p:cNvSpPr>
          <p:nvPr>
            <p:ph type="title"/>
          </p:nvPr>
        </p:nvSpPr>
        <p:spPr>
          <a:xfrm>
            <a:off x="838200" y="437289"/>
            <a:ext cx="10515601" cy="539256"/>
          </a:xfrm>
          <a:solidFill>
            <a:schemeClr val="bg2">
              <a:lumMod val="40000"/>
              <a:lumOff val="60000"/>
            </a:schemeClr>
          </a:solidFill>
        </p:spPr>
        <p:txBody>
          <a:bodyPr>
            <a:noAutofit/>
          </a:bodyPr>
          <a:lstStyle/>
          <a:p>
            <a:r>
              <a:rPr lang="en-IN" sz="3600" dirty="0">
                <a:solidFill>
                  <a:schemeClr val="bg1"/>
                </a:solidFill>
                <a:latin typeface="Blackadder ITC" panose="04020505051007020D02" pitchFamily="82" charset="0"/>
              </a:rPr>
              <a:t>                                                        Outline</a:t>
            </a:r>
          </a:p>
        </p:txBody>
      </p:sp>
      <p:sp>
        <p:nvSpPr>
          <p:cNvPr id="3" name="Content Placeholder 2">
            <a:extLst>
              <a:ext uri="{FF2B5EF4-FFF2-40B4-BE49-F238E27FC236}">
                <a16:creationId xmlns:a16="http://schemas.microsoft.com/office/drawing/2014/main" id="{F7A8EE43-2211-FBD4-420E-46D0FFA10713}"/>
              </a:ext>
            </a:extLst>
          </p:cNvPr>
          <p:cNvSpPr>
            <a:spLocks noGrp="1"/>
          </p:cNvSpPr>
          <p:nvPr>
            <p:ph idx="1"/>
          </p:nvPr>
        </p:nvSpPr>
        <p:spPr>
          <a:xfrm>
            <a:off x="838201" y="1619910"/>
            <a:ext cx="10515600" cy="4800802"/>
          </a:xfrm>
        </p:spPr>
        <p:txBody>
          <a:bodyPr>
            <a:normAutofit fontScale="55000" lnSpcReduction="20000"/>
          </a:bodyPr>
          <a:lstStyle/>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What Is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Importance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Benefits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a:t>
            </a:r>
          </a:p>
          <a:p>
            <a:pPr>
              <a:buFont typeface="Wingdings" panose="05000000000000000000" pitchFamily="2" charset="2"/>
              <a:buChar char="§"/>
            </a:pPr>
            <a:r>
              <a:rPr lang="en-US" sz="2900" i="0" dirty="0">
                <a:solidFill>
                  <a:schemeClr val="tx1">
                    <a:lumMod val="95000"/>
                  </a:schemeClr>
                </a:solidFill>
                <a:effectLst/>
                <a:latin typeface="Times New Roman" panose="02020603050405020304" pitchFamily="18" charset="0"/>
                <a:cs typeface="Times New Roman" panose="02020603050405020304" pitchFamily="18" charset="0"/>
              </a:rPr>
              <a:t>Map for checking the correlation:</a:t>
            </a:r>
            <a:endParaRPr lang="en-US" sz="2800" dirty="0">
              <a:latin typeface="Times New Roman" panose="02020603050405020304" pitchFamily="18" charset="0"/>
              <a:ea typeface="Microsoft Sans Serif" panose="020B0604020202020204" pitchFamily="34"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a:buFont typeface="Wingdings" panose="05000000000000000000" pitchFamily="2" charset="2"/>
              <a:buChar char="§"/>
            </a:pPr>
            <a:r>
              <a:rPr lang="en-US" sz="2900" dirty="0">
                <a:effectLst/>
                <a:latin typeface="Times New Roman" panose="02020603050405020304" pitchFamily="18" charset="0"/>
                <a:ea typeface="Times New Roman" panose="02020603050405020304" pitchFamily="18" charset="0"/>
              </a:rPr>
              <a:t>Data</a:t>
            </a:r>
            <a:r>
              <a:rPr lang="en-US" sz="2900" spc="-5" dirty="0">
                <a:effectLst/>
                <a:latin typeface="Times New Roman" panose="02020603050405020304" pitchFamily="18" charset="0"/>
                <a:ea typeface="Times New Roman" panose="02020603050405020304" pitchFamily="18" charset="0"/>
              </a:rPr>
              <a:t> </a:t>
            </a:r>
            <a:r>
              <a:rPr lang="en-US" sz="2900" dirty="0">
                <a:effectLst/>
                <a:latin typeface="Times New Roman" panose="02020603050405020304" pitchFamily="18" charset="0"/>
                <a:ea typeface="Times New Roman" panose="02020603050405020304" pitchFamily="18" charset="0"/>
              </a:rPr>
              <a:t>Inputs- Logic-</a:t>
            </a:r>
            <a:r>
              <a:rPr lang="en-US" sz="2900" spc="-15" dirty="0">
                <a:effectLst/>
                <a:latin typeface="Times New Roman" panose="02020603050405020304" pitchFamily="18" charset="0"/>
                <a:ea typeface="Times New Roman" panose="02020603050405020304" pitchFamily="18" charset="0"/>
              </a:rPr>
              <a:t> </a:t>
            </a:r>
            <a:r>
              <a:rPr lang="en-US" sz="2900" dirty="0">
                <a:effectLst/>
                <a:latin typeface="Times New Roman" panose="02020603050405020304" pitchFamily="18" charset="0"/>
                <a:ea typeface="Times New Roman" panose="02020603050405020304" pitchFamily="18" charset="0"/>
              </a:rPr>
              <a:t>Output</a:t>
            </a:r>
            <a:r>
              <a:rPr lang="en-US" sz="2900" spc="-5" dirty="0">
                <a:effectLst/>
                <a:latin typeface="Times New Roman" panose="02020603050405020304" pitchFamily="18" charset="0"/>
                <a:ea typeface="Times New Roman" panose="02020603050405020304" pitchFamily="18" charset="0"/>
              </a:rPr>
              <a:t> </a:t>
            </a:r>
            <a:r>
              <a:rPr lang="en-US" sz="2900" dirty="0">
                <a:effectLst/>
                <a:latin typeface="Times New Roman" panose="02020603050405020304" pitchFamily="18" charset="0"/>
                <a:ea typeface="Times New Roman" panose="02020603050405020304" pitchFamily="18" charset="0"/>
              </a:rPr>
              <a:t>Relationships</a:t>
            </a:r>
            <a:endParaRPr lang="en-US" sz="2800" dirty="0">
              <a:latin typeface="Times New Roman" panose="02020603050405020304" pitchFamily="18" charset="0"/>
              <a:ea typeface="Microsoft Sans Serif" panose="020B0604020202020204" pitchFamily="34"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Final modal</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52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025F-C37D-BE21-BAA2-B4348285C957}"/>
              </a:ext>
            </a:extLst>
          </p:cNvPr>
          <p:cNvSpPr>
            <a:spLocks noGrp="1"/>
          </p:cNvSpPr>
          <p:nvPr>
            <p:ph type="title"/>
          </p:nvPr>
        </p:nvSpPr>
        <p:spPr>
          <a:xfrm>
            <a:off x="646111" y="452718"/>
            <a:ext cx="9404723" cy="823632"/>
          </a:xfrm>
          <a:solidFill>
            <a:schemeClr val="bg2">
              <a:lumMod val="40000"/>
              <a:lumOff val="60000"/>
            </a:schemeClr>
          </a:solidFill>
        </p:spPr>
        <p:txBody>
          <a:bodyPr/>
          <a:lstStyle/>
          <a:p>
            <a:pPr marL="88900" algn="ctr">
              <a:spcBef>
                <a:spcPts val="295"/>
              </a:spcBef>
            </a:pPr>
            <a:r>
              <a:rPr lang="en-US" sz="4000" b="1" dirty="0">
                <a:solidFill>
                  <a:schemeClr val="bg1"/>
                </a:solidFill>
                <a:effectLst/>
                <a:latin typeface="Blackadder ITC" panose="04020505051007020D02" pitchFamily="82" charset="0"/>
                <a:ea typeface="Times New Roman" panose="02020603050405020304" pitchFamily="18" charset="0"/>
              </a:rPr>
              <a:t>Hyperparameter</a:t>
            </a:r>
            <a:r>
              <a:rPr lang="en-US" sz="4000" b="1" spc="-15" dirty="0">
                <a:solidFill>
                  <a:schemeClr val="bg1"/>
                </a:solidFill>
                <a:effectLst/>
                <a:latin typeface="Blackadder ITC" panose="04020505051007020D02" pitchFamily="82" charset="0"/>
                <a:ea typeface="Times New Roman" panose="02020603050405020304" pitchFamily="18" charset="0"/>
              </a:rPr>
              <a:t> </a:t>
            </a:r>
            <a:r>
              <a:rPr lang="en-US" sz="4000" b="1" dirty="0">
                <a:solidFill>
                  <a:schemeClr val="bg1"/>
                </a:solidFill>
                <a:effectLst/>
                <a:latin typeface="Blackadder ITC" panose="04020505051007020D02" pitchFamily="82" charset="0"/>
                <a:ea typeface="Times New Roman" panose="02020603050405020304" pitchFamily="18" charset="0"/>
              </a:rPr>
              <a:t>Tuning</a:t>
            </a:r>
            <a:br>
              <a:rPr lang="en-IN"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167510B1-B249-1A3B-EE2B-E496EA3FDC6D}"/>
              </a:ext>
            </a:extLst>
          </p:cNvPr>
          <p:cNvSpPr txBox="1"/>
          <p:nvPr/>
        </p:nvSpPr>
        <p:spPr>
          <a:xfrm>
            <a:off x="571499" y="1508896"/>
            <a:ext cx="10544175" cy="961482"/>
          </a:xfrm>
          <a:prstGeom prst="rect">
            <a:avLst/>
          </a:prstGeom>
          <a:noFill/>
        </p:spPr>
        <p:txBody>
          <a:bodyPr wrap="square">
            <a:spAutoFit/>
          </a:bodyPr>
          <a:lstStyle/>
          <a:p>
            <a:pPr marL="317500" marR="236855" algn="just">
              <a:lnSpc>
                <a:spcPct val="107000"/>
              </a:lnSpc>
              <a:spcAft>
                <a:spcPts val="0"/>
              </a:spcAft>
            </a:pPr>
            <a:r>
              <a:rPr lang="en-US" sz="1800" dirty="0">
                <a:effectLst/>
                <a:latin typeface="Times New Roman" panose="02020603050405020304" pitchFamily="18" charset="0"/>
                <a:ea typeface="Times New Roman" panose="02020603050405020304" pitchFamily="18" charset="0"/>
              </a:rPr>
              <a:t>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hyperparameter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XGBoost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parameters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learning_rate</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max_depth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min_child_weight</a:t>
            </a:r>
            <a:r>
              <a:rPr lang="en-US" sz="1800" dirty="0">
                <a:effectLst/>
                <a:latin typeface="Times New Roman" panose="02020603050405020304" pitchFamily="18" charset="0"/>
                <a:ea typeface="Times New Roman" panose="02020603050405020304" pitchFamily="18" charset="0"/>
              </a:rPr>
              <a:t>', 'subsample', '</a:t>
            </a:r>
            <a:r>
              <a:rPr lang="en-US" sz="1800" dirty="0" err="1">
                <a:effectLst/>
                <a:latin typeface="Times New Roman" panose="02020603050405020304" pitchFamily="18" charset="0"/>
                <a:ea typeface="Times New Roman" panose="02020603050405020304" pitchFamily="18" charset="0"/>
              </a:rPr>
              <a:t>colsample_bytree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n_estimators</a:t>
            </a:r>
            <a:r>
              <a:rPr lang="en-US" sz="1800" dirty="0">
                <a:effectLst/>
                <a:latin typeface="Times New Roman" panose="02020603050405020304" pitchFamily="18" charset="0"/>
                <a:ea typeface="Times New Roman" panose="02020603050405020304" pitchFamily="18" charset="0"/>
              </a:rPr>
              <a:t>' 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'objective'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 </a:t>
            </a:r>
            <a:r>
              <a:rPr lang="en-US" sz="1800" dirty="0" err="1">
                <a:effectLst/>
                <a:latin typeface="Times New Roman" panose="02020603050405020304" pitchFamily="18" charset="0"/>
                <a:ea typeface="Times New Roman" panose="02020603050405020304" pitchFamily="18" charset="0"/>
              </a:rPr>
              <a:t>GridSearchCV</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32C0B3D9-5504-9633-0B77-46F87B75EB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470378"/>
            <a:ext cx="5648325" cy="1576159"/>
          </a:xfrm>
          <a:prstGeom prst="rect">
            <a:avLst/>
          </a:prstGeom>
          <a:noFill/>
          <a:ln>
            <a:noFill/>
          </a:ln>
        </p:spPr>
      </p:pic>
      <p:sp>
        <p:nvSpPr>
          <p:cNvPr id="9" name="TextBox 8">
            <a:extLst>
              <a:ext uri="{FF2B5EF4-FFF2-40B4-BE49-F238E27FC236}">
                <a16:creationId xmlns:a16="http://schemas.microsoft.com/office/drawing/2014/main" id="{3E1FE8A1-47EF-9545-0299-6F40B89DCCEC}"/>
              </a:ext>
            </a:extLst>
          </p:cNvPr>
          <p:cNvSpPr txBox="1"/>
          <p:nvPr/>
        </p:nvSpPr>
        <p:spPr>
          <a:xfrm>
            <a:off x="314326" y="4751387"/>
            <a:ext cx="10448924" cy="665118"/>
          </a:xfrm>
          <a:prstGeom prst="rect">
            <a:avLst/>
          </a:prstGeom>
          <a:noFill/>
        </p:spPr>
        <p:txBody>
          <a:bodyPr wrap="square">
            <a:spAutoFit/>
          </a:bodyPr>
          <a:lstStyle/>
          <a:p>
            <a:pPr marL="317500" marR="238760" algn="just">
              <a:lnSpc>
                <a:spcPct val="107000"/>
              </a:lnSpc>
              <a:spcAft>
                <a:spcPts val="0"/>
              </a:spcAft>
            </a:pPr>
            <a:r>
              <a:rPr lang="en-US" sz="1800" dirty="0">
                <a:effectLst/>
                <a:latin typeface="Times New Roman" panose="02020603050405020304" pitchFamily="18" charset="0"/>
                <a:ea typeface="Times New Roman" panose="02020603050405020304" pitchFamily="18" charset="0"/>
              </a:rPr>
              <a:t>After running the code for the above-mentioned parameters, I got the values that are indicated in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figure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best parametric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 for our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final model.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1243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80CC-BEAC-3CC9-7A7F-2B79B06B91BF}"/>
              </a:ext>
            </a:extLst>
          </p:cNvPr>
          <p:cNvSpPr>
            <a:spLocks noGrp="1"/>
          </p:cNvSpPr>
          <p:nvPr>
            <p:ph type="title"/>
          </p:nvPr>
        </p:nvSpPr>
        <p:spPr>
          <a:xfrm>
            <a:off x="827086" y="214593"/>
            <a:ext cx="9404723" cy="899832"/>
          </a:xfrm>
          <a:solidFill>
            <a:schemeClr val="bg2">
              <a:lumMod val="40000"/>
              <a:lumOff val="60000"/>
            </a:schemeClr>
          </a:solidFill>
        </p:spPr>
        <p:txBody>
          <a:bodyPr/>
          <a:lstStyle/>
          <a:p>
            <a:pPr algn="ctr"/>
            <a:r>
              <a:rPr lang="en-US" dirty="0">
                <a:solidFill>
                  <a:schemeClr val="bg1"/>
                </a:solidFill>
                <a:latin typeface="Blackadder ITC" panose="04020505051007020D02" pitchFamily="82" charset="0"/>
              </a:rPr>
              <a:t>Final modal</a:t>
            </a:r>
            <a:endParaRPr lang="en-IN" dirty="0">
              <a:solidFill>
                <a:schemeClr val="bg1"/>
              </a:solidFill>
              <a:latin typeface="Blackadder ITC" panose="04020505051007020D02" pitchFamily="82" charset="0"/>
            </a:endParaRPr>
          </a:p>
        </p:txBody>
      </p:sp>
      <p:pic>
        <p:nvPicPr>
          <p:cNvPr id="3" name="Picture 2">
            <a:extLst>
              <a:ext uri="{FF2B5EF4-FFF2-40B4-BE49-F238E27FC236}">
                <a16:creationId xmlns:a16="http://schemas.microsoft.com/office/drawing/2014/main" id="{155F2F82-C903-C10E-2178-821C49F97E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2797" y="1590357"/>
            <a:ext cx="5526405" cy="3677285"/>
          </a:xfrm>
          <a:prstGeom prst="rect">
            <a:avLst/>
          </a:prstGeom>
          <a:noFill/>
          <a:ln>
            <a:noFill/>
          </a:ln>
        </p:spPr>
      </p:pic>
      <p:sp>
        <p:nvSpPr>
          <p:cNvPr id="5" name="TextBox 4">
            <a:extLst>
              <a:ext uri="{FF2B5EF4-FFF2-40B4-BE49-F238E27FC236}">
                <a16:creationId xmlns:a16="http://schemas.microsoft.com/office/drawing/2014/main" id="{FD6A7201-7F10-2591-6D23-C1C4C7327A61}"/>
              </a:ext>
            </a:extLst>
          </p:cNvPr>
          <p:cNvSpPr txBox="1"/>
          <p:nvPr/>
        </p:nvSpPr>
        <p:spPr>
          <a:xfrm>
            <a:off x="1114425" y="5566189"/>
            <a:ext cx="9563099" cy="800219"/>
          </a:xfrm>
          <a:prstGeom prst="rect">
            <a:avLst/>
          </a:prstGeom>
          <a:noFill/>
        </p:spPr>
        <p:txBody>
          <a:bodyPr wrap="square">
            <a:spAutoFit/>
          </a:bodyPr>
          <a:lstStyle/>
          <a:p>
            <a:pPr>
              <a:spcBef>
                <a:spcPts val="55"/>
              </a:spcBef>
            </a:pPr>
            <a:r>
              <a:rPr lang="en-US" sz="2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88900"/>
            <a:r>
              <a:rPr lang="en-US" sz="1800" dirty="0">
                <a:effectLst/>
                <a:latin typeface="Times New Roman" panose="02020603050405020304" pitchFamily="18" charset="0"/>
                <a:ea typeface="Times New Roman" panose="02020603050405020304" pitchFamily="18" charset="0"/>
              </a:rPr>
              <a:t>Great!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 got improved our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 85.90%</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88.13%</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after Hyperparameter tuning</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08874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B04-8139-A42C-D133-434588D1C094}"/>
              </a:ext>
            </a:extLst>
          </p:cNvPr>
          <p:cNvSpPr>
            <a:spLocks noGrp="1"/>
          </p:cNvSpPr>
          <p:nvPr>
            <p:ph type="title"/>
          </p:nvPr>
        </p:nvSpPr>
        <p:spPr>
          <a:xfrm>
            <a:off x="838200" y="535126"/>
            <a:ext cx="10515600" cy="607874"/>
          </a:xfrm>
          <a:solidFill>
            <a:schemeClr val="bg2">
              <a:lumMod val="40000"/>
              <a:lumOff val="60000"/>
            </a:schemeClr>
          </a:solidFill>
        </p:spPr>
        <p:txBody>
          <a:bodyPr>
            <a:noAutofit/>
          </a:bodyPr>
          <a:lstStyle/>
          <a:p>
            <a:pPr algn="ctr"/>
            <a:r>
              <a:rPr lang="en-US" sz="3600" dirty="0">
                <a:solidFill>
                  <a:schemeClr val="bg1"/>
                </a:solidFill>
                <a:latin typeface="Blackadder ITC" panose="04020505051007020D02" pitchFamily="82" charset="0"/>
                <a:cs typeface="Times New Roman" panose="02020603050405020304" pitchFamily="18" charset="0"/>
              </a:rPr>
              <a:t>Conclusion</a:t>
            </a:r>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                                                     </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FDB89C-0DA4-8878-3E98-BDCDF1317EF9}"/>
              </a:ext>
            </a:extLst>
          </p:cNvPr>
          <p:cNvSpPr>
            <a:spLocks noGrp="1"/>
          </p:cNvSpPr>
          <p:nvPr>
            <p:ph idx="1"/>
          </p:nvPr>
        </p:nvSpPr>
        <p:spPr>
          <a:xfrm>
            <a:off x="838200" y="1452762"/>
            <a:ext cx="10515600" cy="4062213"/>
          </a:xfrm>
        </p:spPr>
        <p:txBody>
          <a:bodyPr>
            <a:noAutofit/>
          </a:bodyPr>
          <a:lstStyle/>
          <a:p>
            <a:pPr marL="342900" marR="239395" lvl="0" indent="-342900">
              <a:lnSpc>
                <a:spcPct val="107000"/>
              </a:lnSpc>
              <a:spcBef>
                <a:spcPts val="930"/>
              </a:spcBef>
              <a:spcAft>
                <a:spcPts val="0"/>
              </a:spcAft>
              <a:buSzPts val="1200"/>
              <a:buFont typeface="Times New Roman" panose="02020603050405020304" pitchFamily="18" charset="0"/>
              <a:buAutoNum type="arabicPeriod"/>
              <a:tabLst>
                <a:tab pos="546735"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Most</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houses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belong</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Residential</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Low-Density</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zone.</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many</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houses</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from</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zone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having</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higher prices than other zones.</a:t>
            </a:r>
            <a:endParaRPr lang="en-IN" sz="1600" dirty="0">
              <a:effectLst/>
              <a:latin typeface="Times New Roman" panose="02020603050405020304" pitchFamily="18" charset="0"/>
              <a:ea typeface="Times New Roman" panose="02020603050405020304" pitchFamily="18" charset="0"/>
            </a:endParaRPr>
          </a:p>
          <a:p>
            <a:pPr marL="342900" marR="243205" lvl="0" indent="-342900">
              <a:lnSpc>
                <a:spcPct val="107000"/>
              </a:lnSpc>
              <a:buSzPts val="1200"/>
              <a:buFont typeface="Times New Roman" panose="02020603050405020304" pitchFamily="18" charset="0"/>
              <a:buAutoNum type="arabicPeriod"/>
              <a:tabLst>
                <a:tab pos="546735" algn="l"/>
              </a:tabLst>
            </a:pPr>
            <a:r>
              <a:rPr lang="en-US" sz="1600" dirty="0">
                <a:effectLst/>
                <a:latin typeface="Times New Roman" panose="02020603050405020304" pitchFamily="18" charset="0"/>
                <a:ea typeface="Times New Roman" panose="02020603050405020304" pitchFamily="18" charset="0"/>
              </a:rPr>
              <a:t>We</a:t>
            </a:r>
            <a:r>
              <a:rPr lang="en-US" sz="1600" spc="2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a:t>
            </a:r>
            <a:r>
              <a:rPr lang="en-US" sz="1600" spc="2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observe</a:t>
            </a:r>
            <a:r>
              <a:rPr lang="en-US" sz="1600" spc="2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almost</a:t>
            </a:r>
            <a:r>
              <a:rPr lang="en-US" sz="1600" spc="2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all</a:t>
            </a:r>
            <a:r>
              <a:rPr lang="en-US" sz="1600" spc="2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houses</a:t>
            </a:r>
            <a:r>
              <a:rPr lang="en-US" sz="1600" spc="2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2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having</a:t>
            </a:r>
            <a:r>
              <a:rPr lang="en-US" sz="1600" spc="2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paved</a:t>
            </a:r>
            <a:r>
              <a:rPr lang="en-US" sz="1600" spc="2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streets</a:t>
            </a:r>
            <a:r>
              <a:rPr lang="en-US" sz="1600" spc="2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2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very</a:t>
            </a:r>
            <a:r>
              <a:rPr lang="en-US" sz="1600" spc="2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few</a:t>
            </a:r>
            <a:r>
              <a:rPr lang="en-US" sz="1600" spc="2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2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having</a:t>
            </a:r>
            <a:r>
              <a:rPr lang="en-US" sz="1600" spc="2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gravel</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streets.</a:t>
            </a:r>
            <a:endParaRPr lang="en-IN" sz="1600" dirty="0">
              <a:effectLst/>
              <a:latin typeface="Times New Roman" panose="02020603050405020304" pitchFamily="18" charset="0"/>
              <a:ea typeface="Times New Roman" panose="02020603050405020304" pitchFamily="18" charset="0"/>
            </a:endParaRPr>
          </a:p>
          <a:p>
            <a:pPr marL="342900" marR="240030" lvl="0" indent="-342900">
              <a:lnSpc>
                <a:spcPct val="107000"/>
              </a:lnSpc>
              <a:buSzPts val="1200"/>
              <a:buFont typeface="Times New Roman" panose="02020603050405020304" pitchFamily="18" charset="0"/>
              <a:buAutoNum type="arabicPeriod"/>
              <a:tabLst>
                <a:tab pos="546735" algn="l"/>
              </a:tabLst>
            </a:pPr>
            <a:r>
              <a:rPr lang="en-US" sz="1600" dirty="0">
                <a:effectLst/>
                <a:latin typeface="Times New Roman" panose="02020603050405020304" pitchFamily="18" charset="0"/>
                <a:ea typeface="Times New Roman" panose="02020603050405020304" pitchFamily="18" charset="0"/>
              </a:rPr>
              <a:t>Large</a:t>
            </a:r>
            <a:r>
              <a:rPr lang="en-US" sz="1600" spc="1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numbers</a:t>
            </a:r>
            <a:r>
              <a:rPr lang="en-US" sz="1600" spc="1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houses</a:t>
            </a:r>
            <a:r>
              <a:rPr lang="en-US" sz="1600" spc="1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1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having</a:t>
            </a:r>
            <a:r>
              <a:rPr lang="en-US" sz="1600" spc="1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1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General</a:t>
            </a:r>
            <a:r>
              <a:rPr lang="en-US" sz="1600" spc="1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shape</a:t>
            </a:r>
            <a:r>
              <a:rPr lang="en-US" sz="1600" spc="1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property</a:t>
            </a:r>
            <a:r>
              <a:rPr lang="en-US" sz="1600" spc="1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slightly</a:t>
            </a:r>
            <a:r>
              <a:rPr lang="en-US" sz="1600" spc="1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irregular</a:t>
            </a:r>
            <a:r>
              <a:rPr lang="en-US" sz="1600" spc="1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a:t>
            </a:r>
            <a:r>
              <a:rPr lang="en-US" sz="1600" spc="1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regular.</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very</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few are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having</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 irregular</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shape.</a:t>
            </a:r>
            <a:endParaRPr lang="en-IN" sz="1600" dirty="0">
              <a:effectLst/>
              <a:latin typeface="Times New Roman" panose="02020603050405020304" pitchFamily="18" charset="0"/>
              <a:ea typeface="Times New Roman" panose="02020603050405020304" pitchFamily="18" charset="0"/>
            </a:endParaRPr>
          </a:p>
          <a:p>
            <a:pPr marL="342900" marR="242570" lvl="0" indent="-342900">
              <a:lnSpc>
                <a:spcPct val="107000"/>
              </a:lnSpc>
              <a:buSzPts val="1200"/>
              <a:buFont typeface="Times New Roman" panose="02020603050405020304" pitchFamily="18" charset="0"/>
              <a:buAutoNum type="arabicPeriod"/>
              <a:tabLst>
                <a:tab pos="546735" algn="l"/>
              </a:tabLst>
            </a:pPr>
            <a:r>
              <a:rPr lang="en-US" sz="1600" dirty="0">
                <a:effectLst/>
                <a:latin typeface="Times New Roman" panose="02020603050405020304" pitchFamily="18" charset="0"/>
                <a:ea typeface="Times New Roman" panose="02020603050405020304" pitchFamily="18" charset="0"/>
              </a:rPr>
              <a:t>Looking</a:t>
            </a:r>
            <a:r>
              <a:rPr lang="en-US" sz="1600" spc="1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at</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6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SalePrice</a:t>
            </a:r>
            <a:r>
              <a:rPr lang="en-US" sz="1600" spc="1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vs</a:t>
            </a:r>
            <a:r>
              <a:rPr lang="en-US" sz="1600" spc="18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LandContour</a:t>
            </a:r>
            <a:r>
              <a:rPr lang="en-US" sz="1600" spc="1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plot</a:t>
            </a:r>
            <a:r>
              <a:rPr lang="en-US" sz="1600" spc="1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
            </a:r>
            <a:r>
              <a:rPr lang="en-US" sz="1600" spc="1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say</a:t>
            </a:r>
            <a:r>
              <a:rPr lang="en-US" sz="1600" spc="1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most</a:t>
            </a:r>
            <a:r>
              <a:rPr lang="en-US" sz="1600" spc="1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houses</a:t>
            </a:r>
            <a:r>
              <a:rPr lang="en-US" sz="1600" spc="1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nearly</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Flat/Leveled.</a:t>
            </a:r>
            <a:endParaRPr lang="en-IN" sz="1600" dirty="0">
              <a:effectLst/>
              <a:latin typeface="Times New Roman" panose="02020603050405020304" pitchFamily="18" charset="0"/>
              <a:ea typeface="Times New Roman" panose="02020603050405020304" pitchFamily="18" charset="0"/>
            </a:endParaRPr>
          </a:p>
          <a:p>
            <a:pPr marL="342900" lvl="0" indent="-342900">
              <a:lnSpc>
                <a:spcPts val="1375"/>
              </a:lnSpc>
              <a:buSzPts val="1200"/>
              <a:buFont typeface="Times New Roman" panose="02020603050405020304" pitchFamily="18" charset="0"/>
              <a:buAutoNum type="arabicPeriod"/>
              <a:tabLst>
                <a:tab pos="546735" algn="l"/>
              </a:tabLst>
            </a:pPr>
            <a:r>
              <a:rPr lang="en-US" sz="1600" dirty="0">
                <a:effectLst/>
                <a:latin typeface="Times New Roman" panose="02020603050405020304" pitchFamily="18" charset="0"/>
                <a:ea typeface="Times New Roman" panose="02020603050405020304" pitchFamily="18" charset="0"/>
              </a:rPr>
              <a:t>Almost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all houses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 all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kinds 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utilities.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95"/>
              </a:spcBef>
              <a:buSzPts val="1200"/>
              <a:buFont typeface="Times New Roman" panose="02020603050405020304" pitchFamily="18" charset="0"/>
              <a:buAutoNum type="arabicPeriod"/>
              <a:tabLst>
                <a:tab pos="546735" algn="l"/>
              </a:tabLst>
            </a:pPr>
            <a:r>
              <a:rPr lang="en-US" sz="1600" dirty="0">
                <a:effectLst/>
                <a:latin typeface="Times New Roman" panose="02020603050405020304" pitchFamily="18" charset="0"/>
                <a:ea typeface="Times New Roman" panose="02020603050405020304" pitchFamily="18" charset="0"/>
              </a:rPr>
              <a:t>More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number</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 lots are inside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 at corners.</a:t>
            </a:r>
            <a:endParaRPr lang="en-IN" sz="1600" dirty="0">
              <a:effectLst/>
              <a:latin typeface="Times New Roman" panose="02020603050405020304" pitchFamily="18" charset="0"/>
              <a:ea typeface="Times New Roman" panose="02020603050405020304" pitchFamily="18" charset="0"/>
            </a:endParaRPr>
          </a:p>
          <a:p>
            <a:pPr marL="342900" marR="237490" lvl="0" indent="-342900">
              <a:lnSpc>
                <a:spcPct val="107000"/>
              </a:lnSpc>
              <a:spcBef>
                <a:spcPts val="120"/>
              </a:spcBef>
              <a:spcAft>
                <a:spcPts val="0"/>
              </a:spcAft>
              <a:buSzPts val="1200"/>
              <a:buFont typeface="Times New Roman" panose="02020603050405020304" pitchFamily="18" charset="0"/>
              <a:buAutoNum type="arabicPeriod"/>
              <a:tabLst>
                <a:tab pos="546735" algn="l"/>
              </a:tabLst>
            </a:pPr>
            <a:r>
              <a:rPr lang="en-US" sz="1600" dirty="0">
                <a:effectLst/>
                <a:latin typeface="Times New Roman" panose="02020603050405020304" pitchFamily="18" charset="0"/>
                <a:ea typeface="Times New Roman" panose="02020603050405020304" pitchFamily="18" charset="0"/>
              </a:rPr>
              <a:t>We</a:t>
            </a:r>
            <a:r>
              <a:rPr lang="en-US" sz="1600" spc="2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see</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most</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2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houses</a:t>
            </a:r>
            <a:r>
              <a:rPr lang="en-US" sz="1600" spc="2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2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having</a:t>
            </a:r>
            <a:r>
              <a:rPr lang="en-US" sz="1600" spc="2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gentle</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slopes,</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2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houses</a:t>
            </a:r>
            <a:r>
              <a:rPr lang="en-US" sz="1600" spc="2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2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severe</a:t>
            </a:r>
            <a:r>
              <a:rPr lang="en-US" sz="1600" spc="2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slopes</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having</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slightly</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lower prices.</a:t>
            </a:r>
            <a:endParaRPr lang="en-IN" sz="1600" dirty="0">
              <a:effectLst/>
              <a:latin typeface="Times New Roman" panose="02020603050405020304" pitchFamily="18" charset="0"/>
              <a:ea typeface="Times New Roman" panose="02020603050405020304" pitchFamily="18" charset="0"/>
            </a:endParaRPr>
          </a:p>
          <a:p>
            <a:pPr marL="342900" lvl="0" indent="-342900">
              <a:lnSpc>
                <a:spcPts val="1375"/>
              </a:lnSpc>
              <a:buSzPts val="1200"/>
              <a:buFont typeface="Times New Roman" panose="02020603050405020304" pitchFamily="18" charset="0"/>
              <a:buAutoNum type="arabicPeriod"/>
              <a:tabLst>
                <a:tab pos="546735" algn="l"/>
              </a:tabLst>
            </a:pPr>
            <a:r>
              <a:rPr lang="en-US" sz="1600" dirty="0">
                <a:effectLst/>
                <a:latin typeface="Times New Roman" panose="02020603050405020304" pitchFamily="18" charset="0"/>
                <a:ea typeface="Times New Roman" panose="02020603050405020304" pitchFamily="18" charset="0"/>
              </a:rPr>
              <a:t>Houses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which</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located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 Northridge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having</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more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prices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compared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other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locations.</a:t>
            </a:r>
            <a:endParaRPr lang="en-IN" sz="1600" dirty="0">
              <a:effectLst/>
              <a:latin typeface="Times New Roman" panose="02020603050405020304" pitchFamily="18" charset="0"/>
              <a:ea typeface="Times New Roman" panose="02020603050405020304" pitchFamily="18" charset="0"/>
            </a:endParaRPr>
          </a:p>
          <a:p>
            <a:pPr marL="342900" marR="241300" lvl="0" indent="-342900">
              <a:lnSpc>
                <a:spcPct val="107000"/>
              </a:lnSpc>
              <a:spcBef>
                <a:spcPts val="105"/>
              </a:spcBef>
              <a:spcAft>
                <a:spcPts val="0"/>
              </a:spcAft>
              <a:buSzPts val="1200"/>
              <a:buFont typeface="Times New Roman" panose="02020603050405020304" pitchFamily="18" charset="0"/>
              <a:buAutoNum type="arabicPeriod"/>
              <a:tabLst>
                <a:tab pos="546735" algn="l"/>
              </a:tabLst>
            </a:pPr>
            <a:r>
              <a:rPr lang="en-US" sz="1600" dirty="0">
                <a:effectLst/>
                <a:latin typeface="Times New Roman" panose="02020603050405020304" pitchFamily="18" charset="0"/>
                <a:ea typeface="Times New Roman" panose="02020603050405020304" pitchFamily="18" charset="0"/>
              </a:rPr>
              <a:t>Looking</a:t>
            </a:r>
            <a:r>
              <a:rPr lang="en-US" sz="1600" spc="2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at</a:t>
            </a:r>
            <a:r>
              <a:rPr lang="en-US" sz="1600" spc="2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2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plot</a:t>
            </a:r>
            <a:r>
              <a:rPr lang="en-US" sz="1600" spc="2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27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SalePrice</a:t>
            </a:r>
            <a:r>
              <a:rPr lang="en-US" sz="1600" spc="2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vs</a:t>
            </a:r>
            <a:r>
              <a:rPr lang="en-US" sz="1600" spc="2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Condition1</a:t>
            </a:r>
            <a:r>
              <a:rPr lang="en-US" sz="1600" spc="2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
            </a:r>
            <a:r>
              <a:rPr lang="en-US" sz="1600" spc="2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a:t>
            </a:r>
            <a:r>
              <a:rPr lang="en-US" sz="1600" spc="2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see</a:t>
            </a:r>
            <a:r>
              <a:rPr lang="en-US" sz="1600" spc="2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2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most</a:t>
            </a:r>
            <a:r>
              <a:rPr lang="en-US" sz="1600" spc="2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houses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bear</a:t>
            </a:r>
            <a:r>
              <a:rPr lang="en-US" sz="1600" spc="2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normal</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conditions.</a:t>
            </a:r>
            <a:endParaRPr lang="en-IN" sz="1600" dirty="0">
              <a:effectLst/>
              <a:latin typeface="Times New Roman" panose="02020603050405020304" pitchFamily="18" charset="0"/>
              <a:ea typeface="Times New Roman" panose="02020603050405020304" pitchFamily="18" charset="0"/>
            </a:endParaRPr>
          </a:p>
          <a:p>
            <a:pPr marL="342900" marR="238760" lvl="0" indent="-342900">
              <a:lnSpc>
                <a:spcPct val="107000"/>
              </a:lnSpc>
              <a:buSzPts val="1200"/>
              <a:buFont typeface="Times New Roman" panose="02020603050405020304" pitchFamily="18" charset="0"/>
              <a:buAutoNum type="arabicPeriod"/>
              <a:tabLst>
                <a:tab pos="546735" algn="l"/>
              </a:tabLst>
            </a:pPr>
            <a:r>
              <a:rPr lang="en-US" sz="1600" dirty="0">
                <a:effectLst/>
                <a:latin typeface="Times New Roman" panose="02020603050405020304" pitchFamily="18" charset="0"/>
                <a:ea typeface="Times New Roman" panose="02020603050405020304" pitchFamily="18" charset="0"/>
              </a:rPr>
              <a:t>Looking</a:t>
            </a:r>
            <a:r>
              <a:rPr lang="en-US" sz="1600" spc="2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at</a:t>
            </a:r>
            <a:r>
              <a:rPr lang="en-US" sz="1600" spc="2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2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plot</a:t>
            </a:r>
            <a:r>
              <a:rPr lang="en-US" sz="1600" spc="2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26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SalePrice</a:t>
            </a:r>
            <a:r>
              <a:rPr lang="en-US" sz="1600" spc="2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vs</a:t>
            </a:r>
            <a:r>
              <a:rPr lang="en-US" sz="1600" spc="2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Condition2</a:t>
            </a:r>
            <a:r>
              <a:rPr lang="en-US" sz="1600" spc="2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
            </a:r>
            <a:r>
              <a:rPr lang="en-US" sz="1600" spc="2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a:t>
            </a:r>
            <a:r>
              <a:rPr lang="en-US" sz="1600" spc="2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see</a:t>
            </a:r>
            <a:r>
              <a:rPr lang="en-US" sz="1600" spc="2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2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most</a:t>
            </a:r>
            <a:r>
              <a:rPr lang="en-US" sz="1600" spc="2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houses  have</a:t>
            </a:r>
            <a:r>
              <a:rPr lang="en-US" sz="1600" spc="2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normal</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conditions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 very</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few</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 other conditions.</a:t>
            </a:r>
            <a:endParaRPr lang="en-IN" sz="1600" dirty="0">
              <a:effectLst/>
              <a:latin typeface="Times New Roman" panose="02020603050405020304" pitchFamily="18" charset="0"/>
              <a:ea typeface="Times New Roman" panose="02020603050405020304" pitchFamily="18" charset="0"/>
            </a:endParaRPr>
          </a:p>
          <a:p>
            <a:pPr marL="342900" lvl="0" indent="-342900">
              <a:lnSpc>
                <a:spcPts val="1375"/>
              </a:lnSpc>
              <a:buSzPts val="1200"/>
              <a:buFont typeface="Times New Roman" panose="02020603050405020304" pitchFamily="18" charset="0"/>
              <a:buAutoNum type="arabicPeriod"/>
              <a:tabLst>
                <a:tab pos="546735" algn="l"/>
              </a:tabLst>
            </a:pPr>
            <a:r>
              <a:rPr lang="en-US" sz="1600" dirty="0">
                <a:effectLst/>
                <a:latin typeface="Times New Roman" panose="02020603050405020304" pitchFamily="18" charset="0"/>
                <a:ea typeface="Times New Roman" panose="02020603050405020304" pitchFamily="18" charset="0"/>
              </a:rPr>
              <a:t>Most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houses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Single-family</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Detached</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having</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higher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sale prices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other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categories.</a:t>
            </a:r>
            <a:endParaRPr lang="en-IN" sz="1600" dirty="0">
              <a:effectLst/>
              <a:latin typeface="Times New Roman" panose="02020603050405020304" pitchFamily="18" charset="0"/>
              <a:ea typeface="Times New Roman" panose="02020603050405020304" pitchFamily="18" charset="0"/>
            </a:endParaRPr>
          </a:p>
          <a:p>
            <a:pPr marL="342900" marR="239395" lvl="0" indent="-342900">
              <a:lnSpc>
                <a:spcPct val="107000"/>
              </a:lnSpc>
              <a:spcBef>
                <a:spcPts val="105"/>
              </a:spcBef>
              <a:spcAft>
                <a:spcPts val="0"/>
              </a:spcAft>
              <a:buSzPts val="1200"/>
              <a:buFont typeface="Times New Roman" panose="02020603050405020304" pitchFamily="18" charset="0"/>
              <a:buAutoNum type="arabicPeriod"/>
              <a:tabLst>
                <a:tab pos="546735" algn="l"/>
              </a:tabLst>
            </a:pPr>
            <a:r>
              <a:rPr lang="en-US" sz="1600" dirty="0">
                <a:effectLst/>
                <a:latin typeface="Times New Roman" panose="02020603050405020304" pitchFamily="18" charset="0"/>
                <a:ea typeface="Times New Roman" panose="02020603050405020304" pitchFamily="18" charset="0"/>
              </a:rPr>
              <a:t>Looking</a:t>
            </a:r>
            <a:r>
              <a:rPr lang="en-US" sz="1600" spc="1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at</a:t>
            </a:r>
            <a:r>
              <a:rPr lang="en-US" sz="1600" spc="1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plot</a:t>
            </a:r>
            <a:r>
              <a:rPr lang="en-US" sz="1600" spc="1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1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SalePrice</a:t>
            </a:r>
            <a:r>
              <a:rPr lang="en-US" sz="1600" spc="1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vs</a:t>
            </a:r>
            <a:r>
              <a:rPr lang="en-US" sz="1600" spc="11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HouseStyle</a:t>
            </a:r>
            <a:r>
              <a:rPr lang="en-US" sz="1600" spc="1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
            </a:r>
            <a:r>
              <a:rPr lang="en-US" sz="1600" spc="1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a:t>
            </a:r>
            <a:r>
              <a:rPr lang="en-US" sz="1600" spc="1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see</a:t>
            </a:r>
            <a:r>
              <a:rPr lang="en-US" sz="1600" spc="1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1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houses</a:t>
            </a:r>
            <a:r>
              <a:rPr lang="en-US" sz="1600" spc="1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which</a:t>
            </a:r>
            <a:r>
              <a:rPr lang="en-US" sz="1600" spc="1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1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having</a:t>
            </a:r>
            <a:r>
              <a:rPr lang="en-US" sz="1600" spc="1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style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dwelling</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1-story</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 2-story</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had higher prices than other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types.</a:t>
            </a:r>
            <a:endParaRPr lang="en-IN" sz="1600" dirty="0">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v"/>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62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5218-DCEB-4CDF-6082-D477E545DB64}"/>
              </a:ext>
            </a:extLst>
          </p:cNvPr>
          <p:cNvSpPr>
            <a:spLocks noGrp="1"/>
          </p:cNvSpPr>
          <p:nvPr>
            <p:ph type="ctrTitle"/>
          </p:nvPr>
        </p:nvSpPr>
        <p:spPr>
          <a:xfrm>
            <a:off x="781050" y="2121990"/>
            <a:ext cx="10255995" cy="5983785"/>
          </a:xfrm>
        </p:spPr>
        <p:txBody>
          <a:bodyPr/>
          <a:lstStyle/>
          <a:p>
            <a:pPr marR="241300" lvl="0">
              <a:lnSpc>
                <a:spcPct val="108000"/>
              </a:lnSpc>
              <a:tabLst>
                <a:tab pos="546735" algn="l"/>
              </a:tabLst>
            </a:pPr>
            <a:r>
              <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rPr>
              <a:t>13 	</a:t>
            </a:r>
            <a:r>
              <a:rPr lang="en-US" sz="1800" dirty="0">
                <a:effectLst/>
                <a:latin typeface="Times New Roman" panose="02020603050405020304" pitchFamily="18" charset="0"/>
                <a:ea typeface="Times New Roman" panose="02020603050405020304" pitchFamily="18" charset="0"/>
              </a:rPr>
              <a:t>Many</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roof</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styles</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gable</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hip.</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less</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shed.</a:t>
            </a:r>
            <a:br>
              <a:rPr lang="en-IN" sz="1800" dirty="0">
                <a:effectLst/>
                <a:latin typeface="Times New Roman" panose="02020603050405020304" pitchFamily="18" charset="0"/>
                <a:ea typeface="Times New Roman" panose="02020603050405020304" pitchFamily="18" charset="0"/>
              </a:rPr>
            </a:br>
            <a:r>
              <a:rPr lang="en-IN" sz="1800" dirty="0">
                <a:solidFill>
                  <a:schemeClr val="bg2">
                    <a:lumMod val="40000"/>
                    <a:lumOff val="60000"/>
                  </a:schemeClr>
                </a:solidFill>
                <a:effectLst/>
                <a:latin typeface="Times New Roman" panose="02020603050405020304" pitchFamily="18" charset="0"/>
                <a:ea typeface="Times New Roman" panose="02020603050405020304" pitchFamily="18" charset="0"/>
              </a:rPr>
              <a:t>14</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Many</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roof</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material</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standard</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(Composite)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Shingle</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roof</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material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Standard (Composite) Shingle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Wood Shingles 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 prices.</a:t>
            </a:r>
            <a:br>
              <a:rPr lang="en-IN" sz="1800" dirty="0">
                <a:effectLst/>
                <a:latin typeface="Times New Roman" panose="02020603050405020304" pitchFamily="18" charset="0"/>
                <a:ea typeface="Times New Roman" panose="02020603050405020304" pitchFamily="18" charset="0"/>
              </a:rPr>
            </a:br>
            <a:r>
              <a:rPr lang="en-IN" sz="1800" dirty="0">
                <a:solidFill>
                  <a:schemeClr val="bg2">
                    <a:lumMod val="60000"/>
                    <a:lumOff val="40000"/>
                  </a:schemeClr>
                </a:solidFill>
                <a:effectLst/>
                <a:latin typeface="Times New Roman" panose="02020603050405020304" pitchFamily="18" charset="0"/>
                <a:ea typeface="Times New Roman" panose="02020603050405020304" pitchFamily="18" charset="0"/>
              </a:rPr>
              <a:t>15.	</a:t>
            </a:r>
            <a:r>
              <a:rPr lang="en-US" sz="1800" dirty="0">
                <a:effectLst/>
                <a:latin typeface="Times New Roman" panose="02020603050405020304" pitchFamily="18" charset="0"/>
                <a:ea typeface="Times New Roman" panose="02020603050405020304" pitchFamily="18" charset="0"/>
              </a:rPr>
              <a:t>Many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Vinyl</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Siding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1st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covering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hardboard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cement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shielding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a:t>
            </a:r>
            <a:br>
              <a:rPr lang="en-IN" sz="1800" dirty="0">
                <a:effectLst/>
                <a:latin typeface="Times New Roman" panose="02020603050405020304" pitchFamily="18" charset="0"/>
                <a:ea typeface="Times New Roman" panose="02020603050405020304" pitchFamily="18" charset="0"/>
              </a:rPr>
            </a:br>
            <a:r>
              <a:rPr lang="en-IN" sz="1800" dirty="0">
                <a:solidFill>
                  <a:schemeClr val="bg2">
                    <a:lumMod val="60000"/>
                    <a:lumOff val="40000"/>
                  </a:schemeClr>
                </a:solidFill>
                <a:effectLst/>
                <a:latin typeface="Times New Roman" panose="02020603050405020304" pitchFamily="18" charset="0"/>
                <a:ea typeface="Times New Roman" panose="02020603050405020304" pitchFamily="18" charset="0"/>
              </a:rPr>
              <a:t>16	</a:t>
            </a:r>
            <a:r>
              <a:rPr lang="en-US" sz="1800" dirty="0">
                <a:effectLst/>
                <a:latin typeface="Times New Roman" panose="02020603050405020304" pitchFamily="18" charset="0"/>
                <a:ea typeface="Times New Roman" panose="02020603050405020304" pitchFamily="18" charset="0"/>
              </a:rPr>
              <a:t>We</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observe</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four</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Masonry</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veneer</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types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Brick</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Common,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Brick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Face, Cinder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 Stone.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 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Brick Common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lower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br>
              <a:rPr lang="en-IN"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solidFill>
                  <a:schemeClr val="bg2">
                    <a:lumMod val="60000"/>
                    <a:lumOff val="40000"/>
                  </a:schemeClr>
                </a:solidFill>
                <a:effectLst/>
                <a:latin typeface="Times New Roman" panose="02020603050405020304" pitchFamily="18" charset="0"/>
                <a:ea typeface="Times New Roman" panose="02020603050405020304" pitchFamily="18" charset="0"/>
              </a:rPr>
              <a:t>17.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 when materials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exterior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good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excellent.</a:t>
            </a:r>
            <a:br>
              <a:rPr lang="en-IN" sz="1800" dirty="0">
                <a:effectLst/>
                <a:latin typeface="Times New Roman" panose="02020603050405020304" pitchFamily="18" charset="0"/>
                <a:ea typeface="Times New Roman" panose="02020603050405020304" pitchFamily="18" charset="0"/>
              </a:rPr>
            </a:br>
            <a:r>
              <a:rPr lang="en-IN" sz="1800" dirty="0">
                <a:solidFill>
                  <a:schemeClr val="bg2">
                    <a:lumMod val="60000"/>
                    <a:lumOff val="40000"/>
                  </a:schemeClr>
                </a:solidFill>
                <a:effectLst/>
                <a:latin typeface="Times New Roman" panose="02020603050405020304" pitchFamily="18" charset="0"/>
                <a:ea typeface="Times New Roman" panose="02020603050405020304" pitchFamily="18" charset="0"/>
              </a:rPr>
              <a:t>18	</a:t>
            </a:r>
            <a:r>
              <a:rPr lang="en-US" sz="1800" dirty="0">
                <a:effectLst/>
                <a:latin typeface="Times New Roman" panose="02020603050405020304" pitchFamily="18" charset="0"/>
                <a:ea typeface="Times New Roman" panose="02020603050405020304" pitchFamily="18" charset="0"/>
              </a:rPr>
              <a:t>It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observed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the present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exterior material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mostly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average/typical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good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 for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same 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a:t>
            </a:r>
            <a:br>
              <a:rPr lang="en-IN" sz="1800" dirty="0">
                <a:effectLst/>
                <a:latin typeface="Times New Roman" panose="02020603050405020304" pitchFamily="18" charset="0"/>
                <a:ea typeface="Times New Roman" panose="02020603050405020304" pitchFamily="18" charset="0"/>
              </a:rPr>
            </a:br>
            <a:r>
              <a:rPr lang="en-IN" sz="1800" dirty="0">
                <a:solidFill>
                  <a:schemeClr val="bg2">
                    <a:lumMod val="60000"/>
                    <a:lumOff val="40000"/>
                  </a:schemeClr>
                </a:solidFill>
                <a:effectLst/>
                <a:latin typeface="Times New Roman" panose="02020603050405020304" pitchFamily="18" charset="0"/>
                <a:ea typeface="Times New Roman" panose="02020603050405020304" pitchFamily="18" charset="0"/>
              </a:rPr>
              <a:t>19.	</a:t>
            </a:r>
            <a:r>
              <a:rPr lang="en-US" sz="1800" dirty="0">
                <a:effectLst/>
                <a:latin typeface="Times New Roman" panose="02020603050405020304" pitchFamily="18" charset="0"/>
                <a:ea typeface="Times New Roman" panose="02020603050405020304" pitchFamily="18" charset="0"/>
              </a:rPr>
              <a:t>Many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cinder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Poured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Concrete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foundations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fewer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wood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foundations, houses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Poured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Concrete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foundations 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 prices.</a:t>
            </a:r>
            <a:br>
              <a:rPr lang="en-IN" sz="1800" dirty="0">
                <a:effectLst/>
                <a:latin typeface="Times New Roman" panose="02020603050405020304" pitchFamily="18" charset="0"/>
                <a:ea typeface="Times New Roman" panose="02020603050405020304" pitchFamily="18" charset="0"/>
              </a:rPr>
            </a:br>
            <a:r>
              <a:rPr lang="en-IN" sz="1800" dirty="0">
                <a:solidFill>
                  <a:schemeClr val="bg2">
                    <a:lumMod val="60000"/>
                    <a:lumOff val="40000"/>
                  </a:schemeClr>
                </a:solidFill>
                <a:effectLst/>
                <a:latin typeface="Times New Roman" panose="02020603050405020304" pitchFamily="18" charset="0"/>
                <a:ea typeface="Times New Roman" panose="02020603050405020304" pitchFamily="18" charset="0"/>
              </a:rPr>
              <a:t>20	</a:t>
            </a:r>
            <a:r>
              <a:rPr lang="en-US" sz="1800" dirty="0">
                <a:effectLst/>
                <a:latin typeface="Times New Roman" panose="02020603050405020304" pitchFamily="18" charset="0"/>
                <a:ea typeface="Times New Roman" panose="02020603050405020304" pitchFamily="18" charset="0"/>
              </a:rPr>
              <a:t>Basement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quality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mostly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average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good</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excellent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basement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quality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a:t>
            </a:r>
            <a:br>
              <a:rPr lang="en-IN" sz="1800" dirty="0">
                <a:effectLst/>
                <a:latin typeface="Times New Roman" panose="02020603050405020304" pitchFamily="18" charset="0"/>
                <a:ea typeface="Times New Roman" panose="02020603050405020304" pitchFamily="18" charset="0"/>
              </a:rPr>
            </a:br>
            <a:r>
              <a:rPr lang="en-IN" sz="1800" dirty="0">
                <a:solidFill>
                  <a:schemeClr val="bg2">
                    <a:lumMod val="60000"/>
                    <a:lumOff val="40000"/>
                  </a:schemeClr>
                </a:solidFill>
                <a:effectLst/>
                <a:latin typeface="Times New Roman" panose="02020603050405020304" pitchFamily="18" charset="0"/>
                <a:ea typeface="Times New Roman" panose="02020603050405020304" pitchFamily="18" charset="0"/>
              </a:rPr>
              <a:t>21	</a:t>
            </a:r>
            <a:r>
              <a:rPr lang="en-US" sz="1800" dirty="0">
                <a:effectLst/>
                <a:latin typeface="Times New Roman" panose="02020603050405020304" pitchFamily="18" charset="0"/>
                <a:ea typeface="Times New Roman" panose="02020603050405020304" pitchFamily="18" charset="0"/>
              </a:rPr>
              <a:t>Most</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average/Typical</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basement</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conditions</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few</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poor basement conditions.</a:t>
            </a:r>
            <a:br>
              <a:rPr lang="en-IN" sz="1800" dirty="0">
                <a:effectLst/>
                <a:latin typeface="Times New Roman" panose="02020603050405020304" pitchFamily="18" charset="0"/>
                <a:ea typeface="Times New Roman" panose="02020603050405020304" pitchFamily="18" charset="0"/>
              </a:rPr>
            </a:br>
            <a:r>
              <a:rPr lang="en-IN" sz="1800" dirty="0">
                <a:solidFill>
                  <a:schemeClr val="bg2">
                    <a:lumMod val="60000"/>
                    <a:lumOff val="40000"/>
                  </a:schemeClr>
                </a:solidFill>
                <a:effectLst/>
                <a:latin typeface="Times New Roman" panose="02020603050405020304" pitchFamily="18" charset="0"/>
                <a:ea typeface="Times New Roman" panose="02020603050405020304" pitchFamily="18" charset="0"/>
              </a:rPr>
              <a:t>22.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seems like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basement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exposure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 strongly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related to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br>
              <a:rPr lang="en-IN" sz="1800" dirty="0">
                <a:effectLst/>
                <a:latin typeface="Times New Roman" panose="02020603050405020304" pitchFamily="18" charset="0"/>
                <a:ea typeface="Times New Roman" panose="02020603050405020304" pitchFamily="18" charset="0"/>
              </a:rPr>
            </a:br>
            <a:r>
              <a:rPr lang="en-IN" sz="1800" dirty="0">
                <a:solidFill>
                  <a:schemeClr val="bg2">
                    <a:lumMod val="60000"/>
                    <a:lumOff val="40000"/>
                  </a:schemeClr>
                </a:solidFill>
                <a:effectLst/>
                <a:latin typeface="Times New Roman" panose="02020603050405020304" pitchFamily="18" charset="0"/>
                <a:ea typeface="Times New Roman" panose="02020603050405020304" pitchFamily="18" charset="0"/>
              </a:rPr>
              <a:t>23.	</a:t>
            </a:r>
            <a:r>
              <a:rPr lang="en-US" sz="1800" dirty="0">
                <a:effectLst/>
                <a:latin typeface="Times New Roman" panose="02020603050405020304" pitchFamily="18" charset="0"/>
                <a:ea typeface="Times New Roman" panose="02020603050405020304" pitchFamily="18" charset="0"/>
              </a:rPr>
              <a:t>Most houses are having Heating type as Gas forced warm air furnace and</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Sale price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5" dirty="0">
                <a:effectLst/>
                <a:latin typeface="Times New Roman" panose="02020603050405020304" pitchFamily="18" charset="0"/>
                <a:ea typeface="Times New Roman" panose="02020603050405020304" pitchFamily="18" charset="0"/>
              </a:rPr>
              <a:t> </a:t>
            </a:r>
            <a:r>
              <a:rPr lang="en-US" sz="1800" spc="-5" dirty="0">
                <a:solidFill>
                  <a:schemeClr val="bg2">
                    <a:lumMod val="60000"/>
                    <a:lumOff val="40000"/>
                  </a:schemeClr>
                </a:solidFill>
                <a:effectLst/>
                <a:latin typeface="Times New Roman" panose="02020603050405020304" pitchFamily="18" charset="0"/>
                <a:ea typeface="Times New Roman" panose="02020603050405020304" pitchFamily="18" charset="0"/>
              </a:rPr>
              <a:t>24.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 whenever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quality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heating is excellent.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BBEAA5E-084E-3419-F555-6ECA96C23FF2}"/>
              </a:ext>
            </a:extLst>
          </p:cNvPr>
          <p:cNvSpPr>
            <a:spLocks noGrp="1"/>
          </p:cNvSpPr>
          <p:nvPr>
            <p:ph type="subTitle" idx="1"/>
          </p:nvPr>
        </p:nvSpPr>
        <p:spPr>
          <a:xfrm flipH="1">
            <a:off x="13658850" y="4777380"/>
            <a:ext cx="314325" cy="861420"/>
          </a:xfrm>
        </p:spPr>
        <p:txBody>
          <a:bodyPr/>
          <a:lstStyle/>
          <a:p>
            <a:endParaRPr lang="en-IN" dirty="0"/>
          </a:p>
        </p:txBody>
      </p:sp>
    </p:spTree>
    <p:extLst>
      <p:ext uri="{BB962C8B-B14F-4D97-AF65-F5344CB8AC3E}">
        <p14:creationId xmlns:p14="http://schemas.microsoft.com/office/powerpoint/2010/main" val="333440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EB6E90-DC35-E2D8-AFDF-740B0F48A003}"/>
              </a:ext>
            </a:extLst>
          </p:cNvPr>
          <p:cNvSpPr txBox="1"/>
          <p:nvPr/>
        </p:nvSpPr>
        <p:spPr>
          <a:xfrm>
            <a:off x="952499" y="1076282"/>
            <a:ext cx="9744075" cy="4861780"/>
          </a:xfrm>
          <a:prstGeom prst="rect">
            <a:avLst/>
          </a:prstGeom>
          <a:noFill/>
        </p:spPr>
        <p:txBody>
          <a:bodyPr wrap="square">
            <a:spAutoFit/>
          </a:bodyPr>
          <a:lstStyle/>
          <a:p>
            <a:pPr marR="239395" lvl="0" algn="just">
              <a:lnSpc>
                <a:spcPct val="107000"/>
              </a:lnSpc>
              <a:buSzPts val="1200"/>
              <a:tabLst>
                <a:tab pos="546735" algn="l"/>
              </a:tabLst>
            </a:pPr>
            <a:r>
              <a:rPr lang="en-US" sz="1600" dirty="0">
                <a:solidFill>
                  <a:schemeClr val="bg2">
                    <a:lumMod val="60000"/>
                    <a:lumOff val="40000"/>
                  </a:schemeClr>
                </a:solidFill>
                <a:latin typeface="Times New Roman" panose="02020603050405020304" pitchFamily="18" charset="0"/>
                <a:ea typeface="Times New Roman" panose="02020603050405020304" pitchFamily="18" charset="0"/>
              </a:rPr>
              <a:t>25</a:t>
            </a:r>
            <a:r>
              <a:rPr lang="en-US" dirty="0">
                <a:solidFill>
                  <a:schemeClr val="bg2">
                    <a:lumMod val="60000"/>
                    <a:lumOff val="40000"/>
                  </a:schemeClr>
                </a:solidFill>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 of the houses with Standard Circuit Breakers &amp; Romex electrical systems and are having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sale prices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well.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Mixed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electrical 	systems.</a:t>
            </a:r>
            <a:endParaRPr lang="en-IN" sz="1600" dirty="0">
              <a:effectLst/>
              <a:latin typeface="Times New Roman" panose="02020603050405020304" pitchFamily="18" charset="0"/>
              <a:ea typeface="Times New Roman" panose="02020603050405020304" pitchFamily="18" charset="0"/>
            </a:endParaRPr>
          </a:p>
          <a:p>
            <a:pPr marR="245745" lvl="0" algn="just">
              <a:lnSpc>
                <a:spcPct val="107000"/>
              </a:lnSpc>
              <a:buSzPts val="1200"/>
              <a:tabLst>
                <a:tab pos="546735" algn="l"/>
              </a:tabLst>
            </a:pPr>
            <a:r>
              <a:rPr lang="en-US" sz="1600" dirty="0">
                <a:solidFill>
                  <a:schemeClr val="bg2">
                    <a:lumMod val="60000"/>
                    <a:lumOff val="40000"/>
                  </a:schemeClr>
                </a:solidFill>
                <a:effectLst/>
                <a:latin typeface="Times New Roman" panose="02020603050405020304" pitchFamily="18" charset="0"/>
                <a:ea typeface="Times New Roman" panose="02020603050405020304" pitchFamily="18" charset="0"/>
              </a:rPr>
              <a:t>26.	</a:t>
            </a:r>
            <a:r>
              <a:rPr lang="en-US" sz="1800" dirty="0">
                <a:effectLst/>
                <a:latin typeface="Times New Roman" panose="02020603050405020304" pitchFamily="18" charset="0"/>
                <a:ea typeface="Times New Roman" panose="02020603050405020304" pitchFamily="18" charset="0"/>
              </a:rPr>
              <a:t>Most houses are with good and average kitchen quality, houses are having higher prices when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kitchen quality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excellent.</a:t>
            </a:r>
            <a:endParaRPr lang="en-IN" sz="1600" dirty="0">
              <a:effectLst/>
              <a:latin typeface="Times New Roman" panose="02020603050405020304" pitchFamily="18" charset="0"/>
              <a:ea typeface="Times New Roman" panose="02020603050405020304" pitchFamily="18" charset="0"/>
            </a:endParaRPr>
          </a:p>
          <a:p>
            <a:pPr marR="238760" lvl="0" algn="just">
              <a:lnSpc>
                <a:spcPct val="107000"/>
              </a:lnSpc>
              <a:buSzPts val="1200"/>
              <a:tabLst>
                <a:tab pos="546735" algn="l"/>
              </a:tabLst>
            </a:pPr>
            <a:r>
              <a:rPr lang="en-US" sz="1600" dirty="0">
                <a:solidFill>
                  <a:schemeClr val="bg2">
                    <a:lumMod val="60000"/>
                    <a:lumOff val="40000"/>
                  </a:schemeClr>
                </a:solidFill>
                <a:latin typeface="Times New Roman" panose="02020603050405020304" pitchFamily="18" charset="0"/>
                <a:ea typeface="Times New Roman" panose="02020603050405020304" pitchFamily="18" charset="0"/>
              </a:rPr>
              <a:t>27.</a:t>
            </a:r>
            <a:r>
              <a:rPr lang="en-US" dirty="0">
                <a:solidFill>
                  <a:schemeClr val="bg2">
                    <a:lumMod val="60000"/>
                    <a:lumOff val="40000"/>
                  </a:schemeClr>
                </a:solidFill>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 houses are with typical functionality and a very less number of houses are having 	severely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damaged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functionality.</a:t>
            </a:r>
            <a:endParaRPr lang="en-IN" sz="1600" dirty="0">
              <a:effectLst/>
              <a:latin typeface="Times New Roman" panose="02020603050405020304" pitchFamily="18" charset="0"/>
              <a:ea typeface="Times New Roman" panose="02020603050405020304" pitchFamily="18" charset="0"/>
            </a:endParaRPr>
          </a:p>
          <a:p>
            <a:pPr marR="240030" lvl="0" algn="just">
              <a:lnSpc>
                <a:spcPct val="107000"/>
              </a:lnSpc>
              <a:buSzPts val="1200"/>
              <a:tabLst>
                <a:tab pos="546735" algn="l"/>
              </a:tabLst>
            </a:pPr>
            <a:r>
              <a:rPr lang="en-US" sz="1600" dirty="0">
                <a:solidFill>
                  <a:schemeClr val="bg2">
                    <a:lumMod val="60000"/>
                    <a:lumOff val="40000"/>
                  </a:schemeClr>
                </a:solidFill>
                <a:latin typeface="Times New Roman" panose="02020603050405020304" pitchFamily="18" charset="0"/>
                <a:ea typeface="Times New Roman" panose="02020603050405020304" pitchFamily="18" charset="0"/>
              </a:rPr>
              <a:t>28</a:t>
            </a:r>
            <a:r>
              <a:rPr lang="en-US" dirty="0">
                <a:solidFill>
                  <a:schemeClr val="bg2">
                    <a:lumMod val="60000"/>
                    <a:lumOff val="40000"/>
                  </a:schemeClr>
                </a:solidFill>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rare</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cases</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fireplace</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prefabricated</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fireplace</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basement</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ben</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franklin</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Stove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lower prices.</a:t>
            </a:r>
            <a:endParaRPr lang="en-IN" sz="1600" dirty="0">
              <a:effectLst/>
              <a:latin typeface="Times New Roman" panose="02020603050405020304" pitchFamily="18" charset="0"/>
              <a:ea typeface="Times New Roman" panose="02020603050405020304" pitchFamily="18" charset="0"/>
            </a:endParaRPr>
          </a:p>
          <a:p>
            <a:pPr marR="238125" lvl="0" algn="just">
              <a:lnSpc>
                <a:spcPct val="107000"/>
              </a:lnSpc>
              <a:buSzPts val="1200"/>
              <a:tabLst>
                <a:tab pos="546735" algn="l"/>
              </a:tabLst>
            </a:pPr>
            <a:r>
              <a:rPr lang="en-US" sz="1600" dirty="0">
                <a:solidFill>
                  <a:schemeClr val="bg2">
                    <a:lumMod val="60000"/>
                    <a:lumOff val="40000"/>
                  </a:schemeClr>
                </a:solidFill>
                <a:effectLst/>
                <a:latin typeface="Times New Roman" panose="02020603050405020304" pitchFamily="18" charset="0"/>
                <a:ea typeface="Times New Roman" panose="02020603050405020304" pitchFamily="18" charset="0"/>
              </a:rPr>
              <a:t>29.</a:t>
            </a:r>
            <a:r>
              <a:rPr lang="en-US" sz="1800" dirty="0">
                <a:solidFill>
                  <a:schemeClr val="bg2">
                    <a:lumMod val="60000"/>
                    <a:lumOff val="4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most of the cases garage is attached to the house only. And when the garage is attached 	prices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higher and it seems like garage finish does not affect much to sale prices. Most 	garages are of</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typical/average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quality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conditions.</a:t>
            </a:r>
          </a:p>
          <a:p>
            <a:pPr marR="238125" lvl="0" algn="just">
              <a:lnSpc>
                <a:spcPct val="107000"/>
              </a:lnSpc>
              <a:buSzPts val="1200"/>
              <a:tabLst>
                <a:tab pos="546735" algn="l"/>
              </a:tabLst>
            </a:pPr>
            <a:endParaRPr lang="en-IN" sz="1600" dirty="0">
              <a:effectLst/>
              <a:latin typeface="Times New Roman" panose="02020603050405020304" pitchFamily="18" charset="0"/>
              <a:ea typeface="Times New Roman" panose="02020603050405020304" pitchFamily="18" charset="0"/>
            </a:endParaRPr>
          </a:p>
          <a:p>
            <a:pPr lvl="0" algn="just">
              <a:lnSpc>
                <a:spcPts val="1375"/>
              </a:lnSpc>
              <a:buSzPts val="1200"/>
              <a:tabLst>
                <a:tab pos="546735" algn="l"/>
              </a:tabLst>
            </a:pPr>
            <a:r>
              <a:rPr lang="en-US" sz="1600" dirty="0">
                <a:solidFill>
                  <a:schemeClr val="bg2">
                    <a:lumMod val="60000"/>
                    <a:lumOff val="40000"/>
                  </a:schemeClr>
                </a:solidFill>
                <a:effectLst/>
                <a:latin typeface="Times New Roman" panose="02020603050405020304" pitchFamily="18" charset="0"/>
                <a:ea typeface="Times New Roman" panose="02020603050405020304" pitchFamily="18" charset="0"/>
              </a:rPr>
              <a:t>30</a:t>
            </a:r>
            <a:r>
              <a:rPr lang="en-US" sz="1800" dirty="0">
                <a:solidFill>
                  <a:schemeClr val="bg2">
                    <a:lumMod val="60000"/>
                    <a:lumOff val="4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paved driveways</a:t>
            </a:r>
          </a:p>
          <a:p>
            <a:pPr lvl="0" algn="just">
              <a:lnSpc>
                <a:spcPts val="1375"/>
              </a:lnSpc>
              <a:buSzPts val="1200"/>
              <a:tabLst>
                <a:tab pos="546735" algn="l"/>
              </a:tabLst>
            </a:pPr>
            <a:endParaRPr lang="en-IN" sz="1600" dirty="0">
              <a:effectLst/>
              <a:latin typeface="Times New Roman" panose="02020603050405020304" pitchFamily="18" charset="0"/>
              <a:ea typeface="Times New Roman" panose="02020603050405020304" pitchFamily="18" charset="0"/>
            </a:endParaRPr>
          </a:p>
          <a:p>
            <a:pPr marR="240665" lvl="0" algn="just">
              <a:lnSpc>
                <a:spcPct val="108000"/>
              </a:lnSpc>
              <a:spcBef>
                <a:spcPts val="95"/>
              </a:spcBef>
              <a:spcAft>
                <a:spcPts val="0"/>
              </a:spcAft>
              <a:buSzPts val="1200"/>
              <a:tabLst>
                <a:tab pos="546735" algn="l"/>
              </a:tabLst>
            </a:pPr>
            <a:r>
              <a:rPr lang="en-US" sz="1600" dirty="0">
                <a:solidFill>
                  <a:schemeClr val="bg2">
                    <a:lumMod val="60000"/>
                    <a:lumOff val="40000"/>
                  </a:schemeClr>
                </a:solidFill>
                <a:effectLst/>
                <a:latin typeface="Times New Roman" panose="02020603050405020304" pitchFamily="18" charset="0"/>
                <a:ea typeface="Times New Roman" panose="02020603050405020304" pitchFamily="18" charset="0"/>
              </a:rPr>
              <a:t>31</a:t>
            </a:r>
            <a:r>
              <a:rPr lang="en-US" sz="1800" dirty="0">
                <a:solidFill>
                  <a:schemeClr val="bg2">
                    <a:lumMod val="60000"/>
                    <a:lumOff val="4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Many houses are having Sale type of Warranty Deed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Conventional</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just constructed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 prices.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5698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CCD8-7B83-A418-6EE1-C26C6A0EC903}"/>
              </a:ext>
            </a:extLst>
          </p:cNvPr>
          <p:cNvSpPr>
            <a:spLocks noGrp="1"/>
          </p:cNvSpPr>
          <p:nvPr>
            <p:ph type="title"/>
          </p:nvPr>
        </p:nvSpPr>
        <p:spPr>
          <a:xfrm>
            <a:off x="646111" y="452718"/>
            <a:ext cx="9404723" cy="918882"/>
          </a:xfrm>
          <a:solidFill>
            <a:schemeClr val="bg2">
              <a:lumMod val="40000"/>
              <a:lumOff val="60000"/>
            </a:schemeClr>
          </a:solidFill>
        </p:spPr>
        <p:txBody>
          <a:bodyPr/>
          <a:lstStyle/>
          <a:p>
            <a:pPr algn="ctr"/>
            <a:r>
              <a:rPr lang="en-US" sz="3600" b="1" dirty="0">
                <a:solidFill>
                  <a:schemeClr val="bg1"/>
                </a:solidFill>
                <a:effectLst/>
                <a:latin typeface="Blackadder ITC" panose="04020505051007020D02" pitchFamily="82" charset="0"/>
                <a:ea typeface="Times New Roman" panose="02020603050405020304" pitchFamily="18" charset="0"/>
              </a:rPr>
              <a:t>Limitations</a:t>
            </a:r>
            <a:r>
              <a:rPr lang="en-US" sz="3600" b="1" spc="-5" dirty="0">
                <a:solidFill>
                  <a:schemeClr val="bg1"/>
                </a:solidFill>
                <a:effectLst/>
                <a:latin typeface="Blackadder ITC" panose="04020505051007020D02" pitchFamily="82" charset="0"/>
                <a:ea typeface="Times New Roman" panose="02020603050405020304" pitchFamily="18" charset="0"/>
              </a:rPr>
              <a:t> </a:t>
            </a:r>
            <a:r>
              <a:rPr lang="en-US" sz="3600" b="1" dirty="0">
                <a:solidFill>
                  <a:schemeClr val="bg1"/>
                </a:solidFill>
                <a:effectLst/>
                <a:latin typeface="Blackadder ITC" panose="04020505051007020D02" pitchFamily="82" charset="0"/>
                <a:ea typeface="Times New Roman" panose="02020603050405020304" pitchFamily="18" charset="0"/>
              </a:rPr>
              <a:t>of</a:t>
            </a:r>
            <a:r>
              <a:rPr lang="en-US" sz="3600" b="1" spc="5" dirty="0">
                <a:solidFill>
                  <a:schemeClr val="bg1"/>
                </a:solidFill>
                <a:effectLst/>
                <a:latin typeface="Blackadder ITC" panose="04020505051007020D02" pitchFamily="82" charset="0"/>
                <a:ea typeface="Times New Roman" panose="02020603050405020304" pitchFamily="18" charset="0"/>
              </a:rPr>
              <a:t> </a:t>
            </a:r>
            <a:r>
              <a:rPr lang="en-US" sz="3600" b="1" dirty="0">
                <a:solidFill>
                  <a:schemeClr val="bg1"/>
                </a:solidFill>
                <a:effectLst/>
                <a:latin typeface="Blackadder ITC" panose="04020505051007020D02" pitchFamily="82" charset="0"/>
                <a:ea typeface="Times New Roman" panose="02020603050405020304" pitchFamily="18" charset="0"/>
              </a:rPr>
              <a:t>this</a:t>
            </a:r>
            <a:r>
              <a:rPr lang="en-US" sz="3600" b="1" spc="-15" dirty="0">
                <a:solidFill>
                  <a:schemeClr val="bg1"/>
                </a:solidFill>
                <a:effectLst/>
                <a:latin typeface="Blackadder ITC" panose="04020505051007020D02" pitchFamily="82" charset="0"/>
                <a:ea typeface="Times New Roman" panose="02020603050405020304" pitchFamily="18" charset="0"/>
              </a:rPr>
              <a:t> </a:t>
            </a:r>
            <a:r>
              <a:rPr lang="en-US" sz="3600" b="1" dirty="0">
                <a:solidFill>
                  <a:schemeClr val="bg1"/>
                </a:solidFill>
                <a:effectLst/>
                <a:latin typeface="Blackadder ITC" panose="04020505051007020D02" pitchFamily="82" charset="0"/>
                <a:ea typeface="Times New Roman" panose="02020603050405020304" pitchFamily="18" charset="0"/>
              </a:rPr>
              <a:t>work</a:t>
            </a:r>
            <a:r>
              <a:rPr lang="en-US" sz="3600" b="1" spc="-5" dirty="0">
                <a:solidFill>
                  <a:schemeClr val="bg1"/>
                </a:solidFill>
                <a:effectLst/>
                <a:latin typeface="Blackadder ITC" panose="04020505051007020D02" pitchFamily="82" charset="0"/>
                <a:ea typeface="Times New Roman" panose="02020603050405020304" pitchFamily="18" charset="0"/>
              </a:rPr>
              <a:t> </a:t>
            </a:r>
            <a:r>
              <a:rPr lang="en-US" sz="3600" b="1" dirty="0">
                <a:solidFill>
                  <a:schemeClr val="bg1"/>
                </a:solidFill>
                <a:effectLst/>
                <a:latin typeface="Blackadder ITC" panose="04020505051007020D02" pitchFamily="82" charset="0"/>
                <a:ea typeface="Times New Roman" panose="02020603050405020304" pitchFamily="18" charset="0"/>
              </a:rPr>
              <a:t>and</a:t>
            </a:r>
            <a:r>
              <a:rPr lang="en-US" sz="3600" b="1" spc="-10" dirty="0">
                <a:solidFill>
                  <a:schemeClr val="bg1"/>
                </a:solidFill>
                <a:effectLst/>
                <a:latin typeface="Blackadder ITC" panose="04020505051007020D02" pitchFamily="82" charset="0"/>
                <a:ea typeface="Times New Roman" panose="02020603050405020304" pitchFamily="18" charset="0"/>
              </a:rPr>
              <a:t> </a:t>
            </a:r>
            <a:r>
              <a:rPr lang="en-US" sz="3600" b="1" dirty="0">
                <a:solidFill>
                  <a:schemeClr val="bg1"/>
                </a:solidFill>
                <a:effectLst/>
                <a:latin typeface="Blackadder ITC" panose="04020505051007020D02" pitchFamily="82" charset="0"/>
                <a:ea typeface="Times New Roman" panose="02020603050405020304" pitchFamily="18" charset="0"/>
              </a:rPr>
              <a:t>Scope for</a:t>
            </a:r>
            <a:r>
              <a:rPr lang="en-US" sz="3600" b="1" spc="-10" dirty="0">
                <a:solidFill>
                  <a:schemeClr val="bg1"/>
                </a:solidFill>
                <a:effectLst/>
                <a:latin typeface="Blackadder ITC" panose="04020505051007020D02" pitchFamily="82" charset="0"/>
                <a:ea typeface="Times New Roman" panose="02020603050405020304" pitchFamily="18" charset="0"/>
              </a:rPr>
              <a:t> </a:t>
            </a:r>
            <a:r>
              <a:rPr lang="en-US" sz="3600" b="1" dirty="0">
                <a:solidFill>
                  <a:schemeClr val="bg1"/>
                </a:solidFill>
                <a:effectLst/>
                <a:latin typeface="Blackadder ITC" panose="04020505051007020D02" pitchFamily="82" charset="0"/>
                <a:ea typeface="Times New Roman" panose="02020603050405020304" pitchFamily="18" charset="0"/>
              </a:rPr>
              <a:t>Future Work</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28FC28C3-E55A-611D-6298-8C5AA355A41A}"/>
              </a:ext>
            </a:extLst>
          </p:cNvPr>
          <p:cNvSpPr txBox="1"/>
          <p:nvPr/>
        </p:nvSpPr>
        <p:spPr>
          <a:xfrm>
            <a:off x="646111" y="1634051"/>
            <a:ext cx="9974264" cy="2296654"/>
          </a:xfrm>
          <a:prstGeom prst="rect">
            <a:avLst/>
          </a:prstGeom>
          <a:noFill/>
        </p:spPr>
        <p:txBody>
          <a:bodyPr wrap="square">
            <a:spAutoFit/>
          </a:bodyPr>
          <a:lstStyle/>
          <a:p>
            <a:pPr marL="271780" marR="239395" algn="just">
              <a:lnSpc>
                <a:spcPct val="115000"/>
              </a:lnSpc>
              <a:spcBef>
                <a:spcPts val="1025"/>
              </a:spcBef>
              <a:spcAft>
                <a:spcPts val="0"/>
              </a:spcAft>
            </a:pPr>
            <a:r>
              <a:rPr lang="en-US" sz="1800" dirty="0">
                <a:effectLst/>
                <a:latin typeface="Times New Roman" panose="02020603050405020304" pitchFamily="18" charset="0"/>
                <a:ea typeface="Times New Roman" panose="02020603050405020304" pitchFamily="18" charset="0"/>
              </a:rPr>
              <a:t>During this project I have faced the problem of the low amount of data; we can improve the 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 with a large amount of data. And many columns are with same entries more than 80%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will lead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reduction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 model performance.</a:t>
            </a:r>
            <a:endParaRPr lang="en-IN" sz="1800" dirty="0">
              <a:effectLst/>
              <a:latin typeface="Times New Roman" panose="02020603050405020304" pitchFamily="18" charset="0"/>
              <a:ea typeface="Times New Roman" panose="02020603050405020304" pitchFamily="18" charset="0"/>
            </a:endParaRPr>
          </a:p>
          <a:p>
            <a:pPr marL="271780" marR="240030" algn="just">
              <a:lnSpc>
                <a:spcPct val="115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One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issue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large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missing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present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correctly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fill those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missing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endParaRPr lang="en-IN" sz="1800" dirty="0">
              <a:effectLst/>
              <a:latin typeface="Times New Roman" panose="02020603050405020304" pitchFamily="18" charset="0"/>
              <a:ea typeface="Times New Roman" panose="02020603050405020304" pitchFamily="18" charset="0"/>
            </a:endParaRPr>
          </a:p>
          <a:p>
            <a:pPr marL="271780" marR="244475"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We can still improve our model accuracy with some feature engineering and by doing some extensive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hyper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parameter tuning.</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8795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00B7C3-DA70-B9D9-CBE4-A499DF50613E}"/>
              </a:ext>
            </a:extLst>
          </p:cNvPr>
          <p:cNvSpPr/>
          <p:nvPr/>
        </p:nvSpPr>
        <p:spPr>
          <a:xfrm>
            <a:off x="4189069" y="2967335"/>
            <a:ext cx="381386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outerShdw blurRad="12700" dist="38100" dir="2700000" algn="tl" rotWithShape="0">
                    <a:schemeClr val="accent5">
                      <a:lumMod val="60000"/>
                      <a:lumOff val="40000"/>
                    </a:schemeClr>
                  </a:outerShdw>
                </a:effectLst>
              </a:rPr>
              <a:t>Thank YOU</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46328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7EFF-D612-5E3B-B6D8-AAEFA83A4970}"/>
              </a:ext>
            </a:extLst>
          </p:cNvPr>
          <p:cNvSpPr>
            <a:spLocks noGrp="1"/>
          </p:cNvSpPr>
          <p:nvPr>
            <p:ph type="title"/>
          </p:nvPr>
        </p:nvSpPr>
        <p:spPr>
          <a:xfrm>
            <a:off x="838200" y="604824"/>
            <a:ext cx="10515600" cy="620295"/>
          </a:xfrm>
          <a:solidFill>
            <a:schemeClr val="bg2">
              <a:lumMod val="40000"/>
              <a:lumOff val="60000"/>
            </a:schemeClr>
          </a:solidFill>
        </p:spPr>
        <p:txBody>
          <a:bodyPr>
            <a:noAutofit/>
          </a:bodyPr>
          <a:lstStyle/>
          <a:p>
            <a:pPr algn="ctr"/>
            <a:r>
              <a:rPr lang="en-IN" sz="3600" dirty="0">
                <a:solidFill>
                  <a:schemeClr val="bg1"/>
                </a:solidFill>
                <a:latin typeface="Blackadder ITC" panose="04020505051007020D02" pitchFamily="82" charset="0"/>
              </a:rPr>
              <a:t>Introduction</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F8ADC0B-9ABF-7EFB-FB14-60380FBF88D8}"/>
              </a:ext>
            </a:extLst>
          </p:cNvPr>
          <p:cNvSpPr>
            <a:spLocks noGrp="1"/>
          </p:cNvSpPr>
          <p:nvPr>
            <p:ph idx="1"/>
          </p:nvPr>
        </p:nvSpPr>
        <p:spPr>
          <a:xfrm>
            <a:off x="838200" y="1371600"/>
            <a:ext cx="10515600" cy="4444245"/>
          </a:xfrm>
        </p:spPr>
        <p:txBody>
          <a:bodyPr>
            <a:normAutofit/>
          </a:bodyPr>
          <a:lstStyle/>
          <a:p>
            <a:pPr marL="0" indent="0">
              <a:buNone/>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BFDDF14-2DD7-8AF7-0CD4-6958BEC8FA7A}"/>
              </a:ext>
            </a:extLst>
          </p:cNvPr>
          <p:cNvSpPr txBox="1"/>
          <p:nvPr/>
        </p:nvSpPr>
        <p:spPr>
          <a:xfrm>
            <a:off x="990600" y="1852693"/>
            <a:ext cx="9058275" cy="375487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Houses are one of the necessary needs of every person around the globe. Therefore, the housing and real estate market is one of the markets that is one of the major contributors to the world’s economy.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It is a very large market and various companies are working in the domain. Data science comes as a very important tool to solve problems in the domain to help the companies increase their overall revenue, profits, improve their marketing strategies and focus on changing trends in house sales and purchases.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Predictive modelling, Market mix modelling, and recommendation systems are machine learning techniques used to achieve the business goals for housing companies. Our problem is related to one such housing company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are required to build a model using machine learning algorithm. This model will then be used by the management to understand how exactly the prices vary with the variables. They can accordingly manipulate the strategy of the firm and concentrate on areas that will yield a high return. Further, the model will be a good way for the management to understand the pricing of a new market.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63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71E6-BCA9-6440-DEEA-6D79D081C8B7}"/>
              </a:ext>
            </a:extLst>
          </p:cNvPr>
          <p:cNvSpPr>
            <a:spLocks noGrp="1"/>
          </p:cNvSpPr>
          <p:nvPr>
            <p:ph type="title"/>
          </p:nvPr>
        </p:nvSpPr>
        <p:spPr>
          <a:xfrm>
            <a:off x="838200" y="442480"/>
            <a:ext cx="10515600" cy="522642"/>
          </a:xfrm>
          <a:solidFill>
            <a:schemeClr val="bg2">
              <a:lumMod val="40000"/>
              <a:lumOff val="60000"/>
            </a:schemeClr>
          </a:solidFill>
        </p:spPr>
        <p:txBody>
          <a:bodyPr>
            <a:noAutofit/>
          </a:bodyPr>
          <a:lstStyle/>
          <a:p>
            <a:pPr algn="ctr"/>
            <a:r>
              <a:rPr lang="en-IN" sz="3600" dirty="0">
                <a:solidFill>
                  <a:schemeClr val="bg1"/>
                </a:solidFill>
                <a:latin typeface="Blackadder ITC" panose="04020505051007020D02" pitchFamily="82" charset="0"/>
              </a:rPr>
              <a:t>ProblumeStatement</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5E09E4F-3E18-1053-32B1-DB5763CE3DBF}"/>
              </a:ext>
            </a:extLst>
          </p:cNvPr>
          <p:cNvSpPr>
            <a:spLocks noGrp="1"/>
          </p:cNvSpPr>
          <p:nvPr>
            <p:ph idx="1"/>
          </p:nvPr>
        </p:nvSpPr>
        <p:spPr>
          <a:xfrm>
            <a:off x="838200" y="1541540"/>
            <a:ext cx="10515600" cy="4351338"/>
          </a:xfrm>
        </p:spPr>
        <p:txBody>
          <a:bodyPr>
            <a:normAutofit/>
          </a:bodyPr>
          <a:lstStyle/>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Which variables are important to predict the price of variable? </a:t>
            </a:r>
          </a:p>
          <a:p>
            <a:pPr algn="just"/>
            <a:endParaRPr lang="en-US"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How do these variables describe the price of the house?</a:t>
            </a:r>
            <a:endParaRPr lang="en-IN" sz="1600"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5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CE4B-5357-D120-1363-433E93E1329F}"/>
              </a:ext>
            </a:extLst>
          </p:cNvPr>
          <p:cNvSpPr>
            <a:spLocks noGrp="1"/>
          </p:cNvSpPr>
          <p:nvPr>
            <p:ph type="title"/>
          </p:nvPr>
        </p:nvSpPr>
        <p:spPr>
          <a:xfrm>
            <a:off x="838200" y="560435"/>
            <a:ext cx="10515600" cy="687340"/>
          </a:xfrm>
          <a:solidFill>
            <a:schemeClr val="bg2">
              <a:lumMod val="40000"/>
              <a:lumOff val="60000"/>
            </a:schemeClr>
          </a:solidFill>
        </p:spPr>
        <p:txBody>
          <a:bodyPr>
            <a:noAutofit/>
          </a:bodyPr>
          <a:lstStyle/>
          <a:p>
            <a:pPr algn="ctr"/>
            <a:r>
              <a:rPr lang="en-IN" sz="3600" dirty="0">
                <a:solidFill>
                  <a:schemeClr val="bg1"/>
                </a:solidFill>
                <a:latin typeface="Blackadder ITC" panose="04020505051007020D02" pitchFamily="82" charset="0"/>
              </a:rPr>
              <a:t>Problem Understanding</a:t>
            </a:r>
            <a:br>
              <a:rPr lang="en-IN" sz="3600" dirty="0">
                <a:solidFill>
                  <a:schemeClr val="bg1"/>
                </a:solidFill>
                <a:latin typeface="Blackadder ITC" panose="04020505051007020D02" pitchFamily="82" charset="0"/>
              </a:rPr>
            </a:br>
            <a:br>
              <a:rPr lang="en-IN" sz="3600" dirty="0">
                <a:solidFill>
                  <a:schemeClr val="bg1"/>
                </a:solidFill>
                <a:latin typeface="Blackadder ITC" panose="04020505051007020D02" pitchFamily="82" charset="0"/>
              </a:rPr>
            </a:b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60FE27-5D83-C83D-05A3-8296CDA612AD}"/>
              </a:ext>
            </a:extLst>
          </p:cNvPr>
          <p:cNvSpPr>
            <a:spLocks noGrp="1"/>
          </p:cNvSpPr>
          <p:nvPr>
            <p:ph idx="1"/>
          </p:nvPr>
        </p:nvSpPr>
        <p:spPr>
          <a:xfrm>
            <a:off x="838200" y="1488274"/>
            <a:ext cx="10515600" cy="4351338"/>
          </a:xfrm>
        </p:spPr>
        <p:txBody>
          <a:bodyPr>
            <a:normAutofit/>
          </a:bodyPr>
          <a:lstStyle/>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House prices increase every year. House prices trends are not only the concerns for buyers and sellers, but they also indicate the current economic situations. Therefore, it is important to predict the house prices without bias to help both buyers and sellers make their decisions.</a:t>
            </a:r>
          </a:p>
          <a:p>
            <a:pPr algn="just"/>
            <a:endPar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So, there is a need for a system to predict house prices in the future. House price prediction can help the developer determine the selling price of a house and can help the customer to arrange the right time to purchase a house. </a:t>
            </a:r>
          </a:p>
          <a:p>
            <a:pPr marL="0" indent="0" algn="just">
              <a:buNone/>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a:t>
            </a:r>
          </a:p>
          <a:p>
            <a:pPr marL="342900" indent="-342900" algn="just">
              <a:buFont typeface="Wingdings" panose="05000000000000000000" pitchFamily="2" charset="2"/>
              <a:buChar char="ü"/>
            </a:pPr>
            <a:r>
              <a:rPr lang="en-IN" sz="1600" dirty="0">
                <a:latin typeface="Times New Roman" panose="02020603050405020304" pitchFamily="18" charset="0"/>
                <a:ea typeface="Microsoft Sans Serif" panose="020B0604020202020204" pitchFamily="34" charset="0"/>
                <a:cs typeface="Times New Roman" panose="02020603050405020304" pitchFamily="18" charset="0"/>
              </a:rPr>
              <a:t>In real estate the value of property usually increases with time as seen in many countries. One of the causes for this is due to rising population. The value of property depends on the proximity of the property, its size its neighbourhood and audience for which the property is subjected to be sold. So machine learning models helps buyers and sellers to understand the house price of particular time.</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07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5740-1C3F-85FF-455F-DE6BAC48D912}"/>
              </a:ext>
            </a:extLst>
          </p:cNvPr>
          <p:cNvSpPr>
            <a:spLocks noGrp="1"/>
          </p:cNvSpPr>
          <p:nvPr>
            <p:ph type="title"/>
          </p:nvPr>
        </p:nvSpPr>
        <p:spPr>
          <a:xfrm>
            <a:off x="547456" y="399495"/>
            <a:ext cx="11097087" cy="648070"/>
          </a:xfrm>
          <a:solidFill>
            <a:schemeClr val="bg2">
              <a:lumMod val="40000"/>
              <a:lumOff val="60000"/>
            </a:schemeClr>
          </a:solidFill>
        </p:spPr>
        <p:txBody>
          <a:bodyPr>
            <a:noAutofit/>
          </a:bodyPr>
          <a:lstStyle/>
          <a:p>
            <a:pPr algn="ctr"/>
            <a:r>
              <a:rPr lang="en-US" sz="3600" dirty="0">
                <a:solidFill>
                  <a:schemeClr val="bg1"/>
                </a:solidFill>
                <a:latin typeface="Blackadder ITC" panose="04020505051007020D02" pitchFamily="82" charset="0"/>
              </a:rPr>
              <a:t>What is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2BDE65C-1C20-BCE6-9DE7-24C4D9EFC91F}"/>
              </a:ext>
            </a:extLst>
          </p:cNvPr>
          <p:cNvSpPr>
            <a:spLocks noGrp="1"/>
          </p:cNvSpPr>
          <p:nvPr>
            <p:ph idx="1"/>
          </p:nvPr>
        </p:nvSpPr>
        <p:spPr>
          <a:xfrm>
            <a:off x="547456" y="1718142"/>
            <a:ext cx="6424474" cy="1831974"/>
          </a:xfrm>
        </p:spPr>
        <p:txBody>
          <a:bodyPr>
            <a:normAutofit/>
          </a:bodyPr>
          <a:lstStyle/>
          <a:p>
            <a:pPr algn="just"/>
            <a:r>
              <a:rPr lang="en-US" sz="1600" dirty="0">
                <a:latin typeface="Times New Roman" panose="02020603050405020304" pitchFamily="18" charset="0"/>
                <a:cs typeface="Times New Roman" panose="02020603050405020304" pitchFamily="18" charset="0"/>
              </a:rPr>
              <a:t>The relationship between house prices and the economy is an important motivating factor for predicting house prices. Predicting house prices can help to determine the selling price of a house of a particular region and can help people to find the right time to buy a home.</a:t>
            </a:r>
          </a:p>
        </p:txBody>
      </p:sp>
      <p:pic>
        <p:nvPicPr>
          <p:cNvPr id="5" name="Picture 4">
            <a:extLst>
              <a:ext uri="{FF2B5EF4-FFF2-40B4-BE49-F238E27FC236}">
                <a16:creationId xmlns:a16="http://schemas.microsoft.com/office/drawing/2014/main" id="{F7744157-2DC0-F935-AD8B-64695DC76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129" y="1558344"/>
            <a:ext cx="3453414" cy="3483219"/>
          </a:xfrm>
          <a:prstGeom prst="rect">
            <a:avLst/>
          </a:prstGeom>
          <a:solidFill>
            <a:schemeClr val="bg2">
              <a:lumMod val="40000"/>
              <a:lumOff val="60000"/>
            </a:schemeClr>
          </a:solidFill>
        </p:spPr>
      </p:pic>
    </p:spTree>
    <p:extLst>
      <p:ext uri="{BB962C8B-B14F-4D97-AF65-F5344CB8AC3E}">
        <p14:creationId xmlns:p14="http://schemas.microsoft.com/office/powerpoint/2010/main" val="373573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7349-92D9-A7C9-CCC8-B05C77212D8B}"/>
              </a:ext>
            </a:extLst>
          </p:cNvPr>
          <p:cNvSpPr>
            <a:spLocks noGrp="1"/>
          </p:cNvSpPr>
          <p:nvPr>
            <p:ph type="title"/>
          </p:nvPr>
        </p:nvSpPr>
        <p:spPr>
          <a:xfrm>
            <a:off x="838200" y="369563"/>
            <a:ext cx="10515600" cy="646929"/>
          </a:xfrm>
          <a:solidFill>
            <a:schemeClr val="bg2">
              <a:lumMod val="40000"/>
              <a:lumOff val="60000"/>
            </a:schemeClr>
          </a:solidFill>
        </p:spPr>
        <p:txBody>
          <a:bodyPr>
            <a:normAutofit/>
          </a:bodyPr>
          <a:lstStyle/>
          <a:p>
            <a:pPr algn="ctr"/>
            <a:r>
              <a:rPr lang="en-IN" sz="3600" dirty="0">
                <a:solidFill>
                  <a:schemeClr val="bg1"/>
                </a:solidFill>
                <a:latin typeface="Blackadder ITC" panose="04020505051007020D02" pitchFamily="82" charset="0"/>
              </a:rPr>
              <a:t>  Importance of Housing Price Prediction</a:t>
            </a:r>
          </a:p>
        </p:txBody>
      </p:sp>
      <p:sp>
        <p:nvSpPr>
          <p:cNvPr id="3" name="Content Placeholder 2">
            <a:extLst>
              <a:ext uri="{FF2B5EF4-FFF2-40B4-BE49-F238E27FC236}">
                <a16:creationId xmlns:a16="http://schemas.microsoft.com/office/drawing/2014/main" id="{1DB507BD-36B3-49A5-6764-F1CE87F5236A}"/>
              </a:ext>
            </a:extLst>
          </p:cNvPr>
          <p:cNvSpPr>
            <a:spLocks noGrp="1"/>
          </p:cNvSpPr>
          <p:nvPr>
            <p:ph idx="1"/>
          </p:nvPr>
        </p:nvSpPr>
        <p:spPr>
          <a:xfrm>
            <a:off x="838200" y="1825626"/>
            <a:ext cx="6441489" cy="1938506"/>
          </a:xfrm>
        </p:spPr>
        <p:txBody>
          <a:bodyPr>
            <a:normAutofit/>
          </a:bodyPr>
          <a:lstStyle/>
          <a:p>
            <a:pPr algn="just"/>
            <a:r>
              <a:rPr lang="en-US" sz="1600" dirty="0">
                <a:latin typeface="Times New Roman" panose="02020603050405020304" pitchFamily="18" charset="0"/>
                <a:cs typeface="Times New Roman" panose="02020603050405020304" pitchFamily="18" charset="0"/>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7F431C-F06E-5F55-8058-CEB8C4DDF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450" y="1825626"/>
            <a:ext cx="3621350" cy="3829450"/>
          </a:xfrm>
          <a:prstGeom prst="rect">
            <a:avLst/>
          </a:prstGeom>
        </p:spPr>
      </p:pic>
    </p:spTree>
    <p:extLst>
      <p:ext uri="{BB962C8B-B14F-4D97-AF65-F5344CB8AC3E}">
        <p14:creationId xmlns:p14="http://schemas.microsoft.com/office/powerpoint/2010/main" val="332879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591F-B067-2280-1EEF-1ED76261BEB0}"/>
              </a:ext>
            </a:extLst>
          </p:cNvPr>
          <p:cNvSpPr>
            <a:spLocks noGrp="1"/>
          </p:cNvSpPr>
          <p:nvPr>
            <p:ph type="title"/>
          </p:nvPr>
        </p:nvSpPr>
        <p:spPr>
          <a:xfrm>
            <a:off x="838200" y="431476"/>
            <a:ext cx="10515600" cy="651600"/>
          </a:xfrm>
          <a:solidFill>
            <a:schemeClr val="bg2">
              <a:lumMod val="40000"/>
              <a:lumOff val="60000"/>
            </a:schemeClr>
          </a:solidFill>
        </p:spPr>
        <p:txBody>
          <a:bodyPr>
            <a:noAutofit/>
          </a:bodyPr>
          <a:lstStyle/>
          <a:p>
            <a:r>
              <a:rPr lang="en-US" sz="3600" dirty="0">
                <a:solidFill>
                  <a:schemeClr val="bg1"/>
                </a:solidFill>
                <a:latin typeface="Blackadder ITC" panose="04020505051007020D02" pitchFamily="82" charset="0"/>
              </a:rPr>
              <a:t>                                Benefits of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EC79492-9506-1950-5BB2-DAA288A3A2A5}"/>
              </a:ext>
            </a:extLst>
          </p:cNvPr>
          <p:cNvSpPr>
            <a:spLocks noGrp="1"/>
          </p:cNvSpPr>
          <p:nvPr>
            <p:ph idx="1"/>
          </p:nvPr>
        </p:nvSpPr>
        <p:spPr>
          <a:xfrm>
            <a:off x="838200" y="1577049"/>
            <a:ext cx="5846685" cy="2284738"/>
          </a:xfrm>
        </p:spPr>
        <p:txBody>
          <a:bodyPr>
            <a:normAutofit/>
          </a:bodyPr>
          <a:lstStyle/>
          <a:p>
            <a:pPr algn="just"/>
            <a:r>
              <a:rPr lang="en-US" sz="1600" dirty="0">
                <a:latin typeface="Times New Roman" panose="02020603050405020304" pitchFamily="18" charset="0"/>
                <a:cs typeface="Times New Roman" panose="02020603050405020304" pitchFamily="18" charset="0"/>
              </a:rPr>
              <a:t>It is difficult to estimate the price of the property by manually calculating the effecting parameters required in estimating the rate of the property, so in such scenario this model becomes useful.</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It eliminates the need of  real estate agent to gain information regarding house prices.</a:t>
            </a:r>
          </a:p>
          <a:p>
            <a:pPr algn="just"/>
            <a:r>
              <a:rPr lang="en-IN" sz="1600" dirty="0">
                <a:latin typeface="Times New Roman" panose="02020603050405020304" pitchFamily="18" charset="0"/>
                <a:cs typeface="Times New Roman" panose="02020603050405020304" pitchFamily="18" charset="0"/>
              </a:rPr>
              <a:t>It provides best price to the users without being cheated.</a:t>
            </a:r>
          </a:p>
          <a:p>
            <a:pPr marL="0" indent="0" algn="just">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34E480-1FD8-DE7D-200D-A052B2505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201" y="1577049"/>
            <a:ext cx="4156599" cy="3988618"/>
          </a:xfrm>
          <a:prstGeom prst="rect">
            <a:avLst/>
          </a:prstGeom>
        </p:spPr>
      </p:pic>
    </p:spTree>
    <p:extLst>
      <p:ext uri="{BB962C8B-B14F-4D97-AF65-F5344CB8AC3E}">
        <p14:creationId xmlns:p14="http://schemas.microsoft.com/office/powerpoint/2010/main" val="122412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C9AE-821F-426F-8946-B69ACB112401}"/>
              </a:ext>
            </a:extLst>
          </p:cNvPr>
          <p:cNvSpPr>
            <a:spLocks noGrp="1"/>
          </p:cNvSpPr>
          <p:nvPr>
            <p:ph type="title"/>
          </p:nvPr>
        </p:nvSpPr>
        <p:spPr>
          <a:xfrm>
            <a:off x="838200" y="506027"/>
            <a:ext cx="10515600" cy="639193"/>
          </a:xfrm>
          <a:solidFill>
            <a:schemeClr val="bg2">
              <a:lumMod val="40000"/>
              <a:lumOff val="60000"/>
            </a:schemeClr>
          </a:solidFill>
        </p:spPr>
        <p:txBody>
          <a:bodyPr>
            <a:noAutofit/>
          </a:bodyPr>
          <a:lstStyle/>
          <a:p>
            <a:pPr algn="ctr"/>
            <a:r>
              <a:rPr lang="en-US" sz="3600" dirty="0">
                <a:solidFill>
                  <a:schemeClr val="bg1"/>
                </a:solidFill>
                <a:latin typeface="Blackadder ITC" panose="04020505051007020D02" pitchFamily="82" charset="0"/>
              </a:rPr>
              <a:t>Exploratory Data Analysis (EDA) Steps</a:t>
            </a:r>
            <a:br>
              <a:rPr lang="en-US" sz="3600" dirty="0">
                <a:solidFill>
                  <a:schemeClr val="bg1"/>
                </a:solidFill>
                <a:latin typeface="Blackadder ITC" panose="04020505051007020D02" pitchFamily="82" charset="0"/>
              </a:rPr>
            </a:b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7849535-1AE6-3305-616C-8475E037B9F8}"/>
              </a:ext>
            </a:extLst>
          </p:cNvPr>
          <p:cNvSpPr>
            <a:spLocks noGrp="1"/>
          </p:cNvSpPr>
          <p:nvPr>
            <p:ph idx="1"/>
          </p:nvPr>
        </p:nvSpPr>
        <p:spPr>
          <a:xfrm>
            <a:off x="909221" y="1497151"/>
            <a:ext cx="10515600" cy="4351338"/>
          </a:xfrm>
        </p:spPr>
        <p:txBody>
          <a:bodyPr>
            <a:normAutofit/>
          </a:bodyPr>
          <a:lstStyle/>
          <a:p>
            <a:pPr algn="just"/>
            <a:r>
              <a:rPr lang="en-US" sz="1600" dirty="0">
                <a:latin typeface="Times New Roman" panose="02020603050405020304" pitchFamily="18" charset="0"/>
                <a:cs typeface="Times New Roman" panose="02020603050405020304" pitchFamily="18" charset="0"/>
              </a:rPr>
              <a:t>Firstly, I have imported the necessary libraries and imported both train and test datasets which were in csv format. And process both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done some statistical analysis like checking shape, </a:t>
            </a:r>
            <a:r>
              <a:rPr lang="en-US" sz="1600" dirty="0" err="1">
                <a:latin typeface="Times New Roman" panose="02020603050405020304" pitchFamily="18" charset="0"/>
                <a:cs typeface="Times New Roman" panose="02020603050405020304" pitchFamily="18" charset="0"/>
              </a:rPr>
              <a:t>nunique</a:t>
            </a:r>
            <a:r>
              <a:rPr lang="en-US" sz="1600" dirty="0">
                <a:latin typeface="Times New Roman" panose="02020603050405020304" pitchFamily="18" charset="0"/>
                <a:cs typeface="Times New Roman" panose="02020603050405020304" pitchFamily="18" charset="0"/>
              </a:rPr>
              <a:t>, column names, data types of the features, info about the features, value counts etc.</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dropped “Id” and “Utilities” columns from both the datasets. Since they had no significance impact on the prediction.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While looking into the value count function I found some of the columns having more than 80% of zero values so, I dropped those columns from both the datasets as they might create skewness which will impact my model.</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912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1933</TotalTime>
  <Words>2806</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Blackadder ITC</vt:lpstr>
      <vt:lpstr>Century Gothic</vt:lpstr>
      <vt:lpstr>Helvetica Neue</vt:lpstr>
      <vt:lpstr>Symbol</vt:lpstr>
      <vt:lpstr>Times New Roman</vt:lpstr>
      <vt:lpstr>Wingdings</vt:lpstr>
      <vt:lpstr>Wingdings 3</vt:lpstr>
      <vt:lpstr>Ion</vt:lpstr>
      <vt:lpstr>PowerPoint Presentation</vt:lpstr>
      <vt:lpstr>                                                        Outline</vt:lpstr>
      <vt:lpstr>Introduction                                                         </vt:lpstr>
      <vt:lpstr>ProblumeStatement                                                  </vt:lpstr>
      <vt:lpstr>Problem Understanding   </vt:lpstr>
      <vt:lpstr>What is Housing Price Prediction?</vt:lpstr>
      <vt:lpstr>  Importance of Housing Price Prediction</vt:lpstr>
      <vt:lpstr>                                Benefits of Housing Price Prediction</vt:lpstr>
      <vt:lpstr>Exploratory Data Analysis (EDA) Steps  </vt:lpstr>
      <vt:lpstr>Exploratory Data Analysis (EDA) Steps                          </vt:lpstr>
      <vt:lpstr>Map for checking the correlation: </vt:lpstr>
      <vt:lpstr>Visualizing Discrete Variables vs Sale Price   </vt:lpstr>
      <vt:lpstr>Observations    </vt:lpstr>
      <vt:lpstr>Visualizing Discrete Variables vs Sale Price                      </vt:lpstr>
      <vt:lpstr>                                                   Observations</vt:lpstr>
      <vt:lpstr>Correlation Between Features and Label</vt:lpstr>
      <vt:lpstr>Data Inputs- Logic- Output Relationships   </vt:lpstr>
      <vt:lpstr>Model Building                                                 </vt:lpstr>
      <vt:lpstr>                Model Building     </vt:lpstr>
      <vt:lpstr>Hyperparameter Tuning   </vt:lpstr>
      <vt:lpstr>Final modal</vt:lpstr>
      <vt:lpstr>Conclusion                                                       </vt:lpstr>
      <vt:lpstr>13  Many houses are having roof styles with gable and hip. and a very less number of houses are  having    shed. 14. Many houses are having roof material as standard (Composite) Shingle and houses with roof  material as Standard (Composite) Shingle and Wood Shingles are having higher prices. 15. Many houses are having Vinyl Siding as 1st and 2nd covering on the house and are also having  higher prices; houses with hardboard and cement shielding are also having higher prices. 16 We can observe that the houses are with four Masonry veneer types that are, Brick Common, Brick  Face, Cinder Block, Stone. Houses with Brick Common are having a lower price.  17. The prices of houses are higher when materials used for the exterior are good or excellent. 18 It is observed that the present conditions of exterior material are mostly average/typical and good and  prices for the same are higher. 19. Many houses are having cinder blocks and Poured Concrete foundations and very fewer houses are  having wood foundations, houses with Poured Concrete foundations are having higher prices. 20 Basement quality is mostly average or good and the houses with excellent basement quality are  having more prices. 21 Most of the houses are having average/Typical basement conditions and very few houses are with  poor basement conditions. 22. It seems like basement exposure is not strongly related to the sale price. 23. Most houses are having Heating type as Gas forced warm air furnace and the Sale price of houses 24. are higher whenever the quality of heating is excellent. . </vt:lpstr>
      <vt:lpstr>PowerPoint Presentation</vt:lpstr>
      <vt:lpstr>Limitations of this work and Scope for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Sangle</dc:creator>
  <cp:lastModifiedBy>Amit Kumar</cp:lastModifiedBy>
  <cp:revision>69</cp:revision>
  <dcterms:created xsi:type="dcterms:W3CDTF">2022-08-24T20:12:09Z</dcterms:created>
  <dcterms:modified xsi:type="dcterms:W3CDTF">2023-01-20T19:24:20Z</dcterms:modified>
</cp:coreProperties>
</file>