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6" r:id="rId3"/>
    <p:sldId id="257" r:id="rId4"/>
    <p:sldId id="258" r:id="rId5"/>
    <p:sldId id="263" r:id="rId6"/>
    <p:sldId id="259" r:id="rId7"/>
    <p:sldId id="260" r:id="rId8"/>
    <p:sldId id="267" r:id="rId9"/>
    <p:sldId id="264" r:id="rId10"/>
    <p:sldId id="26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74C76-E51C-0F4C-892F-194E254D038F}" type="datetimeFigureOut">
              <a:rPr lang="en-US"/>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2CF71-2AE9-934D-B869-83D6EF570D90}" type="slidenum">
              <a:rPr lang="en-US"/>
              <a:t>‹#›</a:t>
            </a:fld>
            <a:endParaRPr lang="en-US"/>
          </a:p>
        </p:txBody>
      </p:sp>
    </p:spTree>
    <p:extLst>
      <p:ext uri="{BB962C8B-B14F-4D97-AF65-F5344CB8AC3E}">
        <p14:creationId xmlns:p14="http://schemas.microsoft.com/office/powerpoint/2010/main" val="273365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Title</a:t>
            </a:r>
          </a:p>
        </p:txBody>
      </p:sp>
      <p:sp>
        <p:nvSpPr>
          <p:cNvPr id="4" name="Slide Number Placeholder 3"/>
          <p:cNvSpPr>
            <a:spLocks noGrp="1"/>
          </p:cNvSpPr>
          <p:nvPr>
            <p:ph type="sldNum" sz="quarter" idx="5"/>
          </p:nvPr>
        </p:nvSpPr>
        <p:spPr/>
        <p:txBody>
          <a:bodyPr/>
          <a:lstStyle/>
          <a:p>
            <a:fld id="{BE72CF71-2AE9-934D-B869-83D6EF570D90}" type="slidenum">
              <a:rPr lang="en-US"/>
              <a:t>1</a:t>
            </a:fld>
            <a:endParaRPr lang="en-US"/>
          </a:p>
        </p:txBody>
      </p:sp>
    </p:spTree>
    <p:extLst>
      <p:ext uri="{BB962C8B-B14F-4D97-AF65-F5344CB8AC3E}">
        <p14:creationId xmlns:p14="http://schemas.microsoft.com/office/powerpoint/2010/main" val="26793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kn-IN"/>
              <a:t>Electronic machine that works on electricity </a:t>
            </a:r>
          </a:p>
          <a:p>
            <a:pPr marL="171450" indent="-171450">
              <a:buFont typeface="Arial" panose="020B0604020202020204" pitchFamily="34" charset="0"/>
              <a:buChar char="•"/>
            </a:pPr>
            <a:r>
              <a:rPr lang="kn-IN"/>
              <a:t>It can do variety of jobs</a:t>
            </a:r>
          </a:p>
          <a:p>
            <a:pPr marL="171450" indent="-171450">
              <a:buFont typeface="Arial" panose="020B0604020202020204" pitchFamily="34" charset="0"/>
              <a:buChar char="•"/>
            </a:pPr>
            <a:r>
              <a:rPr lang="en-GB"/>
              <a:t>T</a:t>
            </a:r>
            <a:r>
              <a:rPr lang="kn-IN"/>
              <a:t>hey can be seen everywhere around is like </a:t>
            </a:r>
          </a:p>
          <a:p>
            <a:pPr marL="228600" indent="-228600">
              <a:buFont typeface="+mj-lt"/>
              <a:buAutoNum type="arabicPeriod"/>
            </a:pPr>
            <a:r>
              <a:rPr lang="en-GB"/>
              <a:t>S</a:t>
            </a:r>
            <a:r>
              <a:rPr lang="kn-IN"/>
              <a:t>hops</a:t>
            </a:r>
          </a:p>
          <a:p>
            <a:pPr marL="228600" indent="-228600">
              <a:buFont typeface="+mj-lt"/>
              <a:buAutoNum type="arabicPeriod"/>
            </a:pPr>
            <a:r>
              <a:rPr lang="kn-IN"/>
              <a:t>Schools</a:t>
            </a:r>
          </a:p>
          <a:p>
            <a:pPr marL="228600" indent="-228600">
              <a:buFont typeface="+mj-lt"/>
              <a:buAutoNum type="arabicPeriod"/>
            </a:pPr>
            <a:r>
              <a:rPr lang="en-GB"/>
              <a:t>H</a:t>
            </a:r>
            <a:r>
              <a:rPr lang="kn-IN"/>
              <a:t>ospitals</a:t>
            </a:r>
          </a:p>
          <a:p>
            <a:pPr marL="228600" indent="-228600">
              <a:buFont typeface="+mj-lt"/>
              <a:buAutoNum type="arabicPeriod"/>
            </a:pPr>
            <a:r>
              <a:rPr lang="en-GB"/>
              <a:t>B</a:t>
            </a:r>
            <a:r>
              <a:rPr lang="kn-IN"/>
              <a:t>anks</a:t>
            </a:r>
          </a:p>
          <a:p>
            <a:pPr marL="228600" indent="-228600">
              <a:buFont typeface="+mj-lt"/>
              <a:buAutoNum type="arabicPeriod"/>
            </a:pPr>
            <a:r>
              <a:rPr lang="en-GB"/>
              <a:t>A</a:t>
            </a:r>
            <a:r>
              <a:rPr lang="kn-IN"/>
              <a:t>irports</a:t>
            </a:r>
          </a:p>
          <a:p>
            <a:pPr marL="228600" indent="-228600">
              <a:buFont typeface="+mj-lt"/>
              <a:buAutoNum type="arabicPeriod"/>
            </a:pPr>
            <a:r>
              <a:rPr lang="en-GB"/>
              <a:t>R</a:t>
            </a:r>
            <a:r>
              <a:rPr lang="kn-IN"/>
              <a:t>ailway stations etc.</a:t>
            </a:r>
          </a:p>
          <a:p>
            <a:pPr marL="171450" indent="-171450">
              <a:buFont typeface="Arial" panose="020B0604020202020204" pitchFamily="34" charset="0"/>
              <a:buChar char="•"/>
            </a:pPr>
            <a:r>
              <a:rPr lang="kn-IN"/>
              <a:t>they give 100 percent accurate results.</a:t>
            </a:r>
          </a:p>
          <a:p>
            <a:pPr marL="0" indent="0">
              <a:buFont typeface="Arial" panose="020B0604020202020204" pitchFamily="34" charset="0"/>
              <a:buNone/>
            </a:pPr>
            <a:endParaRPr lang="kn-IN"/>
          </a:p>
          <a:p>
            <a:pPr marL="0" indent="0">
              <a:buFont typeface="Arial" panose="020B0604020202020204" pitchFamily="34" charset="0"/>
              <a:buNone/>
            </a:pPr>
            <a:r>
              <a:rPr lang="kn-IN" b="1" u="sng"/>
              <a:t>Definition</a:t>
            </a:r>
          </a:p>
          <a:p>
            <a:pPr marL="0" indent="0">
              <a:buFont typeface="Arial" panose="020B0604020202020204" pitchFamily="34" charset="0"/>
              <a:buNone/>
            </a:pPr>
            <a:r>
              <a:rPr lang="kn-IN" b="0" u="none"/>
              <a:t>It is an electronic device that accepts data and instructions given by user, processes them accordingly and gives meaningful results.</a:t>
            </a:r>
          </a:p>
        </p:txBody>
      </p:sp>
      <p:sp>
        <p:nvSpPr>
          <p:cNvPr id="4" name="Slide Number Placeholder 3"/>
          <p:cNvSpPr>
            <a:spLocks noGrp="1"/>
          </p:cNvSpPr>
          <p:nvPr>
            <p:ph type="sldNum" sz="quarter" idx="5"/>
          </p:nvPr>
        </p:nvSpPr>
        <p:spPr/>
        <p:txBody>
          <a:bodyPr/>
          <a:lstStyle/>
          <a:p>
            <a:fld id="{BE72CF71-2AE9-934D-B869-83D6EF570D90}" type="slidenum">
              <a:rPr lang="en-US"/>
              <a:t>2</a:t>
            </a:fld>
            <a:endParaRPr lang="en-US"/>
          </a:p>
        </p:txBody>
      </p:sp>
    </p:spTree>
    <p:extLst>
      <p:ext uri="{BB962C8B-B14F-4D97-AF65-F5344CB8AC3E}">
        <p14:creationId xmlns:p14="http://schemas.microsoft.com/office/powerpoint/2010/main" val="388745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Early human and sign language contributed to the development of verbal and written message.</a:t>
            </a:r>
          </a:p>
          <a:p>
            <a:pPr marL="171450" indent="-171450">
              <a:buFont typeface="Arial" panose="020B0604020202020204" pitchFamily="34" charset="0"/>
              <a:buChar char="•"/>
            </a:pPr>
            <a:r>
              <a:rPr lang="en-US"/>
              <a:t>Now reached the age of satellite  and computer technology which brought revolution in the field of communication.</a:t>
            </a:r>
          </a:p>
        </p:txBody>
      </p:sp>
      <p:sp>
        <p:nvSpPr>
          <p:cNvPr id="4" name="Slide Number Placeholder 3"/>
          <p:cNvSpPr>
            <a:spLocks noGrp="1"/>
          </p:cNvSpPr>
          <p:nvPr>
            <p:ph type="sldNum" sz="quarter" idx="5"/>
          </p:nvPr>
        </p:nvSpPr>
        <p:spPr/>
        <p:txBody>
          <a:bodyPr/>
          <a:lstStyle/>
          <a:p>
            <a:fld id="{BE72CF71-2AE9-934D-B869-83D6EF570D90}" type="slidenum">
              <a:rPr lang="en-US"/>
              <a:t>3</a:t>
            </a:fld>
            <a:endParaRPr lang="en-US"/>
          </a:p>
        </p:txBody>
      </p:sp>
    </p:spTree>
    <p:extLst>
      <p:ext uri="{BB962C8B-B14F-4D97-AF65-F5344CB8AC3E}">
        <p14:creationId xmlns:p14="http://schemas.microsoft.com/office/powerpoint/2010/main" val="76987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kn-IN"/>
              <a:t>Hardware and software are interdependent. </a:t>
            </a:r>
          </a:p>
          <a:p>
            <a:pPr marL="171450" indent="-171450">
              <a:buFont typeface="Arial" panose="020B0604020202020204" pitchFamily="34" charset="0"/>
              <a:buChar char="•"/>
            </a:pPr>
            <a:r>
              <a:rPr lang="kn-IN"/>
              <a:t>Without software, a computer cannot work. Similarly, if hardware is not there, software is of no use.</a:t>
            </a:r>
          </a:p>
          <a:p>
            <a:pPr marL="171450" indent="-171450">
              <a:buFont typeface="Arial" panose="020B0604020202020204" pitchFamily="34" charset="0"/>
              <a:buChar char="•"/>
            </a:pPr>
            <a:endParaRPr lang="kn-IN"/>
          </a:p>
          <a:p>
            <a:pPr marL="0" indent="0">
              <a:buFont typeface="Arial" panose="020B0604020202020204" pitchFamily="34" charset="0"/>
              <a:buNone/>
            </a:pPr>
            <a:r>
              <a:rPr lang="kn-IN" b="1" u="sng"/>
              <a:t>Illustration example:-</a:t>
            </a:r>
          </a:p>
          <a:p>
            <a:pPr marL="0" indent="0">
              <a:buFont typeface="Arial" panose="020B0604020202020204" pitchFamily="34" charset="0"/>
              <a:buNone/>
            </a:pPr>
            <a:r>
              <a:rPr lang="kn-IN"/>
              <a:t>To listen to music, we require a music system.  The music system, CBS and DVD are hardware because we can touch them. Can you touch the songs..? No, because that is software. We need both to enjoy the music.</a:t>
            </a:r>
            <a:endParaRPr lang="en-US"/>
          </a:p>
        </p:txBody>
      </p:sp>
      <p:sp>
        <p:nvSpPr>
          <p:cNvPr id="4" name="Slide Number Placeholder 3"/>
          <p:cNvSpPr>
            <a:spLocks noGrp="1"/>
          </p:cNvSpPr>
          <p:nvPr>
            <p:ph type="sldNum" sz="quarter" idx="5"/>
          </p:nvPr>
        </p:nvSpPr>
        <p:spPr/>
        <p:txBody>
          <a:bodyPr/>
          <a:lstStyle/>
          <a:p>
            <a:fld id="{BE72CF71-2AE9-934D-B869-83D6EF570D90}" type="slidenum">
              <a:rPr lang="en-US"/>
              <a:t>4</a:t>
            </a:fld>
            <a:endParaRPr lang="en-US"/>
          </a:p>
        </p:txBody>
      </p:sp>
    </p:spTree>
    <p:extLst>
      <p:ext uri="{BB962C8B-B14F-4D97-AF65-F5344CB8AC3E}">
        <p14:creationId xmlns:p14="http://schemas.microsoft.com/office/powerpoint/2010/main" val="223079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learn about what exactly is the effective communication and how do we achieve this. </a:t>
            </a:r>
          </a:p>
          <a:p>
            <a:endParaRPr lang="en-US"/>
          </a:p>
          <a:p>
            <a:endParaRPr lang="en-US"/>
          </a:p>
          <a:p>
            <a:r>
              <a:rPr lang="en-US"/>
              <a:t>Definition</a:t>
            </a:r>
          </a:p>
          <a:p>
            <a:pPr marL="171450" indent="-171450">
              <a:buFont typeface="Arial" panose="020B0604020202020204" pitchFamily="34" charset="0"/>
              <a:buChar char="•"/>
            </a:pPr>
            <a:r>
              <a:rPr lang="en-US"/>
              <a:t>Communication between two or more people where the intended message is successfully delivered, received and understood.</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BE72CF71-2AE9-934D-B869-83D6EF570D90}" type="slidenum">
              <a:rPr lang="en-US"/>
              <a:t>5</a:t>
            </a:fld>
            <a:endParaRPr lang="en-US"/>
          </a:p>
        </p:txBody>
      </p:sp>
    </p:spTree>
    <p:extLst>
      <p:ext uri="{BB962C8B-B14F-4D97-AF65-F5344CB8AC3E}">
        <p14:creationId xmlns:p14="http://schemas.microsoft.com/office/powerpoint/2010/main" val="284174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0" indent="0">
              <a:buFont typeface="Arial" panose="020B0604020202020204" pitchFamily="34" charset="0"/>
              <a:buNone/>
            </a:pPr>
            <a:r>
              <a:rPr lang="en-US"/>
              <a:t>Features</a:t>
            </a:r>
          </a:p>
          <a:p>
            <a:pPr marL="171450" indent="-171450">
              <a:buFont typeface="Arial" panose="020B0604020202020204" pitchFamily="34" charset="0"/>
              <a:buChar char="•"/>
            </a:pPr>
            <a:r>
              <a:rPr lang="en-US"/>
              <a:t>Involves sender, receiver while communication both should share mutually accepted code I.e common language.</a:t>
            </a:r>
          </a:p>
          <a:p>
            <a:pPr marL="171450" indent="-171450">
              <a:buFont typeface="Arial" panose="020B0604020202020204" pitchFamily="34" charset="0"/>
              <a:buChar char="•"/>
            </a:pPr>
            <a:r>
              <a:rPr lang="en-US"/>
              <a:t>Message should be clear, should convey right meanings to others.</a:t>
            </a:r>
          </a:p>
          <a:p>
            <a:pPr marL="171450" indent="-171450">
              <a:buFont typeface="Arial" panose="020B0604020202020204" pitchFamily="34" charset="0"/>
              <a:buChar char="•"/>
            </a:pPr>
            <a:r>
              <a:rPr lang="en-US"/>
              <a:t>Listening to others is a very important aspect of effective communication.</a:t>
            </a:r>
          </a:p>
          <a:p>
            <a:pPr marL="171450" indent="-171450">
              <a:buFont typeface="Arial" panose="020B0604020202020204" pitchFamily="34" charset="0"/>
              <a:buChar char="•"/>
            </a:pPr>
            <a:r>
              <a:rPr lang="en-US"/>
              <a:t>Communication is a process in which input and output should be there. Meaningful communication results in response from receiver.</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BE72CF71-2AE9-934D-B869-83D6EF570D90}" type="slidenum">
              <a:rPr lang="en-US"/>
              <a:t>6</a:t>
            </a:fld>
            <a:endParaRPr lang="en-US"/>
          </a:p>
        </p:txBody>
      </p:sp>
    </p:spTree>
    <p:extLst>
      <p:ext uri="{BB962C8B-B14F-4D97-AF65-F5344CB8AC3E}">
        <p14:creationId xmlns:p14="http://schemas.microsoft.com/office/powerpoint/2010/main" val="2501573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Effective communication is essential in every sphere of life.</a:t>
            </a:r>
          </a:p>
          <a:p>
            <a:r>
              <a:rPr lang="en-US"/>
              <a:t>         be it Personal, it might be professional or     social</a:t>
            </a:r>
          </a:p>
          <a:p>
            <a:pPr marL="171450" indent="-171450">
              <a:buFont typeface="Arial" panose="020B0604020202020204" pitchFamily="34" charset="0"/>
              <a:buChar char="•"/>
            </a:pPr>
            <a:r>
              <a:rPr lang="en-US"/>
              <a:t>It includes all aspects of Visual , auditory and body language </a:t>
            </a:r>
          </a:p>
          <a:p>
            <a:pPr marL="0" indent="0">
              <a:buFont typeface="Arial" panose="020B0604020202020204" pitchFamily="34" charset="0"/>
              <a:buNone/>
            </a:pPr>
            <a:r>
              <a:rPr lang="en-US"/>
              <a:t>       so that it appeals to listener.</a:t>
            </a:r>
          </a:p>
          <a:p>
            <a:pPr marL="0" indent="0">
              <a:buFont typeface="Arial" panose="020B0604020202020204" pitchFamily="34" charset="0"/>
              <a:buNone/>
            </a:pPr>
            <a:r>
              <a:rPr lang="en-US"/>
              <a:t> </a:t>
            </a:r>
            <a:endParaRPr lang="en-US" b="1" i="1" u="sng"/>
          </a:p>
          <a:p>
            <a:pPr marL="0" indent="0">
              <a:buFont typeface="Arial" panose="020B0604020202020204" pitchFamily="34" charset="0"/>
              <a:buNone/>
            </a:pPr>
            <a:endParaRPr lang="en-US" b="1" u="sng"/>
          </a:p>
          <a:p>
            <a:pPr marL="0" indent="0">
              <a:buFont typeface="Arial" panose="020B0604020202020204" pitchFamily="34" charset="0"/>
              <a:buNone/>
            </a:pPr>
            <a:endParaRPr lang="en-US" b="1" u="sng"/>
          </a:p>
        </p:txBody>
      </p:sp>
      <p:sp>
        <p:nvSpPr>
          <p:cNvPr id="4" name="Slide Number Placeholder 3"/>
          <p:cNvSpPr>
            <a:spLocks noGrp="1"/>
          </p:cNvSpPr>
          <p:nvPr>
            <p:ph type="sldNum" sz="quarter" idx="5"/>
          </p:nvPr>
        </p:nvSpPr>
        <p:spPr/>
        <p:txBody>
          <a:bodyPr/>
          <a:lstStyle/>
          <a:p>
            <a:fld id="{BE72CF71-2AE9-934D-B869-83D6EF570D90}" type="slidenum">
              <a:rPr lang="en-US"/>
              <a:t>7</a:t>
            </a:fld>
            <a:endParaRPr lang="en-US"/>
          </a:p>
        </p:txBody>
      </p:sp>
    </p:spTree>
    <p:extLst>
      <p:ext uri="{BB962C8B-B14F-4D97-AF65-F5344CB8AC3E}">
        <p14:creationId xmlns:p14="http://schemas.microsoft.com/office/powerpoint/2010/main" val="1950478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Story illustration</a:t>
            </a:r>
          </a:p>
          <a:p>
            <a:r>
              <a:rPr lang="en-US" b="1" i="1" u="sng"/>
              <a:t> </a:t>
            </a:r>
            <a:r>
              <a:rPr lang="en-US" b="1" i="1" u="none"/>
              <a:t>father planned an urgent trip to his son’shone in another state.</a:t>
            </a:r>
          </a:p>
          <a:p>
            <a:r>
              <a:rPr lang="en-US" b="1" i="1" u="none"/>
              <a:t>He sent an email to his son.</a:t>
            </a:r>
          </a:p>
          <a:p>
            <a:r>
              <a:rPr lang="en-US" b="1" i="1" u="none"/>
              <a:t>In the mail, he wrote ‘Reach tomorrow’s instead of ‘reaching tomorrow ‘ by mistake when the father reached his son’s home, his d-inlaw was surprised to see him bcoz son already left to visit his father.</a:t>
            </a:r>
          </a:p>
          <a:p>
            <a:r>
              <a:rPr lang="en-US" b="1" i="1" u="none"/>
              <a:t>The dinlaw showed him email which stated ‘reach tomorrow ‘ instead of ‘reaching tomorrow ‘</a:t>
            </a:r>
          </a:p>
          <a:p>
            <a:endParaRPr lang="en-US" b="1" i="0" u="sng"/>
          </a:p>
          <a:p>
            <a:r>
              <a:rPr lang="en-US" b="0" i="0" u="none"/>
              <a:t>The ‘ing’ created miscommunication and big confusion.</a:t>
            </a:r>
          </a:p>
          <a:p>
            <a:r>
              <a:rPr lang="en-US" b="0" i="0" u="none"/>
              <a:t>It can cause serious problem. It can have far reachingconsequences resulting in loss of time, money, trust and may also impact relationships. </a:t>
            </a:r>
            <a:endParaRPr lang="en-US" b="0" i="1" u="none"/>
          </a:p>
        </p:txBody>
      </p:sp>
      <p:sp>
        <p:nvSpPr>
          <p:cNvPr id="4" name="Slide Number Placeholder 3"/>
          <p:cNvSpPr>
            <a:spLocks noGrp="1"/>
          </p:cNvSpPr>
          <p:nvPr>
            <p:ph type="sldNum" sz="quarter" idx="5"/>
          </p:nvPr>
        </p:nvSpPr>
        <p:spPr/>
        <p:txBody>
          <a:bodyPr/>
          <a:lstStyle/>
          <a:p>
            <a:fld id="{BE72CF71-2AE9-934D-B869-83D6EF570D90}" type="slidenum">
              <a:rPr lang="en-US"/>
              <a:t>9</a:t>
            </a:fld>
            <a:endParaRPr lang="en-US"/>
          </a:p>
        </p:txBody>
      </p:sp>
    </p:spTree>
    <p:extLst>
      <p:ext uri="{BB962C8B-B14F-4D97-AF65-F5344CB8AC3E}">
        <p14:creationId xmlns:p14="http://schemas.microsoft.com/office/powerpoint/2010/main" val="3583054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a:p>
        </p:txBody>
      </p:sp>
      <p:sp>
        <p:nvSpPr>
          <p:cNvPr id="4" name="Slide Number Placeholder 3"/>
          <p:cNvSpPr>
            <a:spLocks noGrp="1"/>
          </p:cNvSpPr>
          <p:nvPr>
            <p:ph type="sldNum" sz="quarter" idx="5"/>
          </p:nvPr>
        </p:nvSpPr>
        <p:spPr/>
        <p:txBody>
          <a:bodyPr/>
          <a:lstStyle/>
          <a:p>
            <a:fld id="{BE72CF71-2AE9-934D-B869-83D6EF570D90}" type="slidenum">
              <a:rPr lang="en-US"/>
              <a:t>11</a:t>
            </a:fld>
            <a:endParaRPr lang="en-US"/>
          </a:p>
        </p:txBody>
      </p:sp>
    </p:spTree>
    <p:extLst>
      <p:ext uri="{BB962C8B-B14F-4D97-AF65-F5344CB8AC3E}">
        <p14:creationId xmlns:p14="http://schemas.microsoft.com/office/powerpoint/2010/main" val="309785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7/18/2021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90C8014-87FC-0544-8705-ABD341F0691B}"/>
              </a:ext>
            </a:extLst>
          </p:cNvPr>
          <p:cNvSpPr>
            <a:spLocks noGrp="1"/>
          </p:cNvSpPr>
          <p:nvPr>
            <p:ph type="ctrTitle" idx="4294967295"/>
          </p:nvPr>
        </p:nvSpPr>
        <p:spPr>
          <a:xfrm>
            <a:off x="1500972" y="764578"/>
            <a:ext cx="8637587" cy="2541587"/>
          </a:xfrm>
        </p:spPr>
        <p:txBody>
          <a:bodyPr anchor="b">
            <a:normAutofit/>
          </a:bodyPr>
          <a:lstStyle/>
          <a:p>
            <a:pPr algn="ctr"/>
            <a:r>
              <a:rPr lang="en-US" sz="7200">
                <a:latin typeface="Arial Black" panose="020B0604020202020204" pitchFamily="34" charset="0"/>
                <a:cs typeface="Arial Black" panose="020B0604020202020204" pitchFamily="34" charset="0"/>
              </a:rPr>
              <a:t>Computer language</a:t>
            </a:r>
          </a:p>
        </p:txBody>
      </p:sp>
    </p:spTree>
    <p:extLst>
      <p:ext uri="{BB962C8B-B14F-4D97-AF65-F5344CB8AC3E}">
        <p14:creationId xmlns:p14="http://schemas.microsoft.com/office/powerpoint/2010/main" val="168264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08869B1F-1AD6-4249-8A65-4FBCF9D78CFD}"/>
              </a:ext>
            </a:extLst>
          </p:cNvPr>
          <p:cNvPicPr>
            <a:picLocks noChangeAspect="1"/>
          </p:cNvPicPr>
          <p:nvPr/>
        </p:nvPicPr>
        <p:blipFill>
          <a:blip r:embed="rId2"/>
          <a:stretch>
            <a:fillRect/>
          </a:stretch>
        </p:blipFill>
        <p:spPr>
          <a:xfrm>
            <a:off x="2053442" y="288038"/>
            <a:ext cx="8226135" cy="5422200"/>
          </a:xfrm>
          <a:prstGeom prst="rect">
            <a:avLst/>
          </a:prstGeom>
        </p:spPr>
      </p:pic>
    </p:spTree>
    <p:extLst>
      <p:ext uri="{BB962C8B-B14F-4D97-AF65-F5344CB8AC3E}">
        <p14:creationId xmlns:p14="http://schemas.microsoft.com/office/powerpoint/2010/main" val="134854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BE78447-EB34-DA4A-B6F9-23C78BDB9D56}"/>
              </a:ext>
            </a:extLst>
          </p:cNvPr>
          <p:cNvSpPr txBox="1"/>
          <p:nvPr/>
        </p:nvSpPr>
        <p:spPr>
          <a:xfrm>
            <a:off x="5190259" y="2518311"/>
            <a:ext cx="1828800" cy="1828800"/>
          </a:xfrm>
          <a:prstGeom prst="rect">
            <a:avLst/>
          </a:prstGeom>
          <a:noFill/>
        </p:spPr>
        <p:txBody>
          <a:bodyPr wrap="square" rtlCol="0">
            <a:spAutoFit/>
          </a:bodyPr>
          <a:lstStyle/>
          <a:p>
            <a:pPr algn="l"/>
            <a:endParaRPr lang="en-US"/>
          </a:p>
        </p:txBody>
      </p:sp>
      <p:pic>
        <p:nvPicPr>
          <p:cNvPr id="15" name="Picture 15">
            <a:extLst>
              <a:ext uri="{FF2B5EF4-FFF2-40B4-BE49-F238E27FC236}">
                <a16:creationId xmlns:a16="http://schemas.microsoft.com/office/drawing/2014/main" id="{FA278E36-0D14-3647-B1AA-BF0E0B2AA35A}"/>
              </a:ext>
            </a:extLst>
          </p:cNvPr>
          <p:cNvPicPr>
            <a:picLocks noChangeAspect="1"/>
          </p:cNvPicPr>
          <p:nvPr/>
        </p:nvPicPr>
        <p:blipFill>
          <a:blip r:embed="rId3"/>
          <a:stretch>
            <a:fillRect/>
          </a:stretch>
        </p:blipFill>
        <p:spPr>
          <a:xfrm>
            <a:off x="927759" y="719632"/>
            <a:ext cx="10601202" cy="5066214"/>
          </a:xfrm>
          <a:prstGeom prst="rect">
            <a:avLst/>
          </a:prstGeom>
        </p:spPr>
      </p:pic>
    </p:spTree>
    <p:extLst>
      <p:ext uri="{BB962C8B-B14F-4D97-AF65-F5344CB8AC3E}">
        <p14:creationId xmlns:p14="http://schemas.microsoft.com/office/powerpoint/2010/main" val="338583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BEE557-E1DB-2A40-ACB4-AB7FC1A07B80}"/>
              </a:ext>
            </a:extLst>
          </p:cNvPr>
          <p:cNvSpPr>
            <a:spLocks noGrp="1"/>
          </p:cNvSpPr>
          <p:nvPr>
            <p:ph type="title"/>
          </p:nvPr>
        </p:nvSpPr>
        <p:spPr>
          <a:xfrm>
            <a:off x="1693472" y="414145"/>
            <a:ext cx="9605635" cy="1059305"/>
          </a:xfrm>
        </p:spPr>
        <p:txBody>
          <a:bodyPr/>
          <a:lstStyle/>
          <a:p>
            <a:r>
              <a:rPr lang="en-US" b="1"/>
              <a:t>Development of computer language </a:t>
            </a:r>
          </a:p>
        </p:txBody>
      </p:sp>
      <p:sp>
        <p:nvSpPr>
          <p:cNvPr id="5" name="Content Placeholder 4">
            <a:extLst>
              <a:ext uri="{FF2B5EF4-FFF2-40B4-BE49-F238E27FC236}">
                <a16:creationId xmlns:a16="http://schemas.microsoft.com/office/drawing/2014/main" id="{DEBA83EB-AE7F-DB43-BDBD-63A8F4C0E0B8}"/>
              </a:ext>
            </a:extLst>
          </p:cNvPr>
          <p:cNvSpPr>
            <a:spLocks noGrp="1"/>
          </p:cNvSpPr>
          <p:nvPr>
            <p:ph sz="half" idx="1"/>
          </p:nvPr>
        </p:nvSpPr>
        <p:spPr>
          <a:xfrm>
            <a:off x="1286520" y="1864194"/>
            <a:ext cx="4645152" cy="4260778"/>
          </a:xfrm>
        </p:spPr>
        <p:txBody>
          <a:bodyPr>
            <a:noAutofit/>
          </a:bodyPr>
          <a:lstStyle/>
          <a:p>
            <a:r>
              <a:rPr lang="en-US" sz="900" b="1">
                <a:latin typeface="Arial Nova" panose="02000000000000000000" pitchFamily="2" charset="0"/>
                <a:ea typeface="Arial Nova" panose="02000000000000000000" pitchFamily="2" charset="0"/>
              </a:rPr>
              <a:t>To communicate with a computer, we need a language which a computer understands. </a:t>
            </a:r>
          </a:p>
          <a:p>
            <a:r>
              <a:rPr lang="en-US" sz="900" b="1">
                <a:latin typeface="Arial Nova" panose="02000000000000000000" pitchFamily="2" charset="0"/>
                <a:ea typeface="Arial Nova" panose="02000000000000000000" pitchFamily="2" charset="0"/>
              </a:rPr>
              <a:t>For every action, a computer has to be given instructions accordingly.</a:t>
            </a:r>
          </a:p>
          <a:p>
            <a:r>
              <a:rPr lang="en-US" sz="900" b="1">
                <a:latin typeface="Arial Nova" panose="02000000000000000000" pitchFamily="2" charset="0"/>
                <a:ea typeface="Arial Nova" panose="02000000000000000000" pitchFamily="2" charset="0"/>
              </a:rPr>
              <a:t>Program is a set of instructions which tells the computer what to do.</a:t>
            </a:r>
          </a:p>
          <a:p>
            <a:r>
              <a:rPr lang="en-US" sz="900" b="1">
                <a:latin typeface="Arial Nova" panose="02000000000000000000" pitchFamily="2" charset="0"/>
                <a:ea typeface="Arial Nova" panose="02000000000000000000" pitchFamily="2" charset="0"/>
              </a:rPr>
              <a:t>Process of writing the specific instructions in a computer language is called programming. </a:t>
            </a:r>
          </a:p>
          <a:p>
            <a:r>
              <a:rPr lang="en-US" sz="900" b="1">
                <a:latin typeface="Arial Nova" panose="02000000000000000000" pitchFamily="2" charset="0"/>
                <a:ea typeface="Arial Nova" panose="02000000000000000000" pitchFamily="2" charset="0"/>
              </a:rPr>
              <a:t>Each programming language has its own specific rules and syntax.</a:t>
            </a:r>
          </a:p>
          <a:p>
            <a:r>
              <a:rPr lang="en-US" sz="900" b="1">
                <a:latin typeface="Arial Nova" panose="02000000000000000000" pitchFamily="2" charset="0"/>
                <a:ea typeface="Arial Nova" panose="02000000000000000000" pitchFamily="2" charset="0"/>
              </a:rPr>
              <a:t>Lady Ada Lovelace is regarded as the first computer programmer.</a:t>
            </a:r>
          </a:p>
          <a:p>
            <a:r>
              <a:rPr lang="en-US" sz="900" b="1">
                <a:latin typeface="Arial Nova" panose="02000000000000000000" pitchFamily="2" charset="0"/>
                <a:ea typeface="Arial Nova" panose="02000000000000000000" pitchFamily="2" charset="0"/>
              </a:rPr>
              <a:t>The development of programming language has improved considerably with the ease and ability of programmers to write powerful application programs that can solve any task in the world today.</a:t>
            </a:r>
          </a:p>
          <a:p>
            <a:pPr marL="0" indent="0">
              <a:buNone/>
            </a:pPr>
            <a:r>
              <a:rPr lang="en-US" sz="900" b="1">
                <a:solidFill>
                  <a:schemeClr val="accent1"/>
                </a:solidFill>
                <a:latin typeface="Arial Nova" panose="02000000000000000000" pitchFamily="2" charset="0"/>
                <a:ea typeface="Arial Nova" panose="02000000000000000000" pitchFamily="2" charset="0"/>
              </a:rPr>
              <a:t>The development of computer languages has been classified into the following categories:</a:t>
            </a:r>
          </a:p>
          <a:p>
            <a:pPr marL="457200" indent="-457200">
              <a:buFont typeface="+mj-lt"/>
              <a:buAutoNum type="arabicPeriod"/>
            </a:pPr>
            <a:r>
              <a:rPr lang="en-US" sz="900" b="1">
                <a:latin typeface="Arial Nova" panose="02000000000000000000" pitchFamily="2" charset="0"/>
                <a:ea typeface="Arial Nova" panose="02000000000000000000" pitchFamily="2" charset="0"/>
              </a:rPr>
              <a:t>First generation as Machine language</a:t>
            </a:r>
          </a:p>
          <a:p>
            <a:pPr marL="457200" indent="-457200">
              <a:buFont typeface="+mj-lt"/>
              <a:buAutoNum type="arabicPeriod"/>
            </a:pPr>
            <a:r>
              <a:rPr lang="en-US" sz="900" b="1">
                <a:latin typeface="Arial Nova" panose="02000000000000000000" pitchFamily="2" charset="0"/>
                <a:ea typeface="Arial Nova" panose="02000000000000000000" pitchFamily="2" charset="0"/>
              </a:rPr>
              <a:t>Second generation as Assembly language</a:t>
            </a:r>
          </a:p>
          <a:p>
            <a:pPr marL="457200" indent="-457200">
              <a:buFont typeface="+mj-lt"/>
              <a:buAutoNum type="arabicPeriod"/>
            </a:pPr>
            <a:r>
              <a:rPr lang="en-US" sz="900" b="1">
                <a:latin typeface="Arial Nova" panose="02000000000000000000" pitchFamily="2" charset="0"/>
                <a:ea typeface="Arial Nova" panose="02000000000000000000" pitchFamily="2" charset="0"/>
              </a:rPr>
              <a:t>Third generation as High- level Language</a:t>
            </a:r>
          </a:p>
          <a:p>
            <a:pPr marL="457200" indent="-457200">
              <a:buFont typeface="+mj-lt"/>
              <a:buAutoNum type="arabicPeriod"/>
            </a:pPr>
            <a:r>
              <a:rPr lang="en-US" sz="900" b="1">
                <a:latin typeface="Arial Nova" panose="02000000000000000000" pitchFamily="2" charset="0"/>
                <a:ea typeface="Arial Nova" panose="02000000000000000000" pitchFamily="2" charset="0"/>
              </a:rPr>
              <a:t>Fourth generation Language.</a:t>
            </a:r>
          </a:p>
        </p:txBody>
      </p:sp>
      <p:pic>
        <p:nvPicPr>
          <p:cNvPr id="7" name="Picture 7">
            <a:extLst>
              <a:ext uri="{FF2B5EF4-FFF2-40B4-BE49-F238E27FC236}">
                <a16:creationId xmlns:a16="http://schemas.microsoft.com/office/drawing/2014/main" id="{8099E927-05C5-8748-B331-4D019A4B8154}"/>
              </a:ext>
            </a:extLst>
          </p:cNvPr>
          <p:cNvPicPr>
            <a:picLocks noGrp="1" noChangeAspect="1"/>
          </p:cNvPicPr>
          <p:nvPr>
            <p:ph sz="half" idx="2"/>
          </p:nvPr>
        </p:nvPicPr>
        <p:blipFill>
          <a:blip r:embed="rId3"/>
          <a:stretch>
            <a:fillRect/>
          </a:stretch>
        </p:blipFill>
        <p:spPr>
          <a:xfrm>
            <a:off x="6496290" y="1864194"/>
            <a:ext cx="5168742" cy="4035338"/>
          </a:xfrm>
        </p:spPr>
      </p:pic>
    </p:spTree>
    <p:extLst>
      <p:ext uri="{BB962C8B-B14F-4D97-AF65-F5344CB8AC3E}">
        <p14:creationId xmlns:p14="http://schemas.microsoft.com/office/powerpoint/2010/main" val="251691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0FDED6-BD14-9542-874C-12980C4F821C}"/>
              </a:ext>
            </a:extLst>
          </p:cNvPr>
          <p:cNvSpPr>
            <a:spLocks noGrp="1"/>
          </p:cNvSpPr>
          <p:nvPr>
            <p:ph type="title"/>
          </p:nvPr>
        </p:nvSpPr>
        <p:spPr/>
        <p:txBody>
          <a:bodyPr/>
          <a:lstStyle/>
          <a:p>
            <a:r>
              <a:rPr lang="en-US" b="1"/>
              <a:t>Machine Language ( First Generation)</a:t>
            </a:r>
          </a:p>
        </p:txBody>
      </p:sp>
      <p:sp>
        <p:nvSpPr>
          <p:cNvPr id="6" name="Content Placeholder 5">
            <a:extLst>
              <a:ext uri="{FF2B5EF4-FFF2-40B4-BE49-F238E27FC236}">
                <a16:creationId xmlns:a16="http://schemas.microsoft.com/office/drawing/2014/main" id="{00243110-4A76-3A44-B9DF-04F5E8A98657}"/>
              </a:ext>
            </a:extLst>
          </p:cNvPr>
          <p:cNvSpPr>
            <a:spLocks noGrp="1"/>
          </p:cNvSpPr>
          <p:nvPr>
            <p:ph sz="half" idx="1"/>
          </p:nvPr>
        </p:nvSpPr>
        <p:spPr>
          <a:xfrm>
            <a:off x="915390" y="2010878"/>
            <a:ext cx="5177093" cy="4042233"/>
          </a:xfrm>
        </p:spPr>
        <p:txBody>
          <a:bodyPr>
            <a:noAutofit/>
          </a:bodyPr>
          <a:lstStyle/>
          <a:p>
            <a:r>
              <a:rPr lang="en-US" sz="1800" b="1">
                <a:latin typeface="Arial Narrow" panose="020B0606020202030204" pitchFamily="34" charset="0"/>
                <a:ea typeface="Arial Nova Light" panose="02000000000000000000" pitchFamily="2" charset="0"/>
                <a:cs typeface="Arial Black" panose="020B0604020202020204" pitchFamily="34" charset="0"/>
              </a:rPr>
              <a:t>It is the only language that computer understands. </a:t>
            </a:r>
          </a:p>
          <a:p>
            <a:r>
              <a:rPr lang="en-US" sz="1800" b="1">
                <a:latin typeface="Arial Narrow" panose="020B0606020202030204" pitchFamily="34" charset="0"/>
                <a:ea typeface="Arial Nova Light" panose="02000000000000000000" pitchFamily="2" charset="0"/>
                <a:cs typeface="Arial Black" panose="020B0604020202020204" pitchFamily="34" charset="0"/>
              </a:rPr>
              <a:t>It is expressed in binary form that is ..’0’ and ‘1’.</a:t>
            </a:r>
          </a:p>
          <a:p>
            <a:r>
              <a:rPr lang="en-US" sz="1800" b="1">
                <a:latin typeface="Arial Narrow" panose="020B0606020202030204" pitchFamily="34" charset="0"/>
                <a:ea typeface="Arial Nova Light" panose="02000000000000000000" pitchFamily="2" charset="0"/>
                <a:cs typeface="Arial Black" panose="020B0604020202020204" pitchFamily="34" charset="0"/>
              </a:rPr>
              <a:t>0 means ‘off’ state and ‘1’ means ‘on’ state.</a:t>
            </a:r>
          </a:p>
          <a:p>
            <a:r>
              <a:rPr lang="en-US" sz="1800" b="1">
                <a:latin typeface="Arial Narrow" panose="020B0606020202030204" pitchFamily="34" charset="0"/>
                <a:ea typeface="Arial Nova Light" panose="02000000000000000000" pitchFamily="2" charset="0"/>
                <a:cs typeface="Arial Black" panose="020B0604020202020204" pitchFamily="34" charset="0"/>
              </a:rPr>
              <a:t>It is high speed and very low memory utilization. </a:t>
            </a:r>
          </a:p>
          <a:p>
            <a:r>
              <a:rPr lang="en-US" sz="1800" b="1">
                <a:latin typeface="Arial Narrow" panose="020B0606020202030204" pitchFamily="34" charset="0"/>
                <a:ea typeface="Arial Nova Light" panose="02000000000000000000" pitchFamily="2" charset="0"/>
                <a:cs typeface="Arial Black" panose="020B0604020202020204" pitchFamily="34" charset="0"/>
              </a:rPr>
              <a:t>Tough to learn and understand,  time consuming. </a:t>
            </a:r>
          </a:p>
          <a:p>
            <a:r>
              <a:rPr lang="en-US" sz="1800" b="1">
                <a:latin typeface="Arial Narrow" panose="020B0606020202030204" pitchFamily="34" charset="0"/>
                <a:ea typeface="Arial Nova Light" panose="02000000000000000000" pitchFamily="2" charset="0"/>
                <a:cs typeface="Arial Black" panose="020B0604020202020204" pitchFamily="34" charset="0"/>
              </a:rPr>
              <a:t>Difficult to write and debug programs written in machine language.</a:t>
            </a:r>
          </a:p>
          <a:p>
            <a:r>
              <a:rPr lang="en-US" sz="1800" b="1">
                <a:latin typeface="Arial Narrow" panose="020B0606020202030204" pitchFamily="34" charset="0"/>
                <a:ea typeface="Arial Nova Light" panose="02000000000000000000" pitchFamily="2" charset="0"/>
                <a:cs typeface="Arial Black" panose="020B0604020202020204" pitchFamily="34" charset="0"/>
              </a:rPr>
              <a:t>Machine dependent.</a:t>
            </a:r>
          </a:p>
          <a:p>
            <a:r>
              <a:rPr lang="en-US" sz="1800" b="1">
                <a:latin typeface="Arial Narrow" panose="020B0606020202030204" pitchFamily="34" charset="0"/>
                <a:ea typeface="Arial Nova Light" panose="02000000000000000000" pitchFamily="2" charset="0"/>
                <a:cs typeface="Arial Black" panose="020B0604020202020204" pitchFamily="34" charset="0"/>
              </a:rPr>
              <a:t>This is called low level language(LLL).</a:t>
            </a:r>
          </a:p>
          <a:p>
            <a:endParaRPr lang="en-US" sz="1800" b="1">
              <a:latin typeface="Arial Narrow" panose="020B0606020202030204" pitchFamily="34" charset="0"/>
              <a:ea typeface="Arial Nova Light" panose="02000000000000000000" pitchFamily="2" charset="0"/>
              <a:cs typeface="Arial Black" panose="020B0604020202020204" pitchFamily="34" charset="0"/>
            </a:endParaRPr>
          </a:p>
        </p:txBody>
      </p:sp>
      <p:pic>
        <p:nvPicPr>
          <p:cNvPr id="8" name="Picture 9">
            <a:extLst>
              <a:ext uri="{FF2B5EF4-FFF2-40B4-BE49-F238E27FC236}">
                <a16:creationId xmlns:a16="http://schemas.microsoft.com/office/drawing/2014/main" id="{251D5140-B21E-7A41-BCFF-F7401FF993AB}"/>
              </a:ext>
            </a:extLst>
          </p:cNvPr>
          <p:cNvPicPr>
            <a:picLocks noGrp="1" noChangeAspect="1"/>
          </p:cNvPicPr>
          <p:nvPr>
            <p:ph sz="half" idx="2"/>
          </p:nvPr>
        </p:nvPicPr>
        <p:blipFill>
          <a:blip r:embed="rId3"/>
          <a:stretch>
            <a:fillRect/>
          </a:stretch>
        </p:blipFill>
        <p:spPr>
          <a:xfrm>
            <a:off x="6443941" y="2017713"/>
            <a:ext cx="4584143" cy="3441700"/>
          </a:xfrm>
        </p:spPr>
      </p:pic>
    </p:spTree>
    <p:extLst>
      <p:ext uri="{BB962C8B-B14F-4D97-AF65-F5344CB8AC3E}">
        <p14:creationId xmlns:p14="http://schemas.microsoft.com/office/powerpoint/2010/main" val="81078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7D9FDE-EA36-F548-BBD9-3E97B3F4310E}"/>
              </a:ext>
            </a:extLst>
          </p:cNvPr>
          <p:cNvSpPr>
            <a:spLocks noGrp="1"/>
          </p:cNvSpPr>
          <p:nvPr>
            <p:ph type="title"/>
          </p:nvPr>
        </p:nvSpPr>
        <p:spPr>
          <a:xfrm>
            <a:off x="1820321" y="339222"/>
            <a:ext cx="9605635" cy="1059305"/>
          </a:xfrm>
        </p:spPr>
        <p:txBody>
          <a:bodyPr/>
          <a:lstStyle/>
          <a:p>
            <a:r>
              <a:rPr lang="en-US" b="1"/>
              <a:t>Assembly Language </a:t>
            </a:r>
            <a:br>
              <a:rPr lang="en-US" b="1"/>
            </a:br>
            <a:r>
              <a:rPr lang="en-US" b="1"/>
              <a:t>(Second generation Language)</a:t>
            </a:r>
          </a:p>
        </p:txBody>
      </p:sp>
      <p:pic>
        <p:nvPicPr>
          <p:cNvPr id="2" name="Picture 2">
            <a:extLst>
              <a:ext uri="{FF2B5EF4-FFF2-40B4-BE49-F238E27FC236}">
                <a16:creationId xmlns:a16="http://schemas.microsoft.com/office/drawing/2014/main" id="{AA09AC50-C4ED-7440-BC7F-FF52977C8EA6}"/>
              </a:ext>
            </a:extLst>
          </p:cNvPr>
          <p:cNvPicPr>
            <a:picLocks noGrp="1" noChangeAspect="1"/>
          </p:cNvPicPr>
          <p:nvPr>
            <p:ph sz="half" idx="2"/>
          </p:nvPr>
        </p:nvPicPr>
        <p:blipFill>
          <a:blip r:embed="rId3"/>
          <a:stretch>
            <a:fillRect/>
          </a:stretch>
        </p:blipFill>
        <p:spPr>
          <a:xfrm>
            <a:off x="6623137" y="2010878"/>
            <a:ext cx="4645151" cy="3448594"/>
          </a:xfrm>
        </p:spPr>
      </p:pic>
      <p:sp>
        <p:nvSpPr>
          <p:cNvPr id="10" name="Content Placeholder 9">
            <a:extLst>
              <a:ext uri="{FF2B5EF4-FFF2-40B4-BE49-F238E27FC236}">
                <a16:creationId xmlns:a16="http://schemas.microsoft.com/office/drawing/2014/main" id="{E72523DF-F632-CA46-B4FF-92DA655BF016}"/>
              </a:ext>
            </a:extLst>
          </p:cNvPr>
          <p:cNvSpPr>
            <a:spLocks noGrp="1"/>
          </p:cNvSpPr>
          <p:nvPr>
            <p:ph sz="half" idx="1"/>
          </p:nvPr>
        </p:nvSpPr>
        <p:spPr/>
        <p:txBody>
          <a:bodyPr>
            <a:noAutofit/>
          </a:bodyPr>
          <a:lstStyle/>
          <a:p>
            <a:r>
              <a:rPr lang="en-US" sz="1200" b="1">
                <a:latin typeface="Arial Narrow" panose="020B0606020202030204" pitchFamily="34" charset="0"/>
                <a:cs typeface="Arial Black" panose="020B0604020202020204" pitchFamily="34" charset="0"/>
              </a:rPr>
              <a:t>Mnemonic codes or symbols are used instead of binary numbers.</a:t>
            </a:r>
          </a:p>
          <a:p>
            <a:r>
              <a:rPr lang="en-US" sz="1200" b="1">
                <a:latin typeface="Arial Narrow" panose="020B0606020202030204" pitchFamily="34" charset="0"/>
                <a:cs typeface="Arial Black" panose="020B0604020202020204" pitchFamily="34" charset="0"/>
              </a:rPr>
              <a:t>Easier to understand and work with it uses symbolic memory addresses are used rather than machine language.</a:t>
            </a:r>
          </a:p>
          <a:p>
            <a:r>
              <a:rPr lang="en-US" sz="1200" b="1">
                <a:latin typeface="Arial Narrow" panose="020B0606020202030204" pitchFamily="34" charset="0"/>
                <a:cs typeface="Arial Black" panose="020B0604020202020204" pitchFamily="34" charset="0"/>
              </a:rPr>
              <a:t> Eg: if the operation code for addition is 0010, it’s equivalent in       assembly language is ‘Add’.</a:t>
            </a:r>
          </a:p>
          <a:p>
            <a:r>
              <a:rPr lang="en-US" sz="1200" b="1">
                <a:latin typeface="Arial Narrow" panose="020B0606020202030204" pitchFamily="34" charset="0"/>
                <a:cs typeface="Arial Black" panose="020B0604020202020204" pitchFamily="34" charset="0"/>
              </a:rPr>
              <a:t>As computer understands only machine language, translators are developed to convert assembly language into machine language and called as Assemblers.</a:t>
            </a:r>
          </a:p>
          <a:p>
            <a:r>
              <a:rPr lang="en-US" sz="1200" b="1">
                <a:latin typeface="Arial Narrow" panose="020B0606020202030204" pitchFamily="34" charset="0"/>
                <a:cs typeface="Arial Black" panose="020B0604020202020204" pitchFamily="34" charset="0"/>
              </a:rPr>
              <a:t>Program written in assembly language called as source program. </a:t>
            </a:r>
          </a:p>
          <a:p>
            <a:r>
              <a:rPr lang="en-US" sz="1200" b="1">
                <a:latin typeface="Arial Narrow" panose="020B0606020202030204" pitchFamily="34" charset="0"/>
                <a:cs typeface="Arial Black" panose="020B0604020202020204" pitchFamily="34" charset="0"/>
              </a:rPr>
              <a:t>Program converted into machine language called as object code.</a:t>
            </a:r>
          </a:p>
          <a:p>
            <a:r>
              <a:rPr lang="en-US" sz="1200" b="1">
                <a:latin typeface="Arial Narrow" panose="020B0606020202030204" pitchFamily="34" charset="0"/>
                <a:cs typeface="Arial Black" panose="020B0604020202020204" pitchFamily="34" charset="0"/>
              </a:rPr>
              <a:t>It is also machine dependent  and programming is time consuming. </a:t>
            </a:r>
          </a:p>
          <a:p>
            <a:r>
              <a:rPr lang="en-US" sz="1200" b="1">
                <a:latin typeface="Arial Narrow" panose="020B0606020202030204" pitchFamily="34" charset="0"/>
                <a:cs typeface="Arial Black" panose="020B0604020202020204" pitchFamily="34" charset="0"/>
              </a:rPr>
              <a:t>It is also called as low level language.(LLL).</a:t>
            </a:r>
          </a:p>
          <a:p>
            <a:endParaRPr lang="en-US" sz="1200" b="1">
              <a:latin typeface="Arial Narrow" panose="020B0606020202030204" pitchFamily="34" charset="0"/>
            </a:endParaRPr>
          </a:p>
        </p:txBody>
      </p:sp>
    </p:spTree>
    <p:extLst>
      <p:ext uri="{BB962C8B-B14F-4D97-AF65-F5344CB8AC3E}">
        <p14:creationId xmlns:p14="http://schemas.microsoft.com/office/powerpoint/2010/main" val="68858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F2AF6E-FDA0-C445-B966-542E215292A9}"/>
              </a:ext>
            </a:extLst>
          </p:cNvPr>
          <p:cNvSpPr>
            <a:spLocks noGrp="1"/>
          </p:cNvSpPr>
          <p:nvPr>
            <p:ph type="title"/>
          </p:nvPr>
        </p:nvSpPr>
        <p:spPr>
          <a:xfrm>
            <a:off x="1535808" y="339222"/>
            <a:ext cx="9605635" cy="1059305"/>
          </a:xfrm>
        </p:spPr>
        <p:txBody>
          <a:bodyPr/>
          <a:lstStyle/>
          <a:p>
            <a:r>
              <a:rPr lang="en-US" b="1"/>
              <a:t>High level language ( Third Generation language)</a:t>
            </a:r>
          </a:p>
        </p:txBody>
      </p:sp>
      <p:sp>
        <p:nvSpPr>
          <p:cNvPr id="5" name="Content Placeholder 4">
            <a:extLst>
              <a:ext uri="{FF2B5EF4-FFF2-40B4-BE49-F238E27FC236}">
                <a16:creationId xmlns:a16="http://schemas.microsoft.com/office/drawing/2014/main" id="{938A164D-BB8A-664E-A8E2-05CC9369A473}"/>
              </a:ext>
            </a:extLst>
          </p:cNvPr>
          <p:cNvSpPr>
            <a:spLocks noGrp="1"/>
          </p:cNvSpPr>
          <p:nvPr>
            <p:ph sz="half" idx="1"/>
          </p:nvPr>
        </p:nvSpPr>
        <p:spPr>
          <a:xfrm>
            <a:off x="1447331" y="2010878"/>
            <a:ext cx="4645152" cy="4050486"/>
          </a:xfrm>
        </p:spPr>
        <p:txBody>
          <a:bodyPr>
            <a:noAutofit/>
          </a:bodyPr>
          <a:lstStyle/>
          <a:p>
            <a:r>
              <a:rPr lang="en-US" sz="1400" b="1">
                <a:latin typeface="Arial Narrow" panose="020B0606020202030204" pitchFamily="34" charset="0"/>
              </a:rPr>
              <a:t>Restrictions of machine and assembly language prompted people to develop a language with following features.</a:t>
            </a:r>
          </a:p>
          <a:p>
            <a:pPr marL="457200" indent="-457200">
              <a:buFont typeface="+mj-lt"/>
              <a:buAutoNum type="arabicPeriod"/>
            </a:pPr>
            <a:r>
              <a:rPr lang="en-US" sz="1400" b="1">
                <a:latin typeface="Arial Narrow" panose="020B0606020202030204" pitchFamily="34" charset="0"/>
              </a:rPr>
              <a:t>Simple and user friendly language.</a:t>
            </a:r>
          </a:p>
          <a:p>
            <a:pPr marL="457200" indent="-457200">
              <a:buFont typeface="+mj-lt"/>
              <a:buAutoNum type="arabicPeriod"/>
            </a:pPr>
            <a:r>
              <a:rPr lang="en-US" sz="1400" b="1">
                <a:latin typeface="Arial Narrow" panose="020B0606020202030204" pitchFamily="34" charset="0"/>
              </a:rPr>
              <a:t>Language is machine independent</a:t>
            </a:r>
          </a:p>
          <a:p>
            <a:r>
              <a:rPr lang="en-US" sz="1400" b="1">
                <a:latin typeface="Arial Narrow" panose="020B0606020202030204" pitchFamily="34" charset="0"/>
              </a:rPr>
              <a:t> easy to learn and write the program using this language.</a:t>
            </a:r>
          </a:p>
          <a:p>
            <a:r>
              <a:rPr lang="en-US" sz="1400" b="1">
                <a:latin typeface="Arial Narrow" panose="020B0606020202030204" pitchFamily="34" charset="0"/>
              </a:rPr>
              <a:t>  It is called high level language. (HLL).</a:t>
            </a:r>
          </a:p>
          <a:p>
            <a:r>
              <a:rPr lang="en-US" sz="1400" b="1">
                <a:latin typeface="Arial Narrow" panose="020B0606020202030204" pitchFamily="34" charset="0"/>
              </a:rPr>
              <a:t>It is similar to english language.</a:t>
            </a:r>
          </a:p>
          <a:p>
            <a:r>
              <a:rPr lang="en-US" sz="1400" b="1">
                <a:latin typeface="Arial Narrow" panose="020B0606020202030204" pitchFamily="34" charset="0"/>
              </a:rPr>
              <a:t>The term software was first used by John W turkey.</a:t>
            </a:r>
          </a:p>
          <a:p>
            <a:r>
              <a:rPr lang="en-US" sz="1400" b="1">
                <a:latin typeface="Arial Narrow" panose="020B0606020202030204" pitchFamily="34" charset="0"/>
              </a:rPr>
              <a:t>  Basic C, C++, Java etc are some of the popular high level language.</a:t>
            </a:r>
          </a:p>
          <a:p>
            <a:r>
              <a:rPr lang="en-US" sz="1400" b="1">
                <a:latin typeface="Arial Narrow" panose="020B0606020202030204" pitchFamily="34" charset="0"/>
              </a:rPr>
              <a:t>Translators are used to convert high level language into machine language.</a:t>
            </a:r>
          </a:p>
        </p:txBody>
      </p:sp>
      <p:pic>
        <p:nvPicPr>
          <p:cNvPr id="2" name="Picture 3">
            <a:extLst>
              <a:ext uri="{FF2B5EF4-FFF2-40B4-BE49-F238E27FC236}">
                <a16:creationId xmlns:a16="http://schemas.microsoft.com/office/drawing/2014/main" id="{18BDD6AD-7A7E-3342-A202-47752460A2A4}"/>
              </a:ext>
            </a:extLst>
          </p:cNvPr>
          <p:cNvPicPr>
            <a:picLocks noGrp="1" noChangeAspect="1"/>
          </p:cNvPicPr>
          <p:nvPr>
            <p:ph sz="half" idx="2"/>
          </p:nvPr>
        </p:nvPicPr>
        <p:blipFill>
          <a:blip r:embed="rId3"/>
          <a:stretch>
            <a:fillRect/>
          </a:stretch>
        </p:blipFill>
        <p:spPr>
          <a:xfrm>
            <a:off x="6252034" y="1904994"/>
            <a:ext cx="4515097" cy="3660361"/>
          </a:xfrm>
        </p:spPr>
      </p:pic>
    </p:spTree>
    <p:extLst>
      <p:ext uri="{BB962C8B-B14F-4D97-AF65-F5344CB8AC3E}">
        <p14:creationId xmlns:p14="http://schemas.microsoft.com/office/powerpoint/2010/main" val="40641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378A8-C86F-0A44-9DD5-33CF44C85F20}"/>
              </a:ext>
            </a:extLst>
          </p:cNvPr>
          <p:cNvSpPr>
            <a:spLocks noGrp="1"/>
          </p:cNvSpPr>
          <p:nvPr>
            <p:ph type="title"/>
          </p:nvPr>
        </p:nvSpPr>
        <p:spPr/>
        <p:txBody>
          <a:bodyPr anchor="ctr">
            <a:normAutofit fontScale="90000"/>
          </a:bodyPr>
          <a:lstStyle/>
          <a:p>
            <a:pPr algn="ctr"/>
            <a:r>
              <a:rPr lang="en-US" sz="4000" b="1">
                <a:latin typeface="Arial Black" panose="020B0604020202020204" pitchFamily="34" charset="0"/>
                <a:cs typeface="Arial Black" panose="020B0604020202020204" pitchFamily="34" charset="0"/>
              </a:rPr>
              <a:t>Translator programs</a:t>
            </a:r>
            <a:br>
              <a:rPr lang="en-US" sz="4000" b="1">
                <a:latin typeface="Arial Black" panose="020B0604020202020204" pitchFamily="34" charset="0"/>
                <a:cs typeface="Arial Black" panose="020B0604020202020204" pitchFamily="34" charset="0"/>
              </a:rPr>
            </a:br>
            <a:r>
              <a:rPr lang="en-US" sz="4000" b="1">
                <a:latin typeface="Arial Black" panose="020B0604020202020204" pitchFamily="34" charset="0"/>
                <a:cs typeface="Arial Black" panose="020B0604020202020204" pitchFamily="34" charset="0"/>
              </a:rPr>
              <a:t>types</a:t>
            </a:r>
          </a:p>
        </p:txBody>
      </p:sp>
      <p:pic>
        <p:nvPicPr>
          <p:cNvPr id="2" name="Picture 4">
            <a:extLst>
              <a:ext uri="{FF2B5EF4-FFF2-40B4-BE49-F238E27FC236}">
                <a16:creationId xmlns:a16="http://schemas.microsoft.com/office/drawing/2014/main" id="{611B1F81-DC19-CC46-8B79-F3F793A04775}"/>
              </a:ext>
            </a:extLst>
          </p:cNvPr>
          <p:cNvPicPr>
            <a:picLocks noGrp="1" noChangeAspect="1"/>
          </p:cNvPicPr>
          <p:nvPr>
            <p:ph sz="quarter" idx="4"/>
          </p:nvPr>
        </p:nvPicPr>
        <p:blipFill>
          <a:blip r:embed="rId3"/>
          <a:stretch>
            <a:fillRect/>
          </a:stretch>
        </p:blipFill>
        <p:spPr>
          <a:xfrm>
            <a:off x="6251021" y="3050564"/>
            <a:ext cx="4645151" cy="2127720"/>
          </a:xfrm>
        </p:spPr>
      </p:pic>
      <p:sp>
        <p:nvSpPr>
          <p:cNvPr id="10" name="Content Placeholder 9">
            <a:extLst>
              <a:ext uri="{FF2B5EF4-FFF2-40B4-BE49-F238E27FC236}">
                <a16:creationId xmlns:a16="http://schemas.microsoft.com/office/drawing/2014/main" id="{4306FBB4-9C69-944E-B22C-7E0F1F2C3A8E}"/>
              </a:ext>
            </a:extLst>
          </p:cNvPr>
          <p:cNvSpPr>
            <a:spLocks noGrp="1"/>
          </p:cNvSpPr>
          <p:nvPr>
            <p:ph sz="half" idx="2"/>
          </p:nvPr>
        </p:nvSpPr>
        <p:spPr>
          <a:xfrm>
            <a:off x="1447191" y="2053443"/>
            <a:ext cx="4645152" cy="3415284"/>
          </a:xfrm>
        </p:spPr>
        <p:txBody>
          <a:bodyPr/>
          <a:lstStyle/>
          <a:p>
            <a:pPr marL="0" indent="0">
              <a:buNone/>
            </a:pPr>
            <a:r>
              <a:rPr lang="en-US"/>
              <a:t>High level language programs needs to be translated into machine language in order to become machine understanding this is done using translator programs.</a:t>
            </a:r>
          </a:p>
          <a:p>
            <a:pPr marL="0" indent="0">
              <a:buNone/>
            </a:pPr>
            <a:r>
              <a:rPr lang="en-US"/>
              <a:t>Two types of translator programs :-</a:t>
            </a:r>
          </a:p>
          <a:p>
            <a:pPr marL="457200" indent="-457200">
              <a:buFont typeface="+mj-lt"/>
              <a:buAutoNum type="arabicPeriod"/>
            </a:pPr>
            <a:r>
              <a:rPr lang="en-US"/>
              <a:t>Interpreter</a:t>
            </a:r>
          </a:p>
          <a:p>
            <a:pPr marL="457200" indent="-457200">
              <a:buFont typeface="+mj-lt"/>
              <a:buAutoNum type="arabicPeriod"/>
            </a:pPr>
            <a:r>
              <a:rPr lang="en-US"/>
              <a:t>Compiler</a:t>
            </a:r>
          </a:p>
          <a:p>
            <a:pPr marL="457200" indent="-457200">
              <a:buFont typeface="+mj-lt"/>
              <a:buAutoNum type="arabicPeriod"/>
            </a:pPr>
            <a:endParaRPr lang="en-US"/>
          </a:p>
        </p:txBody>
      </p:sp>
    </p:spTree>
    <p:extLst>
      <p:ext uri="{BB962C8B-B14F-4D97-AF65-F5344CB8AC3E}">
        <p14:creationId xmlns:p14="http://schemas.microsoft.com/office/powerpoint/2010/main" val="213378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C912F-B6FC-CA4D-BD8F-417B1D044BF0}"/>
              </a:ext>
            </a:extLst>
          </p:cNvPr>
          <p:cNvSpPr>
            <a:spLocks noGrp="1"/>
          </p:cNvSpPr>
          <p:nvPr>
            <p:ph type="title"/>
          </p:nvPr>
        </p:nvSpPr>
        <p:spPr/>
        <p:txBody>
          <a:bodyPr/>
          <a:lstStyle/>
          <a:p>
            <a:r>
              <a:rPr lang="en-US" b="1"/>
              <a:t>Workflow of compiler Vs interpreter</a:t>
            </a:r>
          </a:p>
        </p:txBody>
      </p:sp>
      <p:pic>
        <p:nvPicPr>
          <p:cNvPr id="12" name="Picture 12">
            <a:extLst>
              <a:ext uri="{FF2B5EF4-FFF2-40B4-BE49-F238E27FC236}">
                <a16:creationId xmlns:a16="http://schemas.microsoft.com/office/drawing/2014/main" id="{3DD19574-0945-694E-B0D4-73BEFCAA340E}"/>
              </a:ext>
            </a:extLst>
          </p:cNvPr>
          <p:cNvPicPr>
            <a:picLocks noGrp="1" noChangeAspect="1"/>
          </p:cNvPicPr>
          <p:nvPr>
            <p:ph idx="1"/>
          </p:nvPr>
        </p:nvPicPr>
        <p:blipFill>
          <a:blip r:embed="rId3"/>
          <a:stretch>
            <a:fillRect/>
          </a:stretch>
        </p:blipFill>
        <p:spPr>
          <a:xfrm>
            <a:off x="1855519" y="1853754"/>
            <a:ext cx="8881753" cy="4199727"/>
          </a:xfrm>
        </p:spPr>
      </p:pic>
    </p:spTree>
    <p:extLst>
      <p:ext uri="{BB962C8B-B14F-4D97-AF65-F5344CB8AC3E}">
        <p14:creationId xmlns:p14="http://schemas.microsoft.com/office/powerpoint/2010/main" val="422677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BC5494-6E18-8E4E-8895-C25BF112F3DF}"/>
              </a:ext>
            </a:extLst>
          </p:cNvPr>
          <p:cNvSpPr>
            <a:spLocks noGrp="1"/>
          </p:cNvSpPr>
          <p:nvPr>
            <p:ph type="title"/>
          </p:nvPr>
        </p:nvSpPr>
        <p:spPr>
          <a:xfrm>
            <a:off x="1451579" y="150208"/>
            <a:ext cx="9603275" cy="1284728"/>
          </a:xfrm>
        </p:spPr>
        <p:txBody>
          <a:bodyPr/>
          <a:lstStyle/>
          <a:p>
            <a:r>
              <a:rPr lang="en-US" b="1"/>
              <a:t>Comparision between compiler and interpreter </a:t>
            </a:r>
          </a:p>
        </p:txBody>
      </p:sp>
      <p:pic>
        <p:nvPicPr>
          <p:cNvPr id="11" name="Picture 11">
            <a:extLst>
              <a:ext uri="{FF2B5EF4-FFF2-40B4-BE49-F238E27FC236}">
                <a16:creationId xmlns:a16="http://schemas.microsoft.com/office/drawing/2014/main" id="{E2DC4139-0CBE-1646-9F91-5FC99DC75827}"/>
              </a:ext>
            </a:extLst>
          </p:cNvPr>
          <p:cNvPicPr>
            <a:picLocks noGrp="1" noChangeAspect="1"/>
          </p:cNvPicPr>
          <p:nvPr>
            <p:ph idx="1"/>
          </p:nvPr>
        </p:nvPicPr>
        <p:blipFill>
          <a:blip r:embed="rId2"/>
          <a:stretch>
            <a:fillRect/>
          </a:stretch>
        </p:blipFill>
        <p:spPr>
          <a:xfrm>
            <a:off x="1183477" y="1309468"/>
            <a:ext cx="9871377" cy="4854039"/>
          </a:xfrm>
        </p:spPr>
      </p:pic>
    </p:spTree>
    <p:extLst>
      <p:ext uri="{BB962C8B-B14F-4D97-AF65-F5344CB8AC3E}">
        <p14:creationId xmlns:p14="http://schemas.microsoft.com/office/powerpoint/2010/main" val="291060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EA525F-5E40-5847-8F4F-A44CE85D9061}"/>
              </a:ext>
            </a:extLst>
          </p:cNvPr>
          <p:cNvSpPr>
            <a:spLocks noGrp="1"/>
          </p:cNvSpPr>
          <p:nvPr>
            <p:ph type="title"/>
          </p:nvPr>
        </p:nvSpPr>
        <p:spPr/>
        <p:txBody>
          <a:bodyPr/>
          <a:lstStyle/>
          <a:p>
            <a:r>
              <a:rPr lang="en-US" b="1"/>
              <a:t>Fourth generation language (4GL)</a:t>
            </a:r>
          </a:p>
        </p:txBody>
      </p:sp>
      <p:sp>
        <p:nvSpPr>
          <p:cNvPr id="10" name="Content Placeholder 9">
            <a:extLst>
              <a:ext uri="{FF2B5EF4-FFF2-40B4-BE49-F238E27FC236}">
                <a16:creationId xmlns:a16="http://schemas.microsoft.com/office/drawing/2014/main" id="{33099BB3-D856-BC46-9FA9-929053D5D08D}"/>
              </a:ext>
            </a:extLst>
          </p:cNvPr>
          <p:cNvSpPr>
            <a:spLocks noGrp="1"/>
          </p:cNvSpPr>
          <p:nvPr>
            <p:ph sz="half" idx="1"/>
          </p:nvPr>
        </p:nvSpPr>
        <p:spPr>
          <a:xfrm>
            <a:off x="1447331" y="1923556"/>
            <a:ext cx="4645152" cy="4129556"/>
          </a:xfrm>
        </p:spPr>
        <p:txBody>
          <a:bodyPr anchor="t">
            <a:normAutofit fontScale="55000" lnSpcReduction="20000"/>
          </a:bodyPr>
          <a:lstStyle/>
          <a:p>
            <a:r>
              <a:rPr lang="en-US" b="1">
                <a:latin typeface="Arial Nova" panose="020B0504020202020204" pitchFamily="34" charset="0"/>
                <a:cs typeface="Arial Black" panose="020B0604020202020204" pitchFamily="34" charset="0"/>
              </a:rPr>
              <a:t>Closer to human language compared to other high level language.</a:t>
            </a:r>
          </a:p>
          <a:p>
            <a:r>
              <a:rPr lang="en-US" b="1">
                <a:solidFill>
                  <a:schemeClr val="accent1"/>
                </a:solidFill>
                <a:latin typeface="Arial Nova" panose="020B0504020202020204" pitchFamily="34" charset="0"/>
                <a:cs typeface="Arial Black" panose="020B0604020202020204" pitchFamily="34" charset="0"/>
              </a:rPr>
              <a:t>Locator identifier separation Protocol (LISP) </a:t>
            </a:r>
            <a:r>
              <a:rPr lang="en-US" b="1">
                <a:latin typeface="Arial Nova" panose="020B0504020202020204" pitchFamily="34" charset="0"/>
                <a:cs typeface="Arial Black" panose="020B0604020202020204" pitchFamily="34" charset="0"/>
              </a:rPr>
              <a:t>was the first computer language for writing artificial intelligence programs.</a:t>
            </a:r>
          </a:p>
          <a:p>
            <a:r>
              <a:rPr lang="en-US" b="1">
                <a:latin typeface="Arial Nova" panose="020B0504020202020204" pitchFamily="34" charset="0"/>
                <a:cs typeface="Arial Black" panose="020B0604020202020204" pitchFamily="34" charset="0"/>
              </a:rPr>
              <a:t>The first interactive computer game was </a:t>
            </a:r>
            <a:r>
              <a:rPr lang="en-US" b="1">
                <a:solidFill>
                  <a:srgbClr val="FF0000"/>
                </a:solidFill>
                <a:latin typeface="Arial Nova" panose="020B0504020202020204" pitchFamily="34" charset="0"/>
                <a:cs typeface="Arial Black" panose="020B0604020202020204" pitchFamily="34" charset="0"/>
              </a:rPr>
              <a:t>Spacewar.</a:t>
            </a:r>
          </a:p>
          <a:p>
            <a:pPr marL="0" indent="0">
              <a:buNone/>
            </a:pPr>
            <a:r>
              <a:rPr lang="en-US" b="1" u="sng">
                <a:solidFill>
                  <a:schemeClr val="accent1"/>
                </a:solidFill>
                <a:latin typeface="Arial Nova" panose="020B0504020202020204" pitchFamily="34" charset="0"/>
                <a:cs typeface="Arial Black" panose="020B0604020202020204" pitchFamily="34" charset="0"/>
              </a:rPr>
              <a:t>The features of 4GL includes:-</a:t>
            </a:r>
          </a:p>
          <a:p>
            <a:pPr marL="457200" indent="-457200">
              <a:buFont typeface="+mj-lt"/>
              <a:buAutoNum type="arabicPeriod"/>
            </a:pPr>
            <a:r>
              <a:rPr lang="en-US" b="1">
                <a:latin typeface="Arial Nova" panose="020B0504020202020204" pitchFamily="34" charset="0"/>
                <a:cs typeface="Arial Black" panose="020B0604020202020204" pitchFamily="34" charset="0"/>
              </a:rPr>
              <a:t>Highly user friendly , portable and independent of OS.</a:t>
            </a:r>
          </a:p>
          <a:p>
            <a:pPr marL="457200" indent="-457200">
              <a:buFont typeface="+mj-lt"/>
              <a:buAutoNum type="arabicPeriod"/>
            </a:pPr>
            <a:r>
              <a:rPr lang="en-US" b="1">
                <a:latin typeface="Arial Nova" panose="020B0504020202020204" pitchFamily="34" charset="0"/>
                <a:cs typeface="Arial Black" panose="020B0604020202020204" pitchFamily="34" charset="0"/>
              </a:rPr>
              <a:t>Very high speed of execution. </a:t>
            </a:r>
          </a:p>
          <a:p>
            <a:pPr marL="457200" indent="-457200">
              <a:buFont typeface="+mj-lt"/>
              <a:buAutoNum type="arabicPeriod"/>
            </a:pPr>
            <a:r>
              <a:rPr lang="en-US" b="1">
                <a:latin typeface="Arial Nova" panose="020B0504020202020204" pitchFamily="34" charset="0"/>
                <a:cs typeface="Arial Black" panose="020B0604020202020204" pitchFamily="34" charset="0"/>
              </a:rPr>
              <a:t>Reduced level of programming efforts.</a:t>
            </a:r>
          </a:p>
          <a:p>
            <a:pPr marL="457200" indent="-457200">
              <a:buFont typeface="+mj-lt"/>
              <a:buAutoNum type="arabicPeriod"/>
            </a:pPr>
            <a:r>
              <a:rPr lang="en-US" b="1">
                <a:latin typeface="Arial Nova" panose="020B0504020202020204" pitchFamily="34" charset="0"/>
                <a:cs typeface="Arial Black" panose="020B0604020202020204" pitchFamily="34" charset="0"/>
              </a:rPr>
              <a:t> Minimum efforts from user to obtain any information. </a:t>
            </a:r>
          </a:p>
          <a:p>
            <a:pPr marL="457200" indent="-457200">
              <a:buFont typeface="+mj-lt"/>
              <a:buAutoNum type="arabicPeriod"/>
            </a:pPr>
            <a:r>
              <a:rPr lang="en-US" b="1">
                <a:latin typeface="Arial Nova" panose="020B0504020202020204" pitchFamily="34" charset="0"/>
                <a:cs typeface="Arial Black" panose="020B0604020202020204" pitchFamily="34" charset="0"/>
              </a:rPr>
              <a:t>Reduced Time and cost to develop a software.</a:t>
            </a:r>
          </a:p>
          <a:p>
            <a:pPr marL="457200" indent="-457200">
              <a:buFont typeface="+mj-lt"/>
              <a:buAutoNum type="arabicPeriod"/>
            </a:pPr>
            <a:r>
              <a:rPr lang="en-US" b="1">
                <a:latin typeface="Arial Nova" panose="020B0504020202020204" pitchFamily="34" charset="0"/>
                <a:cs typeface="Arial Black" panose="020B0604020202020204" pitchFamily="34" charset="0"/>
              </a:rPr>
              <a:t>In 4GL, the user has to specify only required output and format of output without bothering about the steps required to obtain that.</a:t>
            </a:r>
          </a:p>
          <a:p>
            <a:pPr marL="0" indent="0">
              <a:buNone/>
            </a:pPr>
            <a:r>
              <a:rPr lang="en-US" b="1">
                <a:latin typeface="Arial Nova" panose="020B0504020202020204" pitchFamily="34" charset="0"/>
                <a:cs typeface="Arial Black" panose="020B0604020202020204" pitchFamily="34" charset="0"/>
              </a:rPr>
              <a:t>      </a:t>
            </a:r>
            <a:r>
              <a:rPr lang="en-US" b="1">
                <a:solidFill>
                  <a:schemeClr val="accent1"/>
                </a:solidFill>
                <a:latin typeface="Arial Nova" panose="020B0504020202020204" pitchFamily="34" charset="0"/>
                <a:cs typeface="Arial Black" panose="020B0604020202020204" pitchFamily="34" charset="0"/>
              </a:rPr>
              <a:t> Eg: Application development tool</a:t>
            </a:r>
          </a:p>
          <a:p>
            <a:pPr marL="0" indent="0">
              <a:buNone/>
            </a:pPr>
            <a:endParaRPr lang="en-US" b="1">
              <a:solidFill>
                <a:schemeClr val="accent1"/>
              </a:solidFill>
              <a:latin typeface="Arial Nova" panose="020B0504020202020204" pitchFamily="34" charset="0"/>
              <a:cs typeface="Arial Black" panose="020B0604020202020204" pitchFamily="34" charset="0"/>
            </a:endParaRPr>
          </a:p>
          <a:p>
            <a:pPr marL="0" indent="0">
              <a:buNone/>
            </a:pPr>
            <a:endParaRPr lang="en-US" b="1">
              <a:latin typeface="Arial Nova" panose="020B0504020202020204" pitchFamily="34" charset="0"/>
              <a:cs typeface="Arial Black" panose="020B0604020202020204" pitchFamily="34" charset="0"/>
            </a:endParaRPr>
          </a:p>
        </p:txBody>
      </p:sp>
      <p:pic>
        <p:nvPicPr>
          <p:cNvPr id="4" name="Picture 4">
            <a:extLst>
              <a:ext uri="{FF2B5EF4-FFF2-40B4-BE49-F238E27FC236}">
                <a16:creationId xmlns:a16="http://schemas.microsoft.com/office/drawing/2014/main" id="{939CB15F-B18C-F648-A1A1-C4C5F4A8D8FC}"/>
              </a:ext>
            </a:extLst>
          </p:cNvPr>
          <p:cNvPicPr>
            <a:picLocks noGrp="1" noChangeAspect="1"/>
          </p:cNvPicPr>
          <p:nvPr>
            <p:ph sz="half" idx="2"/>
          </p:nvPr>
        </p:nvPicPr>
        <p:blipFill>
          <a:blip r:embed="rId3"/>
          <a:stretch>
            <a:fillRect/>
          </a:stretch>
        </p:blipFill>
        <p:spPr>
          <a:xfrm>
            <a:off x="6409827" y="1864194"/>
            <a:ext cx="4645025" cy="4042233"/>
          </a:xfrm>
        </p:spPr>
      </p:pic>
    </p:spTree>
    <p:extLst>
      <p:ext uri="{BB962C8B-B14F-4D97-AF65-F5344CB8AC3E}">
        <p14:creationId xmlns:p14="http://schemas.microsoft.com/office/powerpoint/2010/main" val="27694672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Computer language</vt:lpstr>
      <vt:lpstr>Development of computer language </vt:lpstr>
      <vt:lpstr>Machine Language ( First Generation)</vt:lpstr>
      <vt:lpstr>Assembly Language  (Second generation Language)</vt:lpstr>
      <vt:lpstr>High level language ( Third Generation language)</vt:lpstr>
      <vt:lpstr>Translator programs types</vt:lpstr>
      <vt:lpstr>Workflow of compiler Vs interpreter</vt:lpstr>
      <vt:lpstr>Comparision between compiler and interpreter </vt:lpstr>
      <vt:lpstr>Fourth generation language (4GL)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Cycle</dc:title>
  <dc:creator>deepika rao</dc:creator>
  <cp:lastModifiedBy>deepika rao</cp:lastModifiedBy>
  <cp:revision>15</cp:revision>
  <dcterms:created xsi:type="dcterms:W3CDTF">2021-07-06T13:48:10Z</dcterms:created>
  <dcterms:modified xsi:type="dcterms:W3CDTF">2021-07-18T12:14:02Z</dcterms:modified>
</cp:coreProperties>
</file>