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C35E95-5D17-48D9-BBC5-FCCB47358C12}">
  <a:tblStyle styleId="{4CC35E95-5D17-48D9-BBC5-FCCB47358C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2669" autoAdjust="0"/>
  </p:normalViewPr>
  <p:slideViewPr>
    <p:cSldViewPr snapToGrid="0">
      <p:cViewPr varScale="1">
        <p:scale>
          <a:sx n="143" d="100"/>
          <a:sy n="143" d="100"/>
        </p:scale>
        <p:origin x="137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e549b2ae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e549b2ae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23c4136c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23c4136c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8e549b2ae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8e549b2ae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a23c4136c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a23c4136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23c4136c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23c4136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23c4136c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23c4136c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a23c4136cc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a23c4136c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23c4136cc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23c4136c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23c4136c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23c4136c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23c4136c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23c4136c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0" y="615797"/>
            <a:ext cx="8520600" cy="892629"/>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dirty="0"/>
              <a:t>Deepfake detection using Deep Learning</a:t>
            </a:r>
            <a:endParaRPr sz="4000" dirty="0"/>
          </a:p>
        </p:txBody>
      </p:sp>
      <p:sp>
        <p:nvSpPr>
          <p:cNvPr id="86" name="Google Shape;86;p13"/>
          <p:cNvSpPr txBox="1">
            <a:spLocks noGrp="1"/>
          </p:cNvSpPr>
          <p:nvPr>
            <p:ph type="subTitle" idx="1"/>
          </p:nvPr>
        </p:nvSpPr>
        <p:spPr>
          <a:xfrm>
            <a:off x="4131487" y="1708660"/>
            <a:ext cx="4618720" cy="2819043"/>
          </a:xfrm>
          <a:prstGeom prst="rect">
            <a:avLst/>
          </a:prstGeom>
        </p:spPr>
        <p:txBody>
          <a:bodyPr spcFirstLastPara="1" wrap="square" lIns="91425" tIns="91425" rIns="91425" bIns="91425" anchor="t" anchorCtr="0">
            <a:normAutofit fontScale="77500" lnSpcReduction="20000"/>
          </a:bodyPr>
          <a:lstStyle/>
          <a:p>
            <a:pPr marL="0" lvl="0" indent="0" algn="just" rtl="0">
              <a:lnSpc>
                <a:spcPct val="170000"/>
              </a:lnSpc>
              <a:spcBef>
                <a:spcPts val="0"/>
              </a:spcBef>
              <a:spcAft>
                <a:spcPts val="0"/>
              </a:spcAft>
              <a:buNone/>
            </a:pPr>
            <a:r>
              <a:rPr lang="en" b="1" dirty="0"/>
              <a:t>Project by: GROUP 4</a:t>
            </a:r>
            <a:endParaRPr b="1" dirty="0"/>
          </a:p>
          <a:p>
            <a:pPr marL="457200" lvl="0" indent="-331946" algn="just" rtl="0">
              <a:lnSpc>
                <a:spcPct val="170000"/>
              </a:lnSpc>
              <a:spcBef>
                <a:spcPts val="0"/>
              </a:spcBef>
              <a:spcAft>
                <a:spcPts val="0"/>
              </a:spcAft>
              <a:buSzPct val="100000"/>
              <a:buChar char="●"/>
            </a:pPr>
            <a:r>
              <a:rPr lang="en" dirty="0"/>
              <a:t>Gyana Deepika Dasara (gd452)</a:t>
            </a:r>
            <a:endParaRPr dirty="0"/>
          </a:p>
          <a:p>
            <a:pPr marL="457200" lvl="0" indent="-331946" algn="just" rtl="0">
              <a:lnSpc>
                <a:spcPct val="170000"/>
              </a:lnSpc>
              <a:spcBef>
                <a:spcPts val="0"/>
              </a:spcBef>
              <a:spcAft>
                <a:spcPts val="0"/>
              </a:spcAft>
              <a:buSzPct val="100000"/>
              <a:buChar char="●"/>
            </a:pPr>
            <a:r>
              <a:rPr lang="en" dirty="0"/>
              <a:t>Pranathi Vaddela (pv250)</a:t>
            </a:r>
            <a:endParaRPr dirty="0"/>
          </a:p>
          <a:p>
            <a:pPr marL="457200" lvl="0" indent="-331946" algn="just" rtl="0">
              <a:lnSpc>
                <a:spcPct val="170000"/>
              </a:lnSpc>
              <a:spcBef>
                <a:spcPts val="0"/>
              </a:spcBef>
              <a:spcAft>
                <a:spcPts val="0"/>
              </a:spcAft>
              <a:buSzPct val="100000"/>
              <a:buChar char="●"/>
            </a:pPr>
            <a:r>
              <a:rPr lang="en" dirty="0"/>
              <a:t>Tejaswini Velicheti (tv186)</a:t>
            </a:r>
            <a:endParaRPr dirty="0"/>
          </a:p>
          <a:p>
            <a:pPr marL="457200" lvl="0" indent="-331946" algn="just" rtl="0">
              <a:lnSpc>
                <a:spcPct val="170000"/>
              </a:lnSpc>
              <a:spcBef>
                <a:spcPts val="0"/>
              </a:spcBef>
              <a:spcAft>
                <a:spcPts val="0"/>
              </a:spcAft>
              <a:buSzPct val="100000"/>
              <a:buChar char="●"/>
            </a:pPr>
            <a:r>
              <a:rPr lang="en" dirty="0"/>
              <a:t>Aditya Sehgal (as4099)</a:t>
            </a:r>
            <a:endParaRPr dirty="0"/>
          </a:p>
          <a:p>
            <a:pPr marL="457200" lvl="0" indent="-331946" algn="just" rtl="0">
              <a:lnSpc>
                <a:spcPct val="170000"/>
              </a:lnSpc>
              <a:spcBef>
                <a:spcPts val="0"/>
              </a:spcBef>
              <a:spcAft>
                <a:spcPts val="0"/>
              </a:spcAft>
              <a:buSzPct val="100000"/>
              <a:buChar char="●"/>
            </a:pPr>
            <a:r>
              <a:rPr lang="en" dirty="0"/>
              <a:t>Aditya Kaushik Jonnavittula (aj918)</a:t>
            </a:r>
            <a:endParaRPr dirty="0"/>
          </a:p>
          <a:p>
            <a:pPr marL="457200" lvl="0" indent="-331946" algn="just" rtl="0">
              <a:lnSpc>
                <a:spcPct val="170000"/>
              </a:lnSpc>
              <a:spcBef>
                <a:spcPts val="0"/>
              </a:spcBef>
              <a:spcAft>
                <a:spcPts val="0"/>
              </a:spcAft>
              <a:buSzPct val="100000"/>
              <a:buChar char="●"/>
            </a:pPr>
            <a:r>
              <a:rPr lang="en" dirty="0"/>
              <a:t>Prateek Mishra (pm883)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scope</a:t>
            </a:r>
            <a:endParaRPr/>
          </a:p>
        </p:txBody>
      </p:sp>
      <p:sp>
        <p:nvSpPr>
          <p:cNvPr id="153" name="Google Shape;153;p22"/>
          <p:cNvSpPr txBox="1">
            <a:spLocks noGrp="1"/>
          </p:cNvSpPr>
          <p:nvPr>
            <p:ph type="body" idx="1"/>
          </p:nvPr>
        </p:nvSpPr>
        <p:spPr>
          <a:xfrm>
            <a:off x="311700" y="1069150"/>
            <a:ext cx="8458200" cy="3648300"/>
          </a:xfrm>
          <a:prstGeom prst="rect">
            <a:avLst/>
          </a:prstGeom>
        </p:spPr>
        <p:txBody>
          <a:bodyPr spcFirstLastPara="1" wrap="square" lIns="91425" tIns="91425" rIns="91425" bIns="91425" anchor="t" anchorCtr="0">
            <a:normAutofit/>
          </a:bodyPr>
          <a:lstStyle/>
          <a:p>
            <a:pPr marL="457200" lvl="0" indent="-330200" algn="just" rtl="0">
              <a:lnSpc>
                <a:spcPct val="115000"/>
              </a:lnSpc>
              <a:spcBef>
                <a:spcPts val="0"/>
              </a:spcBef>
              <a:spcAft>
                <a:spcPts val="0"/>
              </a:spcAft>
              <a:buClr>
                <a:schemeClr val="dk1"/>
              </a:buClr>
              <a:buSzPts val="1600"/>
              <a:buChar char="●"/>
            </a:pPr>
            <a:r>
              <a:rPr lang="en" sz="1600">
                <a:solidFill>
                  <a:schemeClr val="dk1"/>
                </a:solidFill>
              </a:rPr>
              <a:t>There is always scope for enhancements in any developed system, especially one that is so relevant in today's time. </a:t>
            </a:r>
            <a:endParaRPr sz="1200">
              <a:solidFill>
                <a:schemeClr val="dk1"/>
              </a:solidFill>
            </a:endParaRPr>
          </a:p>
          <a:p>
            <a:pPr marL="457200" lvl="0" indent="-330200" algn="just" rtl="0">
              <a:lnSpc>
                <a:spcPct val="115000"/>
              </a:lnSpc>
              <a:spcBef>
                <a:spcPts val="0"/>
              </a:spcBef>
              <a:spcAft>
                <a:spcPts val="0"/>
              </a:spcAft>
              <a:buClr>
                <a:schemeClr val="dk1"/>
              </a:buClr>
              <a:buSzPts val="1600"/>
              <a:buChar char="●"/>
            </a:pPr>
            <a:r>
              <a:rPr lang="en" sz="1600">
                <a:solidFill>
                  <a:schemeClr val="dk1"/>
                </a:solidFill>
              </a:rPr>
              <a:t>In the future, the algorithm can be enhanced to detect full body deep fakes also, though right now only faces are supported. </a:t>
            </a:r>
            <a:endParaRPr sz="1200">
              <a:solidFill>
                <a:schemeClr val="dk1"/>
              </a:solidFill>
            </a:endParaRPr>
          </a:p>
          <a:p>
            <a:pPr marL="457200" lvl="0" indent="-330200" algn="just" rtl="0">
              <a:lnSpc>
                <a:spcPct val="115000"/>
              </a:lnSpc>
              <a:spcBef>
                <a:spcPts val="0"/>
              </a:spcBef>
              <a:spcAft>
                <a:spcPts val="0"/>
              </a:spcAft>
              <a:buClr>
                <a:schemeClr val="dk1"/>
              </a:buClr>
              <a:buSzPts val="1600"/>
              <a:buChar char="●"/>
            </a:pPr>
            <a:r>
              <a:rPr lang="en" sz="1600">
                <a:solidFill>
                  <a:schemeClr val="dk1"/>
                </a:solidFill>
              </a:rPr>
              <a:t>Web based platforms could be converted into mobile apps for the ease of use, as well as for the automatic detection and prevention of deepfake videos while uploading content on social media. </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1923450"/>
            <a:ext cx="8520600" cy="12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SzPts val="990"/>
              <a:buNone/>
            </a:pPr>
            <a:r>
              <a:rPr lang="en" sz="2840"/>
              <a:t>Introduction</a:t>
            </a:r>
            <a:endParaRPr sz="4100"/>
          </a:p>
        </p:txBody>
      </p:sp>
      <p:sp>
        <p:nvSpPr>
          <p:cNvPr id="92" name="Google Shape;92;p14"/>
          <p:cNvSpPr txBox="1">
            <a:spLocks noGrp="1"/>
          </p:cNvSpPr>
          <p:nvPr>
            <p:ph type="body" idx="1"/>
          </p:nvPr>
        </p:nvSpPr>
        <p:spPr>
          <a:xfrm>
            <a:off x="311700" y="1229875"/>
            <a:ext cx="86328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1"/>
                </a:solidFill>
              </a:rPr>
              <a:t>Problem Statement: To Design and Develop a Deep Learning algorithm to classify the video as deepfake or real. </a:t>
            </a:r>
            <a:br>
              <a:rPr lang="en" sz="1600">
                <a:solidFill>
                  <a:schemeClr val="dk1"/>
                </a:solidFill>
              </a:rPr>
            </a:br>
            <a:br>
              <a:rPr lang="en" sz="1600">
                <a:solidFill>
                  <a:schemeClr val="dk1"/>
                </a:solidFill>
              </a:rPr>
            </a:br>
            <a:r>
              <a:rPr lang="en" sz="1600">
                <a:solidFill>
                  <a:schemeClr val="dk1"/>
                </a:solidFill>
              </a:rPr>
              <a:t>A deep fake refers to a method of generating human-like images through artificial intelligence.</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93" name="Google Shape;93;p14"/>
          <p:cNvPicPr preferRelativeResize="0"/>
          <p:nvPr/>
        </p:nvPicPr>
        <p:blipFill>
          <a:blip r:embed="rId3">
            <a:alphaModFix/>
          </a:blip>
          <a:stretch>
            <a:fillRect/>
          </a:stretch>
        </p:blipFill>
        <p:spPr>
          <a:xfrm>
            <a:off x="430750" y="2512237"/>
            <a:ext cx="2802974" cy="1897525"/>
          </a:xfrm>
          <a:prstGeom prst="rect">
            <a:avLst/>
          </a:prstGeom>
          <a:noFill/>
          <a:ln>
            <a:noFill/>
          </a:ln>
        </p:spPr>
      </p:pic>
      <p:pic>
        <p:nvPicPr>
          <p:cNvPr id="94" name="Google Shape;94;p14"/>
          <p:cNvPicPr preferRelativeResize="0"/>
          <p:nvPr/>
        </p:nvPicPr>
        <p:blipFill>
          <a:blip r:embed="rId4">
            <a:alphaModFix/>
          </a:blip>
          <a:stretch>
            <a:fillRect/>
          </a:stretch>
        </p:blipFill>
        <p:spPr>
          <a:xfrm>
            <a:off x="3233725" y="2549262"/>
            <a:ext cx="3166325" cy="1823440"/>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00" name="Google Shape;100;p15"/>
          <p:cNvSpPr txBox="1">
            <a:spLocks noGrp="1"/>
          </p:cNvSpPr>
          <p:nvPr>
            <p:ph type="body" idx="1"/>
          </p:nvPr>
        </p:nvSpPr>
        <p:spPr>
          <a:xfrm>
            <a:off x="311700" y="1152475"/>
            <a:ext cx="5749500" cy="3416400"/>
          </a:xfrm>
          <a:prstGeom prst="rect">
            <a:avLst/>
          </a:prstGeom>
        </p:spPr>
        <p:txBody>
          <a:bodyPr spcFirstLastPara="1" wrap="square" lIns="91425" tIns="91425" rIns="91425" bIns="91425" anchor="t" anchorCtr="0">
            <a:normAutofit/>
          </a:bodyPr>
          <a:lstStyle/>
          <a:p>
            <a:pPr marL="457200" marR="0" lvl="0" indent="-330200" algn="just" rtl="0">
              <a:lnSpc>
                <a:spcPct val="115000"/>
              </a:lnSpc>
              <a:spcBef>
                <a:spcPts val="0"/>
              </a:spcBef>
              <a:spcAft>
                <a:spcPts val="0"/>
              </a:spcAft>
              <a:buClr>
                <a:schemeClr val="dk1"/>
              </a:buClr>
              <a:buSzPts val="1600"/>
              <a:buChar char="●"/>
            </a:pPr>
            <a:r>
              <a:rPr lang="en" sz="1600">
                <a:solidFill>
                  <a:schemeClr val="dk1"/>
                </a:solidFill>
              </a:rPr>
              <a:t>Deepfakes are generated using two algorithms, a generator, and a discriminator, to create and refine fake content by analyzing its realism and continuously improving the fake digital content</a:t>
            </a:r>
            <a:endParaRPr sz="1600">
              <a:solidFill>
                <a:schemeClr val="dk1"/>
              </a:solidFill>
            </a:endParaRPr>
          </a:p>
          <a:p>
            <a:pPr marL="457200" marR="0" lvl="0" indent="-330200" algn="just" rtl="0">
              <a:lnSpc>
                <a:spcPct val="115000"/>
              </a:lnSpc>
              <a:spcBef>
                <a:spcPts val="0"/>
              </a:spcBef>
              <a:spcAft>
                <a:spcPts val="0"/>
              </a:spcAft>
              <a:buClr>
                <a:schemeClr val="dk1"/>
              </a:buClr>
              <a:buSzPts val="1600"/>
              <a:buChar char="●"/>
            </a:pPr>
            <a:r>
              <a:rPr lang="en" sz="1600">
                <a:solidFill>
                  <a:schemeClr val="dk1"/>
                </a:solidFill>
              </a:rPr>
              <a:t>Deepfakes should be detected because they can be used to spread misinformation, incite political unrest, and engage in malicious activities, posing threats to digital and information security</a:t>
            </a:r>
            <a:endParaRPr>
              <a:solidFill>
                <a:schemeClr val="dk1"/>
              </a:solidFill>
            </a:endParaRPr>
          </a:p>
        </p:txBody>
      </p:sp>
      <p:pic>
        <p:nvPicPr>
          <p:cNvPr id="101" name="Google Shape;101;p15"/>
          <p:cNvPicPr preferRelativeResize="0"/>
          <p:nvPr/>
        </p:nvPicPr>
        <p:blipFill>
          <a:blip r:embed="rId3">
            <a:alphaModFix/>
          </a:blip>
          <a:stretch>
            <a:fillRect/>
          </a:stretch>
        </p:blipFill>
        <p:spPr>
          <a:xfrm>
            <a:off x="6429300" y="555450"/>
            <a:ext cx="2343150" cy="382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Datasets &amp; Preprocessing</a:t>
            </a:r>
            <a:endParaRPr/>
          </a:p>
        </p:txBody>
      </p:sp>
      <p:pic>
        <p:nvPicPr>
          <p:cNvPr id="107" name="Google Shape;107;p16"/>
          <p:cNvPicPr preferRelativeResize="0"/>
          <p:nvPr/>
        </p:nvPicPr>
        <p:blipFill>
          <a:blip r:embed="rId3">
            <a:alphaModFix/>
          </a:blip>
          <a:stretch>
            <a:fillRect/>
          </a:stretch>
        </p:blipFill>
        <p:spPr>
          <a:xfrm>
            <a:off x="482650" y="1228075"/>
            <a:ext cx="3554800" cy="2687350"/>
          </a:xfrm>
          <a:prstGeom prst="rect">
            <a:avLst/>
          </a:prstGeom>
          <a:noFill/>
          <a:ln>
            <a:noFill/>
          </a:ln>
        </p:spPr>
      </p:pic>
      <p:pic>
        <p:nvPicPr>
          <p:cNvPr id="108" name="Google Shape;108;p16"/>
          <p:cNvPicPr preferRelativeResize="0"/>
          <p:nvPr/>
        </p:nvPicPr>
        <p:blipFill>
          <a:blip r:embed="rId4">
            <a:alphaModFix/>
          </a:blip>
          <a:stretch>
            <a:fillRect/>
          </a:stretch>
        </p:blipFill>
        <p:spPr>
          <a:xfrm>
            <a:off x="4764175" y="184875"/>
            <a:ext cx="4068125" cy="4301801"/>
          </a:xfrm>
          <a:prstGeom prst="rect">
            <a:avLst/>
          </a:prstGeom>
          <a:noFill/>
          <a:ln>
            <a:noFill/>
          </a:ln>
        </p:spPr>
      </p:pic>
      <p:sp>
        <p:nvSpPr>
          <p:cNvPr id="109" name="Google Shape;109;p16"/>
          <p:cNvSpPr txBox="1"/>
          <p:nvPr/>
        </p:nvSpPr>
        <p:spPr>
          <a:xfrm>
            <a:off x="723125" y="4614775"/>
            <a:ext cx="23328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285000" y="151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a:t>
            </a:r>
            <a:endParaRPr/>
          </a:p>
        </p:txBody>
      </p:sp>
      <p:sp>
        <p:nvSpPr>
          <p:cNvPr id="115" name="Google Shape;115;p17"/>
          <p:cNvSpPr txBox="1">
            <a:spLocks noGrp="1"/>
          </p:cNvSpPr>
          <p:nvPr>
            <p:ph type="body" idx="1"/>
          </p:nvPr>
        </p:nvSpPr>
        <p:spPr>
          <a:xfrm>
            <a:off x="445025" y="724200"/>
            <a:ext cx="8520600" cy="450000"/>
          </a:xfrm>
          <a:prstGeom prst="rect">
            <a:avLst/>
          </a:prstGeom>
        </p:spPr>
        <p:txBody>
          <a:bodyPr spcFirstLastPara="1" wrap="square" lIns="91425" tIns="91425" rIns="91425" bIns="91425" anchor="t" anchorCtr="0">
            <a:normAutofit fontScale="40000" lnSpcReduction="20000"/>
          </a:bodyPr>
          <a:lstStyle/>
          <a:p>
            <a:pPr marL="0" marR="0" lvl="0" indent="0" algn="just" rtl="0">
              <a:lnSpc>
                <a:spcPct val="115000"/>
              </a:lnSpc>
              <a:spcBef>
                <a:spcPts val="0"/>
              </a:spcBef>
              <a:spcAft>
                <a:spcPts val="1200"/>
              </a:spcAft>
              <a:buNone/>
            </a:pPr>
            <a:r>
              <a:rPr lang="en" sz="1600">
                <a:solidFill>
                  <a:schemeClr val="dk1"/>
                </a:solidFill>
              </a:rPr>
              <a:t>ResNext</a:t>
            </a:r>
            <a:endParaRPr>
              <a:solidFill>
                <a:schemeClr val="dk1"/>
              </a:solidFill>
            </a:endParaRPr>
          </a:p>
        </p:txBody>
      </p:sp>
      <p:pic>
        <p:nvPicPr>
          <p:cNvPr id="116" name="Google Shape;116;p17"/>
          <p:cNvPicPr preferRelativeResize="0"/>
          <p:nvPr/>
        </p:nvPicPr>
        <p:blipFill>
          <a:blip r:embed="rId3">
            <a:alphaModFix/>
          </a:blip>
          <a:stretch>
            <a:fillRect/>
          </a:stretch>
        </p:blipFill>
        <p:spPr>
          <a:xfrm>
            <a:off x="4486650" y="930625"/>
            <a:ext cx="2257600" cy="3282249"/>
          </a:xfrm>
          <a:prstGeom prst="rect">
            <a:avLst/>
          </a:prstGeom>
          <a:noFill/>
          <a:ln>
            <a:noFill/>
          </a:ln>
        </p:spPr>
      </p:pic>
      <p:pic>
        <p:nvPicPr>
          <p:cNvPr id="117" name="Google Shape;117;p17"/>
          <p:cNvPicPr preferRelativeResize="0"/>
          <p:nvPr/>
        </p:nvPicPr>
        <p:blipFill rotWithShape="1">
          <a:blip r:embed="rId4">
            <a:alphaModFix/>
          </a:blip>
          <a:srcRect l="6257" t="14346" r="3309"/>
          <a:stretch/>
        </p:blipFill>
        <p:spPr>
          <a:xfrm>
            <a:off x="6888225" y="1767850"/>
            <a:ext cx="2177926" cy="1417775"/>
          </a:xfrm>
          <a:prstGeom prst="rect">
            <a:avLst/>
          </a:prstGeom>
          <a:noFill/>
          <a:ln>
            <a:noFill/>
          </a:ln>
        </p:spPr>
      </p:pic>
      <p:sp>
        <p:nvSpPr>
          <p:cNvPr id="118" name="Google Shape;118;p17"/>
          <p:cNvSpPr txBox="1"/>
          <p:nvPr/>
        </p:nvSpPr>
        <p:spPr>
          <a:xfrm>
            <a:off x="445025" y="1207500"/>
            <a:ext cx="3644400" cy="3682500"/>
          </a:xfrm>
          <a:prstGeom prst="rect">
            <a:avLst/>
          </a:prstGeom>
          <a:noFill/>
          <a:ln>
            <a:noFill/>
          </a:ln>
        </p:spPr>
        <p:txBody>
          <a:bodyPr spcFirstLastPara="1" wrap="square" lIns="91425" tIns="91425" rIns="91425" bIns="91425" anchor="t" anchorCtr="0">
            <a:normAutofit/>
          </a:bodyPr>
          <a:lstStyle/>
          <a:p>
            <a:pPr marL="457200" marR="0" lvl="0" indent="-330200" algn="just"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Used the pre-trained model of ResNext for feature extraction.</a:t>
            </a:r>
            <a:endParaRPr sz="1600">
              <a:solidFill>
                <a:schemeClr val="dk1"/>
              </a:solidFill>
              <a:latin typeface="Roboto"/>
              <a:ea typeface="Roboto"/>
              <a:cs typeface="Roboto"/>
              <a:sym typeface="Roboto"/>
            </a:endParaRPr>
          </a:p>
          <a:p>
            <a:pPr marL="457200" marR="0" lvl="0" indent="-330200" algn="just"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ResNext is a Residual CNN network optimized for high performance on deeper neural networks. </a:t>
            </a:r>
            <a:endParaRPr sz="1600">
              <a:solidFill>
                <a:schemeClr val="dk1"/>
              </a:solidFill>
              <a:latin typeface="Roboto"/>
              <a:ea typeface="Roboto"/>
              <a:cs typeface="Roboto"/>
              <a:sym typeface="Roboto"/>
            </a:endParaRPr>
          </a:p>
          <a:p>
            <a:pPr marL="457200" marR="0" lvl="0" indent="-330200" algn="just"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We have used a ResNext of 50 layers and 32 x 4 dimensions. </a:t>
            </a:r>
            <a:endParaRPr sz="1600">
              <a:solidFill>
                <a:schemeClr val="dk1"/>
              </a:solidFill>
              <a:latin typeface="Roboto"/>
              <a:ea typeface="Roboto"/>
              <a:cs typeface="Roboto"/>
              <a:sym typeface="Roboto"/>
            </a:endParaRPr>
          </a:p>
          <a:p>
            <a:pPr marL="457200" marR="0" lvl="0" indent="-330200" algn="just"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model also consists of Leaky Relu activation function.</a:t>
            </a:r>
            <a:endParaRPr sz="1165">
              <a:solidFill>
                <a:schemeClr val="dk1"/>
              </a:solidFill>
            </a:endParaRPr>
          </a:p>
        </p:txBody>
      </p:sp>
      <p:sp>
        <p:nvSpPr>
          <p:cNvPr id="119" name="Google Shape;119;p17"/>
          <p:cNvSpPr txBox="1"/>
          <p:nvPr/>
        </p:nvSpPr>
        <p:spPr>
          <a:xfrm>
            <a:off x="4850000" y="4136150"/>
            <a:ext cx="1530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2"/>
                </a:solidFill>
              </a:rPr>
              <a:t>ResNext Architecture</a:t>
            </a:r>
            <a:endParaRPr sz="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Methods</a:t>
            </a:r>
            <a:endParaRPr/>
          </a:p>
        </p:txBody>
      </p:sp>
      <p:sp>
        <p:nvSpPr>
          <p:cNvPr id="125" name="Google Shape;125;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a:solidFill>
                  <a:schemeClr val="dk1"/>
                </a:solidFill>
              </a:rPr>
              <a:t>LSTM</a:t>
            </a:r>
            <a:endParaRPr>
              <a:solidFill>
                <a:schemeClr val="dk1"/>
              </a:solidFill>
            </a:endParaRPr>
          </a:p>
          <a:p>
            <a:pPr marL="457200" lvl="0" indent="-330200" algn="just" rtl="0">
              <a:lnSpc>
                <a:spcPct val="115000"/>
              </a:lnSpc>
              <a:spcBef>
                <a:spcPts val="1200"/>
              </a:spcBef>
              <a:spcAft>
                <a:spcPts val="0"/>
              </a:spcAft>
              <a:buClr>
                <a:schemeClr val="dk1"/>
              </a:buClr>
              <a:buSzPts val="1600"/>
              <a:buChar char="●"/>
            </a:pPr>
            <a:r>
              <a:rPr lang="en" sz="1600">
                <a:solidFill>
                  <a:schemeClr val="dk1"/>
                </a:solidFill>
              </a:rPr>
              <a:t>We are using 1 LSTM layer with 2048 latent dimensions and 2048 hidden layers along with 0.4 chance of dropout.</a:t>
            </a:r>
            <a:endParaRPr sz="1600">
              <a:solidFill>
                <a:schemeClr val="dk1"/>
              </a:solidFill>
            </a:endParaRPr>
          </a:p>
          <a:p>
            <a:pPr marL="457200" lvl="0" indent="-330200" algn="just" rtl="0">
              <a:lnSpc>
                <a:spcPct val="115000"/>
              </a:lnSpc>
              <a:spcBef>
                <a:spcPts val="0"/>
              </a:spcBef>
              <a:spcAft>
                <a:spcPts val="0"/>
              </a:spcAft>
              <a:buClr>
                <a:schemeClr val="dk1"/>
              </a:buClr>
              <a:buSzPts val="1600"/>
              <a:buChar char="●"/>
            </a:pPr>
            <a:r>
              <a:rPr lang="en" sz="1600">
                <a:solidFill>
                  <a:schemeClr val="dk1"/>
                </a:solidFill>
              </a:rPr>
              <a:t>LSTM is used for sequence processing and spot the temporal change between the frames.</a:t>
            </a:r>
            <a:endParaRPr sz="1600">
              <a:solidFill>
                <a:schemeClr val="dk1"/>
              </a:solidFill>
            </a:endParaRPr>
          </a:p>
        </p:txBody>
      </p:sp>
      <p:pic>
        <p:nvPicPr>
          <p:cNvPr id="126" name="Google Shape;126;p18"/>
          <p:cNvPicPr preferRelativeResize="0"/>
          <p:nvPr/>
        </p:nvPicPr>
        <p:blipFill>
          <a:blip r:embed="rId3">
            <a:alphaModFix/>
          </a:blip>
          <a:stretch>
            <a:fillRect/>
          </a:stretch>
        </p:blipFill>
        <p:spPr>
          <a:xfrm>
            <a:off x="4529750" y="1296050"/>
            <a:ext cx="4302551" cy="2246724"/>
          </a:xfrm>
          <a:prstGeom prst="rect">
            <a:avLst/>
          </a:prstGeom>
          <a:noFill/>
          <a:ln>
            <a:noFill/>
          </a:ln>
        </p:spPr>
      </p:pic>
      <p:sp>
        <p:nvSpPr>
          <p:cNvPr id="127" name="Google Shape;127;p18"/>
          <p:cNvSpPr txBox="1"/>
          <p:nvPr/>
        </p:nvSpPr>
        <p:spPr>
          <a:xfrm>
            <a:off x="5900025" y="3542775"/>
            <a:ext cx="2675100" cy="2937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23"/>
              <a:buNone/>
            </a:pPr>
            <a:r>
              <a:rPr lang="en" sz="1055">
                <a:solidFill>
                  <a:srgbClr val="595959"/>
                </a:solidFill>
              </a:rPr>
              <a:t>LSTM Architecture</a:t>
            </a:r>
            <a:endParaRPr sz="1055">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1700" y="65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Workflow</a:t>
            </a:r>
            <a:endParaRPr/>
          </a:p>
        </p:txBody>
      </p:sp>
      <p:pic>
        <p:nvPicPr>
          <p:cNvPr id="133" name="Google Shape;133;p19"/>
          <p:cNvPicPr preferRelativeResize="0"/>
          <p:nvPr/>
        </p:nvPicPr>
        <p:blipFill>
          <a:blip r:embed="rId3">
            <a:alphaModFix/>
          </a:blip>
          <a:stretch>
            <a:fillRect/>
          </a:stretch>
        </p:blipFill>
        <p:spPr>
          <a:xfrm>
            <a:off x="1283500" y="608425"/>
            <a:ext cx="6172800" cy="4200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39" name="Google Shape;139;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Confusion Matrix:</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140" name="Google Shape;140;p20"/>
          <p:cNvPicPr preferRelativeResize="0"/>
          <p:nvPr/>
        </p:nvPicPr>
        <p:blipFill>
          <a:blip r:embed="rId3">
            <a:alphaModFix/>
          </a:blip>
          <a:stretch>
            <a:fillRect/>
          </a:stretch>
        </p:blipFill>
        <p:spPr>
          <a:xfrm>
            <a:off x="475196" y="1637650"/>
            <a:ext cx="2961825" cy="2446049"/>
          </a:xfrm>
          <a:prstGeom prst="rect">
            <a:avLst/>
          </a:prstGeom>
          <a:noFill/>
          <a:ln>
            <a:noFill/>
          </a:ln>
        </p:spPr>
      </p:pic>
      <p:graphicFrame>
        <p:nvGraphicFramePr>
          <p:cNvPr id="141" name="Google Shape;141;p20"/>
          <p:cNvGraphicFramePr/>
          <p:nvPr/>
        </p:nvGraphicFramePr>
        <p:xfrm>
          <a:off x="4077300" y="1691700"/>
          <a:ext cx="4122200" cy="1981050"/>
        </p:xfrm>
        <a:graphic>
          <a:graphicData uri="http://schemas.openxmlformats.org/drawingml/2006/table">
            <a:tbl>
              <a:tblPr>
                <a:noFill/>
                <a:tableStyleId>{4CC35E95-5D17-48D9-BBC5-FCCB47358C12}</a:tableStyleId>
              </a:tblPr>
              <a:tblGrid>
                <a:gridCol w="2061100">
                  <a:extLst>
                    <a:ext uri="{9D8B030D-6E8A-4147-A177-3AD203B41FA5}">
                      <a16:colId xmlns:a16="http://schemas.microsoft.com/office/drawing/2014/main" val="20000"/>
                    </a:ext>
                  </a:extLst>
                </a:gridCol>
                <a:gridCol w="2061100">
                  <a:extLst>
                    <a:ext uri="{9D8B030D-6E8A-4147-A177-3AD203B41FA5}">
                      <a16:colId xmlns:a16="http://schemas.microsoft.com/office/drawing/2014/main" val="20001"/>
                    </a:ext>
                  </a:extLst>
                </a:gridCol>
              </a:tblGrid>
              <a:tr h="369725">
                <a:tc>
                  <a:txBody>
                    <a:bodyPr/>
                    <a:lstStyle/>
                    <a:p>
                      <a:pPr marL="0" lvl="0" indent="0" algn="ctr" rtl="0">
                        <a:spcBef>
                          <a:spcPts val="0"/>
                        </a:spcBef>
                        <a:spcAft>
                          <a:spcPts val="0"/>
                        </a:spcAft>
                        <a:buNone/>
                      </a:pPr>
                      <a:r>
                        <a:rPr lang="en" b="1">
                          <a:solidFill>
                            <a:schemeClr val="dk1"/>
                          </a:solidFill>
                        </a:rPr>
                        <a:t>Performance Metric</a:t>
                      </a:r>
                      <a:endParaRPr b="1">
                        <a:solidFill>
                          <a:schemeClr val="dk1"/>
                        </a:solidFill>
                      </a:endParaRPr>
                    </a:p>
                  </a:txBody>
                  <a:tcPr marL="91425" marR="91425" marT="91425" marB="91425"/>
                </a:tc>
                <a:tc>
                  <a:txBody>
                    <a:bodyPr/>
                    <a:lstStyle/>
                    <a:p>
                      <a:pPr marL="0" lvl="0" indent="0" algn="ctr" rtl="0">
                        <a:spcBef>
                          <a:spcPts val="0"/>
                        </a:spcBef>
                        <a:spcAft>
                          <a:spcPts val="0"/>
                        </a:spcAft>
                        <a:buNone/>
                      </a:pPr>
                      <a:r>
                        <a:rPr lang="en" b="1">
                          <a:solidFill>
                            <a:schemeClr val="dk1"/>
                          </a:solidFill>
                        </a:rPr>
                        <a:t>Score achieved</a:t>
                      </a:r>
                      <a:endParaRPr b="1">
                        <a:solidFill>
                          <a:schemeClr val="dk1"/>
                        </a:solidFill>
                      </a:endParaRPr>
                    </a:p>
                  </a:txBody>
                  <a:tcPr marL="91425" marR="91425" marT="91425" marB="91425"/>
                </a:tc>
                <a:extLst>
                  <a:ext uri="{0D108BD9-81ED-4DB2-BD59-A6C34878D82A}">
                    <a16:rowId xmlns:a16="http://schemas.microsoft.com/office/drawing/2014/main" val="10000"/>
                  </a:ext>
                </a:extLst>
              </a:tr>
              <a:tr h="369725">
                <a:tc>
                  <a:txBody>
                    <a:bodyPr/>
                    <a:lstStyle/>
                    <a:p>
                      <a:pPr marL="0" lvl="0" indent="0" algn="ctr" rtl="0">
                        <a:spcBef>
                          <a:spcPts val="0"/>
                        </a:spcBef>
                        <a:spcAft>
                          <a:spcPts val="0"/>
                        </a:spcAft>
                        <a:buNone/>
                      </a:pPr>
                      <a:r>
                        <a:rPr lang="en">
                          <a:solidFill>
                            <a:schemeClr val="dk1"/>
                          </a:solidFill>
                        </a:rPr>
                        <a:t>Testing Accuracy</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84.29</a:t>
                      </a:r>
                      <a:endParaRPr>
                        <a:solidFill>
                          <a:schemeClr val="dk1"/>
                        </a:solidFill>
                      </a:endParaRPr>
                    </a:p>
                  </a:txBody>
                  <a:tcPr marL="91425" marR="91425" marT="91425" marB="91425"/>
                </a:tc>
                <a:extLst>
                  <a:ext uri="{0D108BD9-81ED-4DB2-BD59-A6C34878D82A}">
                    <a16:rowId xmlns:a16="http://schemas.microsoft.com/office/drawing/2014/main" val="10001"/>
                  </a:ext>
                </a:extLst>
              </a:tr>
              <a:tr h="369725">
                <a:tc>
                  <a:txBody>
                    <a:bodyPr/>
                    <a:lstStyle/>
                    <a:p>
                      <a:pPr marL="0" lvl="0" indent="0" algn="ctr" rtl="0">
                        <a:spcBef>
                          <a:spcPts val="0"/>
                        </a:spcBef>
                        <a:spcAft>
                          <a:spcPts val="0"/>
                        </a:spcAft>
                        <a:buNone/>
                      </a:pPr>
                      <a:r>
                        <a:rPr lang="en">
                          <a:solidFill>
                            <a:schemeClr val="dk1"/>
                          </a:solidFill>
                        </a:rPr>
                        <a:t>Precision</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87.64</a:t>
                      </a:r>
                      <a:endParaRPr>
                        <a:solidFill>
                          <a:schemeClr val="dk1"/>
                        </a:solidFill>
                      </a:endParaRPr>
                    </a:p>
                  </a:txBody>
                  <a:tcPr marL="91425" marR="91425" marT="91425" marB="91425"/>
                </a:tc>
                <a:extLst>
                  <a:ext uri="{0D108BD9-81ED-4DB2-BD59-A6C34878D82A}">
                    <a16:rowId xmlns:a16="http://schemas.microsoft.com/office/drawing/2014/main" val="10002"/>
                  </a:ext>
                </a:extLst>
              </a:tr>
              <a:tr h="369725">
                <a:tc>
                  <a:txBody>
                    <a:bodyPr/>
                    <a:lstStyle/>
                    <a:p>
                      <a:pPr marL="0" lvl="0" indent="0" algn="ctr" rtl="0">
                        <a:spcBef>
                          <a:spcPts val="0"/>
                        </a:spcBef>
                        <a:spcAft>
                          <a:spcPts val="0"/>
                        </a:spcAft>
                        <a:buNone/>
                      </a:pPr>
                      <a:r>
                        <a:rPr lang="en">
                          <a:solidFill>
                            <a:schemeClr val="dk1"/>
                          </a:solidFill>
                        </a:rPr>
                        <a:t>Recall</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81.37</a:t>
                      </a:r>
                      <a:endParaRPr>
                        <a:solidFill>
                          <a:schemeClr val="dk1"/>
                        </a:solidFill>
                      </a:endParaRPr>
                    </a:p>
                  </a:txBody>
                  <a:tcPr marL="91425" marR="91425" marT="91425" marB="91425"/>
                </a:tc>
                <a:extLst>
                  <a:ext uri="{0D108BD9-81ED-4DB2-BD59-A6C34878D82A}">
                    <a16:rowId xmlns:a16="http://schemas.microsoft.com/office/drawing/2014/main" val="10003"/>
                  </a:ext>
                </a:extLst>
              </a:tr>
              <a:tr h="369725">
                <a:tc>
                  <a:txBody>
                    <a:bodyPr/>
                    <a:lstStyle/>
                    <a:p>
                      <a:pPr marL="0" lvl="0" indent="0" algn="ctr" rtl="0">
                        <a:spcBef>
                          <a:spcPts val="0"/>
                        </a:spcBef>
                        <a:spcAft>
                          <a:spcPts val="0"/>
                        </a:spcAft>
                        <a:buNone/>
                      </a:pPr>
                      <a:r>
                        <a:rPr lang="en">
                          <a:solidFill>
                            <a:schemeClr val="dk1"/>
                          </a:solidFill>
                        </a:rPr>
                        <a:t>F1-Score</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84.39</a:t>
                      </a:r>
                      <a:endParaRPr>
                        <a:solidFill>
                          <a:schemeClr val="dk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47" name="Google Shape;147;p21"/>
          <p:cNvSpPr txBox="1">
            <a:spLocks noGrp="1"/>
          </p:cNvSpPr>
          <p:nvPr>
            <p:ph type="body" idx="1"/>
          </p:nvPr>
        </p:nvSpPr>
        <p:spPr>
          <a:xfrm>
            <a:off x="311700" y="1134175"/>
            <a:ext cx="8458200" cy="35832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Clr>
                <a:schemeClr val="dk1"/>
              </a:buClr>
              <a:buSzPts val="1600"/>
              <a:buChar char="●"/>
            </a:pPr>
            <a:r>
              <a:rPr lang="en" sz="1600">
                <a:solidFill>
                  <a:schemeClr val="dk1"/>
                </a:solidFill>
              </a:rPr>
              <a:t>We proposed a neural network-based method for classifying videos as deep fake or real, in addition to the model's confidence. </a:t>
            </a:r>
            <a:endParaRPr sz="1600">
              <a:solidFill>
                <a:schemeClr val="dk1"/>
              </a:solidFill>
            </a:endParaRPr>
          </a:p>
          <a:p>
            <a:pPr marL="457200" lvl="0" indent="-330200" algn="just" rtl="0">
              <a:spcBef>
                <a:spcPts val="0"/>
              </a:spcBef>
              <a:spcAft>
                <a:spcPts val="0"/>
              </a:spcAft>
              <a:buClr>
                <a:schemeClr val="dk1"/>
              </a:buClr>
              <a:buSzPts val="1600"/>
              <a:buChar char="●"/>
            </a:pPr>
            <a:r>
              <a:rPr lang="en" sz="1600">
                <a:solidFill>
                  <a:schemeClr val="dk1"/>
                </a:solidFill>
              </a:rPr>
              <a:t>With a significant level of accuracy, our system is capable of predicting the output by processing 1 second of video, which is equivalent to processing 10 frames per second.</a:t>
            </a:r>
            <a:endParaRPr sz="1200">
              <a:solidFill>
                <a:schemeClr val="dk1"/>
              </a:solidFill>
            </a:endParaRPr>
          </a:p>
          <a:p>
            <a:pPr marL="457200" lvl="0" indent="-330200" algn="just" rtl="0">
              <a:spcBef>
                <a:spcPts val="0"/>
              </a:spcBef>
              <a:spcAft>
                <a:spcPts val="0"/>
              </a:spcAft>
              <a:buClr>
                <a:schemeClr val="dk1"/>
              </a:buClr>
              <a:buSzPts val="1600"/>
              <a:buChar char="●"/>
            </a:pPr>
            <a:r>
              <a:rPr lang="en" sz="1600">
                <a:solidFill>
                  <a:schemeClr val="dk1"/>
                </a:solidFill>
              </a:rPr>
              <a:t>We used a pre-trained ResNext CNN model to extract frame-level features and an LSTM for temporal sequence processing to detect differences between the t and t-1 frames. </a:t>
            </a:r>
            <a:endParaRPr sz="1600">
              <a:solidFill>
                <a:schemeClr val="dk1"/>
              </a:solidFill>
            </a:endParaRPr>
          </a:p>
          <a:p>
            <a:pPr marL="0" lvl="0" indent="0" algn="just" rtl="0">
              <a:lnSpc>
                <a:spcPct val="115000"/>
              </a:lnSpc>
              <a:spcBef>
                <a:spcPts val="1200"/>
              </a:spcBef>
              <a:spcAft>
                <a:spcPts val="1200"/>
              </a:spcAft>
              <a:buNone/>
            </a:pPr>
            <a:endParaRPr sz="1600">
              <a:solidFill>
                <a:schemeClr val="dk1"/>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425</Words>
  <Application>Microsoft Office PowerPoint</Application>
  <PresentationFormat>On-screen Show (16:9)</PresentationFormat>
  <Paragraphs>51</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Roboto</vt:lpstr>
      <vt:lpstr>Arial</vt:lpstr>
      <vt:lpstr>Geometric</vt:lpstr>
      <vt:lpstr>Deepfake detection using Deep Learning</vt:lpstr>
      <vt:lpstr>Introduction</vt:lpstr>
      <vt:lpstr>Introduction</vt:lpstr>
      <vt:lpstr>Datasets &amp; Preprocessing</vt:lpstr>
      <vt:lpstr>Methods</vt:lpstr>
      <vt:lpstr>Methods</vt:lpstr>
      <vt:lpstr>Project Workflow</vt:lpstr>
      <vt:lpstr>Results</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Deepfake detection using Deep Learning</dc:title>
  <cp:lastModifiedBy>Prateek Mishra</cp:lastModifiedBy>
  <cp:revision>1</cp:revision>
  <dcterms:modified xsi:type="dcterms:W3CDTF">2023-12-05T04:14:05Z</dcterms:modified>
</cp:coreProperties>
</file>