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65" r:id="rId2"/>
    <p:sldId id="264" r:id="rId3"/>
    <p:sldId id="257" r:id="rId4"/>
    <p:sldId id="258" r:id="rId5"/>
    <p:sldId id="259" r:id="rId6"/>
    <p:sldId id="262" r:id="rId7"/>
    <p:sldId id="263" r:id="rId8"/>
    <p:sldId id="260"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6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78" d="100"/>
          <a:sy n="78" d="100"/>
        </p:scale>
        <p:origin x="78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B6B34D-7B1C-40F2-9B2D-4EDE94DD048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1FDF04-1C72-4625-AD3B-C57E44E0560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72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6B34D-7B1C-40F2-9B2D-4EDE94DD048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419753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6B34D-7B1C-40F2-9B2D-4EDE94DD048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38527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6B34D-7B1C-40F2-9B2D-4EDE94DD048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403857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6B34D-7B1C-40F2-9B2D-4EDE94DD048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2095560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B6B34D-7B1C-40F2-9B2D-4EDE94DD048F}"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1FDF04-1C72-4625-AD3B-C57E44E0560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81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B6B34D-7B1C-40F2-9B2D-4EDE94DD048F}"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58675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B6B34D-7B1C-40F2-9B2D-4EDE94DD048F}"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376052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B6B34D-7B1C-40F2-9B2D-4EDE94DD048F}"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241637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B6B34D-7B1C-40F2-9B2D-4EDE94DD048F}" type="datetimeFigureOut">
              <a:rPr lang="en-IN" smtClean="0"/>
              <a:t>26-04-2024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365391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AB6B34D-7B1C-40F2-9B2D-4EDE94DD048F}" type="datetimeFigureOut">
              <a:rPr lang="en-IN" smtClean="0"/>
              <a:t>26-04-2024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1FDF04-1C72-4625-AD3B-C57E44E05606}" type="slidenum">
              <a:rPr lang="en-IN" smtClean="0"/>
              <a:t>‹#›</a:t>
            </a:fld>
            <a:endParaRPr lang="en-IN"/>
          </a:p>
        </p:txBody>
      </p:sp>
    </p:spTree>
    <p:extLst>
      <p:ext uri="{BB962C8B-B14F-4D97-AF65-F5344CB8AC3E}">
        <p14:creationId xmlns:p14="http://schemas.microsoft.com/office/powerpoint/2010/main" val="22828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B6B34D-7B1C-40F2-9B2D-4EDE94DD048F}"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1FDF04-1C72-4625-AD3B-C57E44E05606}" type="slidenum">
              <a:rPr lang="en-IN" smtClean="0"/>
              <a:t>‹#›</a:t>
            </a:fld>
            <a:endParaRPr lang="en-IN"/>
          </a:p>
        </p:txBody>
      </p:sp>
    </p:spTree>
    <p:extLst>
      <p:ext uri="{BB962C8B-B14F-4D97-AF65-F5344CB8AC3E}">
        <p14:creationId xmlns:p14="http://schemas.microsoft.com/office/powerpoint/2010/main" val="407879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AB6B34D-7B1C-40F2-9B2D-4EDE94DD048F}" type="datetimeFigureOut">
              <a:rPr lang="en-IN" smtClean="0"/>
              <a:t>26-04-2024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1FDF04-1C72-4625-AD3B-C57E44E0560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0130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0D07-CE02-3EFE-8712-4C645D6EA9D4}"/>
              </a:ext>
            </a:extLst>
          </p:cNvPr>
          <p:cNvSpPr>
            <a:spLocks noGrp="1"/>
          </p:cNvSpPr>
          <p:nvPr>
            <p:ph type="title"/>
          </p:nvPr>
        </p:nvSpPr>
        <p:spPr/>
        <p:txBody>
          <a:bodyPr/>
          <a:lstStyle/>
          <a:p>
            <a:r>
              <a:rPr lang="en-US" b="1" dirty="0">
                <a:solidFill>
                  <a:schemeClr val="accent3">
                    <a:lumMod val="20000"/>
                    <a:lumOff val="80000"/>
                  </a:schemeClr>
                </a:solidFill>
                <a:latin typeface="Arial Black" panose="020B0A04020102020204" pitchFamily="34" charset="0"/>
              </a:rPr>
              <a:t>BANK LOAN ANALYSIS</a:t>
            </a:r>
            <a:endParaRPr lang="en-IN" b="1" dirty="0">
              <a:solidFill>
                <a:schemeClr val="accent3">
                  <a:lumMod val="20000"/>
                  <a:lumOff val="80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0268EDE5-A438-4C71-E4BA-618835EF2038}"/>
              </a:ext>
            </a:extLst>
          </p:cNvPr>
          <p:cNvSpPr>
            <a:spLocks noGrp="1"/>
          </p:cNvSpPr>
          <p:nvPr>
            <p:ph idx="1"/>
          </p:nvPr>
        </p:nvSpPr>
        <p:spPr/>
        <p:txBody>
          <a:bodyPr>
            <a:normAutofit/>
          </a:bodyPr>
          <a:lstStyle/>
          <a:p>
            <a:r>
              <a:rPr lang="en-US" sz="2800" b="1" dirty="0"/>
              <a:t>   </a:t>
            </a:r>
          </a:p>
          <a:p>
            <a:endParaRPr lang="en-US" sz="2800" b="1" dirty="0"/>
          </a:p>
          <a:p>
            <a:pPr algn="ctr">
              <a:buFont typeface="Wingdings" panose="05000000000000000000" pitchFamily="2" charset="2"/>
              <a:buChar char="Ø"/>
            </a:pPr>
            <a:r>
              <a:rPr lang="en-US" sz="2800" b="1" dirty="0"/>
              <a:t>Presented by group 3</a:t>
            </a:r>
          </a:p>
          <a:p>
            <a:pPr algn="ctr"/>
            <a:r>
              <a:rPr lang="en-IN" sz="1800" b="1" dirty="0">
                <a:solidFill>
                  <a:schemeClr val="tx1"/>
                </a:solidFill>
                <a:latin typeface="Bahnschrift Light" panose="020B0502040204020203" pitchFamily="34" charset="0"/>
              </a:rPr>
              <a:t>Deepika</a:t>
            </a:r>
          </a:p>
          <a:p>
            <a:pPr algn="ctr"/>
            <a:r>
              <a:rPr lang="en-IN" sz="1800" b="1" dirty="0">
                <a:solidFill>
                  <a:schemeClr val="tx1"/>
                </a:solidFill>
                <a:latin typeface="Bahnschrift Light" panose="020B0502040204020203" pitchFamily="34" charset="0"/>
              </a:rPr>
              <a:t>Shreyas Shetty</a:t>
            </a:r>
          </a:p>
          <a:p>
            <a:pPr algn="ctr"/>
            <a:endParaRPr lang="en-IN" sz="1800" b="1" dirty="0">
              <a:solidFill>
                <a:schemeClr val="tx1"/>
              </a:solidFill>
              <a:latin typeface="Bahnschrift Light" panose="020B0502040204020203" pitchFamily="34" charset="0"/>
            </a:endParaRPr>
          </a:p>
          <a:p>
            <a:pPr algn="ctr"/>
            <a:endParaRPr lang="en-IN" sz="1800" b="1" dirty="0">
              <a:solidFill>
                <a:schemeClr val="tx1"/>
              </a:solidFill>
              <a:latin typeface="Bahnschrift Light" panose="020B0502040204020203" pitchFamily="34" charset="0"/>
            </a:endParaRPr>
          </a:p>
          <a:p>
            <a:pPr algn="ctr">
              <a:buFont typeface="Wingdings" panose="05000000000000000000" pitchFamily="2" charset="2"/>
              <a:buChar char="Ø"/>
            </a:pPr>
            <a:endParaRPr lang="en-IN" sz="2800" b="1" dirty="0"/>
          </a:p>
        </p:txBody>
      </p:sp>
    </p:spTree>
    <p:extLst>
      <p:ext uri="{BB962C8B-B14F-4D97-AF65-F5344CB8AC3E}">
        <p14:creationId xmlns:p14="http://schemas.microsoft.com/office/powerpoint/2010/main" val="1234889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33DF-DE76-EE00-FFE1-095451846C88}"/>
              </a:ext>
            </a:extLst>
          </p:cNvPr>
          <p:cNvSpPr>
            <a:spLocks noGrp="1"/>
          </p:cNvSpPr>
          <p:nvPr>
            <p:ph type="title"/>
          </p:nvPr>
        </p:nvSpPr>
        <p:spPr/>
        <p:txBody>
          <a:bodyPr>
            <a:normAutofit fontScale="90000"/>
          </a:bodyPr>
          <a:lstStyle/>
          <a:p>
            <a:pPr marL="685800" indent="-685800" algn="ctr">
              <a:buFont typeface="Wingdings" panose="05000000000000000000" pitchFamily="2" charset="2"/>
              <a:buChar char="Ø"/>
            </a:pPr>
            <a:r>
              <a:rPr lang="en-IN" b="1" dirty="0">
                <a:latin typeface="+mj-lt"/>
              </a:rPr>
              <a:t>Home ownership Vs last payment date stats</a:t>
            </a:r>
            <a:br>
              <a:rPr lang="en-IN" dirty="0">
                <a:latin typeface="+mj-lt"/>
              </a:rPr>
            </a:br>
            <a:endParaRPr lang="en-IN" dirty="0"/>
          </a:p>
        </p:txBody>
      </p:sp>
      <p:sp>
        <p:nvSpPr>
          <p:cNvPr id="3" name="Content Placeholder 2">
            <a:extLst>
              <a:ext uri="{FF2B5EF4-FFF2-40B4-BE49-F238E27FC236}">
                <a16:creationId xmlns:a16="http://schemas.microsoft.com/office/drawing/2014/main" id="{798111B8-6E37-0ECD-F044-553DABECC8E3}"/>
              </a:ext>
            </a:extLst>
          </p:cNvPr>
          <p:cNvSpPr>
            <a:spLocks noGrp="1"/>
          </p:cNvSpPr>
          <p:nvPr>
            <p:ph sz="quarter" idx="13"/>
          </p:nvPr>
        </p:nvSpPr>
        <p:spPr>
          <a:xfrm>
            <a:off x="685801" y="2063396"/>
            <a:ext cx="5488858" cy="3311189"/>
          </a:xfrm>
        </p:spPr>
        <p:txBody>
          <a:bodyPr/>
          <a:lstStyle/>
          <a:p>
            <a:pPr marL="457200" lvl="1" indent="0" algn="l">
              <a:buNone/>
            </a:pPr>
            <a:endParaRPr lang="en-US" dirty="0"/>
          </a:p>
          <a:p>
            <a:pPr marL="457200" lvl="1" indent="0" algn="l">
              <a:buNone/>
            </a:pPr>
            <a:r>
              <a:rPr lang="en-US" dirty="0"/>
              <a:t>*</a:t>
            </a:r>
            <a:r>
              <a:rPr lang="en-US" b="0" i="0" dirty="0">
                <a:solidFill>
                  <a:schemeClr val="accent1">
                    <a:lumMod val="50000"/>
                  </a:schemeClr>
                </a:solidFill>
                <a:effectLst/>
                <a:latin typeface="Söhne"/>
              </a:rPr>
              <a:t>Indicates the stability and financial responsibility of borrowers.</a:t>
            </a:r>
          </a:p>
          <a:p>
            <a:pPr marL="457200" lvl="1" indent="0" algn="l">
              <a:buNone/>
            </a:pPr>
            <a:endParaRPr lang="en-US" b="0" i="0" dirty="0">
              <a:solidFill>
                <a:schemeClr val="accent1">
                  <a:lumMod val="50000"/>
                </a:schemeClr>
              </a:solidFill>
              <a:effectLst/>
              <a:latin typeface="Söhne"/>
            </a:endParaRPr>
          </a:p>
          <a:p>
            <a:pPr marL="457200" lvl="1" indent="0" algn="l">
              <a:buNone/>
            </a:pPr>
            <a:r>
              <a:rPr lang="en-US" dirty="0">
                <a:solidFill>
                  <a:schemeClr val="accent1">
                    <a:lumMod val="50000"/>
                  </a:schemeClr>
                </a:solidFill>
                <a:latin typeface="Söhne"/>
              </a:rPr>
              <a:t>*</a:t>
            </a:r>
            <a:r>
              <a:rPr lang="en-US" b="0" i="0" dirty="0">
                <a:solidFill>
                  <a:schemeClr val="accent1">
                    <a:lumMod val="50000"/>
                  </a:schemeClr>
                </a:solidFill>
                <a:effectLst/>
                <a:latin typeface="Söhne"/>
              </a:rPr>
              <a:t>Helps </a:t>
            </a:r>
            <a:r>
              <a:rPr lang="en-US" b="0" i="0" dirty="0">
                <a:solidFill>
                  <a:schemeClr val="accent1">
                    <a:lumMod val="50000"/>
                  </a:schemeClr>
                </a:solidFill>
                <a:effectLst/>
                <a:latin typeface="Times New Roman" panose="02020603050405020304" pitchFamily="18" charset="0"/>
                <a:cs typeface="Times New Roman" panose="02020603050405020304" pitchFamily="18" charset="0"/>
              </a:rPr>
              <a:t>assess</a:t>
            </a:r>
            <a:r>
              <a:rPr lang="en-US" b="0" i="0" dirty="0">
                <a:solidFill>
                  <a:schemeClr val="accent1">
                    <a:lumMod val="50000"/>
                  </a:schemeClr>
                </a:solidFill>
                <a:effectLst/>
                <a:latin typeface="Söhne"/>
              </a:rPr>
              <a:t> the likelihood of default based on housing tenure.</a:t>
            </a:r>
          </a:p>
          <a:p>
            <a:pPr marL="457200" lvl="1" indent="0" algn="l">
              <a:buNone/>
            </a:pPr>
            <a:endParaRPr lang="en-US" b="0" i="0" dirty="0">
              <a:solidFill>
                <a:schemeClr val="accent1">
                  <a:lumMod val="50000"/>
                </a:schemeClr>
              </a:solidFill>
              <a:effectLst/>
              <a:latin typeface="Söhne"/>
            </a:endParaRPr>
          </a:p>
          <a:p>
            <a:pPr marL="457200" lvl="1" indent="0" algn="l">
              <a:buNone/>
            </a:pPr>
            <a:r>
              <a:rPr lang="en-US" dirty="0">
                <a:solidFill>
                  <a:schemeClr val="accent1">
                    <a:lumMod val="50000"/>
                  </a:schemeClr>
                </a:solidFill>
                <a:latin typeface="Söhne"/>
              </a:rPr>
              <a:t>*</a:t>
            </a:r>
            <a:r>
              <a:rPr lang="en-US" b="0" i="0" dirty="0">
                <a:solidFill>
                  <a:schemeClr val="accent1">
                    <a:lumMod val="50000"/>
                  </a:schemeClr>
                </a:solidFill>
                <a:effectLst/>
                <a:latin typeface="Söhne"/>
              </a:rPr>
              <a:t>Guides </a:t>
            </a:r>
            <a:r>
              <a:rPr lang="en-US" b="0" i="0" dirty="0">
                <a:solidFill>
                  <a:schemeClr val="accent1">
                    <a:lumMod val="50000"/>
                  </a:schemeClr>
                </a:solidFill>
                <a:effectLst/>
                <a:latin typeface="Times New Roman" panose="02020603050405020304" pitchFamily="18" charset="0"/>
                <a:cs typeface="Times New Roman" panose="02020603050405020304" pitchFamily="18" charset="0"/>
              </a:rPr>
              <a:t>underwriting</a:t>
            </a:r>
            <a:r>
              <a:rPr lang="en-US" b="0" i="0" dirty="0">
                <a:solidFill>
                  <a:schemeClr val="accent1">
                    <a:lumMod val="50000"/>
                  </a:schemeClr>
                </a:solidFill>
                <a:effectLst/>
                <a:latin typeface="Söhne"/>
              </a:rPr>
              <a:t> decisions and risk assessment for different types of borrowers.</a:t>
            </a:r>
          </a:p>
          <a:p>
            <a:endParaRPr lang="en-IN" dirty="0"/>
          </a:p>
        </p:txBody>
      </p:sp>
      <p:pic>
        <p:nvPicPr>
          <p:cNvPr id="5" name="Picture 4">
            <a:extLst>
              <a:ext uri="{FF2B5EF4-FFF2-40B4-BE49-F238E27FC236}">
                <a16:creationId xmlns:a16="http://schemas.microsoft.com/office/drawing/2014/main" id="{A9B26BF6-AAF0-F720-183B-B7E8C0022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878" y="1986116"/>
            <a:ext cx="4532650" cy="3388469"/>
          </a:xfrm>
          <a:prstGeom prst="rect">
            <a:avLst/>
          </a:prstGeom>
        </p:spPr>
      </p:pic>
    </p:spTree>
    <p:extLst>
      <p:ext uri="{BB962C8B-B14F-4D97-AF65-F5344CB8AC3E}">
        <p14:creationId xmlns:p14="http://schemas.microsoft.com/office/powerpoint/2010/main" val="1466923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F144-8F7C-1CD0-66E7-D4A4B7DDB30A}"/>
              </a:ext>
            </a:extLst>
          </p:cNvPr>
          <p:cNvSpPr>
            <a:spLocks noGrp="1"/>
          </p:cNvSpPr>
          <p:nvPr>
            <p:ph type="title"/>
          </p:nvPr>
        </p:nvSpPr>
        <p:spPr/>
        <p:txBody>
          <a:bodyPr/>
          <a:lstStyle/>
          <a:p>
            <a:pPr marL="685800" indent="-685800" algn="ctr">
              <a:buFont typeface="Wingdings" panose="05000000000000000000" pitchFamily="2" charset="2"/>
              <a:buChar char="v"/>
            </a:pPr>
            <a:r>
              <a:rPr lang="en-US" b="1" dirty="0">
                <a:latin typeface="Algerian" panose="04020705040A02060702" pitchFamily="82" charset="0"/>
              </a:rPr>
              <a:t>conclusion</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77B656F2-B46D-F773-C352-AC34F5838A55}"/>
              </a:ext>
            </a:extLst>
          </p:cNvPr>
          <p:cNvSpPr>
            <a:spLocks noGrp="1"/>
          </p:cNvSpPr>
          <p:nvPr>
            <p:ph sz="quarter" idx="13"/>
          </p:nvPr>
        </p:nvSpPr>
        <p:spPr>
          <a:xfrm>
            <a:off x="685800" y="2073228"/>
            <a:ext cx="10394707" cy="3311189"/>
          </a:xfrm>
          <a:gradFill>
            <a:gsLst>
              <a:gs pos="21000">
                <a:srgbClr val="F8D1A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endParaRPr lang="en-US" dirty="0"/>
          </a:p>
          <a:p>
            <a:pPr algn="just"/>
            <a:r>
              <a:rPr lang="en-US" dirty="0"/>
              <a:t>     On the basis of various techniques applied for the </a:t>
            </a:r>
            <a:r>
              <a:rPr lang="en-US" dirty="0" err="1"/>
              <a:t>Finanacial</a:t>
            </a:r>
            <a:r>
              <a:rPr lang="en-US" dirty="0"/>
              <a:t> analysis of bank loan  we can arrive to the conclusion that the financial position and overall performance of bank is satisfactory and loan amount and the customers of bank has increased over the period of time and bank has maintaining the profitability position.</a:t>
            </a:r>
          </a:p>
          <a:p>
            <a:pPr marL="0" indent="0" algn="just">
              <a:buNone/>
            </a:pPr>
            <a:endParaRPr lang="en-US" dirty="0"/>
          </a:p>
          <a:p>
            <a:pPr marL="0" indent="0" algn="just">
              <a:buNone/>
            </a:pPr>
            <a:r>
              <a:rPr lang="en-US" dirty="0"/>
              <a:t>      This analysis provide valuable information to  a wide range of  stakeholders from banks and   barrowers to investors and customers .</a:t>
            </a:r>
            <a:endParaRPr lang="en-IN" dirty="0"/>
          </a:p>
        </p:txBody>
      </p:sp>
    </p:spTree>
    <p:extLst>
      <p:ext uri="{BB962C8B-B14F-4D97-AF65-F5344CB8AC3E}">
        <p14:creationId xmlns:p14="http://schemas.microsoft.com/office/powerpoint/2010/main" val="301811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36CD-A203-CDB2-3992-2FC08CF29B91}"/>
              </a:ext>
            </a:extLst>
          </p:cNvPr>
          <p:cNvSpPr>
            <a:spLocks noGrp="1"/>
          </p:cNvSpPr>
          <p:nvPr>
            <p:ph type="title"/>
          </p:nvPr>
        </p:nvSpPr>
        <p:spPr/>
        <p:txBody>
          <a:bodyPr/>
          <a:lstStyle/>
          <a:p>
            <a:pPr marL="685800" indent="-685800" algn="ctr">
              <a:buFont typeface="Wingdings" panose="05000000000000000000" pitchFamily="2" charset="2"/>
              <a:buChar char="v"/>
            </a:pPr>
            <a:r>
              <a:rPr lang="en-US" b="1" dirty="0">
                <a:latin typeface="+mn-lt"/>
              </a:rPr>
              <a:t>Over view</a:t>
            </a:r>
            <a:endParaRPr lang="en-IN" b="1" dirty="0">
              <a:latin typeface="+mn-lt"/>
            </a:endParaRPr>
          </a:p>
        </p:txBody>
      </p:sp>
      <p:sp>
        <p:nvSpPr>
          <p:cNvPr id="3" name="Content Placeholder 2">
            <a:extLst>
              <a:ext uri="{FF2B5EF4-FFF2-40B4-BE49-F238E27FC236}">
                <a16:creationId xmlns:a16="http://schemas.microsoft.com/office/drawing/2014/main" id="{B75A49CC-F163-837D-7A78-535CB866F490}"/>
              </a:ext>
            </a:extLst>
          </p:cNvPr>
          <p:cNvSpPr>
            <a:spLocks noGrp="1"/>
          </p:cNvSpPr>
          <p:nvPr>
            <p:ph idx="1"/>
          </p:nvPr>
        </p:nvSpPr>
        <p:spPr/>
        <p:txBody>
          <a:bodyPr>
            <a:normAutofit/>
          </a:bodyPr>
          <a:lstStyle/>
          <a:p>
            <a:r>
              <a:rPr lang="en-US" dirty="0"/>
              <a:t>   </a:t>
            </a:r>
          </a:p>
          <a:p>
            <a:r>
              <a:rPr lang="en-US" b="1" dirty="0"/>
              <a:t>*Analyzing bank data to enhance operational efficiency , detect fraud , and improve customer experience through predictive modeling , exploratory data analysis , and continuous monitoring for actionable insights and informed decision-making.</a:t>
            </a:r>
          </a:p>
          <a:p>
            <a:endParaRPr lang="en-US" b="1" dirty="0"/>
          </a:p>
          <a:p>
            <a:r>
              <a:rPr lang="en-IN" dirty="0"/>
              <a:t>*</a:t>
            </a:r>
            <a:r>
              <a:rPr lang="en-US" sz="1800" b="1" i="0" u="none" strike="noStrike" baseline="0" dirty="0">
                <a:solidFill>
                  <a:srgbClr val="242424"/>
                </a:solidFill>
                <a:latin typeface="Literata-Regular"/>
              </a:rPr>
              <a:t>This project covers several key performance indicators(KPI’s) such as year wise loan amount stats, grade and sub-grade wise , and customer </a:t>
            </a:r>
            <a:r>
              <a:rPr lang="en-US" sz="1800" b="1" i="0" u="none" strike="noStrike" baseline="0" dirty="0" err="1">
                <a:solidFill>
                  <a:srgbClr val="242424"/>
                </a:solidFill>
                <a:latin typeface="Literata-Regular"/>
              </a:rPr>
              <a:t>behaviour</a:t>
            </a:r>
            <a:endParaRPr lang="en-US" sz="1800" b="1" dirty="0">
              <a:solidFill>
                <a:srgbClr val="242424"/>
              </a:solidFill>
              <a:latin typeface="Literata-Regular"/>
            </a:endParaRPr>
          </a:p>
          <a:p>
            <a:r>
              <a:rPr lang="en-US" sz="1800" b="1" i="0" u="none" strike="noStrike" baseline="0" dirty="0">
                <a:solidFill>
                  <a:srgbClr val="242424"/>
                </a:solidFill>
                <a:latin typeface="Literata-Regular"/>
              </a:rPr>
              <a:t> </a:t>
            </a:r>
          </a:p>
          <a:p>
            <a:pPr algn="l"/>
            <a:r>
              <a:rPr lang="en-IN" sz="1600" b="1" dirty="0">
                <a:latin typeface="+mj-lt"/>
              </a:rPr>
              <a:t>*</a:t>
            </a:r>
            <a:r>
              <a:rPr lang="en-US" sz="1800" b="1" i="0" u="none" strike="noStrike" baseline="0" dirty="0">
                <a:solidFill>
                  <a:srgbClr val="242424"/>
                </a:solidFill>
                <a:latin typeface="Literata-Regular"/>
              </a:rPr>
              <a:t>The Analysis is based on two csv files and one excel file , which are cleaned and manipulated to extract</a:t>
            </a:r>
            <a:r>
              <a:rPr lang="en-IN" sz="1800" b="1" i="0" u="none" strike="noStrike" baseline="0" dirty="0">
                <a:solidFill>
                  <a:srgbClr val="242424"/>
                </a:solidFill>
                <a:latin typeface="Literata-Regular"/>
              </a:rPr>
              <a:t>valuable insights</a:t>
            </a:r>
            <a:endParaRPr lang="en-IN" sz="1600" b="1" dirty="0">
              <a:latin typeface="+mj-lt"/>
            </a:endParaRPr>
          </a:p>
          <a:p>
            <a:pPr algn="l"/>
            <a:endParaRPr lang="en-US" sz="1800" b="0" i="0" u="none" strike="noStrike" baseline="0" dirty="0">
              <a:solidFill>
                <a:srgbClr val="242424"/>
              </a:solidFill>
              <a:latin typeface="Literata-Regular"/>
            </a:endParaRPr>
          </a:p>
        </p:txBody>
      </p:sp>
    </p:spTree>
    <p:extLst>
      <p:ext uri="{BB962C8B-B14F-4D97-AF65-F5344CB8AC3E}">
        <p14:creationId xmlns:p14="http://schemas.microsoft.com/office/powerpoint/2010/main" val="1395740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1015-48BD-946B-5E14-41647A7458AC}"/>
              </a:ext>
            </a:extLst>
          </p:cNvPr>
          <p:cNvSpPr>
            <a:spLocks noGrp="1"/>
          </p:cNvSpPr>
          <p:nvPr>
            <p:ph type="title"/>
          </p:nvPr>
        </p:nvSpPr>
        <p:spPr>
          <a:xfrm>
            <a:off x="625847" y="331449"/>
            <a:ext cx="10396882" cy="1151965"/>
          </a:xfrm>
        </p:spPr>
        <p:txBody>
          <a:bodyPr/>
          <a:lstStyle/>
          <a:p>
            <a:pPr marL="685800" indent="-685800" algn="ctr">
              <a:buFont typeface="Wingdings" panose="05000000000000000000" pitchFamily="2" charset="2"/>
              <a:buChar char="v"/>
            </a:pPr>
            <a:r>
              <a:rPr lang="en-US" b="1" dirty="0">
                <a:latin typeface="Arial Rounded MT Bold" panose="020F0704030504030204" pitchFamily="34" charset="0"/>
              </a:rPr>
              <a:t>KPI’S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5DEA023-9C0F-7B07-D813-75A1CF8AEACA}"/>
              </a:ext>
            </a:extLst>
          </p:cNvPr>
          <p:cNvSpPr>
            <a:spLocks noGrp="1"/>
          </p:cNvSpPr>
          <p:nvPr>
            <p:ph sz="quarter" idx="13"/>
          </p:nvPr>
        </p:nvSpPr>
        <p:spPr>
          <a:xfrm>
            <a:off x="685800" y="2006826"/>
            <a:ext cx="10394707" cy="3367760"/>
          </a:xfrm>
        </p:spPr>
        <p:txBody>
          <a:bodyPr>
            <a:noAutofit/>
          </a:bodyPr>
          <a:lstStyle/>
          <a:p>
            <a:pPr marL="342900" indent="-342900">
              <a:lnSpc>
                <a:spcPct val="100000"/>
              </a:lnSpc>
              <a:buFont typeface="+mj-lt"/>
              <a:buAutoNum type="arabicPeriod"/>
            </a:pPr>
            <a:r>
              <a:rPr lang="en-IN" sz="1800" dirty="0">
                <a:latin typeface="+mj-lt"/>
              </a:rPr>
              <a:t>Year wise loan amount Stats</a:t>
            </a:r>
          </a:p>
          <a:p>
            <a:pPr marL="342900" indent="-342900">
              <a:lnSpc>
                <a:spcPct val="100000"/>
              </a:lnSpc>
              <a:buFont typeface="+mj-lt"/>
              <a:buAutoNum type="arabicPeriod"/>
            </a:pPr>
            <a:endParaRPr lang="en-IN" sz="1800" dirty="0">
              <a:latin typeface="+mj-lt"/>
            </a:endParaRPr>
          </a:p>
          <a:p>
            <a:pPr marL="342900" indent="-342900">
              <a:lnSpc>
                <a:spcPct val="100000"/>
              </a:lnSpc>
              <a:buFont typeface="+mj-lt"/>
              <a:buAutoNum type="arabicPeriod"/>
            </a:pPr>
            <a:r>
              <a:rPr lang="en-IN" sz="1800" dirty="0">
                <a:latin typeface="+mj-lt"/>
              </a:rPr>
              <a:t>Grade and sub grade wise Revol_Bal</a:t>
            </a:r>
          </a:p>
          <a:p>
            <a:pPr marL="342900" indent="-342900">
              <a:lnSpc>
                <a:spcPct val="100000"/>
              </a:lnSpc>
              <a:buFont typeface="+mj-lt"/>
              <a:buAutoNum type="arabicPeriod"/>
            </a:pPr>
            <a:endParaRPr lang="en-IN" sz="1800" dirty="0">
              <a:latin typeface="+mj-lt"/>
            </a:endParaRPr>
          </a:p>
          <a:p>
            <a:pPr marL="342900" indent="-342900">
              <a:lnSpc>
                <a:spcPct val="100000"/>
              </a:lnSpc>
              <a:buFont typeface="+mj-lt"/>
              <a:buAutoNum type="arabicPeriod"/>
            </a:pPr>
            <a:r>
              <a:rPr lang="en-IN" sz="1800" dirty="0">
                <a:latin typeface="+mj-lt"/>
              </a:rPr>
              <a:t>Total Payment for Verified Status Vs Total Payment for Non Verified Status</a:t>
            </a:r>
          </a:p>
          <a:p>
            <a:pPr marL="342900" indent="-342900">
              <a:lnSpc>
                <a:spcPct val="100000"/>
              </a:lnSpc>
              <a:buFont typeface="+mj-lt"/>
              <a:buAutoNum type="arabicPeriod"/>
            </a:pPr>
            <a:endParaRPr lang="en-IN" sz="1800" dirty="0">
              <a:latin typeface="+mj-lt"/>
            </a:endParaRPr>
          </a:p>
          <a:p>
            <a:pPr marL="342900" indent="-342900">
              <a:lnSpc>
                <a:spcPct val="100000"/>
              </a:lnSpc>
              <a:buFont typeface="+mj-lt"/>
              <a:buAutoNum type="arabicPeriod"/>
            </a:pPr>
            <a:r>
              <a:rPr lang="en-IN" sz="1800" dirty="0">
                <a:latin typeface="+mj-lt"/>
              </a:rPr>
              <a:t>State wise and last_credit_pull_d wise loan status</a:t>
            </a:r>
          </a:p>
          <a:p>
            <a:pPr marL="342900" indent="-342900">
              <a:lnSpc>
                <a:spcPct val="100000"/>
              </a:lnSpc>
              <a:buFont typeface="+mj-lt"/>
              <a:buAutoNum type="arabicPeriod"/>
            </a:pPr>
            <a:endParaRPr lang="en-IN" sz="1800" dirty="0">
              <a:latin typeface="+mj-lt"/>
            </a:endParaRPr>
          </a:p>
          <a:p>
            <a:pPr marL="342900" indent="-342900">
              <a:lnSpc>
                <a:spcPct val="100000"/>
              </a:lnSpc>
              <a:buFont typeface="+mj-lt"/>
              <a:buAutoNum type="arabicPeriod"/>
            </a:pPr>
            <a:r>
              <a:rPr lang="en-IN" sz="1800" dirty="0">
                <a:latin typeface="+mj-lt"/>
              </a:rPr>
              <a:t>Home ownership Vs last payment date stats</a:t>
            </a:r>
          </a:p>
          <a:p>
            <a:pPr marL="342900" indent="-342900">
              <a:lnSpc>
                <a:spcPct val="100000"/>
              </a:lnSpc>
              <a:buFont typeface="+mj-lt"/>
              <a:buAutoNum type="arabicPeriod"/>
            </a:pPr>
            <a:endParaRPr lang="en-IN" sz="1800" dirty="0">
              <a:latin typeface="+mj-lt"/>
            </a:endParaRPr>
          </a:p>
          <a:p>
            <a:pPr>
              <a:lnSpc>
                <a:spcPct val="100000"/>
              </a:lnSpc>
            </a:pPr>
            <a:endParaRPr lang="en-IN" sz="1800" dirty="0"/>
          </a:p>
        </p:txBody>
      </p:sp>
    </p:spTree>
    <p:extLst>
      <p:ext uri="{BB962C8B-B14F-4D97-AF65-F5344CB8AC3E}">
        <p14:creationId xmlns:p14="http://schemas.microsoft.com/office/powerpoint/2010/main" val="296549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1A97-8884-503B-BBC3-D3B8BE6A40F3}"/>
              </a:ext>
            </a:extLst>
          </p:cNvPr>
          <p:cNvSpPr>
            <a:spLocks noGrp="1"/>
          </p:cNvSpPr>
          <p:nvPr>
            <p:ph type="title"/>
          </p:nvPr>
        </p:nvSpPr>
        <p:spPr>
          <a:xfrm>
            <a:off x="545124" y="736702"/>
            <a:ext cx="7082553" cy="875963"/>
          </a:xfrm>
        </p:spPr>
        <p:txBody>
          <a:bodyPr>
            <a:normAutofit/>
          </a:bodyPr>
          <a:lstStyle/>
          <a:p>
            <a:pPr marL="571500" indent="-571500">
              <a:buFont typeface="Wingdings" panose="05000000000000000000" pitchFamily="2" charset="2"/>
              <a:buChar char="Ø"/>
            </a:pPr>
            <a:r>
              <a:rPr lang="en-IN" sz="3600" dirty="0"/>
              <a:t>Year wise Loan Amount</a:t>
            </a:r>
          </a:p>
        </p:txBody>
      </p:sp>
      <p:sp>
        <p:nvSpPr>
          <p:cNvPr id="3" name="Content Placeholder 2">
            <a:extLst>
              <a:ext uri="{FF2B5EF4-FFF2-40B4-BE49-F238E27FC236}">
                <a16:creationId xmlns:a16="http://schemas.microsoft.com/office/drawing/2014/main" id="{969D5593-7EB0-75C1-7BCA-04E9CBAD1F2A}"/>
              </a:ext>
            </a:extLst>
          </p:cNvPr>
          <p:cNvSpPr>
            <a:spLocks noGrp="1"/>
          </p:cNvSpPr>
          <p:nvPr>
            <p:ph sz="quarter" idx="13"/>
          </p:nvPr>
        </p:nvSpPr>
        <p:spPr>
          <a:xfrm>
            <a:off x="685800" y="1907458"/>
            <a:ext cx="6346179" cy="3467128"/>
          </a:xfrm>
        </p:spPr>
        <p:txBody>
          <a:bodyPr>
            <a:normAutofit/>
          </a:bodyPr>
          <a:lstStyle/>
          <a:p>
            <a:r>
              <a:rPr lang="en-IN" sz="1800" dirty="0"/>
              <a:t>Loan amount is gradually increasing from 2007 to 2011.</a:t>
            </a:r>
          </a:p>
          <a:p>
            <a:r>
              <a:rPr lang="en-IN" sz="1800" dirty="0"/>
              <a:t>Predicting the future for a drastic increase in sum of Loan amount.</a:t>
            </a:r>
          </a:p>
          <a:p>
            <a:r>
              <a:rPr lang="en-IN" sz="1800" dirty="0"/>
              <a:t>We observe a high increase of Loan amount between 2010 to 2011.</a:t>
            </a:r>
          </a:p>
          <a:p>
            <a:r>
              <a:rPr lang="en-IN" sz="1800" dirty="0"/>
              <a:t>Expecting to reach at least 500M by 2012 and by 2015 we can reach to 1 B.</a:t>
            </a:r>
          </a:p>
          <a:p>
            <a:endParaRPr lang="en-IN" sz="1800" dirty="0"/>
          </a:p>
        </p:txBody>
      </p:sp>
      <p:pic>
        <p:nvPicPr>
          <p:cNvPr id="7" name="Picture 6">
            <a:extLst>
              <a:ext uri="{FF2B5EF4-FFF2-40B4-BE49-F238E27FC236}">
                <a16:creationId xmlns:a16="http://schemas.microsoft.com/office/drawing/2014/main" id="{9312349B-77C1-A416-DEEB-485E735ABCEA}"/>
              </a:ext>
            </a:extLst>
          </p:cNvPr>
          <p:cNvPicPr>
            <a:picLocks noChangeAspect="1"/>
          </p:cNvPicPr>
          <p:nvPr/>
        </p:nvPicPr>
        <p:blipFill>
          <a:blip r:embed="rId2"/>
          <a:stretch>
            <a:fillRect/>
          </a:stretch>
        </p:blipFill>
        <p:spPr>
          <a:xfrm>
            <a:off x="7031979" y="1149233"/>
            <a:ext cx="4474220" cy="3812822"/>
          </a:xfrm>
          <a:prstGeom prst="rect">
            <a:avLst/>
          </a:prstGeom>
        </p:spPr>
      </p:pic>
    </p:spTree>
    <p:extLst>
      <p:ext uri="{BB962C8B-B14F-4D97-AF65-F5344CB8AC3E}">
        <p14:creationId xmlns:p14="http://schemas.microsoft.com/office/powerpoint/2010/main" val="3348772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5A6A-79A6-8CBC-2C76-90D477827C77}"/>
              </a:ext>
            </a:extLst>
          </p:cNvPr>
          <p:cNvSpPr>
            <a:spLocks noGrp="1"/>
          </p:cNvSpPr>
          <p:nvPr>
            <p:ph type="title"/>
          </p:nvPr>
        </p:nvSpPr>
        <p:spPr>
          <a:xfrm>
            <a:off x="685800" y="331450"/>
            <a:ext cx="10396882" cy="115196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571500" indent="-571500">
              <a:buFont typeface="Wingdings" panose="05000000000000000000" pitchFamily="2" charset="2"/>
              <a:buChar char="Ø"/>
            </a:pPr>
            <a:r>
              <a:rPr lang="en-IN" sz="3600" dirty="0"/>
              <a:t>Grade wise </a:t>
            </a:r>
            <a:r>
              <a:rPr lang="en-IN" sz="3600" dirty="0" err="1"/>
              <a:t>Revol_Bal</a:t>
            </a:r>
            <a:br>
              <a:rPr lang="en-IN" sz="3600" dirty="0"/>
            </a:br>
            <a:endParaRPr lang="en-IN" sz="3600" dirty="0"/>
          </a:p>
        </p:txBody>
      </p:sp>
      <p:sp>
        <p:nvSpPr>
          <p:cNvPr id="3" name="Content Placeholder 2">
            <a:extLst>
              <a:ext uri="{FF2B5EF4-FFF2-40B4-BE49-F238E27FC236}">
                <a16:creationId xmlns:a16="http://schemas.microsoft.com/office/drawing/2014/main" id="{B3A0CF8C-5F84-4E71-853C-1ADA365EEC37}"/>
              </a:ext>
            </a:extLst>
          </p:cNvPr>
          <p:cNvSpPr>
            <a:spLocks noGrp="1"/>
          </p:cNvSpPr>
          <p:nvPr>
            <p:ph sz="quarter" idx="13"/>
          </p:nvPr>
        </p:nvSpPr>
        <p:spPr>
          <a:xfrm>
            <a:off x="564420" y="1483415"/>
            <a:ext cx="5787828" cy="3137136"/>
          </a:xfrm>
        </p:spPr>
        <p:txBody>
          <a:bodyPr>
            <a:normAutofit/>
          </a:bodyPr>
          <a:lstStyle/>
          <a:p>
            <a:r>
              <a:rPr lang="en-IN" sz="1800" dirty="0"/>
              <a:t>Grade B has the highest Revol_Bal for all the Years from 2007 to 2011.</a:t>
            </a:r>
          </a:p>
          <a:p>
            <a:r>
              <a:rPr lang="en-IN" sz="1800" dirty="0"/>
              <a:t>Lowest is Grade C of 6M .</a:t>
            </a:r>
          </a:p>
          <a:p>
            <a:r>
              <a:rPr lang="en-IN" sz="1800" dirty="0"/>
              <a:t>Each Grade is divided into 5 Sub Grades and each has different Revol_Bal for different Years.</a:t>
            </a:r>
          </a:p>
          <a:p>
            <a:r>
              <a:rPr lang="en-IN" sz="1800" dirty="0"/>
              <a:t>Average among this would be Grade D.</a:t>
            </a:r>
          </a:p>
        </p:txBody>
      </p:sp>
      <p:pic>
        <p:nvPicPr>
          <p:cNvPr id="5" name="Picture 4">
            <a:extLst>
              <a:ext uri="{FF2B5EF4-FFF2-40B4-BE49-F238E27FC236}">
                <a16:creationId xmlns:a16="http://schemas.microsoft.com/office/drawing/2014/main" id="{1A9C7298-F7FE-511C-8304-7780B614B36C}"/>
              </a:ext>
            </a:extLst>
          </p:cNvPr>
          <p:cNvPicPr>
            <a:picLocks noChangeAspect="1"/>
          </p:cNvPicPr>
          <p:nvPr/>
        </p:nvPicPr>
        <p:blipFill>
          <a:blip r:embed="rId2"/>
          <a:stretch>
            <a:fillRect/>
          </a:stretch>
        </p:blipFill>
        <p:spPr>
          <a:xfrm>
            <a:off x="6352248" y="907432"/>
            <a:ext cx="4919282" cy="3949903"/>
          </a:xfrm>
          <a:prstGeom prst="rect">
            <a:avLst/>
          </a:prstGeom>
        </p:spPr>
      </p:pic>
    </p:spTree>
    <p:extLst>
      <p:ext uri="{BB962C8B-B14F-4D97-AF65-F5344CB8AC3E}">
        <p14:creationId xmlns:p14="http://schemas.microsoft.com/office/powerpoint/2010/main" val="40368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5A6A-79A6-8CBC-2C76-90D477827C77}"/>
              </a:ext>
            </a:extLst>
          </p:cNvPr>
          <p:cNvSpPr>
            <a:spLocks noGrp="1"/>
          </p:cNvSpPr>
          <p:nvPr>
            <p:ph type="title"/>
          </p:nvPr>
        </p:nvSpPr>
        <p:spPr>
          <a:xfrm>
            <a:off x="685800" y="331450"/>
            <a:ext cx="10396882" cy="1151965"/>
          </a:xfrm>
        </p:spPr>
        <p:txBody>
          <a:bodyPr>
            <a:normAutofit/>
          </a:bodyPr>
          <a:lstStyle/>
          <a:p>
            <a:pPr marL="571500" indent="-571500">
              <a:buFont typeface="Wingdings" panose="05000000000000000000" pitchFamily="2" charset="2"/>
              <a:buChar char="Ø"/>
            </a:pPr>
            <a:r>
              <a:rPr lang="en-IN" sz="3600" dirty="0"/>
              <a:t>SUB GRADE wise Revol_Bal</a:t>
            </a:r>
          </a:p>
        </p:txBody>
      </p:sp>
      <p:sp>
        <p:nvSpPr>
          <p:cNvPr id="3" name="Content Placeholder 2">
            <a:extLst>
              <a:ext uri="{FF2B5EF4-FFF2-40B4-BE49-F238E27FC236}">
                <a16:creationId xmlns:a16="http://schemas.microsoft.com/office/drawing/2014/main" id="{B3A0CF8C-5F84-4E71-853C-1ADA365EEC37}"/>
              </a:ext>
            </a:extLst>
          </p:cNvPr>
          <p:cNvSpPr>
            <a:spLocks noGrp="1"/>
          </p:cNvSpPr>
          <p:nvPr>
            <p:ph sz="quarter" idx="13"/>
          </p:nvPr>
        </p:nvSpPr>
        <p:spPr>
          <a:xfrm>
            <a:off x="685800" y="1691148"/>
            <a:ext cx="5787828" cy="3626242"/>
          </a:xfrm>
        </p:spPr>
        <p:txBody>
          <a:bodyPr>
            <a:normAutofit/>
          </a:bodyPr>
          <a:lstStyle/>
          <a:p>
            <a:r>
              <a:rPr lang="en-IN" sz="1600" dirty="0"/>
              <a:t>B3 Sub grade as the highest Revol_Bal when compared to all other sub grades.</a:t>
            </a:r>
          </a:p>
          <a:p>
            <a:r>
              <a:rPr lang="en-IN" sz="1600" dirty="0"/>
              <a:t>G5 has the lowest Revol_Bal.</a:t>
            </a:r>
          </a:p>
          <a:p>
            <a:r>
              <a:rPr lang="en-IN" sz="1600" dirty="0"/>
              <a:t>Average among these would be Grade D.</a:t>
            </a:r>
          </a:p>
          <a:p>
            <a:r>
              <a:rPr lang="en-IN" sz="1600" dirty="0"/>
              <a:t>The sum of Revol_Bal is fluctuating between high to low for all the Grades.</a:t>
            </a:r>
          </a:p>
          <a:p>
            <a:r>
              <a:rPr lang="en-IN" sz="1600" dirty="0"/>
              <a:t>Predicting to have high Revol_Bal for Grade B in future And A might beat B in future.</a:t>
            </a:r>
          </a:p>
          <a:p>
            <a:r>
              <a:rPr lang="en-IN" sz="1600" dirty="0"/>
              <a:t>When Compared to all the year 2011 has a highest profit.</a:t>
            </a:r>
          </a:p>
        </p:txBody>
      </p:sp>
      <p:pic>
        <p:nvPicPr>
          <p:cNvPr id="6" name="Picture 5">
            <a:extLst>
              <a:ext uri="{FF2B5EF4-FFF2-40B4-BE49-F238E27FC236}">
                <a16:creationId xmlns:a16="http://schemas.microsoft.com/office/drawing/2014/main" id="{830A03F3-038F-C523-DA54-55BA0A00ED05}"/>
              </a:ext>
            </a:extLst>
          </p:cNvPr>
          <p:cNvPicPr>
            <a:picLocks noChangeAspect="1"/>
          </p:cNvPicPr>
          <p:nvPr/>
        </p:nvPicPr>
        <p:blipFill>
          <a:blip r:embed="rId2"/>
          <a:stretch>
            <a:fillRect/>
          </a:stretch>
        </p:blipFill>
        <p:spPr>
          <a:xfrm>
            <a:off x="6416984" y="1119824"/>
            <a:ext cx="5481192" cy="4197566"/>
          </a:xfrm>
          <a:prstGeom prst="rect">
            <a:avLst/>
          </a:prstGeom>
        </p:spPr>
      </p:pic>
    </p:spTree>
    <p:extLst>
      <p:ext uri="{BB962C8B-B14F-4D97-AF65-F5344CB8AC3E}">
        <p14:creationId xmlns:p14="http://schemas.microsoft.com/office/powerpoint/2010/main" val="237980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5A6A-79A6-8CBC-2C76-90D477827C77}"/>
              </a:ext>
            </a:extLst>
          </p:cNvPr>
          <p:cNvSpPr>
            <a:spLocks noGrp="1"/>
          </p:cNvSpPr>
          <p:nvPr>
            <p:ph type="title"/>
          </p:nvPr>
        </p:nvSpPr>
        <p:spPr>
          <a:xfrm>
            <a:off x="685800" y="331450"/>
            <a:ext cx="10396882" cy="1151965"/>
          </a:xfrm>
        </p:spPr>
        <p:txBody>
          <a:bodyPr>
            <a:normAutofit/>
          </a:bodyPr>
          <a:lstStyle/>
          <a:p>
            <a:pPr marL="571500" indent="-571500">
              <a:buFont typeface="Wingdings" panose="05000000000000000000" pitchFamily="2" charset="2"/>
              <a:buChar char="Ø"/>
            </a:pPr>
            <a:r>
              <a:rPr lang="en-IN" sz="3600" dirty="0"/>
              <a:t>GRADE &amp; Sub grade wise Revol_Bal</a:t>
            </a:r>
          </a:p>
        </p:txBody>
      </p:sp>
      <p:sp>
        <p:nvSpPr>
          <p:cNvPr id="3" name="Content Placeholder 2">
            <a:extLst>
              <a:ext uri="{FF2B5EF4-FFF2-40B4-BE49-F238E27FC236}">
                <a16:creationId xmlns:a16="http://schemas.microsoft.com/office/drawing/2014/main" id="{B3A0CF8C-5F84-4E71-853C-1ADA365EEC37}"/>
              </a:ext>
            </a:extLst>
          </p:cNvPr>
          <p:cNvSpPr>
            <a:spLocks noGrp="1"/>
          </p:cNvSpPr>
          <p:nvPr>
            <p:ph sz="quarter" idx="13"/>
          </p:nvPr>
        </p:nvSpPr>
        <p:spPr>
          <a:xfrm>
            <a:off x="685800" y="2025445"/>
            <a:ext cx="5331978" cy="3274838"/>
          </a:xfrm>
        </p:spPr>
        <p:txBody>
          <a:bodyPr>
            <a:normAutofit/>
          </a:bodyPr>
          <a:lstStyle/>
          <a:p>
            <a:r>
              <a:rPr lang="en-IN" dirty="0"/>
              <a:t>Grade B and Sub Grade B3 is having the highest Revol_Bal.</a:t>
            </a:r>
          </a:p>
          <a:p>
            <a:r>
              <a:rPr lang="en-IN" dirty="0"/>
              <a:t>G3 and G5 is having low of less than a Million for all the Years.</a:t>
            </a:r>
          </a:p>
          <a:p>
            <a:r>
              <a:rPr lang="en-IN" dirty="0"/>
              <a:t>We can expect Grade a and B to gain profit in the Future.</a:t>
            </a:r>
          </a:p>
          <a:p>
            <a:pPr marL="0" indent="0">
              <a:buNone/>
            </a:pPr>
            <a:endParaRPr lang="en-IN" dirty="0"/>
          </a:p>
        </p:txBody>
      </p:sp>
      <p:pic>
        <p:nvPicPr>
          <p:cNvPr id="6" name="Picture 5">
            <a:extLst>
              <a:ext uri="{FF2B5EF4-FFF2-40B4-BE49-F238E27FC236}">
                <a16:creationId xmlns:a16="http://schemas.microsoft.com/office/drawing/2014/main" id="{830A03F3-038F-C523-DA54-55BA0A00ED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68047" y="1940870"/>
            <a:ext cx="5723953" cy="3684211"/>
          </a:xfrm>
          <a:prstGeom prst="rect">
            <a:avLst/>
          </a:prstGeom>
        </p:spPr>
      </p:pic>
    </p:spTree>
    <p:extLst>
      <p:ext uri="{BB962C8B-B14F-4D97-AF65-F5344CB8AC3E}">
        <p14:creationId xmlns:p14="http://schemas.microsoft.com/office/powerpoint/2010/main" val="34645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2E21-D32B-A3C0-F198-1DDADBEF6F7E}"/>
              </a:ext>
            </a:extLst>
          </p:cNvPr>
          <p:cNvSpPr>
            <a:spLocks noGrp="1"/>
          </p:cNvSpPr>
          <p:nvPr>
            <p:ph type="title"/>
          </p:nvPr>
        </p:nvSpPr>
        <p:spPr>
          <a:xfrm>
            <a:off x="685800" y="294968"/>
            <a:ext cx="10041193" cy="1768428"/>
          </a:xfrm>
        </p:spPr>
        <p:txBody>
          <a:bodyPr>
            <a:normAutofit fontScale="90000"/>
          </a:bodyPr>
          <a:lstStyle/>
          <a:p>
            <a:pPr marL="685800" indent="-685800" algn="ctr">
              <a:buFont typeface="Wingdings" panose="05000000000000000000" pitchFamily="2" charset="2"/>
              <a:buChar char="Ø"/>
            </a:pPr>
            <a:br>
              <a:rPr lang="en-IN" dirty="0">
                <a:latin typeface="+mj-lt"/>
              </a:rPr>
            </a:br>
            <a:br>
              <a:rPr lang="en-IN" dirty="0">
                <a:latin typeface="+mj-lt"/>
              </a:rPr>
            </a:br>
            <a:br>
              <a:rPr lang="en-IN" dirty="0">
                <a:latin typeface="+mj-lt"/>
              </a:rPr>
            </a:br>
            <a:r>
              <a:rPr lang="en-IN" sz="4000" b="1" dirty="0">
                <a:latin typeface="+mj-lt"/>
              </a:rPr>
              <a:t>Total Payment for Verified Status Vs Total Payment for Non Verified Status</a:t>
            </a:r>
            <a:br>
              <a:rPr lang="en-IN" dirty="0">
                <a:latin typeface="+mj-lt"/>
              </a:rPr>
            </a:br>
            <a:endParaRPr lang="en-IN" dirty="0"/>
          </a:p>
        </p:txBody>
      </p:sp>
      <p:sp>
        <p:nvSpPr>
          <p:cNvPr id="7" name="Content Placeholder 6">
            <a:extLst>
              <a:ext uri="{FF2B5EF4-FFF2-40B4-BE49-F238E27FC236}">
                <a16:creationId xmlns:a16="http://schemas.microsoft.com/office/drawing/2014/main" id="{48A2D8F7-92EB-7CC1-1649-FA9F1E6E0B85}"/>
              </a:ext>
            </a:extLst>
          </p:cNvPr>
          <p:cNvSpPr>
            <a:spLocks noGrp="1"/>
          </p:cNvSpPr>
          <p:nvPr>
            <p:ph sz="quarter" idx="13"/>
          </p:nvPr>
        </p:nvSpPr>
        <p:spPr>
          <a:xfrm>
            <a:off x="1187246" y="2210880"/>
            <a:ext cx="5252884" cy="3311189"/>
          </a:xfrm>
        </p:spPr>
        <p:txBody>
          <a:bodyPr>
            <a:normAutofit/>
          </a:bodyPr>
          <a:lstStyle/>
          <a:p>
            <a:r>
              <a:rPr lang="en-US" dirty="0"/>
              <a:t>* This </a:t>
            </a:r>
            <a:r>
              <a:rPr lang="en-US" dirty="0" err="1"/>
              <a:t>kpi</a:t>
            </a:r>
            <a:r>
              <a:rPr lang="en-US" dirty="0"/>
              <a:t> shows the difference between total      payment for verified and non-verified status</a:t>
            </a:r>
          </a:p>
          <a:p>
            <a:r>
              <a:rPr lang="en-US" dirty="0"/>
              <a:t>*Here we find out the relation between loan amount taken by customers and issue date  , To show verified customers contribution for total payments.</a:t>
            </a:r>
          </a:p>
          <a:p>
            <a:r>
              <a:rPr lang="en-US" dirty="0"/>
              <a:t>*The analysis reveals that verified status is more than non verified status.</a:t>
            </a:r>
          </a:p>
          <a:p>
            <a:pPr marL="0" indent="0">
              <a:buNone/>
            </a:pPr>
            <a:r>
              <a:rPr lang="en-US" dirty="0"/>
              <a:t>                               </a:t>
            </a:r>
            <a:endParaRPr lang="en-IN" dirty="0"/>
          </a:p>
        </p:txBody>
      </p:sp>
      <p:pic>
        <p:nvPicPr>
          <p:cNvPr id="9" name="Picture 8">
            <a:extLst>
              <a:ext uri="{FF2B5EF4-FFF2-40B4-BE49-F238E27FC236}">
                <a16:creationId xmlns:a16="http://schemas.microsoft.com/office/drawing/2014/main" id="{F7C2F9BB-9F3C-145F-0EEC-40C37B114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1677" y="2063396"/>
            <a:ext cx="4443151" cy="3747469"/>
          </a:xfrm>
          <a:prstGeom prst="rect">
            <a:avLst/>
          </a:prstGeom>
        </p:spPr>
      </p:pic>
    </p:spTree>
    <p:extLst>
      <p:ext uri="{BB962C8B-B14F-4D97-AF65-F5344CB8AC3E}">
        <p14:creationId xmlns:p14="http://schemas.microsoft.com/office/powerpoint/2010/main" val="3894079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926C-E585-9BD3-3F29-351E71CFA1FF}"/>
              </a:ext>
            </a:extLst>
          </p:cNvPr>
          <p:cNvSpPr>
            <a:spLocks noGrp="1"/>
          </p:cNvSpPr>
          <p:nvPr>
            <p:ph type="title"/>
          </p:nvPr>
        </p:nvSpPr>
        <p:spPr>
          <a:xfrm>
            <a:off x="685800" y="0"/>
            <a:ext cx="10058400" cy="2061825"/>
          </a:xfrm>
        </p:spPr>
        <p:txBody>
          <a:bodyPr>
            <a:normAutofit/>
          </a:bodyPr>
          <a:lstStyle/>
          <a:p>
            <a:pPr marL="685800" indent="-685800" algn="ctr">
              <a:buFont typeface="Wingdings" panose="05000000000000000000" pitchFamily="2" charset="2"/>
              <a:buChar char="Ø"/>
            </a:pPr>
            <a:r>
              <a:rPr lang="en-IN" b="1" dirty="0">
                <a:latin typeface="+mj-lt"/>
              </a:rPr>
              <a:t>State wise and </a:t>
            </a:r>
            <a:r>
              <a:rPr lang="en-IN" b="1" dirty="0" err="1">
                <a:latin typeface="+mj-lt"/>
              </a:rPr>
              <a:t>last_credit_pull_d</a:t>
            </a:r>
            <a:r>
              <a:rPr lang="en-IN" b="1" dirty="0">
                <a:latin typeface="+mj-lt"/>
              </a:rPr>
              <a:t> wise loan status</a:t>
            </a:r>
            <a:br>
              <a:rPr lang="en-IN" dirty="0">
                <a:latin typeface="+mj-lt"/>
              </a:rPr>
            </a:br>
            <a:endParaRPr lang="en-IN" dirty="0"/>
          </a:p>
        </p:txBody>
      </p:sp>
      <p:sp>
        <p:nvSpPr>
          <p:cNvPr id="3" name="Content Placeholder 2">
            <a:extLst>
              <a:ext uri="{FF2B5EF4-FFF2-40B4-BE49-F238E27FC236}">
                <a16:creationId xmlns:a16="http://schemas.microsoft.com/office/drawing/2014/main" id="{0132B46F-DFCD-9260-FB9F-3476136901D3}"/>
              </a:ext>
            </a:extLst>
          </p:cNvPr>
          <p:cNvSpPr>
            <a:spLocks noGrp="1"/>
          </p:cNvSpPr>
          <p:nvPr>
            <p:ph sz="quarter" idx="13"/>
          </p:nvPr>
        </p:nvSpPr>
        <p:spPr>
          <a:xfrm>
            <a:off x="685801" y="2063396"/>
            <a:ext cx="5410200" cy="3311189"/>
          </a:xfrm>
        </p:spPr>
        <p:txBody>
          <a:bodyPr>
            <a:normAutofit/>
          </a:bodyPr>
          <a:lstStyle/>
          <a:p>
            <a:endParaRPr lang="en-US" dirty="0"/>
          </a:p>
          <a:p>
            <a:r>
              <a:rPr lang="en-US" dirty="0"/>
              <a:t>*Fully paid had the highest total count of loan _ status at 32,950,followed by charged off at 5627 and current at 1140</a:t>
            </a:r>
          </a:p>
          <a:p>
            <a:r>
              <a:rPr lang="en-US" dirty="0"/>
              <a:t>*</a:t>
            </a:r>
            <a:r>
              <a:rPr lang="en-US" b="0" i="0" dirty="0">
                <a:solidFill>
                  <a:schemeClr val="accent1">
                    <a:lumMod val="50000"/>
                  </a:schemeClr>
                </a:solidFill>
                <a:effectLst/>
                <a:latin typeface="Söhne"/>
              </a:rPr>
              <a:t>Reveals regional variations in loan performance and delinquency rates.</a:t>
            </a:r>
          </a:p>
          <a:p>
            <a:r>
              <a:rPr lang="en-US" b="0" i="0" dirty="0">
                <a:solidFill>
                  <a:schemeClr val="accent1">
                    <a:lumMod val="50000"/>
                  </a:schemeClr>
                </a:solidFill>
                <a:effectLst/>
                <a:latin typeface="Söhne"/>
              </a:rPr>
              <a:t>*Guides risk assessment and portfolio management strategies based on geographic factors.</a:t>
            </a:r>
          </a:p>
          <a:p>
            <a:endParaRPr lang="en-IN" dirty="0"/>
          </a:p>
        </p:txBody>
      </p:sp>
      <p:pic>
        <p:nvPicPr>
          <p:cNvPr id="5" name="Picture 4">
            <a:extLst>
              <a:ext uri="{FF2B5EF4-FFF2-40B4-BE49-F238E27FC236}">
                <a16:creationId xmlns:a16="http://schemas.microsoft.com/office/drawing/2014/main" id="{47EF0EE4-76F7-CBFC-EE14-7AFE3C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451" y="2163096"/>
            <a:ext cx="5410201" cy="3559279"/>
          </a:xfrm>
          <a:prstGeom prst="rect">
            <a:avLst/>
          </a:prstGeom>
        </p:spPr>
      </p:pic>
    </p:spTree>
    <p:extLst>
      <p:ext uri="{BB962C8B-B14F-4D97-AF65-F5344CB8AC3E}">
        <p14:creationId xmlns:p14="http://schemas.microsoft.com/office/powerpoint/2010/main" val="20198766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175</TotalTime>
  <Words>654</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Algerian</vt:lpstr>
      <vt:lpstr>Arial Black</vt:lpstr>
      <vt:lpstr>Arial Rounded MT Bold</vt:lpstr>
      <vt:lpstr>Bahnschrift Light</vt:lpstr>
      <vt:lpstr>Calibri</vt:lpstr>
      <vt:lpstr>Calibri Light</vt:lpstr>
      <vt:lpstr>Literata-Regular</vt:lpstr>
      <vt:lpstr>Söhne</vt:lpstr>
      <vt:lpstr>Times New Roman</vt:lpstr>
      <vt:lpstr>Wingdings</vt:lpstr>
      <vt:lpstr>Retrospect</vt:lpstr>
      <vt:lpstr>BANK LOAN ANALYSIS</vt:lpstr>
      <vt:lpstr>Over view</vt:lpstr>
      <vt:lpstr>KPI’S</vt:lpstr>
      <vt:lpstr>Year wise Loan Amount</vt:lpstr>
      <vt:lpstr>Grade wise Revol_Bal </vt:lpstr>
      <vt:lpstr>SUB GRADE wise Revol_Bal</vt:lpstr>
      <vt:lpstr>GRADE &amp; Sub grade wise Revol_Bal</vt:lpstr>
      <vt:lpstr>   Total Payment for Verified Status Vs Total Payment for Non Verified Status </vt:lpstr>
      <vt:lpstr>State wise and last_credit_pull_d wise loan status </vt:lpstr>
      <vt:lpstr>Home ownership Vs last payment date stats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ANALYSIS</dc:title>
  <dc:creator>Deepika D</dc:creator>
  <cp:lastModifiedBy>shreyas shreyas</cp:lastModifiedBy>
  <cp:revision>4</cp:revision>
  <dcterms:created xsi:type="dcterms:W3CDTF">2024-04-23T15:37:08Z</dcterms:created>
  <dcterms:modified xsi:type="dcterms:W3CDTF">2024-04-26T11:59:42Z</dcterms:modified>
</cp:coreProperties>
</file>