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392" r:id="rId6"/>
    <p:sldId id="393" r:id="rId7"/>
    <p:sldId id="389" r:id="rId8"/>
    <p:sldId id="384" r:id="rId9"/>
    <p:sldId id="317" r:id="rId10"/>
    <p:sldId id="395" r:id="rId11"/>
    <p:sldId id="397" r:id="rId12"/>
    <p:sldId id="277" r:id="rId13"/>
    <p:sldId id="400" r:id="rId14"/>
    <p:sldId id="278" r:id="rId15"/>
    <p:sldId id="279" r:id="rId16"/>
    <p:sldId id="398" r:id="rId17"/>
    <p:sldId id="403" r:id="rId18"/>
    <p:sldId id="404" r:id="rId19"/>
    <p:sldId id="272" r:id="rId20"/>
    <p:sldId id="3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C14BDAC-1F5B-4DCF-A139-052D25EC337B}">
          <p14:sldIdLst>
            <p14:sldId id="257"/>
            <p14:sldId id="392"/>
            <p14:sldId id="393"/>
            <p14:sldId id="389"/>
            <p14:sldId id="384"/>
            <p14:sldId id="317"/>
            <p14:sldId id="395"/>
            <p14:sldId id="397"/>
            <p14:sldId id="277"/>
            <p14:sldId id="400"/>
            <p14:sldId id="278"/>
            <p14:sldId id="279"/>
            <p14:sldId id="398"/>
            <p14:sldId id="403"/>
            <p14:sldId id="404"/>
            <p14:sldId id="272"/>
            <p14:sldId id="321"/>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EPIKA" initials="D" lastIdx="1" clrIdx="0">
    <p:extLst>
      <p:ext uri="{19B8F6BF-5375-455C-9EA6-DF929625EA0E}">
        <p15:presenceInfo xmlns:p15="http://schemas.microsoft.com/office/powerpoint/2012/main" userId="DEEPI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8DA"/>
    <a:srgbClr val="37335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1" d="100"/>
          <a:sy n="81" d="100"/>
        </p:scale>
        <p:origin x="754" y="67"/>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6/23/2023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2560870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292590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16</a:t>
            </a:fld>
            <a:endParaRPr lang="en-US"/>
          </a:p>
        </p:txBody>
      </p:sp>
    </p:spTree>
    <p:extLst>
      <p:ext uri="{BB962C8B-B14F-4D97-AF65-F5344CB8AC3E}">
        <p14:creationId xmlns:p14="http://schemas.microsoft.com/office/powerpoint/2010/main" val="439644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395926"/>
            <a:ext cx="3565524" cy="4904737"/>
          </a:xfrm>
        </p:spPr>
        <p:txBody>
          <a:bodyPr anchor="b" anchorCtr="0">
            <a:normAutofit/>
          </a:bodyPr>
          <a:lstStyle/>
          <a:p>
            <a:r>
              <a:rPr lang="en-US" dirty="0"/>
              <a:t>Telecom Customers Churn Prediction</a:t>
            </a:r>
            <a:br>
              <a:rPr lang="en-US" dirty="0"/>
            </a:b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87CF6F2-52C3-33FC-C321-C9238239867D}"/>
              </a:ext>
            </a:extLst>
          </p:cNvPr>
          <p:cNvSpPr>
            <a:spLocks noGrp="1"/>
          </p:cNvSpPr>
          <p:nvPr>
            <p:ph type="pic" sz="quarter" idx="13"/>
          </p:nvPr>
        </p:nvSpPr>
        <p:spPr>
          <a:xfrm>
            <a:off x="0" y="0"/>
            <a:ext cx="12192000" cy="6705600"/>
          </a:xfrm>
        </p:spPr>
      </p:sp>
      <p:sp>
        <p:nvSpPr>
          <p:cNvPr id="3" name="Subtitle 2">
            <a:extLst>
              <a:ext uri="{FF2B5EF4-FFF2-40B4-BE49-F238E27FC236}">
                <a16:creationId xmlns:a16="http://schemas.microsoft.com/office/drawing/2014/main" id="{3B215200-2A86-79DC-3D26-DF3393620B4F}"/>
              </a:ext>
            </a:extLst>
          </p:cNvPr>
          <p:cNvSpPr>
            <a:spLocks noGrp="1"/>
          </p:cNvSpPr>
          <p:nvPr>
            <p:ph type="subTitle" idx="1"/>
          </p:nvPr>
        </p:nvSpPr>
        <p:spPr>
          <a:xfrm>
            <a:off x="0" y="990601"/>
            <a:ext cx="11887200" cy="5867400"/>
          </a:xfrm>
        </p:spPr>
        <p:txBody>
          <a:bodyPr/>
          <a:lstStyle/>
          <a:p>
            <a:endParaRPr lang="en-IN" dirty="0"/>
          </a:p>
        </p:txBody>
      </p:sp>
      <p:sp>
        <p:nvSpPr>
          <p:cNvPr id="4" name="Title 3">
            <a:extLst>
              <a:ext uri="{FF2B5EF4-FFF2-40B4-BE49-F238E27FC236}">
                <a16:creationId xmlns:a16="http://schemas.microsoft.com/office/drawing/2014/main" id="{96D85F06-5C51-613E-4DEF-C62B6C9293C7}"/>
              </a:ext>
            </a:extLst>
          </p:cNvPr>
          <p:cNvSpPr>
            <a:spLocks noGrp="1"/>
          </p:cNvSpPr>
          <p:nvPr>
            <p:ph type="ctrTitle"/>
          </p:nvPr>
        </p:nvSpPr>
        <p:spPr>
          <a:xfrm>
            <a:off x="0" y="1"/>
            <a:ext cx="8953500" cy="895350"/>
          </a:xfrm>
        </p:spPr>
        <p:txBody>
          <a:bodyPr/>
          <a:lstStyle/>
          <a:p>
            <a:r>
              <a:rPr lang="en-IN" sz="4400" dirty="0"/>
              <a:t>                        Data Visualization</a:t>
            </a:r>
          </a:p>
        </p:txBody>
      </p:sp>
      <p:pic>
        <p:nvPicPr>
          <p:cNvPr id="6" name="Picture 5">
            <a:extLst>
              <a:ext uri="{FF2B5EF4-FFF2-40B4-BE49-F238E27FC236}">
                <a16:creationId xmlns:a16="http://schemas.microsoft.com/office/drawing/2014/main" id="{8628E9CA-110B-2CA1-6A78-17525D4AEF32}"/>
              </a:ext>
            </a:extLst>
          </p:cNvPr>
          <p:cNvPicPr>
            <a:picLocks noChangeAspect="1"/>
          </p:cNvPicPr>
          <p:nvPr/>
        </p:nvPicPr>
        <p:blipFill>
          <a:blip r:embed="rId2"/>
          <a:stretch>
            <a:fillRect/>
          </a:stretch>
        </p:blipFill>
        <p:spPr>
          <a:xfrm>
            <a:off x="209549" y="1057275"/>
            <a:ext cx="11401425" cy="5507626"/>
          </a:xfrm>
          <a:prstGeom prst="rect">
            <a:avLst/>
          </a:prstGeom>
        </p:spPr>
      </p:pic>
    </p:spTree>
    <p:extLst>
      <p:ext uri="{BB962C8B-B14F-4D97-AF65-F5344CB8AC3E}">
        <p14:creationId xmlns:p14="http://schemas.microsoft.com/office/powerpoint/2010/main" val="1066372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3008575" y="90185"/>
            <a:ext cx="8632562" cy="757540"/>
          </a:xfrm>
        </p:spPr>
        <p:txBody>
          <a:bodyPr/>
          <a:lstStyle/>
          <a:p>
            <a:r>
              <a:rPr lang="en-US" dirty="0"/>
              <a:t>Feature Engineering</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6" name="Content Placeholder 5">
            <a:extLst>
              <a:ext uri="{FF2B5EF4-FFF2-40B4-BE49-F238E27FC236}">
                <a16:creationId xmlns:a16="http://schemas.microsoft.com/office/drawing/2014/main" id="{83EFC1ED-BADF-6571-42D8-D2FF6A5EDC25}"/>
              </a:ext>
            </a:extLst>
          </p:cNvPr>
          <p:cNvPicPr>
            <a:picLocks noGrp="1" noChangeAspect="1"/>
          </p:cNvPicPr>
          <p:nvPr>
            <p:ph idx="1"/>
          </p:nvPr>
        </p:nvPicPr>
        <p:blipFill>
          <a:blip r:embed="rId2"/>
          <a:stretch>
            <a:fillRect/>
          </a:stretch>
        </p:blipFill>
        <p:spPr>
          <a:xfrm>
            <a:off x="116048" y="847725"/>
            <a:ext cx="6486203" cy="5330825"/>
          </a:xfrm>
        </p:spPr>
      </p:pic>
      <p:sp>
        <p:nvSpPr>
          <p:cNvPr id="7" name="Title 1">
            <a:extLst>
              <a:ext uri="{FF2B5EF4-FFF2-40B4-BE49-F238E27FC236}">
                <a16:creationId xmlns:a16="http://schemas.microsoft.com/office/drawing/2014/main" id="{F1012D31-8744-487E-171B-92DB3FB68F1E}"/>
              </a:ext>
            </a:extLst>
          </p:cNvPr>
          <p:cNvSpPr txBox="1">
            <a:spLocks/>
          </p:cNvSpPr>
          <p:nvPr/>
        </p:nvSpPr>
        <p:spPr>
          <a:xfrm>
            <a:off x="7172324" y="942974"/>
            <a:ext cx="4903627" cy="2628901"/>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marL="457200" indent="-457200">
              <a:buFont typeface="Wingdings" panose="05000000000000000000" pitchFamily="2" charset="2"/>
              <a:buChar char="Ø"/>
            </a:pPr>
            <a:r>
              <a:rPr lang="en-IN" sz="2800" dirty="0"/>
              <a:t>Based on correlation matrix after the EDA done vif, rfe, etc. Some of the input features were dropped.</a:t>
            </a:r>
          </a:p>
        </p:txBody>
      </p:sp>
    </p:spTree>
    <p:extLst>
      <p:ext uri="{BB962C8B-B14F-4D97-AF65-F5344CB8AC3E}">
        <p14:creationId xmlns:p14="http://schemas.microsoft.com/office/powerpoint/2010/main" val="249694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104775"/>
            <a:ext cx="7250111" cy="626421"/>
          </a:xfrm>
        </p:spPr>
        <p:txBody>
          <a:bodyPr>
            <a:noAutofit/>
          </a:bodyPr>
          <a:lstStyle/>
          <a:p>
            <a:r>
              <a:rPr lang="en-US" dirty="0"/>
              <a:t>Model Building Algorithms</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200026" y="789984"/>
            <a:ext cx="6638924" cy="6068016"/>
          </a:xfrm>
        </p:spPr>
        <p:txBody>
          <a:bodyPr/>
          <a:lstStyle/>
          <a:p>
            <a:pPr marL="342900" indent="-342900">
              <a:buFont typeface="Wingdings" panose="05000000000000000000" pitchFamily="2" charset="2"/>
              <a:buChar char="Ø"/>
            </a:pPr>
            <a:r>
              <a:rPr lang="en-US" dirty="0"/>
              <a:t>Logistic Regression</a:t>
            </a:r>
          </a:p>
          <a:p>
            <a:pPr marL="342900" indent="-342900">
              <a:buFont typeface="Wingdings" panose="05000000000000000000" pitchFamily="2" charset="2"/>
              <a:buChar char="Ø"/>
            </a:pPr>
            <a:r>
              <a:rPr lang="en-US" dirty="0"/>
              <a:t>Random forest</a:t>
            </a:r>
          </a:p>
          <a:p>
            <a:pPr marL="342900" indent="-342900">
              <a:buFont typeface="Wingdings" panose="05000000000000000000" pitchFamily="2" charset="2"/>
              <a:buChar char="Ø"/>
            </a:pPr>
            <a:r>
              <a:rPr lang="en-US" dirty="0"/>
              <a:t>Decision Tree </a:t>
            </a:r>
          </a:p>
          <a:p>
            <a:pPr marL="342900" indent="-342900">
              <a:buFont typeface="Wingdings" panose="05000000000000000000" pitchFamily="2" charset="2"/>
              <a:buChar char="Ø"/>
            </a:pPr>
            <a:r>
              <a:rPr lang="en-US" dirty="0"/>
              <a:t>KNN</a:t>
            </a:r>
          </a:p>
          <a:p>
            <a:pPr marL="342900" indent="-342900">
              <a:buFont typeface="Wingdings" panose="05000000000000000000" pitchFamily="2" charset="2"/>
              <a:buChar char="Ø"/>
            </a:pPr>
            <a:r>
              <a:rPr lang="en-US" dirty="0"/>
              <a:t>XGBoost</a:t>
            </a:r>
          </a:p>
          <a:p>
            <a:pPr marL="342900" indent="-342900">
              <a:buFont typeface="Wingdings" panose="05000000000000000000" pitchFamily="2" charset="2"/>
              <a:buChar char="Ø"/>
            </a:pPr>
            <a:r>
              <a:rPr lang="en-US" dirty="0"/>
              <a:t>SVM</a:t>
            </a:r>
          </a:p>
          <a:p>
            <a:pPr marL="342900" indent="-342900">
              <a:buFont typeface="Wingdings" panose="05000000000000000000" pitchFamily="2" charset="2"/>
              <a:buChar char="q"/>
            </a:pPr>
            <a:r>
              <a:rPr lang="en-US" dirty="0"/>
              <a:t>All the above we are used to find out best model </a:t>
            </a:r>
          </a:p>
          <a:p>
            <a:pPr marL="0" indent="0"/>
            <a:r>
              <a:rPr lang="en-US" dirty="0"/>
              <a:t>For churn prediction. And model have been modified to correct data imbalanced via techniques like SMOTE, stratified sampling, UnderSamplin and </a:t>
            </a:r>
            <a:r>
              <a:rPr lang="en-US" dirty="0" err="1"/>
              <a:t>OverSampling</a:t>
            </a:r>
            <a:r>
              <a:rPr lang="en-US" dirty="0"/>
              <a:t>.</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974084" y="78998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dirty="0"/>
              <a:t>Tuesday, February 2, 20XX</a:t>
            </a:r>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95518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D698-0EC3-C033-5873-E5FE140C17EA}"/>
              </a:ext>
            </a:extLst>
          </p:cNvPr>
          <p:cNvSpPr>
            <a:spLocks noGrp="1"/>
          </p:cNvSpPr>
          <p:nvPr>
            <p:ph type="title"/>
          </p:nvPr>
        </p:nvSpPr>
        <p:spPr>
          <a:xfrm>
            <a:off x="1581150" y="196900"/>
            <a:ext cx="10061312" cy="1012776"/>
          </a:xfrm>
        </p:spPr>
        <p:txBody>
          <a:bodyPr/>
          <a:lstStyle/>
          <a:p>
            <a:r>
              <a:rPr lang="en-IN" dirty="0"/>
              <a:t>Model Evaluation and Select Model</a:t>
            </a:r>
          </a:p>
        </p:txBody>
      </p:sp>
      <p:sp>
        <p:nvSpPr>
          <p:cNvPr id="3" name="Content Placeholder 2">
            <a:extLst>
              <a:ext uri="{FF2B5EF4-FFF2-40B4-BE49-F238E27FC236}">
                <a16:creationId xmlns:a16="http://schemas.microsoft.com/office/drawing/2014/main" id="{6971B36D-6F0B-AEA8-E714-4AB063411D4A}"/>
              </a:ext>
            </a:extLst>
          </p:cNvPr>
          <p:cNvSpPr>
            <a:spLocks noGrp="1"/>
          </p:cNvSpPr>
          <p:nvPr>
            <p:ph idx="1"/>
          </p:nvPr>
        </p:nvSpPr>
        <p:spPr>
          <a:xfrm>
            <a:off x="228600" y="828675"/>
            <a:ext cx="11412537" cy="5495924"/>
          </a:xfrm>
        </p:spPr>
        <p:txBody>
          <a:bodyPr/>
          <a:lstStyle/>
          <a:p>
            <a:pPr rtl="0">
              <a:spcBef>
                <a:spcPts val="0"/>
              </a:spcBef>
              <a:spcAft>
                <a:spcPts val="1200"/>
              </a:spcAft>
              <a:buFont typeface="Wingdings" panose="05000000000000000000" pitchFamily="2" charset="2"/>
              <a:buChar char="§"/>
            </a:pPr>
            <a:r>
              <a:rPr lang="en-US" sz="2400" b="0" i="0" u="none" strike="noStrike" dirty="0">
                <a:solidFill>
                  <a:schemeClr val="tx1"/>
                </a:solidFill>
                <a:effectLst/>
                <a:latin typeface="Calibri" panose="020F0502020204030204" pitchFamily="34" charset="0"/>
              </a:rPr>
              <a:t>Customer retention being the primary criteria, minimizing the false negatives is crucial, meaning reducing the prediction where a customer is identified as not churned when they actually churned. Recall has therefore been identified as the main metric.</a:t>
            </a:r>
            <a:endParaRPr lang="en-US" sz="2400" b="0" dirty="0">
              <a:solidFill>
                <a:schemeClr val="tx1"/>
              </a:solidFill>
              <a:effectLst/>
            </a:endParaRPr>
          </a:p>
          <a:p>
            <a:pPr marL="0" indent="0">
              <a:buNone/>
            </a:pPr>
            <a:br>
              <a:rPr lang="en-US" dirty="0"/>
            </a:br>
            <a:endParaRPr lang="en-IN" dirty="0"/>
          </a:p>
        </p:txBody>
      </p:sp>
      <p:sp>
        <p:nvSpPr>
          <p:cNvPr id="4" name="Date Placeholder 3">
            <a:extLst>
              <a:ext uri="{FF2B5EF4-FFF2-40B4-BE49-F238E27FC236}">
                <a16:creationId xmlns:a16="http://schemas.microsoft.com/office/drawing/2014/main" id="{A2CC72A0-96EA-8A2D-6323-B2EC05557B00}"/>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DB61E3D7-26F2-7FC8-5548-1E2F0E1E4E0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E988A5B-387C-C795-ECB9-ACB2C5EA5D7E}"/>
              </a:ext>
            </a:extLst>
          </p:cNvPr>
          <p:cNvSpPr>
            <a:spLocks noGrp="1"/>
          </p:cNvSpPr>
          <p:nvPr>
            <p:ph type="sldNum" sz="quarter" idx="12"/>
          </p:nvPr>
        </p:nvSpPr>
        <p:spPr/>
        <p:txBody>
          <a:bodyPr/>
          <a:lstStyle/>
          <a:p>
            <a:fld id="{DBA1B0FB-D917-4C8C-928F-313BD683BF39}" type="slidenum">
              <a:rPr lang="en-US" smtClean="0"/>
              <a:t>13</a:t>
            </a:fld>
            <a:endParaRPr lang="en-US"/>
          </a:p>
        </p:txBody>
      </p:sp>
      <p:pic>
        <p:nvPicPr>
          <p:cNvPr id="8" name="Picture 7">
            <a:extLst>
              <a:ext uri="{FF2B5EF4-FFF2-40B4-BE49-F238E27FC236}">
                <a16:creationId xmlns:a16="http://schemas.microsoft.com/office/drawing/2014/main" id="{1638C9AC-5FBB-48FA-B6F5-2287D55C0170}"/>
              </a:ext>
            </a:extLst>
          </p:cNvPr>
          <p:cNvPicPr>
            <a:picLocks noChangeAspect="1"/>
          </p:cNvPicPr>
          <p:nvPr/>
        </p:nvPicPr>
        <p:blipFill>
          <a:blip r:embed="rId2"/>
          <a:stretch>
            <a:fillRect/>
          </a:stretch>
        </p:blipFill>
        <p:spPr>
          <a:xfrm>
            <a:off x="476250" y="2171700"/>
            <a:ext cx="8448957" cy="3518679"/>
          </a:xfrm>
          <a:prstGeom prst="rect">
            <a:avLst/>
          </a:prstGeom>
        </p:spPr>
      </p:pic>
    </p:spTree>
    <p:extLst>
      <p:ext uri="{BB962C8B-B14F-4D97-AF65-F5344CB8AC3E}">
        <p14:creationId xmlns:p14="http://schemas.microsoft.com/office/powerpoint/2010/main" val="3743720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ACBF16-557F-1000-EA72-4C4482FA72B7}"/>
              </a:ext>
            </a:extLst>
          </p:cNvPr>
          <p:cNvSpPr>
            <a:spLocks noGrp="1"/>
          </p:cNvSpPr>
          <p:nvPr>
            <p:ph type="title"/>
          </p:nvPr>
        </p:nvSpPr>
        <p:spPr>
          <a:xfrm>
            <a:off x="3562350" y="196901"/>
            <a:ext cx="8080112" cy="812750"/>
          </a:xfrm>
        </p:spPr>
        <p:txBody>
          <a:bodyPr/>
          <a:lstStyle/>
          <a:p>
            <a:r>
              <a:rPr lang="en-IN" dirty="0"/>
              <a:t>Model Deployment</a:t>
            </a:r>
          </a:p>
        </p:txBody>
      </p:sp>
      <p:sp>
        <p:nvSpPr>
          <p:cNvPr id="2" name="Date Placeholder 1">
            <a:extLst>
              <a:ext uri="{FF2B5EF4-FFF2-40B4-BE49-F238E27FC236}">
                <a16:creationId xmlns:a16="http://schemas.microsoft.com/office/drawing/2014/main" id="{F39DAA42-F029-FE40-DFCE-2297C6344DAE}"/>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32987CB-AEC8-3B4C-3748-475098842EA0}"/>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28870AFC-FC6D-0539-B69A-90B447AF8749}"/>
              </a:ext>
            </a:extLst>
          </p:cNvPr>
          <p:cNvSpPr>
            <a:spLocks noGrp="1"/>
          </p:cNvSpPr>
          <p:nvPr>
            <p:ph type="sldNum" sz="quarter" idx="12"/>
          </p:nvPr>
        </p:nvSpPr>
        <p:spPr/>
        <p:txBody>
          <a:bodyPr/>
          <a:lstStyle/>
          <a:p>
            <a:fld id="{DBA1B0FB-D917-4C8C-928F-313BD683BF39}" type="slidenum">
              <a:rPr lang="en-US" smtClean="0"/>
              <a:t>14</a:t>
            </a:fld>
            <a:endParaRPr lang="en-US"/>
          </a:p>
        </p:txBody>
      </p:sp>
      <p:pic>
        <p:nvPicPr>
          <p:cNvPr id="8" name="Picture 7">
            <a:extLst>
              <a:ext uri="{FF2B5EF4-FFF2-40B4-BE49-F238E27FC236}">
                <a16:creationId xmlns:a16="http://schemas.microsoft.com/office/drawing/2014/main" id="{93C50F8F-7DBE-2921-44C5-91DC59E2D511}"/>
              </a:ext>
            </a:extLst>
          </p:cNvPr>
          <p:cNvPicPr>
            <a:picLocks noChangeAspect="1"/>
          </p:cNvPicPr>
          <p:nvPr/>
        </p:nvPicPr>
        <p:blipFill>
          <a:blip r:embed="rId2"/>
          <a:stretch>
            <a:fillRect/>
          </a:stretch>
        </p:blipFill>
        <p:spPr>
          <a:xfrm>
            <a:off x="344596" y="1058974"/>
            <a:ext cx="5627579" cy="5227526"/>
          </a:xfrm>
          <a:prstGeom prst="rect">
            <a:avLst/>
          </a:prstGeom>
        </p:spPr>
      </p:pic>
      <p:pic>
        <p:nvPicPr>
          <p:cNvPr id="10" name="Picture 9">
            <a:extLst>
              <a:ext uri="{FF2B5EF4-FFF2-40B4-BE49-F238E27FC236}">
                <a16:creationId xmlns:a16="http://schemas.microsoft.com/office/drawing/2014/main" id="{F93C5FB7-6056-0095-2B47-B26D9EECA945}"/>
              </a:ext>
            </a:extLst>
          </p:cNvPr>
          <p:cNvPicPr>
            <a:picLocks noChangeAspect="1"/>
          </p:cNvPicPr>
          <p:nvPr/>
        </p:nvPicPr>
        <p:blipFill>
          <a:blip r:embed="rId3"/>
          <a:stretch>
            <a:fillRect/>
          </a:stretch>
        </p:blipFill>
        <p:spPr>
          <a:xfrm>
            <a:off x="6410325" y="1009650"/>
            <a:ext cx="5437078" cy="5276849"/>
          </a:xfrm>
          <a:prstGeom prst="rect">
            <a:avLst/>
          </a:prstGeom>
        </p:spPr>
      </p:pic>
    </p:spTree>
    <p:extLst>
      <p:ext uri="{BB962C8B-B14F-4D97-AF65-F5344CB8AC3E}">
        <p14:creationId xmlns:p14="http://schemas.microsoft.com/office/powerpoint/2010/main" val="2688989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EB04-C534-7B8D-0639-3EB78100E55C}"/>
              </a:ext>
            </a:extLst>
          </p:cNvPr>
          <p:cNvSpPr>
            <a:spLocks noGrp="1"/>
          </p:cNvSpPr>
          <p:nvPr>
            <p:ph type="title"/>
          </p:nvPr>
        </p:nvSpPr>
        <p:spPr>
          <a:xfrm>
            <a:off x="2309566" y="196901"/>
            <a:ext cx="9332895" cy="568276"/>
          </a:xfrm>
        </p:spPr>
        <p:txBody>
          <a:bodyPr/>
          <a:lstStyle/>
          <a:p>
            <a:r>
              <a:rPr lang="en-US" sz="4000" dirty="0"/>
              <a:t>Challenges and difficulties faced</a:t>
            </a:r>
            <a:endParaRPr lang="en-IN" sz="4000" dirty="0"/>
          </a:p>
        </p:txBody>
      </p:sp>
      <p:sp>
        <p:nvSpPr>
          <p:cNvPr id="3" name="Content Placeholder 2">
            <a:extLst>
              <a:ext uri="{FF2B5EF4-FFF2-40B4-BE49-F238E27FC236}">
                <a16:creationId xmlns:a16="http://schemas.microsoft.com/office/drawing/2014/main" id="{14E27D47-BE6B-CA9D-9A89-27610411309F}"/>
              </a:ext>
            </a:extLst>
          </p:cNvPr>
          <p:cNvSpPr>
            <a:spLocks noGrp="1"/>
          </p:cNvSpPr>
          <p:nvPr>
            <p:ph idx="1"/>
          </p:nvPr>
        </p:nvSpPr>
        <p:spPr>
          <a:xfrm>
            <a:off x="452487" y="886121"/>
            <a:ext cx="11188650" cy="5206704"/>
          </a:xfrm>
        </p:spPr>
        <p:txBody>
          <a:bodyPr/>
          <a:lstStyle/>
          <a:p>
            <a:pPr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Data Preprocessing</a:t>
            </a:r>
            <a:r>
              <a:rPr lang="en-US" sz="1800" b="0" i="0" dirty="0">
                <a:solidFill>
                  <a:schemeClr val="tx1"/>
                </a:solidFill>
                <a:effectLst/>
                <a:latin typeface="Times New Roman" panose="02020603050405020304" pitchFamily="18" charset="0"/>
                <a:cs typeface="Times New Roman" panose="02020603050405020304" pitchFamily="18" charset="0"/>
              </a:rPr>
              <a:t>: Telecom datasets often contain a large volume of data, including structured and unstructured data. Cleaning, transforming, and integrating diverse data sources can be time-consuming and complex. Missing values, inconsistent data formats, and data inconsistencies need to be addressed to ensure the accuracy and reliability of the analysis.</a:t>
            </a:r>
          </a:p>
          <a:p>
            <a:pPr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Imbalanced Data</a:t>
            </a:r>
            <a:r>
              <a:rPr lang="en-US" sz="1800" b="0" i="0" dirty="0">
                <a:solidFill>
                  <a:schemeClr val="tx1"/>
                </a:solidFill>
                <a:effectLst/>
                <a:latin typeface="Times New Roman" panose="02020603050405020304" pitchFamily="18" charset="0"/>
                <a:cs typeface="Times New Roman" panose="02020603050405020304" pitchFamily="18" charset="0"/>
              </a:rPr>
              <a:t>: Churn datasets typically suffer from class imbalance, where the number of churned customers is significantly lower than non-churned customers. This can affect the performance of predictive models, leading to biased results. </a:t>
            </a:r>
          </a:p>
          <a:p>
            <a:pPr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Feature Engineering:</a:t>
            </a:r>
            <a:r>
              <a:rPr lang="en-US" sz="1800" b="0" i="0" dirty="0">
                <a:solidFill>
                  <a:schemeClr val="tx1"/>
                </a:solidFill>
                <a:effectLst/>
                <a:latin typeface="Times New Roman" panose="02020603050405020304" pitchFamily="18" charset="0"/>
                <a:cs typeface="Times New Roman" panose="02020603050405020304" pitchFamily="18" charset="0"/>
              </a:rPr>
              <a:t> Identifying relevant features from the available data is critical for building accurate churn prediction models. </a:t>
            </a:r>
          </a:p>
          <a:p>
            <a:pPr algn="l">
              <a:buFont typeface="+mj-lt"/>
              <a:buAutoNum type="arabicPeriod"/>
            </a:pPr>
            <a:r>
              <a:rPr lang="en-US" sz="1800" b="1" dirty="0">
                <a:solidFill>
                  <a:schemeClr val="tx1"/>
                </a:solidFill>
                <a:effectLst/>
                <a:latin typeface="Times New Roman" panose="02020603050405020304" pitchFamily="18" charset="0"/>
                <a:cs typeface="Times New Roman" panose="02020603050405020304" pitchFamily="18" charset="0"/>
              </a:rPr>
              <a:t>Model Selection and Evaluation</a:t>
            </a:r>
            <a:r>
              <a:rPr lang="en-US" sz="1800" b="0" i="0" dirty="0">
                <a:solidFill>
                  <a:schemeClr val="tx1"/>
                </a:solidFill>
                <a:effectLst/>
                <a:latin typeface="Times New Roman" panose="02020603050405020304" pitchFamily="18" charset="0"/>
                <a:cs typeface="Times New Roman" panose="02020603050405020304" pitchFamily="18" charset="0"/>
              </a:rPr>
              <a:t>: Choosing the appropriate machine learning algorithms or models is crucial for accurate churn prediction. Different models, such as logistic regression, decision trees, random forests, have their own strengths and weaknesses. Evaluating and comparing the performance of various models can be challenging</a:t>
            </a:r>
          </a:p>
          <a:p>
            <a:pPr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Deployment: </a:t>
            </a:r>
            <a:r>
              <a:rPr lang="en-US" sz="1800" b="0" i="0" dirty="0">
                <a:solidFill>
                  <a:schemeClr val="tx1"/>
                </a:solidFill>
                <a:effectLst/>
                <a:latin typeface="Times New Roman" panose="02020603050405020304" pitchFamily="18" charset="0"/>
                <a:cs typeface="Times New Roman" panose="02020603050405020304" pitchFamily="18" charset="0"/>
              </a:rPr>
              <a:t>Successfully implementing churn prediction models in a telecom environment requires overcoming deployment challenges. </a:t>
            </a:r>
            <a:r>
              <a:rPr lang="en-IN" sz="1800" b="0" i="0" dirty="0">
                <a:solidFill>
                  <a:schemeClr val="tx1"/>
                </a:solidFill>
                <a:effectLst/>
                <a:latin typeface="Times New Roman" panose="02020603050405020304" pitchFamily="18" charset="0"/>
                <a:cs typeface="Times New Roman" panose="02020603050405020304" pitchFamily="18" charset="0"/>
              </a:rPr>
              <a:t>It’s so difficult to do</a:t>
            </a:r>
            <a:endParaRPr lang="en-US" sz="1800" b="0" i="0" dirty="0">
              <a:solidFill>
                <a:schemeClr val="tx1"/>
              </a:solidFill>
              <a:effectLst/>
              <a:latin typeface="Times New Roman" panose="02020603050405020304" pitchFamily="18" charset="0"/>
              <a:cs typeface="Times New Roman" panose="02020603050405020304" pitchFamily="18" charset="0"/>
            </a:endParaRPr>
          </a:p>
          <a:p>
            <a:endParaRPr lang="en-IN" b="1" dirty="0"/>
          </a:p>
        </p:txBody>
      </p:sp>
      <p:sp>
        <p:nvSpPr>
          <p:cNvPr id="4" name="Date Placeholder 3">
            <a:extLst>
              <a:ext uri="{FF2B5EF4-FFF2-40B4-BE49-F238E27FC236}">
                <a16:creationId xmlns:a16="http://schemas.microsoft.com/office/drawing/2014/main" id="{62AA2D54-CDBE-A833-EE6F-AD46FCB7D324}"/>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8B8500B1-700C-DB6C-0CD0-3BF41ECAA0E5}"/>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28059ED8-9FB9-2B4C-DC47-90DC0EB6ECBE}"/>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2213736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4400550" y="196900"/>
            <a:ext cx="7241912" cy="936575"/>
          </a:xfrm>
        </p:spPr>
        <p:txBody>
          <a:bodyPr/>
          <a:lstStyle/>
          <a:p>
            <a:r>
              <a:rPr lang="en-US" sz="4400" dirty="0"/>
              <a:t>Conclusion</a:t>
            </a:r>
          </a:p>
        </p:txBody>
      </p:sp>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8" name="Content Placeholder 7">
            <a:extLst>
              <a:ext uri="{FF2B5EF4-FFF2-40B4-BE49-F238E27FC236}">
                <a16:creationId xmlns:a16="http://schemas.microsoft.com/office/drawing/2014/main" id="{0DA83925-5371-93A7-5C44-A8709DAB9ED3}"/>
              </a:ext>
            </a:extLst>
          </p:cNvPr>
          <p:cNvSpPr>
            <a:spLocks noGrp="1"/>
          </p:cNvSpPr>
          <p:nvPr>
            <p:ph idx="1"/>
          </p:nvPr>
        </p:nvSpPr>
        <p:spPr>
          <a:xfrm>
            <a:off x="209550" y="819150"/>
            <a:ext cx="11791950" cy="5273674"/>
          </a:xfrm>
        </p:spPr>
        <p:txBody>
          <a:bodyPr/>
          <a:lstStyle/>
          <a:p>
            <a:pPr>
              <a:buFont typeface="Wingdings" panose="05000000000000000000" pitchFamily="2" charset="2"/>
              <a:buChar char="ü"/>
            </a:pPr>
            <a:r>
              <a:rPr lang="en-US" sz="2400" b="0" i="0" u="none" strike="noStrike" dirty="0">
                <a:solidFill>
                  <a:schemeClr val="tx1"/>
                </a:solidFill>
                <a:effectLst/>
                <a:latin typeface="Calibri" panose="020F0502020204030204" pitchFamily="34" charset="0"/>
              </a:rPr>
              <a:t>After conducting a thorough analysis of various models and applying different sampling techniques, it was determined that the Random Forest model with oversampling achieved the highest recall and accuracy for churn prediction</a:t>
            </a:r>
            <a:r>
              <a:rPr lang="en-US" sz="1800" b="0" i="0" u="none" strike="noStrike" dirty="0">
                <a:solidFill>
                  <a:srgbClr val="000000"/>
                </a:solidFill>
                <a:effectLst/>
                <a:latin typeface="Calibri" panose="020F0502020204030204" pitchFamily="34" charset="0"/>
              </a:rPr>
              <a:t>. </a:t>
            </a:r>
          </a:p>
          <a:p>
            <a:pPr>
              <a:buFont typeface="Wingdings" panose="05000000000000000000" pitchFamily="2" charset="2"/>
              <a:buChar char="ü"/>
            </a:pPr>
            <a:r>
              <a:rPr lang="en-US" sz="2400" b="0" i="0" u="none" strike="noStrike" dirty="0">
                <a:solidFill>
                  <a:schemeClr val="tx1"/>
                </a:solidFill>
                <a:effectLst/>
                <a:latin typeface="Calibri" panose="020F0502020204030204" pitchFamily="34" charset="0"/>
              </a:rPr>
              <a:t>The churn prediction analysis provides valuable insights for businesses. By leveraging the identified factors, organizations can make informed decisions to proactively retain customers. For example, offering personalized incentives or promotions based on contract type or payment preferences to help enhance customer satisfaction and loyalty.</a:t>
            </a:r>
          </a:p>
          <a:p>
            <a:pPr>
              <a:buFont typeface="Wingdings" panose="05000000000000000000" pitchFamily="2" charset="2"/>
              <a:buChar char="ü"/>
            </a:pPr>
            <a:r>
              <a:rPr lang="en-US" sz="2400" b="0" i="0" u="none" strike="noStrike" dirty="0">
                <a:solidFill>
                  <a:schemeClr val="tx1"/>
                </a:solidFill>
                <a:effectLst/>
                <a:latin typeface="Calibri" panose="020F0502020204030204" pitchFamily="34" charset="0"/>
              </a:rPr>
              <a:t>Churn prediction is an ongoing process that requires continuous improvement and adaptation. As customer preferences and market dynamics evolve, it's essential to regularly update and refine the models to ensure their accuracy and relevance</a:t>
            </a:r>
            <a:r>
              <a:rPr lang="en-US" sz="2400" b="0" i="0" u="none" strike="noStrike" dirty="0">
                <a:solidFill>
                  <a:schemeClr val="tx1"/>
                </a:solidFill>
                <a:effectLst/>
                <a:latin typeface="Roboto" panose="020B0604020202020204" pitchFamily="2" charset="0"/>
              </a:rPr>
              <a:t>.</a:t>
            </a:r>
            <a:endParaRPr lang="en-US" sz="2400" b="0" dirty="0">
              <a:solidFill>
                <a:schemeClr val="tx1"/>
              </a:solidFill>
              <a:effectLst/>
            </a:endParaRPr>
          </a:p>
          <a:p>
            <a:pPr marL="0" indent="0">
              <a:buNone/>
            </a:pPr>
            <a:br>
              <a:rPr lang="en-US" dirty="0"/>
            </a:br>
            <a:endParaRPr lang="en-US" b="0" dirty="0">
              <a:solidFill>
                <a:schemeClr val="tx1"/>
              </a:solidFill>
              <a:effectLst/>
            </a:endParaRPr>
          </a:p>
          <a:p>
            <a:pPr marL="0" indent="0">
              <a:buNone/>
            </a:pPr>
            <a:br>
              <a:rPr lang="en-US" dirty="0"/>
            </a:br>
            <a:endParaRPr lang="en-IN" dirty="0"/>
          </a:p>
        </p:txBody>
      </p:sp>
    </p:spTree>
    <p:extLst>
      <p:ext uri="{BB962C8B-B14F-4D97-AF65-F5344CB8AC3E}">
        <p14:creationId xmlns:p14="http://schemas.microsoft.com/office/powerpoint/2010/main" val="760849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4379913" y="3994151"/>
            <a:ext cx="4500562" cy="654050"/>
          </a:xfrm>
        </p:spPr>
        <p:txBody>
          <a:bodyPr/>
          <a:lstStyle/>
          <a:p>
            <a:r>
              <a:rPr lang="en-US" dirty="0"/>
              <a:t>Thank You</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spTree>
    <p:extLst>
      <p:ext uri="{BB962C8B-B14F-4D97-AF65-F5344CB8AC3E}">
        <p14:creationId xmlns:p14="http://schemas.microsoft.com/office/powerpoint/2010/main" val="352156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2EC1A8-DADC-2A42-43A2-18180622A56F}"/>
              </a:ext>
            </a:extLst>
          </p:cNvPr>
          <p:cNvSpPr>
            <a:spLocks noGrp="1"/>
          </p:cNvSpPr>
          <p:nvPr>
            <p:ph idx="1"/>
          </p:nvPr>
        </p:nvSpPr>
        <p:spPr>
          <a:xfrm>
            <a:off x="550863" y="1065230"/>
            <a:ext cx="11308057" cy="5297470"/>
          </a:xfrm>
        </p:spPr>
        <p:txBody>
          <a:bodyPr/>
          <a:lstStyle/>
          <a:p>
            <a:r>
              <a:rPr lang="en-IN" sz="3600" dirty="0"/>
              <a:t>                   </a:t>
            </a:r>
            <a:r>
              <a:rPr lang="en-IN" sz="4000" dirty="0">
                <a:latin typeface="Times New Roman" panose="02020603050405020304" pitchFamily="18" charset="0"/>
                <a:cs typeface="Times New Roman" panose="02020603050405020304" pitchFamily="18" charset="0"/>
              </a:rPr>
              <a:t>Telecom Customers Churn Case </a:t>
            </a:r>
          </a:p>
          <a:p>
            <a:pPr marL="0" indent="0"/>
            <a:r>
              <a:rPr lang="en-IN" sz="3200" dirty="0">
                <a:latin typeface="Times New Roman" panose="02020603050405020304" pitchFamily="18" charset="0"/>
                <a:cs typeface="Times New Roman" panose="02020603050405020304" pitchFamily="18" charset="0"/>
              </a:rPr>
              <a:t>                                         Team Name</a:t>
            </a:r>
          </a:p>
          <a:p>
            <a:pPr marL="3657600" lvl="7"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Akash Prashant Mane</a:t>
            </a:r>
          </a:p>
          <a:p>
            <a:pPr marL="3657600" lvl="7"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Anuja Berad</a:t>
            </a:r>
          </a:p>
          <a:p>
            <a:pPr marL="3657600" lvl="7"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Ashish Jitendra Sawant</a:t>
            </a:r>
          </a:p>
          <a:p>
            <a:pPr marL="3657600" lvl="7"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Deepika Kamlesh Tiwari</a:t>
            </a:r>
          </a:p>
          <a:p>
            <a:pPr marL="3657600" lvl="7"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Gloria Daniel </a:t>
            </a:r>
            <a:r>
              <a:rPr lang="en-IN" sz="2800" dirty="0" err="1">
                <a:latin typeface="Times New Roman" panose="02020603050405020304" pitchFamily="18" charset="0"/>
                <a:cs typeface="Times New Roman" panose="02020603050405020304" pitchFamily="18" charset="0"/>
              </a:rPr>
              <a:t>Dallu</a:t>
            </a:r>
            <a:endParaRPr lang="en-IN" sz="2800" dirty="0">
              <a:latin typeface="Times New Roman" panose="02020603050405020304" pitchFamily="18" charset="0"/>
              <a:cs typeface="Times New Roman" panose="02020603050405020304" pitchFamily="18" charset="0"/>
            </a:endParaRPr>
          </a:p>
          <a:p>
            <a:pPr marL="3657600" lvl="7"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Mayur Sudhir </a:t>
            </a:r>
            <a:r>
              <a:rPr lang="en-IN" sz="2800" dirty="0" err="1">
                <a:latin typeface="Times New Roman" panose="02020603050405020304" pitchFamily="18" charset="0"/>
                <a:cs typeface="Times New Roman" panose="02020603050405020304" pitchFamily="18" charset="0"/>
              </a:rPr>
              <a:t>Chavhan</a:t>
            </a:r>
            <a:endParaRPr lang="en-IN" sz="2800" dirty="0">
              <a:latin typeface="Times New Roman" panose="02020603050405020304" pitchFamily="18" charset="0"/>
              <a:cs typeface="Times New Roman" panose="02020603050405020304" pitchFamily="18" charset="0"/>
            </a:endParaRPr>
          </a:p>
          <a:p>
            <a:pPr marL="3657600" lvl="7" indent="-457200">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Vijay Durga </a:t>
            </a:r>
            <a:r>
              <a:rPr lang="en-IN" sz="2800" dirty="0" err="1">
                <a:latin typeface="Times New Roman" panose="02020603050405020304" pitchFamily="18" charset="0"/>
                <a:cs typeface="Times New Roman" panose="02020603050405020304" pitchFamily="18" charset="0"/>
              </a:rPr>
              <a:t>Katar</a:t>
            </a:r>
            <a:r>
              <a:rPr lang="en-IN" sz="2800" dirty="0">
                <a:latin typeface="Times New Roman" panose="02020603050405020304" pitchFamily="18" charset="0"/>
                <a:cs typeface="Times New Roman" panose="02020603050405020304" pitchFamily="18" charset="0"/>
              </a:rPr>
              <a:t>   </a:t>
            </a:r>
          </a:p>
          <a:p>
            <a:pPr marL="3200400" lvl="7" indent="0">
              <a:buNone/>
            </a:pPr>
            <a:r>
              <a:rPr lang="en-IN" sz="2800" dirty="0">
                <a:latin typeface="Times New Roman" panose="02020603050405020304" pitchFamily="18" charset="0"/>
                <a:cs typeface="Times New Roman" panose="02020603050405020304" pitchFamily="18" charset="0"/>
              </a:rPr>
              <a:t>                                                         </a:t>
            </a:r>
            <a:r>
              <a:rPr lang="en-IN" sz="2400" b="1" i="0" u="none" strike="noStrike" dirty="0">
                <a:solidFill>
                  <a:srgbClr val="434343"/>
                </a:solidFill>
                <a:effectLst/>
                <a:highlight>
                  <a:srgbClr val="CCE8DA"/>
                </a:highlight>
                <a:latin typeface="Calibri" panose="020F0502020204030204" pitchFamily="34" charset="0"/>
              </a:rPr>
              <a:t>Mentor-Saurabh Singh</a:t>
            </a:r>
            <a:r>
              <a:rPr lang="en-IN" sz="2800" dirty="0">
                <a:latin typeface="Times New Roman" panose="02020603050405020304" pitchFamily="18" charset="0"/>
                <a:cs typeface="Times New Roman" panose="02020603050405020304" pitchFamily="18" charset="0"/>
              </a:rPr>
              <a:t>           </a:t>
            </a:r>
          </a:p>
        </p:txBody>
      </p:sp>
      <p:sp>
        <p:nvSpPr>
          <p:cNvPr id="7" name="Date Placeholder 6">
            <a:extLst>
              <a:ext uri="{FF2B5EF4-FFF2-40B4-BE49-F238E27FC236}">
                <a16:creationId xmlns:a16="http://schemas.microsoft.com/office/drawing/2014/main" id="{BFF920F9-BDD3-7B84-F808-4961B48A596A}"/>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675A4A6D-254A-9A72-95E3-F18852CA35B1}"/>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7A2B7A3B-7AA2-1E78-9ACA-6B281B9905F5}"/>
              </a:ext>
            </a:extLst>
          </p:cNvPr>
          <p:cNvSpPr>
            <a:spLocks noGrp="1"/>
          </p:cNvSpPr>
          <p:nvPr>
            <p:ph type="sldNum" sz="quarter" idx="12"/>
          </p:nvPr>
        </p:nvSpPr>
        <p:spPr/>
        <p:txBody>
          <a:bodyPr/>
          <a:lstStyle/>
          <a:p>
            <a:fld id="{DBA1B0FB-D917-4C8C-928F-313BD683BF39}" type="slidenum">
              <a:rPr lang="en-US" smtClean="0"/>
              <a:t>2</a:t>
            </a:fld>
            <a:endParaRPr lang="en-US"/>
          </a:p>
        </p:txBody>
      </p:sp>
      <p:sp>
        <p:nvSpPr>
          <p:cNvPr id="11" name="Title 10">
            <a:extLst>
              <a:ext uri="{FF2B5EF4-FFF2-40B4-BE49-F238E27FC236}">
                <a16:creationId xmlns:a16="http://schemas.microsoft.com/office/drawing/2014/main" id="{F744D7A8-C663-89B4-5D77-F61CE2514711}"/>
              </a:ext>
            </a:extLst>
          </p:cNvPr>
          <p:cNvSpPr>
            <a:spLocks noGrp="1"/>
          </p:cNvSpPr>
          <p:nvPr>
            <p:ph type="title"/>
          </p:nvPr>
        </p:nvSpPr>
        <p:spPr>
          <a:xfrm>
            <a:off x="4062952" y="196900"/>
            <a:ext cx="4213781" cy="774061"/>
          </a:xfrm>
        </p:spPr>
        <p:txBody>
          <a:bodyPr/>
          <a:lstStyle/>
          <a:p>
            <a:r>
              <a:rPr lang="en-IN" sz="4400" i="1" dirty="0">
                <a:latin typeface="Times New Roman" panose="02020603050405020304" pitchFamily="18" charset="0"/>
                <a:cs typeface="Times New Roman" panose="02020603050405020304" pitchFamily="18" charset="0"/>
              </a:rPr>
              <a:t>PROJECT NAME</a:t>
            </a:r>
          </a:p>
        </p:txBody>
      </p:sp>
    </p:spTree>
    <p:extLst>
      <p:ext uri="{BB962C8B-B14F-4D97-AF65-F5344CB8AC3E}">
        <p14:creationId xmlns:p14="http://schemas.microsoft.com/office/powerpoint/2010/main" val="2991280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7E47-F25F-C6A9-5E71-63B68CB380AE}"/>
              </a:ext>
            </a:extLst>
          </p:cNvPr>
          <p:cNvSpPr>
            <a:spLocks noGrp="1"/>
          </p:cNvSpPr>
          <p:nvPr>
            <p:ph type="title"/>
          </p:nvPr>
        </p:nvSpPr>
        <p:spPr>
          <a:xfrm>
            <a:off x="2667786" y="196900"/>
            <a:ext cx="7880807" cy="717500"/>
          </a:xfrm>
        </p:spPr>
        <p:txBody>
          <a:bodyPr/>
          <a:lstStyle/>
          <a:p>
            <a:r>
              <a:rPr lang="en-IN" dirty="0"/>
              <a:t>Business Problem Statement</a:t>
            </a:r>
          </a:p>
        </p:txBody>
      </p:sp>
      <p:sp>
        <p:nvSpPr>
          <p:cNvPr id="3" name="Content Placeholder 2">
            <a:extLst>
              <a:ext uri="{FF2B5EF4-FFF2-40B4-BE49-F238E27FC236}">
                <a16:creationId xmlns:a16="http://schemas.microsoft.com/office/drawing/2014/main" id="{EDE0B712-4057-2644-A70E-3C93D2F1C8C0}"/>
              </a:ext>
            </a:extLst>
          </p:cNvPr>
          <p:cNvSpPr>
            <a:spLocks noGrp="1"/>
          </p:cNvSpPr>
          <p:nvPr>
            <p:ph idx="1"/>
          </p:nvPr>
        </p:nvSpPr>
        <p:spPr>
          <a:xfrm>
            <a:off x="471340" y="1018188"/>
            <a:ext cx="11169797" cy="5109235"/>
          </a:xfrm>
        </p:spPr>
        <p:txBody>
          <a:bodyPr/>
          <a:lstStyle/>
          <a:p>
            <a:r>
              <a:rPr lang="en-US" dirty="0"/>
              <a:t>                   A Telecom company is losing Customers to its competitors. With the historical customer churn information that they have, they want a ML Model to predict, which of their present customers may churn.</a:t>
            </a:r>
            <a:endParaRPr lang="en-IN" dirty="0"/>
          </a:p>
          <a:p>
            <a:r>
              <a:rPr lang="en-IN" sz="2400" b="1" dirty="0"/>
              <a:t>Objectives:-</a:t>
            </a:r>
          </a:p>
          <a:p>
            <a:pPr marL="0" marR="0" lvl="0" indent="0" algn="l" rtl="0">
              <a:spcBef>
                <a:spcPts val="0"/>
              </a:spcBef>
              <a:spcAft>
                <a:spcPts val="0"/>
              </a:spcAft>
              <a:buNone/>
            </a:pPr>
            <a:r>
              <a:rPr lang="en-IN" sz="2400" b="1" dirty="0"/>
              <a:t>               </a:t>
            </a:r>
            <a:r>
              <a:rPr lang="en-US" dirty="0"/>
              <a:t>In the telecom industry, customers are able to choose from multiple service providers and actively switch from one operator to another. In this highly competitive market, the telecommunications industry experiences an average of 15-25% annual churn rate. Given the fact that it costs 5-10 times more to acquire a new customer than to retain an existing one, customer retention has now become even more important than customer acquisition.</a:t>
            </a:r>
          </a:p>
          <a:p>
            <a:pPr marL="0" marR="0" lvl="0" indent="0" algn="l" rtl="0">
              <a:spcBef>
                <a:spcPts val="0"/>
              </a:spcBef>
              <a:spcAft>
                <a:spcPts val="0"/>
              </a:spcAft>
              <a:buNone/>
            </a:pPr>
            <a:r>
              <a:rPr lang="en-US" dirty="0"/>
              <a:t>                        For many incumbent operators, retaining high profitable customers is the number one business goal. To reduce customer churn, telecom companies need to predict which customers are at high risk of churn. In this project, we will </a:t>
            </a:r>
            <a:r>
              <a:rPr lang="en-US" dirty="0" err="1"/>
              <a:t>analyse</a:t>
            </a:r>
            <a:r>
              <a:rPr lang="en-US" dirty="0"/>
              <a:t> customer-level data of a leading telecom firm, build predictive models to identify customers at high risk of churn and identify the main indicators of churn. </a:t>
            </a:r>
          </a:p>
          <a:p>
            <a:endParaRPr lang="en-IN" sz="2400" b="1" dirty="0"/>
          </a:p>
        </p:txBody>
      </p:sp>
      <p:sp>
        <p:nvSpPr>
          <p:cNvPr id="7" name="Date Placeholder 6">
            <a:extLst>
              <a:ext uri="{FF2B5EF4-FFF2-40B4-BE49-F238E27FC236}">
                <a16:creationId xmlns:a16="http://schemas.microsoft.com/office/drawing/2014/main" id="{B8ED8202-AD0F-9EF4-3502-CCD5864428A3}"/>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EF1E076F-583D-D7A7-7E4E-05F74BD86887}"/>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22D3B74E-EDAA-0FE5-5228-2EE1486B6510}"/>
              </a:ext>
            </a:extLst>
          </p:cNvPr>
          <p:cNvSpPr>
            <a:spLocks noGrp="1"/>
          </p:cNvSpPr>
          <p:nvPr>
            <p:ph type="sldNum" sz="quarter" idx="12"/>
          </p:nvPr>
        </p:nvSpPr>
        <p:spPr/>
        <p:txBody>
          <a:bodyPr/>
          <a:lstStyle/>
          <a:p>
            <a:fld id="{DBA1B0FB-D917-4C8C-928F-313BD683BF39}" type="slidenum">
              <a:rPr lang="en-US" smtClean="0"/>
              <a:t>3</a:t>
            </a:fld>
            <a:endParaRPr lang="en-US"/>
          </a:p>
        </p:txBody>
      </p:sp>
    </p:spTree>
    <p:extLst>
      <p:ext uri="{BB962C8B-B14F-4D97-AF65-F5344CB8AC3E}">
        <p14:creationId xmlns:p14="http://schemas.microsoft.com/office/powerpoint/2010/main" val="3289100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1989056" y="0"/>
            <a:ext cx="9040305" cy="892895"/>
          </a:xfrm>
        </p:spPr>
        <p:txBody>
          <a:bodyPr/>
          <a:lstStyle/>
          <a:p>
            <a:r>
              <a:rPr lang="en-US" dirty="0"/>
              <a:t>Agenda for our Goal Achievement</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1357460"/>
            <a:ext cx="10987545" cy="4735365"/>
          </a:xfrm>
        </p:spPr>
        <p:txBody>
          <a:bodyPr/>
          <a:lstStyle/>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Exploratory Data  Analysis</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Feature Engineering</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Model Building</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Model Evaluation</a:t>
            </a:r>
          </a:p>
          <a:p>
            <a:pPr marL="457200" indent="-457200">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Model Deployment</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816975" y="938156"/>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Tree>
    <p:extLst>
      <p:ext uri="{BB962C8B-B14F-4D97-AF65-F5344CB8AC3E}">
        <p14:creationId xmlns:p14="http://schemas.microsoft.com/office/powerpoint/2010/main" val="231323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1809946" y="196901"/>
            <a:ext cx="8766928" cy="717499"/>
          </a:xfrm>
        </p:spPr>
        <p:txBody>
          <a:bodyPr/>
          <a:lstStyle/>
          <a:p>
            <a:r>
              <a:rPr lang="en-US" dirty="0"/>
              <a:t>Tools and Technical Parameters</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103695" y="1"/>
            <a:ext cx="11868346" cy="6985262"/>
          </a:xfrm>
          <a:noFill/>
        </p:spPr>
        <p:txBody>
          <a:bodyPr>
            <a:normAutofit/>
          </a:bodyPr>
          <a:lstStyle/>
          <a:p>
            <a:endParaRPr lang="en-US" dirty="0"/>
          </a:p>
        </p:txBody>
      </p:sp>
      <p:sp>
        <p:nvSpPr>
          <p:cNvPr id="17" name="Oval 16">
            <a:extLst>
              <a:ext uri="{FF2B5EF4-FFF2-40B4-BE49-F238E27FC236}">
                <a16:creationId xmlns:a16="http://schemas.microsoft.com/office/drawing/2014/main" id="{F8AF392D-E8CF-6CB2-F793-187334B690F5}"/>
              </a:ext>
            </a:extLst>
          </p:cNvPr>
          <p:cNvSpPr/>
          <p:nvPr/>
        </p:nvSpPr>
        <p:spPr>
          <a:xfrm>
            <a:off x="837153" y="1273144"/>
            <a:ext cx="1623243" cy="717499"/>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a:t>Software</a:t>
            </a:r>
          </a:p>
        </p:txBody>
      </p:sp>
      <p:sp>
        <p:nvSpPr>
          <p:cNvPr id="19" name="Oval 18">
            <a:extLst>
              <a:ext uri="{FF2B5EF4-FFF2-40B4-BE49-F238E27FC236}">
                <a16:creationId xmlns:a16="http://schemas.microsoft.com/office/drawing/2014/main" id="{0A6623E3-6DD0-5376-9469-1C7BD0B41381}"/>
              </a:ext>
            </a:extLst>
          </p:cNvPr>
          <p:cNvSpPr/>
          <p:nvPr/>
        </p:nvSpPr>
        <p:spPr>
          <a:xfrm>
            <a:off x="3561662" y="1276791"/>
            <a:ext cx="1623243" cy="717499"/>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a:t>Libraries</a:t>
            </a:r>
          </a:p>
        </p:txBody>
      </p:sp>
      <p:sp>
        <p:nvSpPr>
          <p:cNvPr id="21" name="Oval 20">
            <a:extLst>
              <a:ext uri="{FF2B5EF4-FFF2-40B4-BE49-F238E27FC236}">
                <a16:creationId xmlns:a16="http://schemas.microsoft.com/office/drawing/2014/main" id="{EEF8A312-292B-AABB-051E-2E3E39E18CB1}"/>
              </a:ext>
            </a:extLst>
          </p:cNvPr>
          <p:cNvSpPr/>
          <p:nvPr/>
        </p:nvSpPr>
        <p:spPr>
          <a:xfrm>
            <a:off x="6060209" y="1273145"/>
            <a:ext cx="1623243" cy="717499"/>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a:t>Models</a:t>
            </a:r>
          </a:p>
        </p:txBody>
      </p:sp>
      <p:sp>
        <p:nvSpPr>
          <p:cNvPr id="22" name="Oval 21">
            <a:extLst>
              <a:ext uri="{FF2B5EF4-FFF2-40B4-BE49-F238E27FC236}">
                <a16:creationId xmlns:a16="http://schemas.microsoft.com/office/drawing/2014/main" id="{DFCA05B7-F3DC-DCBA-C63D-36AC6A36E6BD}"/>
              </a:ext>
            </a:extLst>
          </p:cNvPr>
          <p:cNvSpPr/>
          <p:nvPr/>
        </p:nvSpPr>
        <p:spPr>
          <a:xfrm>
            <a:off x="8528592" y="1294254"/>
            <a:ext cx="1878600" cy="717499"/>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a:t>Deployment</a:t>
            </a:r>
          </a:p>
        </p:txBody>
      </p:sp>
      <p:sp>
        <p:nvSpPr>
          <p:cNvPr id="24" name="Rectangle: Diagonal Corners Rounded 23">
            <a:extLst>
              <a:ext uri="{FF2B5EF4-FFF2-40B4-BE49-F238E27FC236}">
                <a16:creationId xmlns:a16="http://schemas.microsoft.com/office/drawing/2014/main" id="{BE59335F-2B15-7178-090E-2B6C51144A19}"/>
              </a:ext>
            </a:extLst>
          </p:cNvPr>
          <p:cNvSpPr/>
          <p:nvPr/>
        </p:nvSpPr>
        <p:spPr>
          <a:xfrm>
            <a:off x="961052" y="1990642"/>
            <a:ext cx="1410878" cy="1271031"/>
          </a:xfrm>
          <a:prstGeom prst="round2Diag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0696C577-9048-762A-5F6A-8055F779D26B}"/>
              </a:ext>
            </a:extLst>
          </p:cNvPr>
          <p:cNvSpPr/>
          <p:nvPr/>
        </p:nvSpPr>
        <p:spPr>
          <a:xfrm>
            <a:off x="743216" y="2011753"/>
            <a:ext cx="2083184" cy="3276684"/>
          </a:xfrm>
          <a:prstGeom prst="roundRect">
            <a:avLst/>
          </a:prstGeom>
        </p:spPr>
        <p:style>
          <a:lnRef idx="2">
            <a:schemeClr val="accent2">
              <a:shade val="50000"/>
            </a:schemeClr>
          </a:lnRef>
          <a:fillRef idx="1002">
            <a:schemeClr val="lt2"/>
          </a:fillRef>
          <a:effectRef idx="0">
            <a:schemeClr val="accent2"/>
          </a:effectRef>
          <a:fontRef idx="minor">
            <a:schemeClr val="lt1"/>
          </a:fontRef>
        </p:style>
        <p:txBody>
          <a:bodyPr rtlCol="0" anchor="ctr"/>
          <a:lstStyle/>
          <a:p>
            <a:pPr marL="285750" indent="-285750" algn="ctr">
              <a:buFont typeface="Wingdings" panose="05000000000000000000" pitchFamily="2" charset="2"/>
              <a:buChar char="v"/>
            </a:pPr>
            <a:r>
              <a:rPr lang="en-IN" dirty="0">
                <a:solidFill>
                  <a:schemeClr val="bg1"/>
                </a:solidFill>
              </a:rPr>
              <a:t>Python</a:t>
            </a:r>
          </a:p>
          <a:p>
            <a:pPr marL="285750" indent="-285750" algn="ctr">
              <a:buFont typeface="Wingdings" panose="05000000000000000000" pitchFamily="2" charset="2"/>
              <a:buChar char="v"/>
            </a:pPr>
            <a:r>
              <a:rPr lang="en-IN" dirty="0">
                <a:solidFill>
                  <a:schemeClr val="bg1"/>
                </a:solidFill>
              </a:rPr>
              <a:t>Jupiter</a:t>
            </a:r>
          </a:p>
          <a:p>
            <a:pPr marL="285750" indent="-285750" algn="ctr">
              <a:buFont typeface="Arial" panose="020B0604020202020204" pitchFamily="34" charset="0"/>
              <a:buChar char="•"/>
            </a:pPr>
            <a:endParaRPr lang="en-IN" dirty="0"/>
          </a:p>
        </p:txBody>
      </p:sp>
      <p:sp>
        <p:nvSpPr>
          <p:cNvPr id="27" name="Rectangle: Rounded Corners 26">
            <a:extLst>
              <a:ext uri="{FF2B5EF4-FFF2-40B4-BE49-F238E27FC236}">
                <a16:creationId xmlns:a16="http://schemas.microsoft.com/office/drawing/2014/main" id="{65846565-63EF-3D43-66D4-374776E4B8C0}"/>
              </a:ext>
            </a:extLst>
          </p:cNvPr>
          <p:cNvSpPr/>
          <p:nvPr/>
        </p:nvSpPr>
        <p:spPr>
          <a:xfrm>
            <a:off x="3296370" y="1990641"/>
            <a:ext cx="2083184" cy="3363783"/>
          </a:xfrm>
          <a:prstGeom prst="roundRect">
            <a:avLst/>
          </a:prstGeom>
        </p:spPr>
        <p:style>
          <a:lnRef idx="2">
            <a:schemeClr val="accent2">
              <a:shade val="50000"/>
            </a:schemeClr>
          </a:lnRef>
          <a:fillRef idx="1002">
            <a:schemeClr val="lt2"/>
          </a:fillRef>
          <a:effectRef idx="0">
            <a:schemeClr val="accent2"/>
          </a:effectRef>
          <a:fontRef idx="minor">
            <a:schemeClr val="lt1"/>
          </a:fontRef>
        </p:style>
        <p:txBody>
          <a:bodyPr rtlCol="0" anchor="ctr"/>
          <a:lstStyle/>
          <a:p>
            <a:pPr marL="285750" indent="-285750" algn="ctr">
              <a:buFont typeface="Arial" panose="020B0604020202020204" pitchFamily="34" charset="0"/>
              <a:buChar char="•"/>
            </a:pPr>
            <a:endParaRPr lang="en-IN" dirty="0">
              <a:solidFill>
                <a:schemeClr val="bg1"/>
              </a:solidFill>
            </a:endParaRPr>
          </a:p>
          <a:p>
            <a:pPr marL="285750" indent="-285750" algn="ctr">
              <a:buFont typeface="Arial" panose="020B0604020202020204" pitchFamily="34" charset="0"/>
              <a:buChar char="•"/>
            </a:pPr>
            <a:endParaRPr lang="en-IN" dirty="0">
              <a:solidFill>
                <a:schemeClr val="bg1"/>
              </a:solidFill>
            </a:endParaRPr>
          </a:p>
          <a:p>
            <a:pPr marL="285750" indent="-285750" algn="ctr">
              <a:buFont typeface="Wingdings" panose="05000000000000000000" pitchFamily="2" charset="2"/>
              <a:buChar char="v"/>
            </a:pPr>
            <a:r>
              <a:rPr lang="en-IN" dirty="0">
                <a:solidFill>
                  <a:schemeClr val="bg1"/>
                </a:solidFill>
              </a:rPr>
              <a:t>Pandas </a:t>
            </a:r>
          </a:p>
          <a:p>
            <a:pPr marL="285750" indent="-285750" algn="ctr">
              <a:buFont typeface="Wingdings" panose="05000000000000000000" pitchFamily="2" charset="2"/>
              <a:buChar char="v"/>
            </a:pPr>
            <a:r>
              <a:rPr lang="en-IN" dirty="0" err="1">
                <a:solidFill>
                  <a:schemeClr val="bg1"/>
                </a:solidFill>
              </a:rPr>
              <a:t>Numpy</a:t>
            </a:r>
            <a:r>
              <a:rPr lang="en-IN" dirty="0">
                <a:solidFill>
                  <a:schemeClr val="bg1"/>
                </a:solidFill>
              </a:rPr>
              <a:t> </a:t>
            </a:r>
          </a:p>
          <a:p>
            <a:pPr marL="285750" indent="-285750" algn="ctr">
              <a:buFont typeface="Wingdings" panose="05000000000000000000" pitchFamily="2" charset="2"/>
              <a:buChar char="v"/>
            </a:pPr>
            <a:r>
              <a:rPr lang="en-IN" dirty="0">
                <a:solidFill>
                  <a:schemeClr val="bg1"/>
                </a:solidFill>
              </a:rPr>
              <a:t>Seaborn</a:t>
            </a:r>
          </a:p>
          <a:p>
            <a:pPr marL="285750" indent="-285750" algn="ctr">
              <a:buFont typeface="Wingdings" panose="05000000000000000000" pitchFamily="2" charset="2"/>
              <a:buChar char="v"/>
            </a:pPr>
            <a:r>
              <a:rPr lang="en-IN" dirty="0">
                <a:solidFill>
                  <a:schemeClr val="bg1"/>
                </a:solidFill>
              </a:rPr>
              <a:t>Scikit-learn</a:t>
            </a:r>
          </a:p>
          <a:p>
            <a:pPr marL="285750" indent="-285750" algn="ctr">
              <a:buFont typeface="Wingdings" panose="05000000000000000000" pitchFamily="2" charset="2"/>
              <a:buChar char="v"/>
            </a:pPr>
            <a:r>
              <a:rPr lang="en-IN" dirty="0" err="1">
                <a:solidFill>
                  <a:schemeClr val="bg1"/>
                </a:solidFill>
              </a:rPr>
              <a:t>Imblearb</a:t>
            </a:r>
            <a:endParaRPr lang="en-IN" dirty="0">
              <a:solidFill>
                <a:schemeClr val="bg1"/>
              </a:solidFill>
            </a:endParaRPr>
          </a:p>
          <a:p>
            <a:pPr marL="285750" indent="-285750" algn="ctr">
              <a:buFont typeface="Arial" panose="020B0604020202020204" pitchFamily="34" charset="0"/>
              <a:buChar char="•"/>
            </a:pPr>
            <a:endParaRPr lang="en-IN" dirty="0">
              <a:solidFill>
                <a:schemeClr val="bg1"/>
              </a:solidFill>
            </a:endParaRPr>
          </a:p>
          <a:p>
            <a:pPr marL="285750" indent="-285750" algn="ctr">
              <a:buFont typeface="Arial" panose="020B0604020202020204" pitchFamily="34" charset="0"/>
              <a:buChar char="•"/>
            </a:pPr>
            <a:endParaRPr lang="en-IN" dirty="0">
              <a:solidFill>
                <a:schemeClr val="bg1"/>
              </a:solidFill>
            </a:endParaRPr>
          </a:p>
          <a:p>
            <a:pPr marL="285750" indent="-285750" algn="ctr">
              <a:buFont typeface="Arial" panose="020B0604020202020204" pitchFamily="34" charset="0"/>
              <a:buChar char="•"/>
            </a:pPr>
            <a:endParaRPr lang="en-IN" dirty="0"/>
          </a:p>
        </p:txBody>
      </p:sp>
      <p:sp>
        <p:nvSpPr>
          <p:cNvPr id="28" name="Rectangle: Rounded Corners 27">
            <a:extLst>
              <a:ext uri="{FF2B5EF4-FFF2-40B4-BE49-F238E27FC236}">
                <a16:creationId xmlns:a16="http://schemas.microsoft.com/office/drawing/2014/main" id="{5B175E63-45FA-245A-3326-CB068FD26DF5}"/>
              </a:ext>
            </a:extLst>
          </p:cNvPr>
          <p:cNvSpPr/>
          <p:nvPr/>
        </p:nvSpPr>
        <p:spPr>
          <a:xfrm>
            <a:off x="5862385" y="1990642"/>
            <a:ext cx="2083184" cy="3363783"/>
          </a:xfrm>
          <a:prstGeom prst="roundRect">
            <a:avLst/>
          </a:prstGeom>
        </p:spPr>
        <p:style>
          <a:lnRef idx="2">
            <a:schemeClr val="accent2">
              <a:shade val="50000"/>
            </a:schemeClr>
          </a:lnRef>
          <a:fillRef idx="1002">
            <a:schemeClr val="lt2"/>
          </a:fillRef>
          <a:effectRef idx="0">
            <a:schemeClr val="accent2"/>
          </a:effectRef>
          <a:fontRef idx="minor">
            <a:schemeClr val="lt1"/>
          </a:fontRef>
        </p:style>
        <p:txBody>
          <a:bodyPr rtlCol="0" anchor="ctr"/>
          <a:lstStyle/>
          <a:p>
            <a:pPr marL="285750" indent="-285750" algn="ctr">
              <a:buFont typeface="Arial" panose="020B0604020202020204" pitchFamily="34" charset="0"/>
              <a:buChar char="•"/>
            </a:pPr>
            <a:endParaRPr lang="en-IN" dirty="0">
              <a:solidFill>
                <a:schemeClr val="bg1"/>
              </a:solidFill>
            </a:endParaRPr>
          </a:p>
          <a:p>
            <a:pPr marL="285750" indent="-285750" algn="ctr">
              <a:buFont typeface="Arial" panose="020B0604020202020204" pitchFamily="34" charset="0"/>
              <a:buChar char="•"/>
            </a:pPr>
            <a:endParaRPr lang="en-IN" dirty="0">
              <a:solidFill>
                <a:schemeClr val="bg1"/>
              </a:solidFill>
            </a:endParaRPr>
          </a:p>
          <a:p>
            <a:pPr marL="285750" indent="-285750" algn="ctr">
              <a:buFont typeface="Wingdings" panose="05000000000000000000" pitchFamily="2" charset="2"/>
              <a:buChar char="v"/>
            </a:pPr>
            <a:r>
              <a:rPr lang="en-IN" dirty="0">
                <a:solidFill>
                  <a:schemeClr val="bg1"/>
                </a:solidFill>
              </a:rPr>
              <a:t>Logistic Regression</a:t>
            </a:r>
          </a:p>
          <a:p>
            <a:pPr marL="285750" indent="-285750" algn="ctr">
              <a:buFont typeface="Wingdings" panose="05000000000000000000" pitchFamily="2" charset="2"/>
              <a:buChar char="v"/>
            </a:pPr>
            <a:r>
              <a:rPr lang="en-IN" dirty="0">
                <a:solidFill>
                  <a:schemeClr val="bg1"/>
                </a:solidFill>
              </a:rPr>
              <a:t>Random Forest</a:t>
            </a:r>
          </a:p>
          <a:p>
            <a:pPr marL="285750" indent="-285750" algn="ctr">
              <a:buFont typeface="Wingdings" panose="05000000000000000000" pitchFamily="2" charset="2"/>
              <a:buChar char="v"/>
            </a:pPr>
            <a:r>
              <a:rPr lang="en-IN" dirty="0">
                <a:solidFill>
                  <a:schemeClr val="bg1"/>
                </a:solidFill>
              </a:rPr>
              <a:t>Decision </a:t>
            </a:r>
          </a:p>
          <a:p>
            <a:pPr algn="ctr"/>
            <a:r>
              <a:rPr lang="en-IN" dirty="0">
                <a:solidFill>
                  <a:schemeClr val="bg1"/>
                </a:solidFill>
              </a:rPr>
              <a:t>Tree </a:t>
            </a:r>
          </a:p>
          <a:p>
            <a:pPr marL="285750" indent="-285750" algn="ctr">
              <a:buFont typeface="Wingdings" panose="05000000000000000000" pitchFamily="2" charset="2"/>
              <a:buChar char="v"/>
            </a:pPr>
            <a:r>
              <a:rPr lang="en-IN" dirty="0" err="1">
                <a:solidFill>
                  <a:schemeClr val="bg1"/>
                </a:solidFill>
              </a:rPr>
              <a:t>XGBoost</a:t>
            </a:r>
            <a:endParaRPr lang="en-IN" dirty="0">
              <a:solidFill>
                <a:schemeClr val="bg1"/>
              </a:solidFill>
            </a:endParaRPr>
          </a:p>
          <a:p>
            <a:pPr marL="285750" indent="-285750" algn="ctr">
              <a:buFont typeface="Wingdings" panose="05000000000000000000" pitchFamily="2" charset="2"/>
              <a:buChar char="v"/>
            </a:pPr>
            <a:r>
              <a:rPr lang="en-IN" dirty="0">
                <a:solidFill>
                  <a:schemeClr val="bg1"/>
                </a:solidFill>
              </a:rPr>
              <a:t>KNN </a:t>
            </a:r>
          </a:p>
          <a:p>
            <a:pPr marL="285750" indent="-285750" algn="ctr">
              <a:buFont typeface="Arial" panose="020B0604020202020204" pitchFamily="34" charset="0"/>
              <a:buChar char="•"/>
            </a:pPr>
            <a:endParaRPr lang="en-IN" dirty="0">
              <a:solidFill>
                <a:schemeClr val="bg1"/>
              </a:solidFill>
            </a:endParaRPr>
          </a:p>
          <a:p>
            <a:pPr algn="ctr"/>
            <a:endParaRPr lang="en-IN" dirty="0">
              <a:solidFill>
                <a:schemeClr val="bg1"/>
              </a:solidFill>
            </a:endParaRPr>
          </a:p>
          <a:p>
            <a:pPr marL="285750" indent="-285750" algn="ctr">
              <a:buFont typeface="Arial" panose="020B0604020202020204" pitchFamily="34" charset="0"/>
              <a:buChar char="•"/>
            </a:pPr>
            <a:endParaRPr lang="en-IN" dirty="0">
              <a:solidFill>
                <a:schemeClr val="bg1"/>
              </a:solidFill>
            </a:endParaRPr>
          </a:p>
          <a:p>
            <a:pPr marL="285750" indent="-285750" algn="ctr">
              <a:buFont typeface="Arial" panose="020B0604020202020204" pitchFamily="34" charset="0"/>
              <a:buChar char="•"/>
            </a:pPr>
            <a:endParaRPr lang="en-IN" dirty="0"/>
          </a:p>
        </p:txBody>
      </p:sp>
      <p:sp>
        <p:nvSpPr>
          <p:cNvPr id="29" name="Rectangle: Rounded Corners 28">
            <a:extLst>
              <a:ext uri="{FF2B5EF4-FFF2-40B4-BE49-F238E27FC236}">
                <a16:creationId xmlns:a16="http://schemas.microsoft.com/office/drawing/2014/main" id="{FA22F290-06CD-97AC-C0FE-D4514B410719}"/>
              </a:ext>
            </a:extLst>
          </p:cNvPr>
          <p:cNvSpPr/>
          <p:nvPr/>
        </p:nvSpPr>
        <p:spPr>
          <a:xfrm>
            <a:off x="8493690" y="2011753"/>
            <a:ext cx="2083184" cy="3363783"/>
          </a:xfrm>
          <a:prstGeom prst="roundRect">
            <a:avLst/>
          </a:prstGeom>
        </p:spPr>
        <p:style>
          <a:lnRef idx="2">
            <a:schemeClr val="accent2">
              <a:shade val="50000"/>
            </a:schemeClr>
          </a:lnRef>
          <a:fillRef idx="1002">
            <a:schemeClr val="lt2"/>
          </a:fillRef>
          <a:effectRef idx="0">
            <a:schemeClr val="accent2"/>
          </a:effectRef>
          <a:fontRef idx="minor">
            <a:schemeClr val="lt1"/>
          </a:fontRef>
        </p:style>
        <p:txBody>
          <a:bodyPr rtlCol="0" anchor="ctr"/>
          <a:lstStyle/>
          <a:p>
            <a:pPr marL="342900" indent="-342900" algn="ctr">
              <a:buFont typeface="Wingdings" panose="05000000000000000000" pitchFamily="2" charset="2"/>
              <a:buChar char="v"/>
            </a:pPr>
            <a:r>
              <a:rPr lang="en-IN" sz="2000" dirty="0" err="1">
                <a:solidFill>
                  <a:schemeClr val="bg1"/>
                </a:solidFill>
                <a:latin typeface="Times New Roman" panose="02020603050405020304" pitchFamily="18" charset="0"/>
                <a:cs typeface="Times New Roman" panose="02020603050405020304" pitchFamily="18" charset="0"/>
              </a:rPr>
              <a:t>Streamlit</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8886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474307"/>
            <a:ext cx="12192000" cy="6411973"/>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345757" y="161485"/>
            <a:ext cx="7711124" cy="437820"/>
          </a:xfrm>
        </p:spPr>
        <p:txBody>
          <a:bodyPr vert="horz" wrap="square" lIns="0" tIns="0" rIns="0" bIns="0" rtlCol="0" anchor="b" anchorCtr="0">
            <a:normAutofit fontScale="90000"/>
          </a:bodyPr>
          <a:lstStyle/>
          <a:p>
            <a:pPr>
              <a:lnSpc>
                <a:spcPct val="100000"/>
              </a:lnSpc>
            </a:pPr>
            <a:r>
              <a:rPr lang="en-US" sz="3600" kern="1200" dirty="0">
                <a:solidFill>
                  <a:schemeClr val="tx1"/>
                </a:solidFill>
                <a:latin typeface="+mj-lt"/>
                <a:ea typeface="+mj-ea"/>
                <a:cs typeface="+mj-cs"/>
              </a:rPr>
              <a:t>Data Set Details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0" y="474307"/>
            <a:ext cx="11981469" cy="6186793"/>
          </a:xfrm>
        </p:spPr>
        <p:txBody>
          <a:bodyPr vert="horz" wrap="square" lIns="0" tIns="0" rIns="0" bIns="0" rtlCol="0">
            <a:normAutofit/>
          </a:bodyPr>
          <a:lstStyle/>
          <a:p>
            <a:pPr marL="0" indent="0">
              <a:lnSpc>
                <a:spcPct val="100000"/>
              </a:lnSpc>
              <a:buNone/>
            </a:pPr>
            <a:r>
              <a:rPr lang="en-US" kern="1200" dirty="0">
                <a:latin typeface="+mn-lt"/>
                <a:ea typeface="+mn-ea"/>
                <a:cs typeface="+mn-cs"/>
              </a:rPr>
              <a:t>Churn Data</a:t>
            </a:r>
          </a:p>
          <a:p>
            <a:pPr marL="0" indent="0">
              <a:lnSpc>
                <a:spcPct val="100000"/>
              </a:lnSpc>
              <a:buNone/>
            </a:pPr>
            <a:endParaRPr lang="en-US" kern="1200" dirty="0">
              <a:latin typeface="+mn-lt"/>
              <a:ea typeface="+mn-ea"/>
              <a:cs typeface="+mn-cs"/>
            </a:endParaRPr>
          </a:p>
          <a:p>
            <a:pPr marL="0" indent="0">
              <a:lnSpc>
                <a:spcPct val="100000"/>
              </a:lnSpc>
              <a:buNone/>
            </a:pPr>
            <a:endParaRPr lang="en-US" dirty="0"/>
          </a:p>
          <a:p>
            <a:pPr marL="0" indent="0">
              <a:lnSpc>
                <a:spcPct val="100000"/>
              </a:lnSpc>
              <a:buNone/>
            </a:pPr>
            <a:r>
              <a:rPr lang="en-US" dirty="0"/>
              <a:t>Customer Data</a:t>
            </a:r>
          </a:p>
          <a:p>
            <a:pPr marL="0" indent="0">
              <a:lnSpc>
                <a:spcPct val="100000"/>
              </a:lnSpc>
              <a:buNone/>
            </a:pPr>
            <a:endParaRPr lang="en-US" dirty="0"/>
          </a:p>
          <a:p>
            <a:pPr marL="0" indent="0">
              <a:lnSpc>
                <a:spcPct val="100000"/>
              </a:lnSpc>
              <a:buNone/>
            </a:pPr>
            <a:endParaRPr lang="en-US" dirty="0"/>
          </a:p>
          <a:p>
            <a:pPr marL="0" indent="0">
              <a:lnSpc>
                <a:spcPct val="100000"/>
              </a:lnSpc>
              <a:buNone/>
            </a:pPr>
            <a:r>
              <a:rPr lang="en-US" dirty="0"/>
              <a:t>Internet Data</a:t>
            </a:r>
          </a:p>
          <a:p>
            <a:pPr marL="0" indent="0">
              <a:lnSpc>
                <a:spcPct val="100000"/>
              </a:lnSpc>
              <a:buNone/>
            </a:pPr>
            <a:endParaRPr lang="en-US" dirty="0"/>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pic>
        <p:nvPicPr>
          <p:cNvPr id="9" name="Picture 8">
            <a:extLst>
              <a:ext uri="{FF2B5EF4-FFF2-40B4-BE49-F238E27FC236}">
                <a16:creationId xmlns:a16="http://schemas.microsoft.com/office/drawing/2014/main" id="{DB5DC0F6-B82C-E0D8-3BED-B359FDD60111}"/>
              </a:ext>
            </a:extLst>
          </p:cNvPr>
          <p:cNvPicPr>
            <a:picLocks noChangeAspect="1"/>
          </p:cNvPicPr>
          <p:nvPr/>
        </p:nvPicPr>
        <p:blipFill>
          <a:blip r:embed="rId4"/>
          <a:stretch>
            <a:fillRect/>
          </a:stretch>
        </p:blipFill>
        <p:spPr>
          <a:xfrm>
            <a:off x="57155" y="860111"/>
            <a:ext cx="9396274" cy="1434907"/>
          </a:xfrm>
          <a:prstGeom prst="rect">
            <a:avLst/>
          </a:prstGeom>
        </p:spPr>
      </p:pic>
      <p:pic>
        <p:nvPicPr>
          <p:cNvPr id="11" name="Picture 10">
            <a:extLst>
              <a:ext uri="{FF2B5EF4-FFF2-40B4-BE49-F238E27FC236}">
                <a16:creationId xmlns:a16="http://schemas.microsoft.com/office/drawing/2014/main" id="{2680E355-0863-4145-296E-2C92404861F5}"/>
              </a:ext>
            </a:extLst>
          </p:cNvPr>
          <p:cNvPicPr>
            <a:picLocks noChangeAspect="1"/>
          </p:cNvPicPr>
          <p:nvPr/>
        </p:nvPicPr>
        <p:blipFill>
          <a:blip r:embed="rId5"/>
          <a:stretch>
            <a:fillRect/>
          </a:stretch>
        </p:blipFill>
        <p:spPr>
          <a:xfrm>
            <a:off x="57155" y="2652855"/>
            <a:ext cx="4442845" cy="1425161"/>
          </a:xfrm>
          <a:prstGeom prst="rect">
            <a:avLst/>
          </a:prstGeom>
        </p:spPr>
      </p:pic>
      <p:pic>
        <p:nvPicPr>
          <p:cNvPr id="13" name="Picture 12">
            <a:extLst>
              <a:ext uri="{FF2B5EF4-FFF2-40B4-BE49-F238E27FC236}">
                <a16:creationId xmlns:a16="http://schemas.microsoft.com/office/drawing/2014/main" id="{6B548A88-DAFB-1C38-ACB4-3F7C817ADE9B}"/>
              </a:ext>
            </a:extLst>
          </p:cNvPr>
          <p:cNvPicPr>
            <a:picLocks noChangeAspect="1"/>
          </p:cNvPicPr>
          <p:nvPr/>
        </p:nvPicPr>
        <p:blipFill>
          <a:blip r:embed="rId6"/>
          <a:stretch>
            <a:fillRect/>
          </a:stretch>
        </p:blipFill>
        <p:spPr>
          <a:xfrm>
            <a:off x="92361" y="4496965"/>
            <a:ext cx="9556308" cy="1691787"/>
          </a:xfrm>
          <a:prstGeom prst="rect">
            <a:avLst/>
          </a:prstGeom>
        </p:spPr>
      </p:pic>
    </p:spTree>
    <p:extLst>
      <p:ext uri="{BB962C8B-B14F-4D97-AF65-F5344CB8AC3E}">
        <p14:creationId xmlns:p14="http://schemas.microsoft.com/office/powerpoint/2010/main" val="560021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474307"/>
            <a:ext cx="12192000" cy="6411973"/>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469064" y="161485"/>
            <a:ext cx="8587817" cy="437820"/>
          </a:xfrm>
        </p:spPr>
        <p:txBody>
          <a:bodyPr vert="horz" wrap="square" lIns="0" tIns="0" rIns="0" bIns="0" rtlCol="0" anchor="b" anchorCtr="0">
            <a:normAutofit fontScale="90000"/>
          </a:bodyPr>
          <a:lstStyle/>
          <a:p>
            <a:pPr>
              <a:lnSpc>
                <a:spcPct val="100000"/>
              </a:lnSpc>
            </a:pPr>
            <a:r>
              <a:rPr lang="en-US" sz="3600" kern="1200" dirty="0">
                <a:solidFill>
                  <a:schemeClr val="tx1"/>
                </a:solidFill>
                <a:latin typeface="+mj-lt"/>
                <a:ea typeface="+mj-ea"/>
                <a:cs typeface="+mj-cs"/>
              </a:rPr>
              <a:t> After Merged Data Set Details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0" y="669248"/>
            <a:ext cx="11981469" cy="5991852"/>
          </a:xfrm>
        </p:spPr>
        <p:txBody>
          <a:bodyPr vert="horz" wrap="square" lIns="0" tIns="0" rIns="0" bIns="0" rtlCol="0">
            <a:normAutofit/>
          </a:bodyPr>
          <a:lstStyle/>
          <a:p>
            <a:pPr marL="0" indent="0">
              <a:lnSpc>
                <a:spcPct val="100000"/>
              </a:lnSpc>
              <a:buNone/>
            </a:pPr>
            <a:r>
              <a:rPr lang="en-US" kern="1200" dirty="0">
                <a:latin typeface="+mn-lt"/>
                <a:ea typeface="+mn-ea"/>
                <a:cs typeface="+mn-cs"/>
              </a:rPr>
              <a:t>Merged_telecom                                                                    About Merged_telecom                                               </a:t>
            </a:r>
          </a:p>
          <a:p>
            <a:pPr marL="0" indent="0">
              <a:lnSpc>
                <a:spcPct val="100000"/>
              </a:lnSpc>
              <a:buNone/>
            </a:pPr>
            <a:endParaRPr lang="en-US" kern="1200" dirty="0">
              <a:latin typeface="+mn-lt"/>
              <a:ea typeface="+mn-ea"/>
              <a:cs typeface="+mn-cs"/>
            </a:endParaRPr>
          </a:p>
          <a:p>
            <a:pPr marL="0" indent="0">
              <a:lnSpc>
                <a:spcPct val="100000"/>
              </a:lnSpc>
              <a:buNone/>
            </a:pPr>
            <a:endParaRPr lang="en-US" kern="1200" dirty="0">
              <a:latin typeface="+mn-lt"/>
              <a:ea typeface="+mn-ea"/>
              <a:cs typeface="+mn-cs"/>
            </a:endParaRPr>
          </a:p>
          <a:p>
            <a:pPr marL="0" indent="0">
              <a:lnSpc>
                <a:spcPct val="100000"/>
              </a:lnSpc>
              <a:buNone/>
            </a:pPr>
            <a:endParaRPr lang="en-US" dirty="0"/>
          </a:p>
          <a:p>
            <a:pPr marL="342900" indent="-342900">
              <a:lnSpc>
                <a:spcPct val="100000"/>
              </a:lnSpc>
              <a:buFont typeface="Wingdings" panose="05000000000000000000" pitchFamily="2" charset="2"/>
              <a:buChar char="Ø"/>
            </a:pPr>
            <a:r>
              <a:rPr lang="en-US" dirty="0"/>
              <a:t>Insight for After Merged Dataset:-</a:t>
            </a:r>
          </a:p>
          <a:p>
            <a:pPr marL="342900" indent="-342900">
              <a:lnSpc>
                <a:spcPct val="100000"/>
              </a:lnSpc>
              <a:buFont typeface="Wingdings" panose="05000000000000000000" pitchFamily="2" charset="2"/>
              <a:buChar char="ü"/>
            </a:pPr>
            <a:r>
              <a:rPr lang="en-US" dirty="0"/>
              <a:t> We have 7043 records and 21 features.</a:t>
            </a:r>
          </a:p>
          <a:p>
            <a:pPr marL="342900" indent="-342900">
              <a:lnSpc>
                <a:spcPct val="100000"/>
              </a:lnSpc>
              <a:buFont typeface="Wingdings" panose="05000000000000000000" pitchFamily="2" charset="2"/>
              <a:buChar char="ü"/>
            </a:pPr>
            <a:r>
              <a:rPr lang="en-US" dirty="0"/>
              <a:t>There are no any null value in the dataset.</a:t>
            </a:r>
          </a:p>
          <a:p>
            <a:pPr marL="342900" indent="-342900">
              <a:lnSpc>
                <a:spcPct val="100000"/>
              </a:lnSpc>
              <a:buFont typeface="Wingdings" panose="05000000000000000000" pitchFamily="2" charset="2"/>
              <a:buChar char="ü"/>
            </a:pPr>
            <a:r>
              <a:rPr lang="en-US" dirty="0"/>
              <a:t>In TotalCharges column having wrong datatype.</a:t>
            </a:r>
          </a:p>
          <a:p>
            <a:pPr marL="342900" indent="-342900">
              <a:lnSpc>
                <a:spcPct val="100000"/>
              </a:lnSpc>
              <a:buFont typeface="Wingdings" panose="05000000000000000000" pitchFamily="2" charset="2"/>
              <a:buChar char="ü"/>
            </a:pPr>
            <a:r>
              <a:rPr lang="en-US" dirty="0"/>
              <a:t>After Correcting the datatype We found there is null value</a:t>
            </a:r>
          </a:p>
          <a:p>
            <a:pPr marL="0" indent="0">
              <a:lnSpc>
                <a:spcPct val="100000"/>
              </a:lnSpc>
            </a:pPr>
            <a:r>
              <a:rPr lang="en-US" dirty="0"/>
              <a:t>Preset in dataset.</a:t>
            </a:r>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pic>
        <p:nvPicPr>
          <p:cNvPr id="6" name="Picture 5">
            <a:extLst>
              <a:ext uri="{FF2B5EF4-FFF2-40B4-BE49-F238E27FC236}">
                <a16:creationId xmlns:a16="http://schemas.microsoft.com/office/drawing/2014/main" id="{090DFA74-9A1C-F02B-8119-9EDA73D0AEF6}"/>
              </a:ext>
            </a:extLst>
          </p:cNvPr>
          <p:cNvPicPr>
            <a:picLocks noChangeAspect="1"/>
          </p:cNvPicPr>
          <p:nvPr/>
        </p:nvPicPr>
        <p:blipFill>
          <a:blip r:embed="rId4"/>
          <a:stretch>
            <a:fillRect/>
          </a:stretch>
        </p:blipFill>
        <p:spPr>
          <a:xfrm>
            <a:off x="64249" y="1082745"/>
            <a:ext cx="7547710" cy="1915291"/>
          </a:xfrm>
          <a:prstGeom prst="rect">
            <a:avLst/>
          </a:prstGeom>
        </p:spPr>
      </p:pic>
      <p:pic>
        <p:nvPicPr>
          <p:cNvPr id="10" name="Picture 9">
            <a:extLst>
              <a:ext uri="{FF2B5EF4-FFF2-40B4-BE49-F238E27FC236}">
                <a16:creationId xmlns:a16="http://schemas.microsoft.com/office/drawing/2014/main" id="{587FBF26-8B09-D0FB-7DB6-4FA9681820A9}"/>
              </a:ext>
            </a:extLst>
          </p:cNvPr>
          <p:cNvPicPr>
            <a:picLocks noChangeAspect="1"/>
          </p:cNvPicPr>
          <p:nvPr/>
        </p:nvPicPr>
        <p:blipFill>
          <a:blip r:embed="rId5"/>
          <a:stretch>
            <a:fillRect/>
          </a:stretch>
        </p:blipFill>
        <p:spPr>
          <a:xfrm>
            <a:off x="7822490" y="1090530"/>
            <a:ext cx="3909399" cy="5098222"/>
          </a:xfrm>
          <a:prstGeom prst="rect">
            <a:avLst/>
          </a:prstGeom>
        </p:spPr>
      </p:pic>
    </p:spTree>
    <p:extLst>
      <p:ext uri="{BB962C8B-B14F-4D97-AF65-F5344CB8AC3E}">
        <p14:creationId xmlns:p14="http://schemas.microsoft.com/office/powerpoint/2010/main" val="3400232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a:stretch/>
        </p:blipFill>
        <p:spPr/>
      </p:pic>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6589335" y="1343025"/>
            <a:ext cx="5459789" cy="4667250"/>
          </a:xfrm>
        </p:spPr>
        <p:txBody>
          <a:bodyPr vert="horz" wrap="square" lIns="0" tIns="0" rIns="0" bIns="0" rtlCol="0">
            <a:normAutofit/>
          </a:bodyPr>
          <a:lstStyle/>
          <a:p>
            <a:pPr marL="342900" indent="-342900">
              <a:lnSpc>
                <a:spcPct val="100000"/>
              </a:lnSpc>
              <a:buFont typeface="Wingdings" panose="05000000000000000000" pitchFamily="2" charset="2"/>
              <a:buChar char="Ø"/>
            </a:pPr>
            <a:r>
              <a:rPr lang="en-US" dirty="0"/>
              <a:t>After the treat missing values from TotalChsrges</a:t>
            </a:r>
          </a:p>
          <a:p>
            <a:pPr marL="0">
              <a:lnSpc>
                <a:spcPct val="100000"/>
              </a:lnSpc>
            </a:pPr>
            <a:r>
              <a:rPr lang="en-US" dirty="0"/>
              <a:t>Features as there are 11 null values was presented.</a:t>
            </a:r>
          </a:p>
          <a:p>
            <a:pPr marL="342900" indent="-342900">
              <a:lnSpc>
                <a:spcPct val="100000"/>
              </a:lnSpc>
              <a:buFont typeface="Wingdings" panose="05000000000000000000" pitchFamily="2" charset="2"/>
              <a:buChar char="Ø"/>
            </a:pPr>
            <a:r>
              <a:rPr lang="en-US" dirty="0"/>
              <a:t>Drop some unnecessary features like customerID</a:t>
            </a:r>
          </a:p>
          <a:p>
            <a:pPr marL="342900" indent="-342900">
              <a:lnSpc>
                <a:spcPct val="100000"/>
              </a:lnSpc>
              <a:buFont typeface="Wingdings" panose="05000000000000000000" pitchFamily="2" charset="2"/>
              <a:buChar char="Ø"/>
            </a:pPr>
            <a:r>
              <a:rPr lang="en-US" dirty="0"/>
              <a:t>We can see here the TotalChareges and tenure columns are good ralation of 0.82 as well as MonthlyCharges and TotalCharges also have good relation of 0.65 but SeniorCitizen and tenure hasn't good ralation of 0.017. so in both columns needed to drop one column for the better accuracy of data. Now first of we checked our outlier detection by the visualization.  </a:t>
            </a:r>
          </a:p>
          <a:p>
            <a:pPr marL="0">
              <a:lnSpc>
                <a:spcPct val="100000"/>
              </a:lnSpc>
            </a:pPr>
            <a:endParaRPr lang="en-US" dirty="0"/>
          </a:p>
          <a:p>
            <a:pPr marL="0" indent="0">
              <a:lnSpc>
                <a:spcPct val="100000"/>
              </a:lnSpc>
              <a:buNone/>
            </a:pPr>
            <a:endParaRPr lang="en-US" dirty="0"/>
          </a:p>
          <a:p>
            <a:pPr marL="0" indent="0">
              <a:lnSpc>
                <a:spcPct val="100000"/>
              </a:lnSpc>
              <a:buNone/>
            </a:pPr>
            <a:endParaRPr lang="en-US" kern="1200" dirty="0">
              <a:latin typeface="+mn-lt"/>
              <a:ea typeface="+mn-ea"/>
              <a:cs typeface="+mn-cs"/>
            </a:endParaRPr>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044857" y="1"/>
            <a:ext cx="6457361" cy="678730"/>
          </a:xfrm>
        </p:spPr>
        <p:txBody>
          <a:bodyPr vert="horz" wrap="square" lIns="0" tIns="0" rIns="0" bIns="0" rtlCol="0" anchor="b" anchorCtr="0">
            <a:normAutofit/>
          </a:bodyPr>
          <a:lstStyle/>
          <a:p>
            <a:pPr>
              <a:lnSpc>
                <a:spcPct val="100000"/>
              </a:lnSpc>
            </a:pPr>
            <a:r>
              <a:rPr lang="en-US" sz="3600" dirty="0"/>
              <a:t>Exploratory Data Analysis</a:t>
            </a:r>
            <a:endParaRPr lang="en-US" sz="3600"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4294967295"/>
          </p:nvPr>
        </p:nvSpPr>
        <p:spPr>
          <a:xfrm>
            <a:off x="0" y="6507163"/>
            <a:ext cx="2628900" cy="153987"/>
          </a:xfrm>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4294967295"/>
          </p:nvPr>
        </p:nvSpPr>
        <p:spPr>
          <a:xfrm>
            <a:off x="5813425" y="6507163"/>
            <a:ext cx="6378575" cy="153987"/>
          </a:xfrm>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4294967295"/>
          </p:nvPr>
        </p:nvSpPr>
        <p:spPr>
          <a:xfrm>
            <a:off x="10499725" y="6507163"/>
            <a:ext cx="1692275" cy="153987"/>
          </a:xfrm>
        </p:spPr>
        <p:txBody>
          <a:bodyPr/>
          <a:lstStyle/>
          <a:p>
            <a:fld id="{DBA1B0FB-D917-4C8C-928F-313BD683BF39}" type="slidenum">
              <a:rPr lang="en-US" smtClean="0"/>
              <a:t>8</a:t>
            </a:fld>
            <a:endParaRPr lang="en-US"/>
          </a:p>
        </p:txBody>
      </p:sp>
      <p:pic>
        <p:nvPicPr>
          <p:cNvPr id="12" name="Picture 11">
            <a:extLst>
              <a:ext uri="{FF2B5EF4-FFF2-40B4-BE49-F238E27FC236}">
                <a16:creationId xmlns:a16="http://schemas.microsoft.com/office/drawing/2014/main" id="{F90122B1-FDB6-1BBB-CB59-19913645D139}"/>
              </a:ext>
            </a:extLst>
          </p:cNvPr>
          <p:cNvPicPr>
            <a:picLocks noChangeAspect="1"/>
          </p:cNvPicPr>
          <p:nvPr/>
        </p:nvPicPr>
        <p:blipFill>
          <a:blip r:embed="rId4"/>
          <a:stretch>
            <a:fillRect/>
          </a:stretch>
        </p:blipFill>
        <p:spPr>
          <a:xfrm>
            <a:off x="266195" y="867267"/>
            <a:ext cx="5829805" cy="4907705"/>
          </a:xfrm>
          <a:prstGeom prst="rect">
            <a:avLst/>
          </a:prstGeom>
        </p:spPr>
      </p:pic>
    </p:spTree>
    <p:extLst>
      <p:ext uri="{BB962C8B-B14F-4D97-AF65-F5344CB8AC3E}">
        <p14:creationId xmlns:p14="http://schemas.microsoft.com/office/powerpoint/2010/main" val="3770292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p:txBody>
          <a:bodyPr/>
          <a:lstStyle/>
          <a:p>
            <a:fld id="{DBA1B0FB-D917-4C8C-928F-313BD683BF39}" type="slidenum">
              <a:rPr lang="en-US" smtClean="0"/>
              <a:pPr/>
              <a:t>9</a:t>
            </a:fld>
            <a:endParaRPr lang="en-US"/>
          </a:p>
        </p:txBody>
      </p:sp>
      <p:sp>
        <p:nvSpPr>
          <p:cNvPr id="7" name="Title 6">
            <a:extLst>
              <a:ext uri="{FF2B5EF4-FFF2-40B4-BE49-F238E27FC236}">
                <a16:creationId xmlns:a16="http://schemas.microsoft.com/office/drawing/2014/main" id="{3E174092-82D3-44E0-8948-4096232ED0A7}"/>
              </a:ext>
            </a:extLst>
          </p:cNvPr>
          <p:cNvSpPr>
            <a:spLocks noGrp="1"/>
          </p:cNvSpPr>
          <p:nvPr>
            <p:ph type="title" idx="4294967295"/>
          </p:nvPr>
        </p:nvSpPr>
        <p:spPr>
          <a:xfrm>
            <a:off x="1100138" y="196850"/>
            <a:ext cx="11091862" cy="679450"/>
          </a:xfrm>
        </p:spPr>
        <p:txBody>
          <a:bodyPr/>
          <a:lstStyle/>
          <a:p>
            <a:r>
              <a:rPr lang="en-US" sz="4400" dirty="0"/>
              <a:t>Data Imbalanced</a:t>
            </a:r>
          </a:p>
        </p:txBody>
      </p:sp>
      <p:pic>
        <p:nvPicPr>
          <p:cNvPr id="14" name="Picture 13">
            <a:extLst>
              <a:ext uri="{FF2B5EF4-FFF2-40B4-BE49-F238E27FC236}">
                <a16:creationId xmlns:a16="http://schemas.microsoft.com/office/drawing/2014/main" id="{45581086-7993-BE41-5988-67D4B496E0C6}"/>
              </a:ext>
            </a:extLst>
          </p:cNvPr>
          <p:cNvPicPr>
            <a:picLocks noChangeAspect="1"/>
          </p:cNvPicPr>
          <p:nvPr/>
        </p:nvPicPr>
        <p:blipFill>
          <a:blip r:embed="rId2"/>
          <a:stretch>
            <a:fillRect/>
          </a:stretch>
        </p:blipFill>
        <p:spPr>
          <a:xfrm>
            <a:off x="1100138" y="1097109"/>
            <a:ext cx="4122777" cy="3932091"/>
          </a:xfrm>
          <a:prstGeom prst="rect">
            <a:avLst/>
          </a:prstGeom>
        </p:spPr>
      </p:pic>
      <p:pic>
        <p:nvPicPr>
          <p:cNvPr id="16" name="Picture 15">
            <a:extLst>
              <a:ext uri="{FF2B5EF4-FFF2-40B4-BE49-F238E27FC236}">
                <a16:creationId xmlns:a16="http://schemas.microsoft.com/office/drawing/2014/main" id="{182642A3-3BE6-88D3-DAF4-D3175711E3B5}"/>
              </a:ext>
            </a:extLst>
          </p:cNvPr>
          <p:cNvPicPr>
            <a:picLocks noChangeAspect="1"/>
          </p:cNvPicPr>
          <p:nvPr/>
        </p:nvPicPr>
        <p:blipFill>
          <a:blip r:embed="rId3"/>
          <a:stretch>
            <a:fillRect/>
          </a:stretch>
        </p:blipFill>
        <p:spPr>
          <a:xfrm>
            <a:off x="6183446" y="1097109"/>
            <a:ext cx="4244708" cy="3932090"/>
          </a:xfrm>
          <a:prstGeom prst="rect">
            <a:avLst/>
          </a:prstGeom>
        </p:spPr>
      </p:pic>
      <p:sp>
        <p:nvSpPr>
          <p:cNvPr id="21" name="Title 6">
            <a:extLst>
              <a:ext uri="{FF2B5EF4-FFF2-40B4-BE49-F238E27FC236}">
                <a16:creationId xmlns:a16="http://schemas.microsoft.com/office/drawing/2014/main" id="{64DA16B1-2D3B-283A-A69D-F655B472C00A}"/>
              </a:ext>
            </a:extLst>
          </p:cNvPr>
          <p:cNvSpPr txBox="1">
            <a:spLocks/>
          </p:cNvSpPr>
          <p:nvPr/>
        </p:nvSpPr>
        <p:spPr>
          <a:xfrm>
            <a:off x="795338" y="5321300"/>
            <a:ext cx="11091862" cy="1185911"/>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pPr marL="342900" indent="-342900">
              <a:buFont typeface="Wingdings" panose="05000000000000000000" pitchFamily="2" charset="2"/>
              <a:buChar char="§"/>
            </a:pPr>
            <a:r>
              <a:rPr lang="en-US" sz="1800" dirty="0"/>
              <a:t>After the analyzing the churn column, we have found that the only 26% of customers have churned and 73% customers have not churned let's see what is about next analyzing about the churn</a:t>
            </a:r>
          </a:p>
          <a:p>
            <a:pPr marL="342900" indent="-342900">
              <a:buFont typeface="Wingdings" panose="05000000000000000000" pitchFamily="2" charset="2"/>
              <a:buChar char="§"/>
            </a:pPr>
            <a:r>
              <a:rPr lang="en-US" sz="1800" dirty="0"/>
              <a:t>After the count churned data here also found the huge different or we can say imbalanced the churn data so it's is necessary to  balanced churn data for better accuracy of our model so let us used imbalanced technique .</a:t>
            </a:r>
            <a:endParaRPr lang="en-IN" sz="1800" dirty="0"/>
          </a:p>
          <a:p>
            <a:endParaRPr lang="en-IN" dirty="0"/>
          </a:p>
        </p:txBody>
      </p:sp>
    </p:spTree>
    <p:extLst>
      <p:ext uri="{BB962C8B-B14F-4D97-AF65-F5344CB8AC3E}">
        <p14:creationId xmlns:p14="http://schemas.microsoft.com/office/powerpoint/2010/main" val="374028603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231</TotalTime>
  <Words>1100</Words>
  <Application>Microsoft Office PowerPoint</Application>
  <PresentationFormat>Widescreen</PresentationFormat>
  <Paragraphs>161</Paragraphs>
  <Slides>17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Gill Sans MT</vt:lpstr>
      <vt:lpstr>Roboto</vt:lpstr>
      <vt:lpstr>Times New Roman</vt:lpstr>
      <vt:lpstr>Walbaum Display</vt:lpstr>
      <vt:lpstr>Wingdings</vt:lpstr>
      <vt:lpstr>3DFloatVTI</vt:lpstr>
      <vt:lpstr>Telecom Customers Churn Prediction </vt:lpstr>
      <vt:lpstr>PROJECT NAME</vt:lpstr>
      <vt:lpstr>Business Problem Statement</vt:lpstr>
      <vt:lpstr>Agenda for our Goal Achievement</vt:lpstr>
      <vt:lpstr>Tools and Technical Parameters</vt:lpstr>
      <vt:lpstr>Data Set Details</vt:lpstr>
      <vt:lpstr> After Merged Data Set Details</vt:lpstr>
      <vt:lpstr>Exploratory Data Analysis</vt:lpstr>
      <vt:lpstr>Data Imbalanced</vt:lpstr>
      <vt:lpstr>                        Data Visualization</vt:lpstr>
      <vt:lpstr>Feature Engineering</vt:lpstr>
      <vt:lpstr>Model Building Algorithms</vt:lpstr>
      <vt:lpstr>Model Evaluation and Select Model</vt:lpstr>
      <vt:lpstr>Model Deployment</vt:lpstr>
      <vt:lpstr>Challenges and difficulties faced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Telecom Customers Churn Prediction </dc:title>
  <dc:creator>DEEPIKA</dc:creator>
  <cp:lastModifiedBy>DEEPIKA</cp:lastModifiedBy>
  <cp:revision>9</cp:revision>
  <dcterms:created xsi:type="dcterms:W3CDTF">2023-06-22T19:13:38Z</dcterms:created>
  <dcterms:modified xsi:type="dcterms:W3CDTF">2023-06-23T12:36:02Z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